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256" r:id="rId2"/>
    <p:sldId id="344" r:id="rId3"/>
    <p:sldId id="454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345" r:id="rId16"/>
    <p:sldId id="348" r:id="rId17"/>
    <p:sldId id="349" r:id="rId18"/>
    <p:sldId id="351" r:id="rId19"/>
    <p:sldId id="352" r:id="rId20"/>
    <p:sldId id="353" r:id="rId21"/>
    <p:sldId id="354" r:id="rId22"/>
    <p:sldId id="455" r:id="rId23"/>
    <p:sldId id="456" r:id="rId24"/>
    <p:sldId id="457" r:id="rId25"/>
    <p:sldId id="458" r:id="rId26"/>
    <p:sldId id="459" r:id="rId27"/>
    <p:sldId id="460" r:id="rId28"/>
    <p:sldId id="360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46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1" r:id="rId59"/>
    <p:sldId id="392" r:id="rId60"/>
    <p:sldId id="393" r:id="rId61"/>
    <p:sldId id="428" r:id="rId62"/>
    <p:sldId id="429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6" r:id="rId73"/>
    <p:sldId id="417" r:id="rId74"/>
    <p:sldId id="418" r:id="rId75"/>
    <p:sldId id="419" r:id="rId76"/>
    <p:sldId id="420" r:id="rId77"/>
    <p:sldId id="395" r:id="rId78"/>
    <p:sldId id="396" r:id="rId79"/>
    <p:sldId id="427" r:id="rId8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24DB31-79C1-4F56-8029-4E06EB3AFF5D}" type="datetimeFigureOut">
              <a:rPr lang="es-CL"/>
              <a:pPr>
                <a:defRPr/>
              </a:pPr>
              <a:t>07-10-2013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454ACB-A631-4A17-919A-5E316EFC0AF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2859AC-F560-40DC-A105-670A19410294}" type="datetimeFigureOut">
              <a:rPr lang="es-CL"/>
              <a:pPr>
                <a:defRPr/>
              </a:pPr>
              <a:t>07-10-2013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5FEE2C-EEA8-4F4F-BEE2-F69E8BB67A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609E0-C95B-4AAB-943B-8FAEBAB2131A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DA3D4-8244-4995-8A0C-002B3BDEFCA8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90B39-A2B3-4D7B-93D9-DAB48BB0C701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46411-CED2-40E3-89AF-DEE04200590A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57C29-4524-4279-800B-A5226813A58F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8D015-30B9-4AB2-B2CA-6D9C636A95A7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5650" cy="3424237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DFA10-D2A5-4AE0-A55E-E28E277B1376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833B3-2A12-48E6-BEDA-1166DF55EFDB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D1988-055B-4E17-83AA-17B11A0122CD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3D09A-BA00-4821-9CF7-DCF345D88D1D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E8577-BADD-42A6-9C67-B0E5E011226B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83A77-F765-4B76-B1BD-BB976B465F8B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940F8-D6BC-4794-AFFD-332424CE388F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BF33E-3664-4857-89B9-849C0621BF64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96AF9-2D5E-4127-A79A-7A8ED6089712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881CF-3955-49AC-9175-69586BB9ACB9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FB4F9-242E-4FCA-A7E0-2CCF479FE566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E6527-83C7-4A05-9F31-256EC5AADA2E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CA6C2-8EFD-4925-8D57-63E66E24FEC2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532F5-5D23-48A4-948D-35FE9C57153C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AE03-4967-4B38-82F9-5706810ACCFD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EB904-8423-4D46-87C6-9CE3AC25796F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63B77-3141-4872-A554-FEDBEDA3227F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85C4B-F92F-47C6-9AD1-E9AA8FC55DF2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A1D84-CB98-499C-A1E0-F8A9BD2891B0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4F6EA-B19B-4E0C-ACBF-C188D58F2732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142C2-AC8A-4155-BC35-C1558735094B}" type="slidenum">
              <a:rPr lang="es-ES_tradnl"/>
              <a:pPr/>
              <a:t>48</a:t>
            </a:fld>
            <a:endParaRPr lang="es-ES_tradnl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61A9E-2657-45A1-A638-6B2AE6F4E6EC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00801-8F9C-45A1-B446-FDFA2A52F386}" type="slidenum">
              <a:rPr lang="es-ES_tradnl"/>
              <a:pPr/>
              <a:t>50</a:t>
            </a:fld>
            <a:endParaRPr lang="es-ES_tradnl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106C1-A49A-4F8E-82CC-023093494E43}" type="slidenum">
              <a:rPr lang="es-ES_tradnl"/>
              <a:pPr/>
              <a:t>51</a:t>
            </a:fld>
            <a:endParaRPr lang="es-ES_tradnl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4DA83-7DDD-4FF0-A14C-1BBD301FDE0C}" type="slidenum">
              <a:rPr lang="es-ES_tradnl"/>
              <a:pPr/>
              <a:t>52</a:t>
            </a:fld>
            <a:endParaRPr lang="es-ES_tradnl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AB33B-8E8B-48C5-B37B-22159A389946}" type="slidenum">
              <a:rPr lang="es-ES_tradnl"/>
              <a:pPr/>
              <a:t>53</a:t>
            </a:fld>
            <a:endParaRPr lang="es-ES_tradnl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1824D-C7C6-4D3F-9A08-179FD7C043A5}" type="slidenum">
              <a:rPr lang="es-ES_tradnl"/>
              <a:pPr/>
              <a:t>54</a:t>
            </a:fld>
            <a:endParaRPr lang="es-ES_tradnl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BDA2F-ED5D-400E-94A3-4BA735591E26}" type="slidenum">
              <a:rPr lang="es-ES_tradnl"/>
              <a:pPr/>
              <a:t>55</a:t>
            </a:fld>
            <a:endParaRPr lang="es-ES_tradnl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12676-EEC0-49B1-87E9-FB546BEBCF9B}" type="slidenum">
              <a:rPr lang="es-ES_tradnl"/>
              <a:pPr/>
              <a:t>56</a:t>
            </a:fld>
            <a:endParaRPr lang="es-ES_tradnl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27EA9-2721-4691-B3C9-77478AA75623}" type="slidenum">
              <a:rPr lang="es-ES_tradnl"/>
              <a:pPr/>
              <a:t>57</a:t>
            </a:fld>
            <a:endParaRPr lang="es-ES_tradnl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48C00-2DC9-4718-A55E-F5E4EE3B9576}" type="slidenum">
              <a:rPr lang="es-ES_tradnl"/>
              <a:pPr/>
              <a:t>58</a:t>
            </a:fld>
            <a:endParaRPr lang="es-ES_tradnl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5F455-7E1D-4FA0-8005-A81E5B753B12}" type="slidenum">
              <a:rPr lang="es-ES_tradnl"/>
              <a:pPr/>
              <a:t>59</a:t>
            </a:fld>
            <a:endParaRPr lang="es-ES_tradnl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09532-2B80-4FC4-9EE2-4E56934D2FF3}" type="slidenum">
              <a:rPr lang="es-ES_tradnl"/>
              <a:pPr/>
              <a:t>60</a:t>
            </a:fld>
            <a:endParaRPr lang="es-ES_tradnl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15D2C-F157-42F1-A276-96CD240D4941}" type="slidenum">
              <a:rPr lang="es-ES_tradnl"/>
              <a:pPr/>
              <a:t>77</a:t>
            </a:fld>
            <a:endParaRPr lang="es-ES_tradnl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10F80-A7FB-456D-9D57-4B6C97FB5CBA}" type="slidenum">
              <a:rPr lang="es-ES_tradnl"/>
              <a:pPr/>
              <a:t>78</a:t>
            </a:fld>
            <a:endParaRPr lang="es-ES_tradnl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1753E-4E60-480C-B7AF-87C5631B3FA6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s-ES" smtClean="0"/>
              <a:t>Haga clic para cambiar el estilo de título	</a:t>
            </a:r>
          </a:p>
        </p:txBody>
      </p:sp>
      <p:sp>
        <p:nvSpPr>
          <p:cNvPr id="38915" name="2 Marcador de text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s-ES" smtClean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FC1AD8-0201-4170-8F81-E3B36FA3A6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10BA-24E6-4167-833D-19A97BF191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B580-74AE-4F62-BC3C-E4D1A3CA6B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816F-4BCA-4CD3-A63B-B0621F9F3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9D6D81-0B07-453F-B2A6-301ADE36410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1C169C-8D32-427F-A7D5-7AC733CF361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71B4B7-DA24-4D2A-ABAF-86381E444C3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92E8D3-D5F9-4F97-89FE-2FC1B140DEB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9063" y="84138"/>
            <a:ext cx="8929687" cy="6345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" name="7 Imagen" descr="logo_di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438" y="5643563"/>
            <a:ext cx="10652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 userDrawn="1"/>
        </p:nvSpPr>
        <p:spPr>
          <a:xfrm>
            <a:off x="357188" y="5357813"/>
            <a:ext cx="6215062" cy="928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s-MX">
                <a:solidFill>
                  <a:srgbClr val="376092"/>
                </a:solidFill>
                <a:latin typeface="Calibri" pitchFamily="34" charset="0"/>
                <a:cs typeface="Arial" charset="0"/>
              </a:rPr>
              <a:t>Profesor: Richard Weber (rweber@dii.uchile.cl)</a:t>
            </a:r>
          </a:p>
        </p:txBody>
      </p:sp>
      <p:sp>
        <p:nvSpPr>
          <p:cNvPr id="6" name="2 Subtítulo"/>
          <p:cNvSpPr txBox="1">
            <a:spLocks/>
          </p:cNvSpPr>
          <p:nvPr userDrawn="1"/>
        </p:nvSpPr>
        <p:spPr>
          <a:xfrm>
            <a:off x="2071688" y="3929063"/>
            <a:ext cx="5143500" cy="928687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Universidad de Chile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Departamento de Ingeniería Industrial </a:t>
            </a:r>
          </a:p>
        </p:txBody>
      </p:sp>
      <p:sp>
        <p:nvSpPr>
          <p:cNvPr id="7" name="2 Subtítulo"/>
          <p:cNvSpPr txBox="1">
            <a:spLocks/>
          </p:cNvSpPr>
          <p:nvPr userDrawn="1"/>
        </p:nvSpPr>
        <p:spPr>
          <a:xfrm>
            <a:off x="285750" y="428625"/>
            <a:ext cx="8358188" cy="92868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es-MX" sz="20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030413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7625" y="6457950"/>
            <a:ext cx="5500688" cy="3651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843713" y="6464300"/>
            <a:ext cx="2133600" cy="3651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11CD519-6B94-40CA-9E1A-EE3697DC48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ntilla IN60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9063" y="84138"/>
            <a:ext cx="8929687" cy="6345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5" name="4 Conector recto"/>
          <p:cNvCxnSpPr/>
          <p:nvPr/>
        </p:nvCxnSpPr>
        <p:spPr>
          <a:xfrm>
            <a:off x="500063" y="357188"/>
            <a:ext cx="8072437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8 Imagen" descr="logo_di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438" y="5643563"/>
            <a:ext cx="10652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15328" cy="72547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0000"/>
              </a:buClr>
              <a:buSzPct val="60000"/>
              <a:buFont typeface="Wingdings" pitchFamily="2" charset="2"/>
              <a:buChar char="q"/>
              <a:defRPr sz="2800"/>
            </a:lvl1pPr>
            <a:lvl2pPr>
              <a:buClr>
                <a:srgbClr val="FF0000"/>
              </a:buClr>
              <a:buSzPct val="60000"/>
              <a:buFont typeface="Courier New" pitchFamily="49" charset="0"/>
              <a:buChar char="o"/>
              <a:defRPr sz="2400"/>
            </a:lvl2pPr>
            <a:lvl3pPr>
              <a:buClr>
                <a:srgbClr val="FF0000"/>
              </a:buClr>
              <a:buSzPct val="60000"/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843713" y="6464300"/>
            <a:ext cx="2133600" cy="3651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FEDFB70-20A3-4508-80F7-F40045D7D5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0198-F931-40F8-9A0F-0F6F90B39E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0356-2218-428E-B0F8-93C6184299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424B-E31A-4764-A358-F943FBE376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14DB-2049-4784-A80F-C9071B7CE9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9A1E-9CEF-43A7-9253-FE40742706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24CD-6515-41AA-B6D0-D4172889A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97ACB-E1AB-485F-BC54-B72295B1B2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8" r:id="rId13"/>
    <p:sldLayoutId id="2147483769" r:id="rId14"/>
    <p:sldLayoutId id="2147483770" r:id="rId15"/>
    <p:sldLayoutId id="2147483771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Documento_de_Microsoft_Office_Word_97-20031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Documento_de_Microsoft_Office_Word_97-20032.doc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0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statpages.org/logistic.html" TargetMode="External"/><Relationship Id="rId2" Type="http://schemas.openxmlformats.org/officeDocument/2006/relationships/hyperlink" Target="http://www.kdnuggets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ctrTitle"/>
          </p:nvPr>
        </p:nvSpPr>
        <p:spPr>
          <a:xfrm>
            <a:off x="714375" y="2030413"/>
            <a:ext cx="7772400" cy="14700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s-CL" dirty="0" smtClean="0">
                <a:solidFill>
                  <a:srgbClr val="254061"/>
                </a:solidFill>
              </a:rPr>
              <a:t>Data </a:t>
            </a:r>
            <a:r>
              <a:rPr lang="es-CL" dirty="0" err="1" smtClean="0">
                <a:solidFill>
                  <a:srgbClr val="254061"/>
                </a:solidFill>
              </a:rPr>
              <a:t>Mining</a:t>
            </a:r>
            <a:r>
              <a:rPr lang="es-CL" dirty="0" smtClean="0">
                <a:solidFill>
                  <a:srgbClr val="254061"/>
                </a:solidFill>
              </a:rPr>
              <a:t> y Aplicaciones en Riesgo de </a:t>
            </a:r>
            <a:r>
              <a:rPr lang="es-CL" dirty="0" smtClean="0">
                <a:solidFill>
                  <a:srgbClr val="254061"/>
                </a:solidFill>
              </a:rPr>
              <a:t>Crédito</a:t>
            </a:r>
            <a:endParaRPr lang="es-CL" dirty="0" smtClean="0">
              <a:solidFill>
                <a:srgbClr val="25406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2A2EFC-89B9-44C9-8670-4E96284864D5}" type="slidenum">
              <a:rPr lang="es-ES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90725" y="261938"/>
            <a:ext cx="5006975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4400">
                <a:latin typeface="Calibri" pitchFamily="34" charset="0"/>
              </a:rPr>
              <a:t>Generación de datos</a:t>
            </a:r>
            <a:r>
              <a:rPr lang="es-CL" sz="3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128828" cy="5078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MX" i="1" dirty="0" err="1">
                <a:latin typeface="Calibri" pitchFamily="34" charset="0"/>
              </a:rPr>
              <a:t>The</a:t>
            </a:r>
            <a:r>
              <a:rPr lang="es-MX" i="1" dirty="0">
                <a:latin typeface="Calibri" pitchFamily="34" charset="0"/>
              </a:rPr>
              <a:t> </a:t>
            </a:r>
            <a:r>
              <a:rPr lang="es-MX" b="1" i="1" dirty="0" err="1">
                <a:latin typeface="Calibri" pitchFamily="34" charset="0"/>
              </a:rPr>
              <a:t>World</a:t>
            </a:r>
            <a:r>
              <a:rPr lang="es-MX" b="1" i="1" dirty="0">
                <a:latin typeface="Calibri" pitchFamily="34" charset="0"/>
              </a:rPr>
              <a:t> </a:t>
            </a:r>
            <a:r>
              <a:rPr lang="es-MX" b="1" i="1" dirty="0" err="1">
                <a:latin typeface="Calibri" pitchFamily="34" charset="0"/>
              </a:rPr>
              <a:t>Wide</a:t>
            </a:r>
            <a:r>
              <a:rPr lang="es-MX" b="1" i="1" dirty="0">
                <a:latin typeface="Calibri" pitchFamily="34" charset="0"/>
              </a:rPr>
              <a:t> Web</a:t>
            </a:r>
            <a:r>
              <a:rPr lang="es-MX" i="1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contains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about</a:t>
            </a:r>
            <a:r>
              <a:rPr lang="es-MX" dirty="0">
                <a:latin typeface="Calibri" pitchFamily="34" charset="0"/>
              </a:rPr>
              <a:t> 170 terabytes of </a:t>
            </a:r>
            <a:r>
              <a:rPr lang="es-MX" dirty="0" err="1">
                <a:latin typeface="Calibri" pitchFamily="34" charset="0"/>
              </a:rPr>
              <a:t>information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its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surface</a:t>
            </a:r>
            <a:r>
              <a:rPr lang="es-MX" dirty="0">
                <a:latin typeface="Calibri" pitchFamily="34" charset="0"/>
              </a:rPr>
              <a:t>; </a:t>
            </a:r>
            <a:br>
              <a:rPr lang="es-MX" dirty="0">
                <a:latin typeface="Calibri" pitchFamily="34" charset="0"/>
              </a:rPr>
            </a:br>
            <a:r>
              <a:rPr lang="es-MX" dirty="0">
                <a:latin typeface="Calibri" pitchFamily="34" charset="0"/>
              </a:rPr>
              <a:t>in </a:t>
            </a:r>
            <a:r>
              <a:rPr lang="es-MX" dirty="0" err="1">
                <a:latin typeface="Calibri" pitchFamily="34" charset="0"/>
              </a:rPr>
              <a:t>volume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this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is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seventeen</a:t>
            </a:r>
            <a:r>
              <a:rPr lang="es-MX" dirty="0">
                <a:latin typeface="Calibri" pitchFamily="34" charset="0"/>
              </a:rPr>
              <a:t> times </a:t>
            </a:r>
            <a:r>
              <a:rPr lang="es-MX" dirty="0" err="1">
                <a:latin typeface="Calibri" pitchFamily="34" charset="0"/>
              </a:rPr>
              <a:t>the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size</a:t>
            </a:r>
            <a:r>
              <a:rPr lang="es-MX" dirty="0">
                <a:latin typeface="Calibri" pitchFamily="34" charset="0"/>
              </a:rPr>
              <a:t> of </a:t>
            </a:r>
            <a:r>
              <a:rPr lang="es-MX" dirty="0" err="1">
                <a:latin typeface="Calibri" pitchFamily="34" charset="0"/>
              </a:rPr>
              <a:t>the</a:t>
            </a:r>
            <a:r>
              <a:rPr lang="es-MX" dirty="0">
                <a:latin typeface="Calibri" pitchFamily="34" charset="0"/>
              </a:rPr>
              <a:t> Library of </a:t>
            </a:r>
            <a:r>
              <a:rPr lang="es-MX" dirty="0" err="1">
                <a:latin typeface="Calibri" pitchFamily="34" charset="0"/>
              </a:rPr>
              <a:t>Congress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print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collections</a:t>
            </a:r>
            <a:r>
              <a:rPr lang="es-MX" dirty="0">
                <a:latin typeface="Calibri" pitchFamily="34" charset="0"/>
              </a:rPr>
              <a:t>.</a:t>
            </a:r>
          </a:p>
          <a:p>
            <a:pPr>
              <a:buFontTx/>
              <a:buChar char="•"/>
            </a:pPr>
            <a:endParaRPr lang="es-MX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s-MX" b="1" i="1" dirty="0" err="1">
                <a:latin typeface="Calibri" pitchFamily="34" charset="0"/>
              </a:rPr>
              <a:t>Instant</a:t>
            </a:r>
            <a:r>
              <a:rPr lang="es-MX" b="1" i="1" dirty="0">
                <a:latin typeface="Calibri" pitchFamily="34" charset="0"/>
              </a:rPr>
              <a:t> </a:t>
            </a:r>
            <a:r>
              <a:rPr lang="es-MX" b="1" i="1" dirty="0" err="1">
                <a:latin typeface="Calibri" pitchFamily="34" charset="0"/>
              </a:rPr>
              <a:t>messaging</a:t>
            </a:r>
            <a:r>
              <a:rPr lang="es-MX" i="1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generates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five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billion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messages</a:t>
            </a:r>
            <a:r>
              <a:rPr lang="es-MX" dirty="0">
                <a:latin typeface="Calibri" pitchFamily="34" charset="0"/>
              </a:rPr>
              <a:t> a </a:t>
            </a:r>
            <a:r>
              <a:rPr lang="es-MX" dirty="0" err="1">
                <a:latin typeface="Calibri" pitchFamily="34" charset="0"/>
              </a:rPr>
              <a:t>day</a:t>
            </a:r>
            <a:r>
              <a:rPr lang="es-MX" dirty="0">
                <a:latin typeface="Calibri" pitchFamily="34" charset="0"/>
              </a:rPr>
              <a:t> (750GB), </a:t>
            </a:r>
            <a:br>
              <a:rPr lang="es-MX" dirty="0">
                <a:latin typeface="Calibri" pitchFamily="34" charset="0"/>
              </a:rPr>
            </a:br>
            <a:r>
              <a:rPr lang="es-MX" dirty="0" err="1">
                <a:latin typeface="Calibri" pitchFamily="34" charset="0"/>
              </a:rPr>
              <a:t>or</a:t>
            </a:r>
            <a:r>
              <a:rPr lang="es-MX" dirty="0">
                <a:latin typeface="Calibri" pitchFamily="34" charset="0"/>
              </a:rPr>
              <a:t> 274 Terabytes a </a:t>
            </a:r>
            <a:r>
              <a:rPr lang="es-MX" dirty="0" err="1">
                <a:latin typeface="Calibri" pitchFamily="34" charset="0"/>
              </a:rPr>
              <a:t>year</a:t>
            </a:r>
            <a:r>
              <a:rPr lang="es-MX" dirty="0">
                <a:latin typeface="Calibri" pitchFamily="34" charset="0"/>
              </a:rPr>
              <a:t>.</a:t>
            </a:r>
          </a:p>
          <a:p>
            <a:pPr>
              <a:buFontTx/>
              <a:buChar char="•"/>
            </a:pPr>
            <a:endParaRPr lang="es-MX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s-MX" b="1" i="1" dirty="0">
                <a:latin typeface="Calibri" pitchFamily="34" charset="0"/>
              </a:rPr>
              <a:t>Email</a:t>
            </a:r>
            <a:r>
              <a:rPr lang="es-MX" i="1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generates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about</a:t>
            </a:r>
            <a:r>
              <a:rPr lang="es-MX" dirty="0">
                <a:latin typeface="Calibri" pitchFamily="34" charset="0"/>
              </a:rPr>
              <a:t> 400,000 terabytes of new </a:t>
            </a:r>
            <a:r>
              <a:rPr lang="es-MX" dirty="0" err="1">
                <a:latin typeface="Calibri" pitchFamily="34" charset="0"/>
              </a:rPr>
              <a:t>information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each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year</a:t>
            </a:r>
            <a:r>
              <a:rPr lang="es-MX" dirty="0">
                <a:latin typeface="Calibri" pitchFamily="34" charset="0"/>
              </a:rPr>
              <a:t> </a:t>
            </a:r>
            <a:r>
              <a:rPr lang="es-MX" dirty="0" err="1">
                <a:latin typeface="Calibri" pitchFamily="34" charset="0"/>
              </a:rPr>
              <a:t>worldwide</a:t>
            </a:r>
            <a:r>
              <a:rPr lang="es-MX" dirty="0">
                <a:latin typeface="Calibri" pitchFamily="34" charset="0"/>
              </a:rPr>
              <a:t>.</a:t>
            </a:r>
          </a:p>
          <a:p>
            <a:endParaRPr lang="es-CL" b="1" dirty="0">
              <a:latin typeface="Calibri" pitchFamily="34" charset="0"/>
            </a:endParaRPr>
          </a:p>
          <a:p>
            <a:r>
              <a:rPr lang="es-CL" dirty="0">
                <a:latin typeface="Calibri" pitchFamily="34" charset="0"/>
              </a:rPr>
              <a:t>Fuente: </a:t>
            </a:r>
            <a:r>
              <a:rPr lang="es-MX" dirty="0">
                <a:latin typeface="Calibri" pitchFamily="34" charset="0"/>
              </a:rPr>
              <a:t>http://www.sims.berkeley.edu/research/projects/how-much-info-2003/</a:t>
            </a:r>
          </a:p>
          <a:p>
            <a:endParaRPr lang="es-CL" b="1" dirty="0">
              <a:latin typeface="Calibri" pitchFamily="34" charset="0"/>
            </a:endParaRPr>
          </a:p>
          <a:p>
            <a:endParaRPr lang="es-CL" b="1" dirty="0">
              <a:latin typeface="Calibri" pitchFamily="34" charset="0"/>
            </a:endParaRPr>
          </a:p>
          <a:p>
            <a:r>
              <a:rPr lang="es-CL" b="1" dirty="0">
                <a:latin typeface="Calibri" pitchFamily="34" charset="0"/>
              </a:rPr>
              <a:t>Código Barra </a:t>
            </a:r>
          </a:p>
          <a:p>
            <a:endParaRPr lang="es-ES" b="1" dirty="0">
              <a:latin typeface="Calibri" pitchFamily="34" charset="0"/>
            </a:endParaRPr>
          </a:p>
          <a:p>
            <a:endParaRPr lang="es-CL" b="1" dirty="0">
              <a:latin typeface="Calibri" pitchFamily="34" charset="0"/>
            </a:endParaRPr>
          </a:p>
          <a:p>
            <a:r>
              <a:rPr lang="es-CL" b="1" dirty="0">
                <a:latin typeface="Calibri" pitchFamily="34" charset="0"/>
              </a:rPr>
              <a:t>RFID: Radio </a:t>
            </a:r>
            <a:r>
              <a:rPr lang="es-CL" b="1" dirty="0" err="1">
                <a:latin typeface="Calibri" pitchFamily="34" charset="0"/>
              </a:rPr>
              <a:t>Frequency</a:t>
            </a:r>
            <a:r>
              <a:rPr lang="es-CL" b="1" dirty="0">
                <a:latin typeface="Calibri" pitchFamily="34" charset="0"/>
              </a:rPr>
              <a:t> </a:t>
            </a:r>
            <a:r>
              <a:rPr lang="es-CL" b="1" dirty="0" err="1">
                <a:latin typeface="Calibri" pitchFamily="34" charset="0"/>
              </a:rPr>
              <a:t>Identification</a:t>
            </a:r>
            <a:r>
              <a:rPr lang="es-CL" b="1" dirty="0">
                <a:latin typeface="Calibri" pitchFamily="34" charset="0"/>
              </a:rPr>
              <a:t> </a:t>
            </a:r>
          </a:p>
          <a:p>
            <a:endParaRPr lang="es-ES" b="1" dirty="0">
              <a:latin typeface="Calibri" pitchFamily="34" charset="0"/>
            </a:endParaRPr>
          </a:p>
          <a:p>
            <a:endParaRPr lang="es-ES" b="1" dirty="0">
              <a:latin typeface="Calibri" pitchFamily="34" charset="0"/>
            </a:endParaRPr>
          </a:p>
          <a:p>
            <a:r>
              <a:rPr lang="es-ES" b="1">
                <a:latin typeface="Calibri" pitchFamily="34" charset="0"/>
              </a:rPr>
              <a:t>Código </a:t>
            </a:r>
            <a:r>
              <a:rPr lang="es-ES" b="1" smtClean="0">
                <a:latin typeface="Calibri" pitchFamily="34" charset="0"/>
              </a:rPr>
              <a:t>QR</a:t>
            </a:r>
            <a:endParaRPr lang="es-CL" b="1" dirty="0">
              <a:latin typeface="Calibri" pitchFamily="34" charset="0"/>
            </a:endParaRPr>
          </a:p>
        </p:txBody>
      </p:sp>
      <p:pic>
        <p:nvPicPr>
          <p:cNvPr id="12293" name="4 Imagen" descr="q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295478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5 Imagen" descr="12500274135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494" y="4076700"/>
            <a:ext cx="1466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5157788"/>
            <a:ext cx="496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570038" y="382588"/>
            <a:ext cx="6146800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4400">
                <a:latin typeface="Calibri" pitchFamily="34" charset="0"/>
              </a:rPr>
              <a:t>Costos para guardar datos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1412875"/>
            <a:ext cx="615632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79388" y="5084763"/>
            <a:ext cx="802005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/>
              <a:t>Costos de un disco duro (US-$) / Capacidad (MB) </a:t>
            </a:r>
          </a:p>
          <a:p>
            <a:r>
              <a:rPr lang="es-CL"/>
              <a:t>Fuente: </a:t>
            </a:r>
            <a:r>
              <a:rPr lang="es-MX"/>
              <a:t>http://www.sims.berkeley.edu/research/projects/how-much-info-2003/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889125" y="461963"/>
            <a:ext cx="5511800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4400">
                <a:latin typeface="Calibri" pitchFamily="34" charset="0"/>
              </a:rPr>
              <a:t>Disponibilidad de datos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07950" y="5661025"/>
            <a:ext cx="802005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/>
              <a:t>Capacidad de nuevos discos duros (PB)</a:t>
            </a:r>
          </a:p>
          <a:p>
            <a:r>
              <a:rPr lang="es-CL"/>
              <a:t>Fuente: </a:t>
            </a:r>
            <a:r>
              <a:rPr lang="es-MX"/>
              <a:t>http://www.sims.berkeley.edu/research/projects/how-much-info-2003/</a:t>
            </a:r>
          </a:p>
        </p:txBody>
      </p:sp>
      <p:pic>
        <p:nvPicPr>
          <p:cNvPr id="2253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2413" y="1260475"/>
            <a:ext cx="5788025" cy="440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889125" y="461963"/>
            <a:ext cx="5511800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4400" dirty="0">
                <a:latin typeface="Calibri" pitchFamily="34" charset="0"/>
              </a:rPr>
              <a:t>Disponibilidad de datos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pic>
        <p:nvPicPr>
          <p:cNvPr id="6" name="5 Imagen" descr="6a014e87ffd9be970d01538fd823c4970b-800w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04900"/>
            <a:ext cx="762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889125" y="461963"/>
            <a:ext cx="5511800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L" sz="4400">
                <a:latin typeface="Calibri" pitchFamily="34" charset="0"/>
              </a:rPr>
              <a:t>Disponibilidad de datos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pic>
        <p:nvPicPr>
          <p:cNvPr id="7" name="6 Imagen" descr="sdr_cisco_data_grow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404702" cy="440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428184"/>
            <a:ext cx="1905000" cy="457200"/>
          </a:xfrm>
          <a:prstGeom prst="rect">
            <a:avLst/>
          </a:prstGeom>
        </p:spPr>
        <p:txBody>
          <a:bodyPr/>
          <a:lstStyle/>
          <a:p>
            <a:fld id="{0D798EA7-31C6-44D4-B112-9EC71480826E}" type="slidenum">
              <a:rPr lang="es-ES_tradnl"/>
              <a:pPr/>
              <a:t>15</a:t>
            </a:fld>
            <a:endParaRPr lang="es-ES_tradnl" dirty="0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432024"/>
            <a:ext cx="8229600" cy="620712"/>
          </a:xfrm>
        </p:spPr>
        <p:txBody>
          <a:bodyPr/>
          <a:lstStyle/>
          <a:p>
            <a:r>
              <a:rPr lang="es-CL" dirty="0"/>
              <a:t>Business </a:t>
            </a:r>
            <a:r>
              <a:rPr lang="es-CL" dirty="0" err="1"/>
              <a:t>Intelligence</a:t>
            </a:r>
            <a:r>
              <a:rPr lang="es-CL" dirty="0"/>
              <a:t> – Definición </a:t>
            </a:r>
            <a:endParaRPr lang="es-MX" dirty="0"/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107950" y="1360488"/>
            <a:ext cx="8934450" cy="47609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MX" sz="1800">
                <a:latin typeface="Arial" pitchFamily="34" charset="0"/>
              </a:rPr>
              <a:t>Business Intelligence </a:t>
            </a:r>
            <a:endParaRPr lang="es-MX" sz="1800" b="1">
              <a:latin typeface="Arial" pitchFamily="34" charset="0"/>
            </a:endParaRPr>
          </a:p>
          <a:p>
            <a:pPr eaLnBrk="1" hangingPunct="1"/>
            <a:endParaRPr lang="es-MX" sz="1800" b="1">
              <a:latin typeface="Arial" pitchFamily="34" charset="0"/>
            </a:endParaRPr>
          </a:p>
          <a:p>
            <a:pPr eaLnBrk="1" hangingPunct="1"/>
            <a:r>
              <a:rPr lang="es-MX" sz="1800">
                <a:latin typeface="Arial" pitchFamily="34" charset="0"/>
              </a:rPr>
              <a:t>The term Business Intelligence (BI) represents the tools and systems that play a </a:t>
            </a:r>
          </a:p>
          <a:p>
            <a:pPr eaLnBrk="1" hangingPunct="1"/>
            <a:r>
              <a:rPr lang="es-MX" sz="1800">
                <a:latin typeface="Arial" pitchFamily="34" charset="0"/>
              </a:rPr>
              <a:t>key role in the strategic planning process of the corporation. These systems allow </a:t>
            </a:r>
          </a:p>
          <a:p>
            <a:pPr eaLnBrk="1" hangingPunct="1"/>
            <a:r>
              <a:rPr lang="es-MX" sz="1800">
                <a:latin typeface="Arial" pitchFamily="34" charset="0"/>
              </a:rPr>
              <a:t>a company to </a:t>
            </a:r>
            <a:r>
              <a:rPr lang="es-MX" sz="1800" u="sng">
                <a:latin typeface="Arial" pitchFamily="34" charset="0"/>
              </a:rPr>
              <a:t>gather, store, access and analyze corporate data</a:t>
            </a:r>
            <a:r>
              <a:rPr lang="es-MX" sz="1800">
                <a:latin typeface="Arial" pitchFamily="34" charset="0"/>
              </a:rPr>
              <a:t> to aid in </a:t>
            </a:r>
          </a:p>
          <a:p>
            <a:pPr eaLnBrk="1" hangingPunct="1"/>
            <a:r>
              <a:rPr lang="es-MX" sz="1800" u="sng">
                <a:latin typeface="Arial" pitchFamily="34" charset="0"/>
              </a:rPr>
              <a:t>decision-making</a:t>
            </a:r>
            <a:r>
              <a:rPr lang="es-MX" sz="1800">
                <a:latin typeface="Arial" pitchFamily="34" charset="0"/>
              </a:rPr>
              <a:t>. </a:t>
            </a:r>
          </a:p>
          <a:p>
            <a:pPr eaLnBrk="1" hangingPunct="1"/>
            <a:endParaRPr lang="es-MX" sz="1800">
              <a:latin typeface="Arial" pitchFamily="34" charset="0"/>
            </a:endParaRPr>
          </a:p>
          <a:p>
            <a:pPr eaLnBrk="1" hangingPunct="1"/>
            <a:r>
              <a:rPr lang="es-MX" sz="1800">
                <a:latin typeface="Arial" pitchFamily="34" charset="0"/>
              </a:rPr>
              <a:t>Generally these systems will illustrate business intelligence in the </a:t>
            </a:r>
          </a:p>
          <a:p>
            <a:pPr eaLnBrk="1" hangingPunct="1"/>
            <a:r>
              <a:rPr lang="es-MX" sz="1800">
                <a:latin typeface="Arial" pitchFamily="34" charset="0"/>
              </a:rPr>
              <a:t>areas of customer profiling, customer support, market research, market segmentation, </a:t>
            </a:r>
          </a:p>
          <a:p>
            <a:pPr eaLnBrk="1" hangingPunct="1"/>
            <a:r>
              <a:rPr lang="es-MX" sz="1800">
                <a:latin typeface="Arial" pitchFamily="34" charset="0"/>
              </a:rPr>
              <a:t>product profitability, statistical analysis, and inventory and distribution analysis </a:t>
            </a:r>
          </a:p>
          <a:p>
            <a:pPr eaLnBrk="1" hangingPunct="1"/>
            <a:r>
              <a:rPr lang="es-MX" sz="1800">
                <a:latin typeface="Arial" pitchFamily="34" charset="0"/>
              </a:rPr>
              <a:t>to name a few. </a:t>
            </a:r>
          </a:p>
          <a:p>
            <a:pPr eaLnBrk="1" hangingPunct="1"/>
            <a:endParaRPr lang="es-CL" sz="1800">
              <a:latin typeface="Arial" pitchFamily="34" charset="0"/>
            </a:endParaRPr>
          </a:p>
          <a:p>
            <a:pPr eaLnBrk="1" hangingPunct="1"/>
            <a:endParaRPr lang="es-CL" sz="1800">
              <a:latin typeface="Arial" pitchFamily="34" charset="0"/>
            </a:endParaRPr>
          </a:p>
          <a:p>
            <a:pPr eaLnBrk="1" hangingPunct="1"/>
            <a:endParaRPr lang="es-CL" sz="1800">
              <a:latin typeface="Arial" pitchFamily="34" charset="0"/>
            </a:endParaRPr>
          </a:p>
          <a:p>
            <a:pPr eaLnBrk="1" hangingPunct="1"/>
            <a:endParaRPr lang="es-CL" sz="1800">
              <a:latin typeface="Arial" pitchFamily="34" charset="0"/>
            </a:endParaRPr>
          </a:p>
          <a:p>
            <a:pPr eaLnBrk="1" hangingPunct="1"/>
            <a:endParaRPr lang="es-CL" sz="1800">
              <a:latin typeface="Arial" pitchFamily="34" charset="0"/>
            </a:endParaRPr>
          </a:p>
          <a:p>
            <a:pPr eaLnBrk="1" hangingPunct="1"/>
            <a:r>
              <a:rPr lang="es-CL" sz="1800">
                <a:latin typeface="Arial" pitchFamily="34" charset="0"/>
              </a:rPr>
              <a:t>http://www.webopedia.com/TERM/B/Business_Intelligence.html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2"/>
                </a:solidFill>
              </a:rPr>
              <a:t>Data </a:t>
            </a:r>
            <a:r>
              <a:rPr lang="es-CL" dirty="0" err="1" smtClean="0">
                <a:solidFill>
                  <a:schemeClr val="tx2"/>
                </a:solidFill>
              </a:rPr>
              <a:t>Warehouse</a:t>
            </a:r>
            <a:r>
              <a:rPr lang="es-CL" dirty="0" smtClean="0">
                <a:solidFill>
                  <a:schemeClr val="tx2"/>
                </a:solidFill>
              </a:rPr>
              <a:t> </a:t>
            </a:r>
            <a:r>
              <a:rPr lang="es-CL" dirty="0" smtClean="0">
                <a:solidFill>
                  <a:schemeClr val="tx2"/>
                </a:solidFill>
                <a:latin typeface="Humnst777 BT"/>
              </a:rPr>
              <a:t>–</a:t>
            </a:r>
            <a:r>
              <a:rPr lang="es-CL" dirty="0" smtClean="0">
                <a:solidFill>
                  <a:schemeClr val="tx2"/>
                </a:solidFill>
              </a:rPr>
              <a:t> Definici</a:t>
            </a:r>
            <a:r>
              <a:rPr lang="es-CL" dirty="0" smtClean="0">
                <a:solidFill>
                  <a:schemeClr val="tx2"/>
                </a:solidFill>
                <a:latin typeface="Humnst777 BT"/>
              </a:rPr>
              <a:t>ó</a:t>
            </a:r>
            <a:r>
              <a:rPr lang="es-CL" dirty="0" smtClean="0">
                <a:solidFill>
                  <a:schemeClr val="tx2"/>
                </a:solidFill>
              </a:rPr>
              <a:t>n </a:t>
            </a: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86C01-3E00-4C62-A682-D7B5357A143E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71437" y="1268760"/>
            <a:ext cx="9109075" cy="5035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MX" sz="1800" b="1" dirty="0">
                <a:latin typeface="Arial" pitchFamily="34" charset="0"/>
              </a:rPr>
              <a:t>Data </a:t>
            </a:r>
            <a:r>
              <a:rPr lang="es-MX" sz="1800" b="1" dirty="0" err="1">
                <a:latin typeface="Arial" pitchFamily="34" charset="0"/>
              </a:rPr>
              <a:t>Warehouse</a:t>
            </a:r>
            <a:r>
              <a:rPr lang="es-MX" sz="1800" b="1" dirty="0">
                <a:latin typeface="Arial" pitchFamily="34" charset="0"/>
              </a:rPr>
              <a:t>: </a:t>
            </a:r>
          </a:p>
          <a:p>
            <a:pPr eaLnBrk="1" hangingPunct="1"/>
            <a:r>
              <a:rPr lang="es-MX" sz="1800" dirty="0">
                <a:latin typeface="Arial" pitchFamily="34" charset="0"/>
              </a:rPr>
              <a:t/>
            </a:r>
            <a:br>
              <a:rPr lang="es-MX" sz="1800" dirty="0">
                <a:latin typeface="Arial" pitchFamily="34" charset="0"/>
              </a:rPr>
            </a:br>
            <a:r>
              <a:rPr lang="es-MX" sz="1800" dirty="0" err="1">
                <a:latin typeface="Arial" pitchFamily="34" charset="0"/>
              </a:rPr>
              <a:t>Abbreviated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i="1" dirty="0">
                <a:latin typeface="Arial" pitchFamily="34" charset="0"/>
              </a:rPr>
              <a:t>DW</a:t>
            </a:r>
            <a:r>
              <a:rPr lang="es-MX" sz="1800" dirty="0">
                <a:latin typeface="Arial" pitchFamily="34" charset="0"/>
              </a:rPr>
              <a:t>, a </a:t>
            </a:r>
            <a:r>
              <a:rPr lang="es-MX" sz="1800" dirty="0" err="1">
                <a:latin typeface="Arial" pitchFamily="34" charset="0"/>
              </a:rPr>
              <a:t>collection</a:t>
            </a:r>
            <a:r>
              <a:rPr lang="es-MX" sz="1800" dirty="0">
                <a:latin typeface="Arial" pitchFamily="34" charset="0"/>
              </a:rPr>
              <a:t> of data </a:t>
            </a:r>
            <a:r>
              <a:rPr lang="es-MX" sz="1800" dirty="0" err="1">
                <a:latin typeface="Arial" pitchFamily="34" charset="0"/>
              </a:rPr>
              <a:t>designed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to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support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management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decision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making</a:t>
            </a:r>
            <a:r>
              <a:rPr lang="es-MX" sz="1800" dirty="0">
                <a:latin typeface="Arial" pitchFamily="34" charset="0"/>
              </a:rPr>
              <a:t>. </a:t>
            </a:r>
          </a:p>
          <a:p>
            <a:pPr eaLnBrk="1" hangingPunct="1"/>
            <a:r>
              <a:rPr lang="es-MX" sz="1800" u="sng" dirty="0">
                <a:latin typeface="Arial" pitchFamily="34" charset="0"/>
              </a:rPr>
              <a:t>Data </a:t>
            </a:r>
            <a:r>
              <a:rPr lang="es-MX" sz="1800" u="sng" dirty="0" err="1">
                <a:latin typeface="Arial" pitchFamily="34" charset="0"/>
              </a:rPr>
              <a:t>warehouses</a:t>
            </a:r>
            <a:r>
              <a:rPr lang="es-MX" sz="1800" u="sng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contain</a:t>
            </a:r>
            <a:r>
              <a:rPr lang="es-MX" sz="1800" dirty="0">
                <a:latin typeface="Arial" pitchFamily="34" charset="0"/>
              </a:rPr>
              <a:t> a </a:t>
            </a:r>
            <a:r>
              <a:rPr lang="es-MX" sz="1800" dirty="0" err="1">
                <a:latin typeface="Arial" pitchFamily="34" charset="0"/>
              </a:rPr>
              <a:t>wide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variety</a:t>
            </a:r>
            <a:r>
              <a:rPr lang="es-MX" sz="1800" dirty="0">
                <a:latin typeface="Arial" pitchFamily="34" charset="0"/>
              </a:rPr>
              <a:t> of data </a:t>
            </a:r>
            <a:r>
              <a:rPr lang="es-MX" sz="1800" dirty="0" err="1">
                <a:latin typeface="Arial" pitchFamily="34" charset="0"/>
              </a:rPr>
              <a:t>that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present</a:t>
            </a:r>
            <a:r>
              <a:rPr lang="es-MX" sz="1800" dirty="0">
                <a:latin typeface="Arial" pitchFamily="34" charset="0"/>
              </a:rPr>
              <a:t> a </a:t>
            </a:r>
            <a:r>
              <a:rPr lang="es-MX" sz="1800" dirty="0" err="1">
                <a:latin typeface="Arial" pitchFamily="34" charset="0"/>
              </a:rPr>
              <a:t>coherent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picture</a:t>
            </a:r>
            <a:r>
              <a:rPr lang="es-MX" sz="1800" dirty="0">
                <a:latin typeface="Arial" pitchFamily="34" charset="0"/>
              </a:rPr>
              <a:t> of </a:t>
            </a:r>
          </a:p>
          <a:p>
            <a:pPr eaLnBrk="1" hangingPunct="1"/>
            <a:r>
              <a:rPr lang="es-MX" sz="1800" dirty="0" err="1">
                <a:latin typeface="Arial" pitchFamily="34" charset="0"/>
              </a:rPr>
              <a:t>business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conditions</a:t>
            </a:r>
            <a:r>
              <a:rPr lang="es-MX" sz="1800" dirty="0">
                <a:latin typeface="Arial" pitchFamily="34" charset="0"/>
              </a:rPr>
              <a:t> at a single </a:t>
            </a:r>
            <a:r>
              <a:rPr lang="es-MX" sz="1800" dirty="0" err="1">
                <a:latin typeface="Arial" pitchFamily="34" charset="0"/>
              </a:rPr>
              <a:t>point</a:t>
            </a:r>
            <a:r>
              <a:rPr lang="es-MX" sz="1800" dirty="0">
                <a:latin typeface="Arial" pitchFamily="34" charset="0"/>
              </a:rPr>
              <a:t> in time. </a:t>
            </a:r>
          </a:p>
          <a:p>
            <a:pPr eaLnBrk="1" hangingPunct="1"/>
            <a:endParaRPr lang="es-MX" sz="1800" dirty="0">
              <a:latin typeface="Arial" pitchFamily="34" charset="0"/>
            </a:endParaRPr>
          </a:p>
          <a:p>
            <a:pPr eaLnBrk="1" hangingPunct="1"/>
            <a:r>
              <a:rPr lang="es-MX" sz="1800" dirty="0" err="1">
                <a:latin typeface="Arial" pitchFamily="34" charset="0"/>
              </a:rPr>
              <a:t>Development</a:t>
            </a:r>
            <a:r>
              <a:rPr lang="es-MX" sz="1800" dirty="0">
                <a:latin typeface="Arial" pitchFamily="34" charset="0"/>
              </a:rPr>
              <a:t> of a data </a:t>
            </a:r>
            <a:r>
              <a:rPr lang="es-MX" sz="1800" dirty="0" err="1">
                <a:latin typeface="Arial" pitchFamily="34" charset="0"/>
              </a:rPr>
              <a:t>warehouse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includes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development</a:t>
            </a:r>
            <a:r>
              <a:rPr lang="es-MX" sz="1800" dirty="0">
                <a:latin typeface="Arial" pitchFamily="34" charset="0"/>
              </a:rPr>
              <a:t> of </a:t>
            </a:r>
            <a:r>
              <a:rPr lang="es-MX" sz="1800" dirty="0" err="1">
                <a:latin typeface="Arial" pitchFamily="34" charset="0"/>
              </a:rPr>
              <a:t>systems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to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extract</a:t>
            </a:r>
            <a:r>
              <a:rPr lang="es-MX" sz="1800" dirty="0">
                <a:latin typeface="Arial" pitchFamily="34" charset="0"/>
              </a:rPr>
              <a:t> data </a:t>
            </a:r>
          </a:p>
          <a:p>
            <a:pPr eaLnBrk="1" hangingPunct="1"/>
            <a:r>
              <a:rPr lang="es-MX" sz="1800" dirty="0" err="1">
                <a:latin typeface="Arial" pitchFamily="34" charset="0"/>
              </a:rPr>
              <a:t>from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operating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systems</a:t>
            </a:r>
            <a:r>
              <a:rPr lang="es-MX" sz="1800" dirty="0">
                <a:latin typeface="Arial" pitchFamily="34" charset="0"/>
              </a:rPr>
              <a:t> plus </a:t>
            </a:r>
            <a:r>
              <a:rPr lang="es-MX" sz="1800" dirty="0" err="1">
                <a:latin typeface="Arial" pitchFamily="34" charset="0"/>
              </a:rPr>
              <a:t>installation</a:t>
            </a:r>
            <a:r>
              <a:rPr lang="es-MX" sz="1800" dirty="0">
                <a:latin typeface="Arial" pitchFamily="34" charset="0"/>
              </a:rPr>
              <a:t> of a </a:t>
            </a:r>
            <a:r>
              <a:rPr lang="es-MX" sz="1800" dirty="0" err="1">
                <a:latin typeface="Arial" pitchFamily="34" charset="0"/>
              </a:rPr>
              <a:t>warehouse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database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systems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that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provides</a:t>
            </a:r>
            <a:r>
              <a:rPr lang="es-MX" sz="1800" dirty="0">
                <a:latin typeface="Arial" pitchFamily="34" charset="0"/>
              </a:rPr>
              <a:t> </a:t>
            </a:r>
          </a:p>
          <a:p>
            <a:pPr eaLnBrk="1" hangingPunct="1"/>
            <a:r>
              <a:rPr lang="es-MX" sz="1800" dirty="0">
                <a:latin typeface="Arial" pitchFamily="34" charset="0"/>
              </a:rPr>
              <a:t>managers flexible </a:t>
            </a:r>
            <a:r>
              <a:rPr lang="es-MX" sz="1800" dirty="0" err="1">
                <a:latin typeface="Arial" pitchFamily="34" charset="0"/>
              </a:rPr>
              <a:t>access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to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the</a:t>
            </a:r>
            <a:r>
              <a:rPr lang="es-MX" sz="1800" dirty="0">
                <a:latin typeface="Arial" pitchFamily="34" charset="0"/>
              </a:rPr>
              <a:t> data. </a:t>
            </a:r>
          </a:p>
          <a:p>
            <a:pPr eaLnBrk="1" hangingPunct="1"/>
            <a:endParaRPr lang="es-MX" sz="1800" dirty="0">
              <a:latin typeface="Arial" pitchFamily="34" charset="0"/>
            </a:endParaRPr>
          </a:p>
          <a:p>
            <a:pPr eaLnBrk="1" hangingPunct="1"/>
            <a:r>
              <a:rPr lang="es-MX" sz="1800" dirty="0" err="1">
                <a:latin typeface="Arial" pitchFamily="34" charset="0"/>
              </a:rPr>
              <a:t>The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term</a:t>
            </a:r>
            <a:r>
              <a:rPr lang="es-MX" sz="1800" dirty="0">
                <a:latin typeface="Arial" pitchFamily="34" charset="0"/>
              </a:rPr>
              <a:t> data </a:t>
            </a:r>
            <a:r>
              <a:rPr lang="es-MX" sz="1800" dirty="0" err="1">
                <a:latin typeface="Arial" pitchFamily="34" charset="0"/>
              </a:rPr>
              <a:t>warehousing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generally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refers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to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the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combination</a:t>
            </a:r>
            <a:r>
              <a:rPr lang="es-MX" sz="1800" dirty="0">
                <a:latin typeface="Arial" pitchFamily="34" charset="0"/>
              </a:rPr>
              <a:t> of </a:t>
            </a:r>
            <a:r>
              <a:rPr lang="es-MX" sz="1800" dirty="0" err="1">
                <a:latin typeface="Arial" pitchFamily="34" charset="0"/>
              </a:rPr>
              <a:t>many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different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databases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across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an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entire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enterprise</a:t>
            </a:r>
            <a:r>
              <a:rPr lang="es-MX" sz="1800" dirty="0">
                <a:latin typeface="Arial" pitchFamily="34" charset="0"/>
              </a:rPr>
              <a:t>. </a:t>
            </a:r>
            <a:r>
              <a:rPr lang="es-MX" sz="1800" dirty="0" err="1">
                <a:latin typeface="Arial" pitchFamily="34" charset="0"/>
              </a:rPr>
              <a:t>Contrast</a:t>
            </a:r>
            <a:r>
              <a:rPr lang="es-MX" sz="1800" dirty="0">
                <a:latin typeface="Arial" pitchFamily="34" charset="0"/>
              </a:rPr>
              <a:t> </a:t>
            </a:r>
            <a:r>
              <a:rPr lang="es-MX" sz="1800" dirty="0" err="1">
                <a:latin typeface="Arial" pitchFamily="34" charset="0"/>
              </a:rPr>
              <a:t>with</a:t>
            </a:r>
            <a:r>
              <a:rPr lang="es-MX" sz="1800" dirty="0">
                <a:latin typeface="Arial" pitchFamily="34" charset="0"/>
              </a:rPr>
              <a:t> data </a:t>
            </a:r>
            <a:r>
              <a:rPr lang="es-MX" sz="1800" dirty="0" err="1">
                <a:latin typeface="Arial" pitchFamily="34" charset="0"/>
              </a:rPr>
              <a:t>mart</a:t>
            </a:r>
            <a:r>
              <a:rPr lang="es-MX" sz="1800" dirty="0">
                <a:latin typeface="Arial" pitchFamily="34" charset="0"/>
              </a:rPr>
              <a:t>. </a:t>
            </a:r>
          </a:p>
          <a:p>
            <a:pPr eaLnBrk="1" hangingPunct="1"/>
            <a:endParaRPr lang="es-CL" sz="1800" dirty="0">
              <a:latin typeface="Arial" pitchFamily="34" charset="0"/>
            </a:endParaRPr>
          </a:p>
          <a:p>
            <a:pPr eaLnBrk="1" hangingPunct="1"/>
            <a:endParaRPr lang="es-CL" sz="1800" dirty="0">
              <a:latin typeface="Arial" pitchFamily="34" charset="0"/>
            </a:endParaRPr>
          </a:p>
          <a:p>
            <a:pPr eaLnBrk="1" hangingPunct="1"/>
            <a:endParaRPr lang="es-CL" sz="1800" dirty="0">
              <a:latin typeface="Arial" pitchFamily="34" charset="0"/>
            </a:endParaRPr>
          </a:p>
          <a:p>
            <a:pPr eaLnBrk="1" hangingPunct="1"/>
            <a:r>
              <a:rPr lang="es-CL" sz="1800" dirty="0">
                <a:latin typeface="Arial" pitchFamily="34" charset="0"/>
              </a:rPr>
              <a:t>Fuente: </a:t>
            </a:r>
          </a:p>
          <a:p>
            <a:pPr eaLnBrk="1" hangingPunct="1"/>
            <a:r>
              <a:rPr lang="es-MX" sz="1800" dirty="0">
                <a:latin typeface="Arial" pitchFamily="34" charset="0"/>
              </a:rPr>
              <a:t>http://www.webopedia.com/TERM/D/data_warehouse.html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s-ES_tradnl" dirty="0"/>
              <a:t>Arquitectura de un Data </a:t>
            </a:r>
            <a:r>
              <a:rPr lang="es-ES_tradnl" dirty="0" err="1"/>
              <a:t>Warehouse</a:t>
            </a:r>
            <a:r>
              <a:rPr lang="es-ES_tradnl" dirty="0"/>
              <a:t> </a:t>
            </a:r>
          </a:p>
        </p:txBody>
      </p:sp>
      <p:sp>
        <p:nvSpPr>
          <p:cNvPr id="36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28CA-12F1-49A2-B000-90D5515C705C}" type="slidenum">
              <a:rPr lang="es-ES_tradnl"/>
              <a:pPr/>
              <a:t>17</a:t>
            </a:fld>
            <a:endParaRPr lang="es-ES_tradn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133600"/>
            <a:ext cx="4495800" cy="3810000"/>
            <a:chOff x="1536" y="1344"/>
            <a:chExt cx="2832" cy="2400"/>
          </a:xfrm>
        </p:grpSpPr>
        <p:sp>
          <p:nvSpPr>
            <p:cNvPr id="342020" name="AutoShape 4"/>
            <p:cNvSpPr>
              <a:spLocks noChangeArrowheads="1"/>
            </p:cNvSpPr>
            <p:nvPr/>
          </p:nvSpPr>
          <p:spPr bwMode="auto">
            <a:xfrm>
              <a:off x="1536" y="1344"/>
              <a:ext cx="2832" cy="2400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32" y="1920"/>
              <a:ext cx="912" cy="816"/>
              <a:chOff x="144" y="1152"/>
              <a:chExt cx="912" cy="816"/>
            </a:xfrm>
          </p:grpSpPr>
          <p:sp>
            <p:nvSpPr>
              <p:cNvPr id="342022" name="AutoShape 6"/>
              <p:cNvSpPr>
                <a:spLocks noChangeArrowheads="1"/>
              </p:cNvSpPr>
              <p:nvPr/>
            </p:nvSpPr>
            <p:spPr bwMode="auto">
              <a:xfrm>
                <a:off x="144" y="1152"/>
                <a:ext cx="912" cy="816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  <p:sp>
            <p:nvSpPr>
              <p:cNvPr id="342023" name="Text Box 7"/>
              <p:cNvSpPr txBox="1">
                <a:spLocks noChangeArrowheads="1"/>
              </p:cNvSpPr>
              <p:nvPr/>
            </p:nvSpPr>
            <p:spPr bwMode="auto">
              <a:xfrm>
                <a:off x="183" y="1287"/>
                <a:ext cx="817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1600"/>
                  <a:t>Información </a:t>
                </a:r>
              </a:p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1600"/>
                  <a:t>detallada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42024" name="AutoShape 8"/>
            <p:cNvSpPr>
              <a:spLocks noChangeArrowheads="1"/>
            </p:cNvSpPr>
            <p:nvPr/>
          </p:nvSpPr>
          <p:spPr bwMode="auto">
            <a:xfrm>
              <a:off x="3387" y="1920"/>
              <a:ext cx="912" cy="81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  <p:sp>
          <p:nvSpPr>
            <p:cNvPr id="342025" name="Text Box 9"/>
            <p:cNvSpPr txBox="1">
              <a:spLocks noChangeArrowheads="1"/>
            </p:cNvSpPr>
            <p:nvPr/>
          </p:nvSpPr>
          <p:spPr bwMode="auto">
            <a:xfrm>
              <a:off x="3552" y="2224"/>
              <a:ext cx="65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1600"/>
                <a:t>Resumen 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sp>
          <p:nvSpPr>
            <p:cNvPr id="342026" name="AutoShape 10"/>
            <p:cNvSpPr>
              <a:spLocks noChangeArrowheads="1"/>
            </p:cNvSpPr>
            <p:nvPr/>
          </p:nvSpPr>
          <p:spPr bwMode="auto">
            <a:xfrm>
              <a:off x="2496" y="2832"/>
              <a:ext cx="912" cy="81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  <p:sp>
          <p:nvSpPr>
            <p:cNvPr id="342027" name="Text Box 11"/>
            <p:cNvSpPr txBox="1">
              <a:spLocks noChangeArrowheads="1"/>
            </p:cNvSpPr>
            <p:nvPr/>
          </p:nvSpPr>
          <p:spPr bwMode="auto">
            <a:xfrm>
              <a:off x="2592" y="3120"/>
              <a:ext cx="77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1600"/>
                <a:t>Meta Datos 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0513" y="1060450"/>
            <a:ext cx="8629650" cy="5772150"/>
            <a:chOff x="183" y="668"/>
            <a:chExt cx="5436" cy="3636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3" y="668"/>
              <a:ext cx="5436" cy="329"/>
              <a:chOff x="183" y="668"/>
              <a:chExt cx="5436" cy="329"/>
            </a:xfrm>
          </p:grpSpPr>
          <p:sp>
            <p:nvSpPr>
              <p:cNvPr id="342030" name="Text Box 14"/>
              <p:cNvSpPr txBox="1">
                <a:spLocks noChangeArrowheads="1"/>
              </p:cNvSpPr>
              <p:nvPr/>
            </p:nvSpPr>
            <p:spPr bwMode="auto">
              <a:xfrm>
                <a:off x="183" y="668"/>
                <a:ext cx="531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2000"/>
                  <a:t>Datos</a:t>
                </a:r>
                <a:endParaRPr lang="es-ES_tradnl" sz="1600"/>
              </a:p>
            </p:txBody>
          </p:sp>
          <p:sp>
            <p:nvSpPr>
              <p:cNvPr id="342031" name="Text Box 15"/>
              <p:cNvSpPr txBox="1">
                <a:spLocks noChangeArrowheads="1"/>
              </p:cNvSpPr>
              <p:nvPr/>
            </p:nvSpPr>
            <p:spPr bwMode="auto">
              <a:xfrm>
                <a:off x="2352" y="672"/>
                <a:ext cx="947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2000"/>
                  <a:t>Información</a:t>
                </a:r>
                <a:endParaRPr lang="es-ES_tradnl" sz="1600"/>
              </a:p>
            </p:txBody>
          </p:sp>
          <p:sp>
            <p:nvSpPr>
              <p:cNvPr id="342032" name="Text Box 16"/>
              <p:cNvSpPr txBox="1">
                <a:spLocks noChangeArrowheads="1"/>
              </p:cNvSpPr>
              <p:nvPr/>
            </p:nvSpPr>
            <p:spPr bwMode="auto">
              <a:xfrm>
                <a:off x="4893" y="672"/>
                <a:ext cx="726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2000"/>
                  <a:t>Decisión</a:t>
                </a:r>
                <a:endParaRPr lang="es-ES_tradnl" sz="1600"/>
              </a:p>
            </p:txBody>
          </p:sp>
          <p:sp>
            <p:nvSpPr>
              <p:cNvPr id="342033" name="Line 17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  <p:sp>
            <p:nvSpPr>
              <p:cNvPr id="342034" name="Line 18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</p:grpSp>
        <p:sp>
          <p:nvSpPr>
            <p:cNvPr id="342035" name="Text Box 19"/>
            <p:cNvSpPr txBox="1">
              <a:spLocks noChangeArrowheads="1"/>
            </p:cNvSpPr>
            <p:nvPr/>
          </p:nvSpPr>
          <p:spPr bwMode="auto">
            <a:xfrm>
              <a:off x="1248" y="4032"/>
              <a:ext cx="387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1600"/>
                <a:t>Fuente: </a:t>
              </a:r>
              <a:r>
                <a:rPr lang="de-DE" sz="1600"/>
                <a:t>Anahory, Murray (1997): Data Warehousing in the Real World. </a:t>
              </a:r>
              <a:endParaRPr lang="es-ES_tradnl" sz="160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" y="1828800"/>
            <a:ext cx="2209800" cy="1295400"/>
            <a:chOff x="144" y="1152"/>
            <a:chExt cx="1392" cy="816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44" y="1152"/>
              <a:ext cx="933" cy="816"/>
              <a:chOff x="144" y="1152"/>
              <a:chExt cx="933" cy="816"/>
            </a:xfrm>
          </p:grpSpPr>
          <p:sp>
            <p:nvSpPr>
              <p:cNvPr id="342038" name="AutoShape 22"/>
              <p:cNvSpPr>
                <a:spLocks noChangeArrowheads="1"/>
              </p:cNvSpPr>
              <p:nvPr/>
            </p:nvSpPr>
            <p:spPr bwMode="auto">
              <a:xfrm>
                <a:off x="144" y="1152"/>
                <a:ext cx="912" cy="816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  <p:sp>
            <p:nvSpPr>
              <p:cNvPr id="342039" name="Text Box 23"/>
              <p:cNvSpPr txBox="1">
                <a:spLocks noChangeArrowheads="1"/>
              </p:cNvSpPr>
              <p:nvPr/>
            </p:nvSpPr>
            <p:spPr bwMode="auto">
              <a:xfrm>
                <a:off x="183" y="1287"/>
                <a:ext cx="894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1600"/>
                  <a:t>Datos </a:t>
                </a:r>
              </a:p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1600"/>
                  <a:t>operacionales</a:t>
                </a:r>
                <a:r>
                  <a:rPr lang="es-ES_tradnl" sz="1600">
                    <a:solidFill>
                      <a:srgbClr val="00279F"/>
                    </a:solidFill>
                    <a:latin typeface="Comic Sans MS" pitchFamily="66" charset="0"/>
                  </a:rPr>
                  <a:t> 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42040" name="Line 24"/>
            <p:cNvSpPr>
              <a:spLocks noChangeShapeType="1"/>
            </p:cNvSpPr>
            <p:nvPr/>
          </p:nvSpPr>
          <p:spPr bwMode="auto">
            <a:xfrm>
              <a:off x="1104" y="158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28600" y="4572000"/>
            <a:ext cx="2209800" cy="1295400"/>
            <a:chOff x="144" y="2880"/>
            <a:chExt cx="1392" cy="816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44" y="2880"/>
              <a:ext cx="912" cy="816"/>
              <a:chOff x="144" y="2880"/>
              <a:chExt cx="912" cy="816"/>
            </a:xfrm>
          </p:grpSpPr>
          <p:sp>
            <p:nvSpPr>
              <p:cNvPr id="342043" name="AutoShape 27"/>
              <p:cNvSpPr>
                <a:spLocks noChangeArrowheads="1"/>
              </p:cNvSpPr>
              <p:nvPr/>
            </p:nvSpPr>
            <p:spPr bwMode="auto">
              <a:xfrm>
                <a:off x="144" y="2880"/>
                <a:ext cx="912" cy="816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  <p:sp>
            <p:nvSpPr>
              <p:cNvPr id="342044" name="Text Box 28"/>
              <p:cNvSpPr txBox="1">
                <a:spLocks noChangeArrowheads="1"/>
              </p:cNvSpPr>
              <p:nvPr/>
            </p:nvSpPr>
            <p:spPr bwMode="auto">
              <a:xfrm>
                <a:off x="288" y="3035"/>
                <a:ext cx="655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1600"/>
                  <a:t>Datos </a:t>
                </a:r>
              </a:p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 sz="1600"/>
                  <a:t>externos </a:t>
                </a:r>
                <a:r>
                  <a:rPr lang="es-ES_tradnl" sz="1600">
                    <a:solidFill>
                      <a:srgbClr val="00279F"/>
                    </a:solidFill>
                    <a:latin typeface="Comic Sans MS" pitchFamily="66" charset="0"/>
                  </a:rPr>
                  <a:t> 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42045" name="Line 29"/>
            <p:cNvSpPr>
              <a:spLocks noChangeShapeType="1"/>
            </p:cNvSpPr>
            <p:nvPr/>
          </p:nvSpPr>
          <p:spPr bwMode="auto">
            <a:xfrm flipV="1">
              <a:off x="1104" y="297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6934200" y="1724025"/>
            <a:ext cx="2147888" cy="1857375"/>
            <a:chOff x="4368" y="1086"/>
            <a:chExt cx="1353" cy="1170"/>
          </a:xfrm>
        </p:grpSpPr>
        <p:sp>
          <p:nvSpPr>
            <p:cNvPr id="342047" name="Text Box 31"/>
            <p:cNvSpPr txBox="1">
              <a:spLocks noChangeArrowheads="1"/>
            </p:cNvSpPr>
            <p:nvPr/>
          </p:nvSpPr>
          <p:spPr bwMode="auto">
            <a:xfrm>
              <a:off x="4560" y="1086"/>
              <a:ext cx="1161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000"/>
                <a:t>Herramientas </a:t>
              </a:r>
            </a:p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000"/>
                <a:t>de Data Mining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sp>
          <p:nvSpPr>
            <p:cNvPr id="342048" name="Line 32"/>
            <p:cNvSpPr>
              <a:spLocks noChangeShapeType="1"/>
            </p:cNvSpPr>
            <p:nvPr/>
          </p:nvSpPr>
          <p:spPr bwMode="auto">
            <a:xfrm flipV="1">
              <a:off x="4368" y="182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934202" y="4495799"/>
            <a:ext cx="2128838" cy="1323975"/>
            <a:chOff x="4368" y="2832"/>
            <a:chExt cx="1341" cy="834"/>
          </a:xfrm>
        </p:grpSpPr>
        <p:sp>
          <p:nvSpPr>
            <p:cNvPr id="342050" name="Text Box 34"/>
            <p:cNvSpPr txBox="1">
              <a:spLocks noChangeArrowheads="1"/>
            </p:cNvSpPr>
            <p:nvPr/>
          </p:nvSpPr>
          <p:spPr bwMode="auto">
            <a:xfrm>
              <a:off x="4651" y="2976"/>
              <a:ext cx="105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000" dirty="0"/>
                <a:t>Herramientas </a:t>
              </a:r>
            </a:p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000" dirty="0"/>
                <a:t>de OLAP</a:t>
              </a:r>
              <a:r>
                <a:rPr lang="es-ES_tradnl" sz="1600" dirty="0"/>
                <a:t> </a:t>
              </a:r>
              <a:endParaRPr lang="es-ES_tradnl" dirty="0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sp>
          <p:nvSpPr>
            <p:cNvPr id="342051" name="Line 35"/>
            <p:cNvSpPr>
              <a:spLocks noChangeShapeType="1"/>
            </p:cNvSpPr>
            <p:nvPr/>
          </p:nvSpPr>
          <p:spPr bwMode="auto">
            <a:xfrm>
              <a:off x="4368" y="283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9B006E4-BC01-4562-99BB-C910D7253609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13792"/>
            <a:ext cx="8915400" cy="1143000"/>
          </a:xfrm>
        </p:spPr>
        <p:txBody>
          <a:bodyPr/>
          <a:lstStyle/>
          <a:p>
            <a:pPr defTabSz="762000"/>
            <a:r>
              <a:rPr lang="es-ES_tradnl" sz="4000" dirty="0"/>
              <a:t>Diferencias entre Bases de Datos y </a:t>
            </a:r>
            <a:br>
              <a:rPr lang="es-ES_tradnl" sz="4000" dirty="0"/>
            </a:br>
            <a:r>
              <a:rPr lang="es-ES_tradnl" sz="4000" dirty="0"/>
              <a:t>Data </a:t>
            </a:r>
            <a:r>
              <a:rPr lang="es-ES_tradnl" sz="4000" dirty="0" err="1"/>
              <a:t>Warehouses</a:t>
            </a:r>
            <a:r>
              <a:rPr lang="es-ES_tradnl" dirty="0"/>
              <a:t> 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76200" y="2514600"/>
            <a:ext cx="906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762000">
              <a:lnSpc>
                <a:spcPct val="180000"/>
              </a:lnSpc>
            </a:pPr>
            <a:r>
              <a:rPr lang="es-ES_tradnl" sz="2400" u="sng" dirty="0">
                <a:solidFill>
                  <a:schemeClr val="tx2"/>
                </a:solidFill>
              </a:rPr>
              <a:t>Características 		Bases de Datos 		Data </a:t>
            </a:r>
            <a:r>
              <a:rPr lang="es-ES_tradnl" sz="2400" u="sng" dirty="0" err="1">
                <a:solidFill>
                  <a:schemeClr val="tx2"/>
                </a:solidFill>
              </a:rPr>
              <a:t>Warehouses</a:t>
            </a:r>
            <a:r>
              <a:rPr lang="es-ES_tradnl" sz="2400" dirty="0">
                <a:solidFill>
                  <a:schemeClr val="tx2"/>
                </a:solidFill>
              </a:rPr>
              <a:t> </a:t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i="1" dirty="0">
                <a:solidFill>
                  <a:schemeClr val="tx2"/>
                </a:solidFill>
              </a:rPr>
              <a:t>Volumen</a:t>
            </a:r>
            <a:r>
              <a:rPr lang="es-ES_tradnl" sz="2400" dirty="0">
                <a:solidFill>
                  <a:schemeClr val="tx2"/>
                </a:solidFill>
              </a:rPr>
              <a:t> 			alto 				bajo o medio </a:t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i="1" dirty="0">
                <a:solidFill>
                  <a:schemeClr val="tx2"/>
                </a:solidFill>
              </a:rPr>
              <a:t>Tiempo de</a:t>
            </a:r>
            <a:r>
              <a:rPr lang="es-ES_tradnl" sz="2400" dirty="0">
                <a:solidFill>
                  <a:schemeClr val="tx2"/>
                </a:solidFill>
              </a:rPr>
              <a:t> 		</a:t>
            </a:r>
            <a:r>
              <a:rPr lang="es-ES_tradnl" sz="2400" dirty="0" smtClean="0">
                <a:solidFill>
                  <a:schemeClr val="tx2"/>
                </a:solidFill>
              </a:rPr>
              <a:t>	muy </a:t>
            </a:r>
            <a:r>
              <a:rPr lang="es-ES_tradnl" sz="2400" dirty="0">
                <a:solidFill>
                  <a:schemeClr val="tx2"/>
                </a:solidFill>
              </a:rPr>
              <a:t>rápido 		normal </a:t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i="1" dirty="0">
                <a:solidFill>
                  <a:schemeClr val="tx2"/>
                </a:solidFill>
              </a:rPr>
              <a:t>respuesta</a:t>
            </a:r>
            <a:r>
              <a:rPr lang="es-ES_tradnl" sz="2400" dirty="0">
                <a:solidFill>
                  <a:schemeClr val="tx2"/>
                </a:solidFill>
              </a:rPr>
              <a:t/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i="1" dirty="0">
                <a:solidFill>
                  <a:schemeClr val="tx2"/>
                </a:solidFill>
              </a:rPr>
              <a:t>Frecuencia de</a:t>
            </a:r>
            <a:r>
              <a:rPr lang="es-ES_tradnl" sz="2400" dirty="0">
                <a:solidFill>
                  <a:schemeClr val="tx2"/>
                </a:solidFill>
              </a:rPr>
              <a:t> 		alta, 				baja </a:t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i="1" dirty="0">
                <a:solidFill>
                  <a:schemeClr val="tx2"/>
                </a:solidFill>
              </a:rPr>
              <a:t>actualizaciones</a:t>
            </a:r>
            <a:r>
              <a:rPr lang="es-ES_tradnl" sz="2400" dirty="0">
                <a:solidFill>
                  <a:schemeClr val="tx2"/>
                </a:solidFill>
              </a:rPr>
              <a:t> 	</a:t>
            </a:r>
            <a:r>
              <a:rPr lang="es-ES_tradnl" sz="2400" dirty="0" smtClean="0">
                <a:solidFill>
                  <a:schemeClr val="tx2"/>
                </a:solidFill>
              </a:rPr>
              <a:t>	permanentemente </a:t>
            </a:r>
            <a:r>
              <a:rPr lang="es-ES_tradnl" sz="2400" dirty="0">
                <a:solidFill>
                  <a:schemeClr val="tx2"/>
                </a:solidFill>
              </a:rPr>
              <a:t/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400" i="1" dirty="0" smtClean="0">
                <a:solidFill>
                  <a:schemeClr val="tx2"/>
                </a:solidFill>
              </a:rPr>
              <a:t>Nivel </a:t>
            </a:r>
            <a:r>
              <a:rPr lang="es-ES_tradnl" sz="2400" i="1" dirty="0">
                <a:solidFill>
                  <a:schemeClr val="tx2"/>
                </a:solidFill>
              </a:rPr>
              <a:t>de los datos</a:t>
            </a:r>
            <a:r>
              <a:rPr lang="es-ES_tradnl" sz="2400" dirty="0">
                <a:solidFill>
                  <a:schemeClr val="tx2"/>
                </a:solidFill>
              </a:rPr>
              <a:t> 	en detalle 			agregado </a:t>
            </a:r>
            <a:br>
              <a:rPr lang="es-ES_tradnl" sz="2400" dirty="0">
                <a:solidFill>
                  <a:schemeClr val="tx2"/>
                </a:solidFill>
              </a:rPr>
            </a:br>
            <a:r>
              <a:rPr lang="es-ES_tradnl" sz="2800" dirty="0">
                <a:solidFill>
                  <a:schemeClr val="tx2"/>
                </a:solidFill>
              </a:rPr>
              <a:t>	</a:t>
            </a:r>
            <a:endParaRPr lang="es-ES_tradnl" sz="4400" dirty="0">
              <a:solidFill>
                <a:schemeClr val="tx2"/>
              </a:solidFill>
            </a:endParaRPr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228600" y="2895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46117" name="Line 5"/>
          <p:cNvSpPr>
            <a:spLocks noChangeShapeType="1"/>
          </p:cNvSpPr>
          <p:nvPr/>
        </p:nvSpPr>
        <p:spPr bwMode="auto">
          <a:xfrm>
            <a:off x="228600" y="4365104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>
            <a:off x="228600" y="5661248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s-ES_tradnl"/>
              <a:t>OLAP - Online Analytical Processing </a:t>
            </a:r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BAF89-B15F-42D8-9DA5-C4F57BFAABB0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2667000" y="1752600"/>
            <a:ext cx="3657600" cy="3429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3138488" y="5789613"/>
            <a:ext cx="173831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Ubicación</a:t>
            </a: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>
            <a:off x="26670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 flipV="1">
            <a:off x="2438400" y="2819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457200" y="3581400"/>
            <a:ext cx="16525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Producto 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5791200" y="4495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6796088" y="4572000"/>
            <a:ext cx="1384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Tiempo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s-ES_tradnl" sz="3600" dirty="0"/>
              <a:t>Contenido</a:t>
            </a:r>
            <a:endParaRPr lang="es-ES_tradnl" sz="32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571500" lvl="1" indent="0" defTabSz="762000">
              <a:buClrTx/>
              <a:buSzPct val="100000"/>
              <a:buFont typeface="Calibri" pitchFamily="34" charset="0"/>
              <a:buChar char="•"/>
            </a:pPr>
            <a:r>
              <a:rPr lang="es-ES" dirty="0" smtClean="0"/>
              <a:t>Un caso </a:t>
            </a:r>
            <a:r>
              <a:rPr lang="es-ES" dirty="0" smtClean="0"/>
              <a:t>real: Fraude en Aduanas </a:t>
            </a:r>
            <a:endParaRPr lang="es-ES" dirty="0" smtClean="0"/>
          </a:p>
          <a:p>
            <a:pPr marL="571500" lvl="1" indent="0" defTabSz="762000">
              <a:buClrTx/>
              <a:buSzPct val="100000"/>
              <a:buFont typeface="Calibri" pitchFamily="34" charset="0"/>
              <a:buChar char="•"/>
            </a:pPr>
            <a:r>
              <a:rPr lang="es-ES" dirty="0" smtClean="0"/>
              <a:t>Proceso </a:t>
            </a:r>
            <a:r>
              <a:rPr lang="es-ES" dirty="0" smtClean="0"/>
              <a:t>KDD, Estadística </a:t>
            </a:r>
            <a:r>
              <a:rPr lang="es-ES" dirty="0"/>
              <a:t>y Minería de Datos (Data </a:t>
            </a:r>
            <a:r>
              <a:rPr lang="es-ES" dirty="0" err="1"/>
              <a:t>mining</a:t>
            </a:r>
            <a:r>
              <a:rPr lang="es-ES" dirty="0"/>
              <a:t>) </a:t>
            </a:r>
          </a:p>
          <a:p>
            <a:pPr marL="571500" lvl="1" indent="0" defTabSz="762000">
              <a:buClrTx/>
              <a:buSzPct val="100000"/>
              <a:buFont typeface="Calibri" pitchFamily="34" charset="0"/>
              <a:buChar char="•"/>
            </a:pPr>
            <a:r>
              <a:rPr lang="es-ES" dirty="0" smtClean="0"/>
              <a:t>Segmentación </a:t>
            </a:r>
            <a:r>
              <a:rPr lang="es-ES" dirty="0"/>
              <a:t>de clientes </a:t>
            </a:r>
          </a:p>
          <a:p>
            <a:pPr marL="571500" lvl="1" indent="0" defTabSz="762000">
              <a:buClrTx/>
              <a:buSzPct val="100000"/>
              <a:buFont typeface="Calibri" pitchFamily="34" charset="0"/>
              <a:buChar char="•"/>
            </a:pPr>
            <a:r>
              <a:rPr lang="es-ES" dirty="0" smtClean="0"/>
              <a:t>Aplicaciones </a:t>
            </a:r>
            <a:r>
              <a:rPr lang="es-ES" dirty="0"/>
              <a:t>en empresas e instituciones chilenas 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6090923-B0F2-4FC5-A675-D58B57D6E29C}" type="slidenum">
              <a:rPr lang="es-ES_tradnl"/>
              <a:pPr/>
              <a:t>2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s-ES_tradnl"/>
              <a:t>Navegación en un cubo OLAP </a:t>
            </a:r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6DA8-F35A-4F8B-9944-8E6D0E720CC6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352259" name="AutoShape 3"/>
          <p:cNvSpPr>
            <a:spLocks noChangeArrowheads="1"/>
          </p:cNvSpPr>
          <p:nvPr/>
        </p:nvSpPr>
        <p:spPr bwMode="auto">
          <a:xfrm>
            <a:off x="1725613" y="1752600"/>
            <a:ext cx="3657600" cy="3429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2197100" y="5805264"/>
            <a:ext cx="173831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dirty="0"/>
              <a:t>Ubicación</a:t>
            </a: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100013" y="2362200"/>
            <a:ext cx="16525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Producto 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5181600" y="4646613"/>
            <a:ext cx="13843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Tiempo</a:t>
            </a:r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>
            <a:off x="2792413" y="2590800"/>
            <a:ext cx="0" cy="2590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4" name="Line 8"/>
          <p:cNvSpPr>
            <a:spLocks noChangeShapeType="1"/>
          </p:cNvSpPr>
          <p:nvPr/>
        </p:nvSpPr>
        <p:spPr bwMode="auto">
          <a:xfrm>
            <a:off x="3173413" y="2590800"/>
            <a:ext cx="0" cy="2590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5" name="Line 9"/>
          <p:cNvSpPr>
            <a:spLocks noChangeShapeType="1"/>
          </p:cNvSpPr>
          <p:nvPr/>
        </p:nvSpPr>
        <p:spPr bwMode="auto">
          <a:xfrm flipH="1">
            <a:off x="3173413" y="1752600"/>
            <a:ext cx="7620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6" name="Line 10"/>
          <p:cNvSpPr>
            <a:spLocks noChangeShapeType="1"/>
          </p:cNvSpPr>
          <p:nvPr/>
        </p:nvSpPr>
        <p:spPr bwMode="auto">
          <a:xfrm flipH="1">
            <a:off x="2792413" y="1752600"/>
            <a:ext cx="7620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7" name="Line 11"/>
          <p:cNvSpPr>
            <a:spLocks noChangeShapeType="1"/>
          </p:cNvSpPr>
          <p:nvPr/>
        </p:nvSpPr>
        <p:spPr bwMode="auto">
          <a:xfrm flipH="1">
            <a:off x="1725613" y="3505200"/>
            <a:ext cx="2819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8" name="Line 12"/>
          <p:cNvSpPr>
            <a:spLocks noChangeShapeType="1"/>
          </p:cNvSpPr>
          <p:nvPr/>
        </p:nvSpPr>
        <p:spPr bwMode="auto">
          <a:xfrm flipH="1">
            <a:off x="1725613" y="3886200"/>
            <a:ext cx="2819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69" name="Line 13"/>
          <p:cNvSpPr>
            <a:spLocks noChangeShapeType="1"/>
          </p:cNvSpPr>
          <p:nvPr/>
        </p:nvSpPr>
        <p:spPr bwMode="auto">
          <a:xfrm flipH="1">
            <a:off x="4545013" y="3200400"/>
            <a:ext cx="8382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70" name="Line 14"/>
          <p:cNvSpPr>
            <a:spLocks noChangeShapeType="1"/>
          </p:cNvSpPr>
          <p:nvPr/>
        </p:nvSpPr>
        <p:spPr bwMode="auto">
          <a:xfrm flipH="1">
            <a:off x="4545013" y="2819400"/>
            <a:ext cx="8382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1146175" y="3276600"/>
            <a:ext cx="6556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P1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2578100" y="5105400"/>
            <a:ext cx="7143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U1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6248400" y="1828800"/>
            <a:ext cx="26289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Drill down: </a:t>
            </a:r>
          </a:p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profundizar una </a:t>
            </a:r>
          </a:p>
          <a:p>
            <a:pPr defTabSz="762000">
              <a:lnSpc>
                <a:spcPct val="7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dimensión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62000"/>
            <a:r>
              <a:rPr lang="es-ES_tradnl" sz="3600"/>
              <a:t>Motivaciones para Almacenar Datos</a:t>
            </a:r>
            <a:r>
              <a:rPr lang="es-ES_tradnl"/>
              <a:t> </a:t>
            </a:r>
          </a:p>
        </p:txBody>
      </p:sp>
      <p:sp>
        <p:nvSpPr>
          <p:cNvPr id="11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674F8-32D1-4A84-9A17-FF593112DFCB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80963" y="990600"/>
            <a:ext cx="381793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u="sng" dirty="0"/>
              <a:t>Razones iniciales:</a:t>
            </a:r>
            <a:r>
              <a:rPr lang="es-ES_tradnl" sz="2800" dirty="0"/>
              <a:t> </a:t>
            </a:r>
          </a:p>
          <a:p>
            <a:pPr defTabSz="762000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 "/>
            </a:pPr>
            <a:endParaRPr lang="es-ES_tradnl" sz="2800" dirty="0"/>
          </a:p>
          <a:p>
            <a:pPr defTabSz="762000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i="1" dirty="0"/>
              <a:t>En telecomunicación</a:t>
            </a:r>
            <a:r>
              <a:rPr lang="es-ES_tradnl" sz="2800" dirty="0"/>
              <a:t>: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dirty="0"/>
              <a:t>Facturación de llamadas 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4662488" y="990600"/>
            <a:ext cx="33655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u="sng"/>
              <a:t>Potenciales: </a:t>
            </a:r>
          </a:p>
          <a:p>
            <a:pPr defTabSz="762000">
              <a:lnSpc>
                <a:spcPct val="40000"/>
              </a:lnSpc>
              <a:spcBef>
                <a:spcPct val="50000"/>
              </a:spcBef>
              <a:buFont typeface="Monotype Sorts" pitchFamily="2" charset="2"/>
              <a:buChar char=" "/>
            </a:pPr>
            <a:endParaRPr lang="es-ES_tradnl" sz="2800" u="sng"/>
          </a:p>
          <a:p>
            <a:pPr defTabSz="762000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i="1"/>
              <a:t>En telecomunicación</a:t>
            </a:r>
            <a:r>
              <a:rPr lang="es-ES_tradnl" sz="2800"/>
              <a:t>: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Detección de fraude </a:t>
            </a: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76200" y="3357563"/>
            <a:ext cx="35242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i="1"/>
              <a:t>En supermercados</a:t>
            </a:r>
            <a:r>
              <a:rPr lang="es-ES_tradnl" sz="2800"/>
              <a:t>: 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Gestión del inventario </a:t>
            </a:r>
          </a:p>
        </p:txBody>
      </p:sp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95250" y="4576763"/>
            <a:ext cx="30289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i="1"/>
              <a:t>En bancos</a:t>
            </a:r>
            <a:r>
              <a:rPr lang="es-ES_tradnl" sz="2800"/>
              <a:t>: 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Manejo de cuentas </a:t>
            </a:r>
            <a:endParaRPr lang="es-ES_tradnl" sz="2800">
              <a:solidFill>
                <a:srgbClr val="00279F"/>
              </a:solidFill>
              <a:latin typeface="Comic Sans MS" pitchFamily="66" charset="0"/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4648200" y="3357563"/>
            <a:ext cx="32956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i="1"/>
              <a:t>En supermercados</a:t>
            </a:r>
            <a:r>
              <a:rPr lang="es-ES_tradnl" sz="2800"/>
              <a:t>: 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Asociación de ventas</a:t>
            </a:r>
            <a:endParaRPr lang="es-ES_tradnl" sz="2800">
              <a:solidFill>
                <a:srgbClr val="00279F"/>
              </a:solidFill>
              <a:latin typeface="Comic Sans MS" pitchFamily="66" charset="0"/>
            </a:endParaRPr>
          </a:p>
        </p:txBody>
      </p:sp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4725988" y="4576763"/>
            <a:ext cx="39751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 i="1"/>
              <a:t>En bancos</a:t>
            </a:r>
            <a:r>
              <a:rPr lang="es-ES_tradnl" sz="2800"/>
              <a:t>: 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2800"/>
              <a:t>Segmentación de clientes </a:t>
            </a:r>
            <a:endParaRPr lang="es-ES_tradnl" sz="2800">
              <a:solidFill>
                <a:srgbClr val="00279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utoUpdateAnimBg="0"/>
      <p:bldP spid="356355" grpId="0" autoUpdateAnimBg="0"/>
      <p:bldP spid="356356" grpId="0" autoUpdateAnimBg="0"/>
      <p:bldP spid="356357" grpId="0" autoUpdateAnimBg="0"/>
      <p:bldP spid="356358" grpId="0" autoUpdateAnimBg="0"/>
      <p:bldP spid="356359" grpId="0" autoUpdateAnimBg="0"/>
      <p:bldP spid="3563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731838"/>
            <a:ext cx="8763000" cy="609600"/>
          </a:xfrm>
        </p:spPr>
        <p:txBody>
          <a:bodyPr lIns="90488" tIns="44450" rIns="90488" bIns="44450"/>
          <a:lstStyle/>
          <a:p>
            <a:r>
              <a:rPr lang="es-ES_tradnl" sz="4800" smtClean="0"/>
              <a:t>Idea básica y potenciales </a:t>
            </a:r>
            <a:br>
              <a:rPr lang="es-ES_tradnl" sz="4800" smtClean="0"/>
            </a:br>
            <a:r>
              <a:rPr lang="es-ES_tradnl" sz="4800" smtClean="0"/>
              <a:t>de data mining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73225"/>
            <a:ext cx="7431088" cy="1684338"/>
            <a:chOff x="144" y="714"/>
            <a:chExt cx="4681" cy="1061"/>
          </a:xfrm>
        </p:grpSpPr>
        <p:sp>
          <p:nvSpPr>
            <p:cNvPr id="2061" name="Rectangle 4"/>
            <p:cNvSpPr>
              <a:spLocks noChangeArrowheads="1"/>
            </p:cNvSpPr>
            <p:nvPr/>
          </p:nvSpPr>
          <p:spPr bwMode="auto">
            <a:xfrm>
              <a:off x="144" y="714"/>
              <a:ext cx="45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75000"/>
                </a:spcBef>
              </a:pPr>
              <a:r>
                <a:rPr lang="es-ES_tradnl" sz="2800">
                  <a:latin typeface="Times New Roman" pitchFamily="18" charset="0"/>
                </a:rPr>
                <a:t>Empresas y Organizaciones tienen </a:t>
              </a:r>
              <a:br>
                <a:rPr lang="es-ES_tradnl" sz="2800">
                  <a:latin typeface="Times New Roman" pitchFamily="18" charset="0"/>
                </a:rPr>
              </a:br>
              <a:r>
                <a:rPr lang="es-ES_tradnl" sz="2800">
                  <a:latin typeface="Times New Roman" pitchFamily="18" charset="0"/>
                </a:rPr>
                <a:t>    </a:t>
              </a:r>
              <a:r>
                <a:rPr lang="es-ES_tradnl" sz="2800" u="sng">
                  <a:latin typeface="Times New Roman" pitchFamily="18" charset="0"/>
                </a:rPr>
                <a:t>gran cantidad de datos almacenados</a:t>
              </a:r>
              <a:r>
                <a:rPr lang="es-ES_tradnl" sz="2800">
                  <a:latin typeface="Times New Roman" pitchFamily="18" charset="0"/>
                </a:rPr>
                <a:t>.</a:t>
              </a:r>
            </a:p>
          </p:txBody>
        </p:sp>
        <p:graphicFrame>
          <p:nvGraphicFramePr>
            <p:cNvPr id="2053" name="Object 5"/>
            <p:cNvGraphicFramePr>
              <a:graphicFrameLocks/>
            </p:cNvGraphicFramePr>
            <p:nvPr/>
          </p:nvGraphicFramePr>
          <p:xfrm>
            <a:off x="4128" y="921"/>
            <a:ext cx="697" cy="854"/>
          </p:xfrm>
          <a:graphic>
            <a:graphicData uri="http://schemas.openxmlformats.org/presentationml/2006/ole">
              <p:oleObj spid="_x0000_s479237" name="Imagen" r:id="rId3" imgW="1106280" imgH="1355400" progId="">
                <p:embed/>
              </p:oleObj>
            </a:graphicData>
          </a:graphic>
        </p:graphicFrame>
      </p:grp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" y="2773363"/>
            <a:ext cx="47736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75000"/>
              </a:spcBef>
            </a:pPr>
            <a:r>
              <a:rPr lang="es-ES_tradnl" sz="2800">
                <a:latin typeface="Times New Roman" pitchFamily="18" charset="0"/>
              </a:rPr>
              <a:t>Los datos disponibles contienen</a:t>
            </a:r>
            <a:br>
              <a:rPr lang="es-ES_tradnl" sz="2800">
                <a:latin typeface="Times New Roman" pitchFamily="18" charset="0"/>
              </a:rPr>
            </a:br>
            <a:r>
              <a:rPr lang="es-ES_tradnl" sz="2800">
                <a:latin typeface="Times New Roman" pitchFamily="18" charset="0"/>
              </a:rPr>
              <a:t>    </a:t>
            </a:r>
            <a:r>
              <a:rPr lang="es-ES_tradnl" sz="2800" u="sng">
                <a:latin typeface="Times New Roman" pitchFamily="18" charset="0"/>
              </a:rPr>
              <a:t>información importante</a:t>
            </a:r>
            <a:r>
              <a:rPr lang="es-ES_tradnl" sz="2800">
                <a:latin typeface="Times New Roman" pitchFamily="18" charset="0"/>
              </a:rPr>
              <a:t>. 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1625" y="3635375"/>
            <a:ext cx="7927975" cy="1017588"/>
            <a:chOff x="190" y="2094"/>
            <a:chExt cx="4994" cy="641"/>
          </a:xfrm>
        </p:grpSpPr>
        <p:graphicFrame>
          <p:nvGraphicFramePr>
            <p:cNvPr id="2052" name="Object 8"/>
            <p:cNvGraphicFramePr>
              <a:graphicFrameLocks/>
            </p:cNvGraphicFramePr>
            <p:nvPr/>
          </p:nvGraphicFramePr>
          <p:xfrm>
            <a:off x="4580" y="2094"/>
            <a:ext cx="604" cy="641"/>
          </p:xfrm>
          <a:graphic>
            <a:graphicData uri="http://schemas.openxmlformats.org/presentationml/2006/ole">
              <p:oleObj spid="_x0000_s479236" name="Imagen" r:id="rId4" imgW="958680" imgH="1017360" progId="">
                <p:embed/>
              </p:oleObj>
            </a:graphicData>
          </a:graphic>
        </p:graphicFrame>
        <p:sp>
          <p:nvSpPr>
            <p:cNvPr id="2060" name="Text Box 9"/>
            <p:cNvSpPr txBox="1">
              <a:spLocks noChangeArrowheads="1"/>
            </p:cNvSpPr>
            <p:nvPr/>
          </p:nvSpPr>
          <p:spPr bwMode="auto">
            <a:xfrm>
              <a:off x="190" y="2347"/>
              <a:ext cx="419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spcBef>
                  <a:spcPct val="75000"/>
                </a:spcBef>
              </a:pPr>
              <a:r>
                <a:rPr lang="es-ES_tradnl" sz="2800">
                  <a:latin typeface="Times New Roman" pitchFamily="18" charset="0"/>
                </a:rPr>
                <a:t>La información está </a:t>
              </a:r>
              <a:r>
                <a:rPr lang="es-ES_tradnl" sz="2800" u="sng">
                  <a:latin typeface="Times New Roman" pitchFamily="18" charset="0"/>
                </a:rPr>
                <a:t>escondida en los datos</a:t>
              </a:r>
              <a:r>
                <a:rPr lang="es-ES_tradnl" sz="2800">
                  <a:latin typeface="Times New Roman" pitchFamily="18" charset="0"/>
                </a:rPr>
                <a:t>.</a:t>
              </a:r>
              <a:endParaRPr lang="es-ES_tradnl" sz="2400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0975" y="4572000"/>
            <a:ext cx="8963025" cy="2133600"/>
            <a:chOff x="114" y="2880"/>
            <a:chExt cx="5646" cy="1344"/>
          </a:xfrm>
        </p:grpSpPr>
        <p:graphicFrame>
          <p:nvGraphicFramePr>
            <p:cNvPr id="2050" name="Object 11"/>
            <p:cNvGraphicFramePr>
              <a:graphicFrameLocks/>
            </p:cNvGraphicFramePr>
            <p:nvPr/>
          </p:nvGraphicFramePr>
          <p:xfrm>
            <a:off x="4979" y="2880"/>
            <a:ext cx="781" cy="1151"/>
          </p:xfrm>
          <a:graphic>
            <a:graphicData uri="http://schemas.openxmlformats.org/presentationml/2006/ole">
              <p:oleObj spid="_x0000_s479234" name="Imagen" r:id="rId5" imgW="1239480" imgH="1827000" progId="">
                <p:embed/>
              </p:oleObj>
            </a:graphicData>
          </a:graphic>
        </p:graphicFrame>
        <p:graphicFrame>
          <p:nvGraphicFramePr>
            <p:cNvPr id="2051" name="Object 12"/>
            <p:cNvGraphicFramePr>
              <a:graphicFrameLocks noChangeAspect="1"/>
            </p:cNvGraphicFramePr>
            <p:nvPr/>
          </p:nvGraphicFramePr>
          <p:xfrm>
            <a:off x="4032" y="3667"/>
            <a:ext cx="912" cy="557"/>
          </p:xfrm>
          <a:graphic>
            <a:graphicData uri="http://schemas.openxmlformats.org/presentationml/2006/ole">
              <p:oleObj spid="_x0000_s479235" name="Imagen" r:id="rId6" imgW="4443480" imgH="2711520" progId="">
                <p:embed/>
              </p:oleObj>
            </a:graphicData>
          </a:graphic>
        </p:graphicFrame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114" y="3120"/>
              <a:ext cx="4040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140000"/>
                </a:lnSpc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Data mining</a:t>
              </a:r>
              <a:r>
                <a:rPr lang="es-ES_tradnl" sz="2800">
                  <a:latin typeface="Times New Roman" pitchFamily="18" charset="0"/>
                </a:rPr>
                <a:t> puede encontrar </a:t>
              </a:r>
              <a:r>
                <a:rPr lang="es-ES_tradnl" sz="2800" u="sng">
                  <a:latin typeface="Times New Roman" pitchFamily="18" charset="0"/>
                </a:rPr>
                <a:t>información </a:t>
              </a:r>
              <a:br>
                <a:rPr lang="es-ES_tradnl" sz="2800" u="sng">
                  <a:latin typeface="Times New Roman" pitchFamily="18" charset="0"/>
                </a:rPr>
              </a:br>
              <a:r>
                <a:rPr lang="es-ES_tradnl" sz="2800">
                  <a:latin typeface="Times New Roman" pitchFamily="18" charset="0"/>
                </a:rPr>
                <a:t>    </a:t>
              </a:r>
              <a:r>
                <a:rPr lang="es-ES_tradnl" sz="2800" u="sng">
                  <a:latin typeface="Times New Roman" pitchFamily="18" charset="0"/>
                </a:rPr>
                <a:t>nueva y potencialmente útil</a:t>
              </a:r>
              <a:r>
                <a:rPr lang="es-ES_tradnl" sz="2800">
                  <a:latin typeface="Times New Roman" pitchFamily="18" charset="0"/>
                </a:rPr>
                <a:t> en los datos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46075"/>
            <a:ext cx="8196263" cy="1066800"/>
          </a:xfrm>
        </p:spPr>
        <p:txBody>
          <a:bodyPr lIns="90488" tIns="44450" rIns="90488" bIns="44450"/>
          <a:lstStyle/>
          <a:p>
            <a:r>
              <a:rPr lang="es-ES_tradnl" sz="3600" smtClean="0"/>
              <a:t>Proceso de KDD </a:t>
            </a:r>
            <a:br>
              <a:rPr lang="es-ES_tradnl" sz="3600" smtClean="0"/>
            </a:br>
            <a:r>
              <a:rPr lang="es-ES_tradnl" sz="3600" smtClean="0"/>
              <a:t>Knowledge Discovery in Databases</a:t>
            </a:r>
            <a:r>
              <a:rPr lang="es-ES_tradnl" sz="3200" smtClean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371600"/>
            <a:ext cx="8915400" cy="3733800"/>
            <a:chOff x="0" y="432"/>
            <a:chExt cx="5616" cy="2352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0" y="1488"/>
              <a:ext cx="1186" cy="327"/>
            </a:xfrm>
            <a:prstGeom prst="roundRect">
              <a:avLst>
                <a:gd name="adj" fmla="val 12468"/>
              </a:avLst>
            </a:prstGeom>
            <a:solidFill>
              <a:srgbClr val="3399FF"/>
            </a:solidFill>
            <a:ln w="12700">
              <a:solidFill>
                <a:srgbClr val="081D5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0" y="432"/>
              <a:ext cx="5526" cy="2352"/>
              <a:chOff x="186" y="1872"/>
              <a:chExt cx="5526" cy="2352"/>
            </a:xfrm>
          </p:grpSpPr>
          <p:sp>
            <p:nvSpPr>
              <p:cNvPr id="3080" name="AutoShape 6"/>
              <p:cNvSpPr>
                <a:spLocks noChangeArrowheads="1"/>
              </p:cNvSpPr>
              <p:nvPr/>
            </p:nvSpPr>
            <p:spPr bwMode="auto">
              <a:xfrm>
                <a:off x="1022" y="1968"/>
                <a:ext cx="1186" cy="327"/>
              </a:xfrm>
              <a:prstGeom prst="roundRect">
                <a:avLst>
                  <a:gd name="adj" fmla="val 12468"/>
                </a:avLst>
              </a:prstGeom>
              <a:solidFill>
                <a:srgbClr val="3399FF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11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2000">
                    <a:latin typeface="Sans" charset="0"/>
                  </a:rPr>
                  <a:t>Transformación</a:t>
                </a:r>
                <a:endParaRPr lang="es-ES_tradnl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  <p:sp>
            <p:nvSpPr>
              <p:cNvPr id="3082" name="AutoShape 8"/>
              <p:cNvSpPr>
                <a:spLocks noChangeArrowheads="1"/>
              </p:cNvSpPr>
              <p:nvPr/>
            </p:nvSpPr>
            <p:spPr bwMode="auto">
              <a:xfrm>
                <a:off x="192" y="2352"/>
                <a:ext cx="1282" cy="375"/>
              </a:xfrm>
              <a:prstGeom prst="roundRect">
                <a:avLst>
                  <a:gd name="adj" fmla="val 12468"/>
                </a:avLst>
              </a:prstGeom>
              <a:solidFill>
                <a:srgbClr val="3399FF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83" name="Oval 9"/>
              <p:cNvSpPr>
                <a:spLocks noChangeArrowheads="1"/>
              </p:cNvSpPr>
              <p:nvPr/>
            </p:nvSpPr>
            <p:spPr bwMode="auto">
              <a:xfrm>
                <a:off x="1429" y="3592"/>
                <a:ext cx="106" cy="8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672" y="3412"/>
                <a:ext cx="746" cy="812"/>
                <a:chOff x="912" y="3317"/>
                <a:chExt cx="707" cy="715"/>
              </a:xfrm>
            </p:grpSpPr>
            <p:sp>
              <p:nvSpPr>
                <p:cNvPr id="3189" name="Freeform 11"/>
                <p:cNvSpPr>
                  <a:spLocks/>
                </p:cNvSpPr>
                <p:nvPr/>
              </p:nvSpPr>
              <p:spPr bwMode="auto">
                <a:xfrm>
                  <a:off x="912" y="3452"/>
                  <a:ext cx="707" cy="580"/>
                </a:xfrm>
                <a:custGeom>
                  <a:avLst/>
                  <a:gdLst>
                    <a:gd name="T0" fmla="*/ 0 w 707"/>
                    <a:gd name="T1" fmla="*/ 7 h 580"/>
                    <a:gd name="T2" fmla="*/ 0 w 707"/>
                    <a:gd name="T3" fmla="*/ 440 h 580"/>
                    <a:gd name="T4" fmla="*/ 10 w 707"/>
                    <a:gd name="T5" fmla="*/ 468 h 580"/>
                    <a:gd name="T6" fmla="*/ 28 w 707"/>
                    <a:gd name="T7" fmla="*/ 493 h 580"/>
                    <a:gd name="T8" fmla="*/ 45 w 707"/>
                    <a:gd name="T9" fmla="*/ 499 h 580"/>
                    <a:gd name="T10" fmla="*/ 53 w 707"/>
                    <a:gd name="T11" fmla="*/ 508 h 580"/>
                    <a:gd name="T12" fmla="*/ 66 w 707"/>
                    <a:gd name="T13" fmla="*/ 519 h 580"/>
                    <a:gd name="T14" fmla="*/ 98 w 707"/>
                    <a:gd name="T15" fmla="*/ 536 h 580"/>
                    <a:gd name="T16" fmla="*/ 122 w 707"/>
                    <a:gd name="T17" fmla="*/ 544 h 580"/>
                    <a:gd name="T18" fmla="*/ 148 w 707"/>
                    <a:gd name="T19" fmla="*/ 552 h 580"/>
                    <a:gd name="T20" fmla="*/ 171 w 707"/>
                    <a:gd name="T21" fmla="*/ 559 h 580"/>
                    <a:gd name="T22" fmla="*/ 196 w 707"/>
                    <a:gd name="T23" fmla="*/ 568 h 580"/>
                    <a:gd name="T24" fmla="*/ 208 w 707"/>
                    <a:gd name="T25" fmla="*/ 571 h 580"/>
                    <a:gd name="T26" fmla="*/ 228 w 707"/>
                    <a:gd name="T27" fmla="*/ 572 h 580"/>
                    <a:gd name="T28" fmla="*/ 252 w 707"/>
                    <a:gd name="T29" fmla="*/ 578 h 580"/>
                    <a:gd name="T30" fmla="*/ 276 w 707"/>
                    <a:gd name="T31" fmla="*/ 578 h 580"/>
                    <a:gd name="T32" fmla="*/ 297 w 707"/>
                    <a:gd name="T33" fmla="*/ 578 h 580"/>
                    <a:gd name="T34" fmla="*/ 408 w 707"/>
                    <a:gd name="T35" fmla="*/ 578 h 580"/>
                    <a:gd name="T36" fmla="*/ 431 w 707"/>
                    <a:gd name="T37" fmla="*/ 579 h 580"/>
                    <a:gd name="T38" fmla="*/ 459 w 707"/>
                    <a:gd name="T39" fmla="*/ 570 h 580"/>
                    <a:gd name="T40" fmla="*/ 488 w 707"/>
                    <a:gd name="T41" fmla="*/ 568 h 580"/>
                    <a:gd name="T42" fmla="*/ 514 w 707"/>
                    <a:gd name="T43" fmla="*/ 564 h 580"/>
                    <a:gd name="T44" fmla="*/ 536 w 707"/>
                    <a:gd name="T45" fmla="*/ 556 h 580"/>
                    <a:gd name="T46" fmla="*/ 542 w 707"/>
                    <a:gd name="T47" fmla="*/ 556 h 580"/>
                    <a:gd name="T48" fmla="*/ 588 w 707"/>
                    <a:gd name="T49" fmla="*/ 540 h 580"/>
                    <a:gd name="T50" fmla="*/ 618 w 707"/>
                    <a:gd name="T51" fmla="*/ 527 h 580"/>
                    <a:gd name="T52" fmla="*/ 646 w 707"/>
                    <a:gd name="T53" fmla="*/ 514 h 580"/>
                    <a:gd name="T54" fmla="*/ 663 w 707"/>
                    <a:gd name="T55" fmla="*/ 501 h 580"/>
                    <a:gd name="T56" fmla="*/ 679 w 707"/>
                    <a:gd name="T57" fmla="*/ 482 h 580"/>
                    <a:gd name="T58" fmla="*/ 690 w 707"/>
                    <a:gd name="T59" fmla="*/ 476 h 580"/>
                    <a:gd name="T60" fmla="*/ 696 w 707"/>
                    <a:gd name="T61" fmla="*/ 458 h 580"/>
                    <a:gd name="T62" fmla="*/ 703 w 707"/>
                    <a:gd name="T63" fmla="*/ 456 h 580"/>
                    <a:gd name="T64" fmla="*/ 706 w 707"/>
                    <a:gd name="T65" fmla="*/ 444 h 580"/>
                    <a:gd name="T66" fmla="*/ 703 w 707"/>
                    <a:gd name="T67" fmla="*/ 436 h 580"/>
                    <a:gd name="T68" fmla="*/ 703 w 707"/>
                    <a:gd name="T69" fmla="*/ 0 h 580"/>
                    <a:gd name="T70" fmla="*/ 697 w 707"/>
                    <a:gd name="T71" fmla="*/ 24 h 580"/>
                    <a:gd name="T72" fmla="*/ 691 w 707"/>
                    <a:gd name="T73" fmla="*/ 44 h 580"/>
                    <a:gd name="T74" fmla="*/ 677 w 707"/>
                    <a:gd name="T75" fmla="*/ 62 h 580"/>
                    <a:gd name="T76" fmla="*/ 666 w 707"/>
                    <a:gd name="T77" fmla="*/ 74 h 580"/>
                    <a:gd name="T78" fmla="*/ 646 w 707"/>
                    <a:gd name="T79" fmla="*/ 87 h 580"/>
                    <a:gd name="T80" fmla="*/ 626 w 707"/>
                    <a:gd name="T81" fmla="*/ 99 h 580"/>
                    <a:gd name="T82" fmla="*/ 606 w 707"/>
                    <a:gd name="T83" fmla="*/ 106 h 580"/>
                    <a:gd name="T84" fmla="*/ 572 w 707"/>
                    <a:gd name="T85" fmla="*/ 114 h 580"/>
                    <a:gd name="T86" fmla="*/ 537 w 707"/>
                    <a:gd name="T87" fmla="*/ 128 h 580"/>
                    <a:gd name="T88" fmla="*/ 511 w 707"/>
                    <a:gd name="T89" fmla="*/ 132 h 580"/>
                    <a:gd name="T90" fmla="*/ 479 w 707"/>
                    <a:gd name="T91" fmla="*/ 138 h 580"/>
                    <a:gd name="T92" fmla="*/ 457 w 707"/>
                    <a:gd name="T93" fmla="*/ 148 h 580"/>
                    <a:gd name="T94" fmla="*/ 428 w 707"/>
                    <a:gd name="T95" fmla="*/ 147 h 580"/>
                    <a:gd name="T96" fmla="*/ 403 w 707"/>
                    <a:gd name="T97" fmla="*/ 151 h 580"/>
                    <a:gd name="T98" fmla="*/ 291 w 707"/>
                    <a:gd name="T99" fmla="*/ 152 h 580"/>
                    <a:gd name="T100" fmla="*/ 266 w 707"/>
                    <a:gd name="T101" fmla="*/ 145 h 580"/>
                    <a:gd name="T102" fmla="*/ 233 w 707"/>
                    <a:gd name="T103" fmla="*/ 139 h 580"/>
                    <a:gd name="T104" fmla="*/ 191 w 707"/>
                    <a:gd name="T105" fmla="*/ 137 h 580"/>
                    <a:gd name="T106" fmla="*/ 168 w 707"/>
                    <a:gd name="T107" fmla="*/ 128 h 580"/>
                    <a:gd name="T108" fmla="*/ 144 w 707"/>
                    <a:gd name="T109" fmla="*/ 119 h 580"/>
                    <a:gd name="T110" fmla="*/ 112 w 707"/>
                    <a:gd name="T111" fmla="*/ 106 h 580"/>
                    <a:gd name="T112" fmla="*/ 89 w 707"/>
                    <a:gd name="T113" fmla="*/ 99 h 580"/>
                    <a:gd name="T114" fmla="*/ 65 w 707"/>
                    <a:gd name="T115" fmla="*/ 87 h 580"/>
                    <a:gd name="T116" fmla="*/ 50 w 707"/>
                    <a:gd name="T117" fmla="*/ 74 h 580"/>
                    <a:gd name="T118" fmla="*/ 28 w 707"/>
                    <a:gd name="T119" fmla="*/ 62 h 580"/>
                    <a:gd name="T120" fmla="*/ 19 w 707"/>
                    <a:gd name="T121" fmla="*/ 49 h 580"/>
                    <a:gd name="T122" fmla="*/ 0 w 707"/>
                    <a:gd name="T123" fmla="*/ 7 h 58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07"/>
                    <a:gd name="T187" fmla="*/ 0 h 580"/>
                    <a:gd name="T188" fmla="*/ 707 w 707"/>
                    <a:gd name="T189" fmla="*/ 580 h 58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07" h="580">
                      <a:moveTo>
                        <a:pt x="0" y="7"/>
                      </a:moveTo>
                      <a:lnTo>
                        <a:pt x="0" y="440"/>
                      </a:lnTo>
                      <a:lnTo>
                        <a:pt x="10" y="468"/>
                      </a:lnTo>
                      <a:lnTo>
                        <a:pt x="28" y="493"/>
                      </a:lnTo>
                      <a:lnTo>
                        <a:pt x="45" y="499"/>
                      </a:lnTo>
                      <a:lnTo>
                        <a:pt x="53" y="508"/>
                      </a:lnTo>
                      <a:lnTo>
                        <a:pt x="66" y="519"/>
                      </a:lnTo>
                      <a:lnTo>
                        <a:pt x="98" y="536"/>
                      </a:lnTo>
                      <a:lnTo>
                        <a:pt x="122" y="544"/>
                      </a:lnTo>
                      <a:lnTo>
                        <a:pt x="148" y="552"/>
                      </a:lnTo>
                      <a:lnTo>
                        <a:pt x="171" y="559"/>
                      </a:lnTo>
                      <a:lnTo>
                        <a:pt x="196" y="568"/>
                      </a:lnTo>
                      <a:lnTo>
                        <a:pt x="208" y="571"/>
                      </a:lnTo>
                      <a:lnTo>
                        <a:pt x="228" y="572"/>
                      </a:lnTo>
                      <a:lnTo>
                        <a:pt x="252" y="578"/>
                      </a:lnTo>
                      <a:lnTo>
                        <a:pt x="276" y="578"/>
                      </a:lnTo>
                      <a:lnTo>
                        <a:pt x="297" y="578"/>
                      </a:lnTo>
                      <a:lnTo>
                        <a:pt x="408" y="578"/>
                      </a:lnTo>
                      <a:lnTo>
                        <a:pt x="431" y="579"/>
                      </a:lnTo>
                      <a:lnTo>
                        <a:pt x="459" y="570"/>
                      </a:lnTo>
                      <a:lnTo>
                        <a:pt x="488" y="568"/>
                      </a:lnTo>
                      <a:lnTo>
                        <a:pt x="514" y="564"/>
                      </a:lnTo>
                      <a:lnTo>
                        <a:pt x="536" y="556"/>
                      </a:lnTo>
                      <a:lnTo>
                        <a:pt x="542" y="556"/>
                      </a:lnTo>
                      <a:lnTo>
                        <a:pt x="588" y="540"/>
                      </a:lnTo>
                      <a:lnTo>
                        <a:pt x="618" y="527"/>
                      </a:lnTo>
                      <a:lnTo>
                        <a:pt x="646" y="514"/>
                      </a:lnTo>
                      <a:lnTo>
                        <a:pt x="663" y="501"/>
                      </a:lnTo>
                      <a:lnTo>
                        <a:pt x="679" y="482"/>
                      </a:lnTo>
                      <a:lnTo>
                        <a:pt x="690" y="476"/>
                      </a:lnTo>
                      <a:lnTo>
                        <a:pt x="696" y="458"/>
                      </a:lnTo>
                      <a:lnTo>
                        <a:pt x="703" y="456"/>
                      </a:lnTo>
                      <a:lnTo>
                        <a:pt x="706" y="444"/>
                      </a:lnTo>
                      <a:lnTo>
                        <a:pt x="703" y="436"/>
                      </a:lnTo>
                      <a:lnTo>
                        <a:pt x="703" y="0"/>
                      </a:lnTo>
                      <a:lnTo>
                        <a:pt x="697" y="24"/>
                      </a:lnTo>
                      <a:lnTo>
                        <a:pt x="691" y="44"/>
                      </a:lnTo>
                      <a:lnTo>
                        <a:pt x="677" y="62"/>
                      </a:lnTo>
                      <a:lnTo>
                        <a:pt x="666" y="74"/>
                      </a:lnTo>
                      <a:lnTo>
                        <a:pt x="646" y="87"/>
                      </a:lnTo>
                      <a:lnTo>
                        <a:pt x="626" y="99"/>
                      </a:lnTo>
                      <a:lnTo>
                        <a:pt x="606" y="106"/>
                      </a:lnTo>
                      <a:lnTo>
                        <a:pt x="572" y="114"/>
                      </a:lnTo>
                      <a:lnTo>
                        <a:pt x="537" y="128"/>
                      </a:lnTo>
                      <a:lnTo>
                        <a:pt x="511" y="132"/>
                      </a:lnTo>
                      <a:lnTo>
                        <a:pt x="479" y="138"/>
                      </a:lnTo>
                      <a:lnTo>
                        <a:pt x="457" y="148"/>
                      </a:lnTo>
                      <a:lnTo>
                        <a:pt x="428" y="147"/>
                      </a:lnTo>
                      <a:lnTo>
                        <a:pt x="403" y="151"/>
                      </a:lnTo>
                      <a:lnTo>
                        <a:pt x="291" y="152"/>
                      </a:lnTo>
                      <a:lnTo>
                        <a:pt x="266" y="145"/>
                      </a:lnTo>
                      <a:lnTo>
                        <a:pt x="233" y="139"/>
                      </a:lnTo>
                      <a:lnTo>
                        <a:pt x="191" y="137"/>
                      </a:lnTo>
                      <a:lnTo>
                        <a:pt x="168" y="128"/>
                      </a:lnTo>
                      <a:lnTo>
                        <a:pt x="144" y="119"/>
                      </a:lnTo>
                      <a:lnTo>
                        <a:pt x="112" y="106"/>
                      </a:lnTo>
                      <a:lnTo>
                        <a:pt x="89" y="99"/>
                      </a:lnTo>
                      <a:lnTo>
                        <a:pt x="65" y="87"/>
                      </a:lnTo>
                      <a:lnTo>
                        <a:pt x="50" y="74"/>
                      </a:lnTo>
                      <a:lnTo>
                        <a:pt x="28" y="62"/>
                      </a:lnTo>
                      <a:lnTo>
                        <a:pt x="19" y="49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60C900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3190" name="Oval 12"/>
                <p:cNvSpPr>
                  <a:spLocks noChangeArrowheads="1"/>
                </p:cNvSpPr>
                <p:nvPr/>
              </p:nvSpPr>
              <p:spPr bwMode="auto">
                <a:xfrm>
                  <a:off x="918" y="3317"/>
                  <a:ext cx="699" cy="282"/>
                </a:xfrm>
                <a:prstGeom prst="ellipse">
                  <a:avLst/>
                </a:prstGeom>
                <a:solidFill>
                  <a:srgbClr val="60C900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672" y="3816"/>
                <a:ext cx="790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1600" b="1">
                    <a:latin typeface="Sans" charset="0"/>
                  </a:rPr>
                  <a:t>Datos</a:t>
                </a:r>
                <a:r>
                  <a:rPr lang="es-ES_tradnl" sz="12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ans" charset="0"/>
                  </a:rPr>
                  <a:t/>
                </a:r>
                <a:br>
                  <a:rPr lang="es-ES_tradnl" sz="12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ans" charset="0"/>
                  </a:rPr>
                </a:br>
                <a:endParaRPr lang="es-ES_tradnl" sz="12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1527" y="3362"/>
                <a:ext cx="237" cy="150"/>
              </a:xfrm>
              <a:custGeom>
                <a:avLst/>
                <a:gdLst>
                  <a:gd name="T0" fmla="*/ 0 w 224"/>
                  <a:gd name="T1" fmla="*/ 1 h 132"/>
                  <a:gd name="T2" fmla="*/ 0 w 224"/>
                  <a:gd name="T3" fmla="*/ 112 h 132"/>
                  <a:gd name="T4" fmla="*/ 2 w 224"/>
                  <a:gd name="T5" fmla="*/ 119 h 132"/>
                  <a:gd name="T6" fmla="*/ 7 w 224"/>
                  <a:gd name="T7" fmla="*/ 126 h 132"/>
                  <a:gd name="T8" fmla="*/ 15 w 224"/>
                  <a:gd name="T9" fmla="*/ 128 h 132"/>
                  <a:gd name="T10" fmla="*/ 17 w 224"/>
                  <a:gd name="T11" fmla="*/ 130 h 132"/>
                  <a:gd name="T12" fmla="*/ 21 w 224"/>
                  <a:gd name="T13" fmla="*/ 133 h 132"/>
                  <a:gd name="T14" fmla="*/ 33 w 224"/>
                  <a:gd name="T15" fmla="*/ 137 h 132"/>
                  <a:gd name="T16" fmla="*/ 40 w 224"/>
                  <a:gd name="T17" fmla="*/ 139 h 132"/>
                  <a:gd name="T18" fmla="*/ 50 w 224"/>
                  <a:gd name="T19" fmla="*/ 141 h 132"/>
                  <a:gd name="T20" fmla="*/ 56 w 224"/>
                  <a:gd name="T21" fmla="*/ 143 h 132"/>
                  <a:gd name="T22" fmla="*/ 66 w 224"/>
                  <a:gd name="T23" fmla="*/ 145 h 132"/>
                  <a:gd name="T24" fmla="*/ 69 w 224"/>
                  <a:gd name="T25" fmla="*/ 145 h 132"/>
                  <a:gd name="T26" fmla="*/ 75 w 224"/>
                  <a:gd name="T27" fmla="*/ 147 h 132"/>
                  <a:gd name="T28" fmla="*/ 84 w 224"/>
                  <a:gd name="T29" fmla="*/ 148 h 132"/>
                  <a:gd name="T30" fmla="*/ 92 w 224"/>
                  <a:gd name="T31" fmla="*/ 148 h 132"/>
                  <a:gd name="T32" fmla="*/ 97 w 224"/>
                  <a:gd name="T33" fmla="*/ 148 h 132"/>
                  <a:gd name="T34" fmla="*/ 135 w 224"/>
                  <a:gd name="T35" fmla="*/ 148 h 132"/>
                  <a:gd name="T36" fmla="*/ 143 w 224"/>
                  <a:gd name="T37" fmla="*/ 149 h 132"/>
                  <a:gd name="T38" fmla="*/ 152 w 224"/>
                  <a:gd name="T39" fmla="*/ 145 h 132"/>
                  <a:gd name="T40" fmla="*/ 163 w 224"/>
                  <a:gd name="T41" fmla="*/ 145 h 132"/>
                  <a:gd name="T42" fmla="*/ 170 w 224"/>
                  <a:gd name="T43" fmla="*/ 144 h 132"/>
                  <a:gd name="T44" fmla="*/ 179 w 224"/>
                  <a:gd name="T45" fmla="*/ 142 h 132"/>
                  <a:gd name="T46" fmla="*/ 181 w 224"/>
                  <a:gd name="T47" fmla="*/ 142 h 132"/>
                  <a:gd name="T48" fmla="*/ 197 w 224"/>
                  <a:gd name="T49" fmla="*/ 137 h 132"/>
                  <a:gd name="T50" fmla="*/ 205 w 224"/>
                  <a:gd name="T51" fmla="*/ 135 h 132"/>
                  <a:gd name="T52" fmla="*/ 216 w 224"/>
                  <a:gd name="T53" fmla="*/ 132 h 132"/>
                  <a:gd name="T54" fmla="*/ 221 w 224"/>
                  <a:gd name="T55" fmla="*/ 128 h 132"/>
                  <a:gd name="T56" fmla="*/ 226 w 224"/>
                  <a:gd name="T57" fmla="*/ 123 h 132"/>
                  <a:gd name="T58" fmla="*/ 230 w 224"/>
                  <a:gd name="T59" fmla="*/ 122 h 132"/>
                  <a:gd name="T60" fmla="*/ 233 w 224"/>
                  <a:gd name="T61" fmla="*/ 116 h 132"/>
                  <a:gd name="T62" fmla="*/ 234 w 224"/>
                  <a:gd name="T63" fmla="*/ 116 h 132"/>
                  <a:gd name="T64" fmla="*/ 236 w 224"/>
                  <a:gd name="T65" fmla="*/ 112 h 132"/>
                  <a:gd name="T66" fmla="*/ 235 w 224"/>
                  <a:gd name="T67" fmla="*/ 111 h 132"/>
                  <a:gd name="T68" fmla="*/ 234 w 224"/>
                  <a:gd name="T69" fmla="*/ 0 h 132"/>
                  <a:gd name="T70" fmla="*/ 233 w 224"/>
                  <a:gd name="T71" fmla="*/ 6 h 132"/>
                  <a:gd name="T72" fmla="*/ 231 w 224"/>
                  <a:gd name="T73" fmla="*/ 11 h 132"/>
                  <a:gd name="T74" fmla="*/ 225 w 224"/>
                  <a:gd name="T75" fmla="*/ 15 h 132"/>
                  <a:gd name="T76" fmla="*/ 221 w 224"/>
                  <a:gd name="T77" fmla="*/ 18 h 132"/>
                  <a:gd name="T78" fmla="*/ 216 w 224"/>
                  <a:gd name="T79" fmla="*/ 22 h 132"/>
                  <a:gd name="T80" fmla="*/ 208 w 224"/>
                  <a:gd name="T81" fmla="*/ 25 h 132"/>
                  <a:gd name="T82" fmla="*/ 202 w 224"/>
                  <a:gd name="T83" fmla="*/ 26 h 132"/>
                  <a:gd name="T84" fmla="*/ 190 w 224"/>
                  <a:gd name="T85" fmla="*/ 28 h 132"/>
                  <a:gd name="T86" fmla="*/ 179 w 224"/>
                  <a:gd name="T87" fmla="*/ 32 h 132"/>
                  <a:gd name="T88" fmla="*/ 169 w 224"/>
                  <a:gd name="T89" fmla="*/ 34 h 132"/>
                  <a:gd name="T90" fmla="*/ 160 w 224"/>
                  <a:gd name="T91" fmla="*/ 35 h 132"/>
                  <a:gd name="T92" fmla="*/ 151 w 224"/>
                  <a:gd name="T93" fmla="*/ 38 h 132"/>
                  <a:gd name="T94" fmla="*/ 143 w 224"/>
                  <a:gd name="T95" fmla="*/ 38 h 132"/>
                  <a:gd name="T96" fmla="*/ 133 w 224"/>
                  <a:gd name="T97" fmla="*/ 38 h 132"/>
                  <a:gd name="T98" fmla="*/ 96 w 224"/>
                  <a:gd name="T99" fmla="*/ 38 h 132"/>
                  <a:gd name="T100" fmla="*/ 89 w 224"/>
                  <a:gd name="T101" fmla="*/ 38 h 132"/>
                  <a:gd name="T102" fmla="*/ 77 w 224"/>
                  <a:gd name="T103" fmla="*/ 35 h 132"/>
                  <a:gd name="T104" fmla="*/ 62 w 224"/>
                  <a:gd name="T105" fmla="*/ 35 h 132"/>
                  <a:gd name="T106" fmla="*/ 56 w 224"/>
                  <a:gd name="T107" fmla="*/ 32 h 132"/>
                  <a:gd name="T108" fmla="*/ 48 w 224"/>
                  <a:gd name="T109" fmla="*/ 31 h 132"/>
                  <a:gd name="T110" fmla="*/ 37 w 224"/>
                  <a:gd name="T111" fmla="*/ 27 h 132"/>
                  <a:gd name="T112" fmla="*/ 30 w 224"/>
                  <a:gd name="T113" fmla="*/ 25 h 132"/>
                  <a:gd name="T114" fmla="*/ 20 w 224"/>
                  <a:gd name="T115" fmla="*/ 22 h 132"/>
                  <a:gd name="T116" fmla="*/ 16 w 224"/>
                  <a:gd name="T117" fmla="*/ 18 h 132"/>
                  <a:gd name="T118" fmla="*/ 7 w 224"/>
                  <a:gd name="T119" fmla="*/ 15 h 132"/>
                  <a:gd name="T120" fmla="*/ 5 w 224"/>
                  <a:gd name="T121" fmla="*/ 12 h 132"/>
                  <a:gd name="T122" fmla="*/ 0 w 224"/>
                  <a:gd name="T123" fmla="*/ 1 h 1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4"/>
                  <a:gd name="T187" fmla="*/ 0 h 132"/>
                  <a:gd name="T188" fmla="*/ 224 w 224"/>
                  <a:gd name="T189" fmla="*/ 132 h 1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4" h="132">
                    <a:moveTo>
                      <a:pt x="0" y="1"/>
                    </a:moveTo>
                    <a:lnTo>
                      <a:pt x="0" y="99"/>
                    </a:lnTo>
                    <a:lnTo>
                      <a:pt x="2" y="105"/>
                    </a:lnTo>
                    <a:lnTo>
                      <a:pt x="7" y="111"/>
                    </a:lnTo>
                    <a:lnTo>
                      <a:pt x="14" y="113"/>
                    </a:lnTo>
                    <a:lnTo>
                      <a:pt x="16" y="114"/>
                    </a:lnTo>
                    <a:lnTo>
                      <a:pt x="20" y="117"/>
                    </a:lnTo>
                    <a:lnTo>
                      <a:pt x="31" y="121"/>
                    </a:lnTo>
                    <a:lnTo>
                      <a:pt x="38" y="122"/>
                    </a:lnTo>
                    <a:lnTo>
                      <a:pt x="47" y="124"/>
                    </a:lnTo>
                    <a:lnTo>
                      <a:pt x="53" y="126"/>
                    </a:lnTo>
                    <a:lnTo>
                      <a:pt x="62" y="128"/>
                    </a:lnTo>
                    <a:lnTo>
                      <a:pt x="65" y="128"/>
                    </a:lnTo>
                    <a:lnTo>
                      <a:pt x="71" y="129"/>
                    </a:lnTo>
                    <a:lnTo>
                      <a:pt x="79" y="130"/>
                    </a:lnTo>
                    <a:lnTo>
                      <a:pt x="87" y="130"/>
                    </a:lnTo>
                    <a:lnTo>
                      <a:pt x="92" y="130"/>
                    </a:lnTo>
                    <a:lnTo>
                      <a:pt x="128" y="130"/>
                    </a:lnTo>
                    <a:lnTo>
                      <a:pt x="135" y="131"/>
                    </a:lnTo>
                    <a:lnTo>
                      <a:pt x="144" y="128"/>
                    </a:lnTo>
                    <a:lnTo>
                      <a:pt x="154" y="128"/>
                    </a:lnTo>
                    <a:lnTo>
                      <a:pt x="161" y="127"/>
                    </a:lnTo>
                    <a:lnTo>
                      <a:pt x="169" y="125"/>
                    </a:lnTo>
                    <a:lnTo>
                      <a:pt x="171" y="125"/>
                    </a:lnTo>
                    <a:lnTo>
                      <a:pt x="186" y="121"/>
                    </a:lnTo>
                    <a:lnTo>
                      <a:pt x="194" y="119"/>
                    </a:lnTo>
                    <a:lnTo>
                      <a:pt x="204" y="116"/>
                    </a:lnTo>
                    <a:lnTo>
                      <a:pt x="209" y="113"/>
                    </a:lnTo>
                    <a:lnTo>
                      <a:pt x="214" y="108"/>
                    </a:lnTo>
                    <a:lnTo>
                      <a:pt x="217" y="107"/>
                    </a:lnTo>
                    <a:lnTo>
                      <a:pt x="220" y="102"/>
                    </a:lnTo>
                    <a:lnTo>
                      <a:pt x="221" y="102"/>
                    </a:lnTo>
                    <a:lnTo>
                      <a:pt x="223" y="99"/>
                    </a:lnTo>
                    <a:lnTo>
                      <a:pt x="222" y="98"/>
                    </a:lnTo>
                    <a:lnTo>
                      <a:pt x="221" y="0"/>
                    </a:lnTo>
                    <a:lnTo>
                      <a:pt x="220" y="5"/>
                    </a:lnTo>
                    <a:lnTo>
                      <a:pt x="218" y="10"/>
                    </a:lnTo>
                    <a:lnTo>
                      <a:pt x="213" y="13"/>
                    </a:lnTo>
                    <a:lnTo>
                      <a:pt x="209" y="16"/>
                    </a:lnTo>
                    <a:lnTo>
                      <a:pt x="204" y="19"/>
                    </a:lnTo>
                    <a:lnTo>
                      <a:pt x="197" y="22"/>
                    </a:lnTo>
                    <a:lnTo>
                      <a:pt x="191" y="23"/>
                    </a:lnTo>
                    <a:lnTo>
                      <a:pt x="180" y="25"/>
                    </a:lnTo>
                    <a:lnTo>
                      <a:pt x="169" y="28"/>
                    </a:lnTo>
                    <a:lnTo>
                      <a:pt x="160" y="30"/>
                    </a:lnTo>
                    <a:lnTo>
                      <a:pt x="151" y="31"/>
                    </a:lnTo>
                    <a:lnTo>
                      <a:pt x="143" y="33"/>
                    </a:lnTo>
                    <a:lnTo>
                      <a:pt x="135" y="33"/>
                    </a:lnTo>
                    <a:lnTo>
                      <a:pt x="126" y="33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3" y="31"/>
                    </a:lnTo>
                    <a:lnTo>
                      <a:pt x="59" y="31"/>
                    </a:lnTo>
                    <a:lnTo>
                      <a:pt x="53" y="28"/>
                    </a:lnTo>
                    <a:lnTo>
                      <a:pt x="45" y="27"/>
                    </a:lnTo>
                    <a:lnTo>
                      <a:pt x="35" y="24"/>
                    </a:lnTo>
                    <a:lnTo>
                      <a:pt x="28" y="22"/>
                    </a:lnTo>
                    <a:lnTo>
                      <a:pt x="19" y="19"/>
                    </a:lnTo>
                    <a:lnTo>
                      <a:pt x="15" y="16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0D0D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/>
            </p:nvSpPr>
            <p:spPr bwMode="auto">
              <a:xfrm>
                <a:off x="1532" y="3331"/>
                <a:ext cx="228" cy="66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1843" y="3375"/>
                <a:ext cx="234" cy="199"/>
              </a:xfrm>
              <a:custGeom>
                <a:avLst/>
                <a:gdLst>
                  <a:gd name="T0" fmla="*/ 0 w 222"/>
                  <a:gd name="T1" fmla="*/ 2 h 175"/>
                  <a:gd name="T2" fmla="*/ 0 w 222"/>
                  <a:gd name="T3" fmla="*/ 149 h 175"/>
                  <a:gd name="T4" fmla="*/ 2 w 222"/>
                  <a:gd name="T5" fmla="*/ 159 h 175"/>
                  <a:gd name="T6" fmla="*/ 8 w 222"/>
                  <a:gd name="T7" fmla="*/ 167 h 175"/>
                  <a:gd name="T8" fmla="*/ 15 w 222"/>
                  <a:gd name="T9" fmla="*/ 171 h 175"/>
                  <a:gd name="T10" fmla="*/ 17 w 222"/>
                  <a:gd name="T11" fmla="*/ 173 h 175"/>
                  <a:gd name="T12" fmla="*/ 21 w 222"/>
                  <a:gd name="T13" fmla="*/ 176 h 175"/>
                  <a:gd name="T14" fmla="*/ 32 w 222"/>
                  <a:gd name="T15" fmla="*/ 183 h 175"/>
                  <a:gd name="T16" fmla="*/ 39 w 222"/>
                  <a:gd name="T17" fmla="*/ 185 h 175"/>
                  <a:gd name="T18" fmla="*/ 48 w 222"/>
                  <a:gd name="T19" fmla="*/ 188 h 175"/>
                  <a:gd name="T20" fmla="*/ 56 w 222"/>
                  <a:gd name="T21" fmla="*/ 191 h 175"/>
                  <a:gd name="T22" fmla="*/ 64 w 222"/>
                  <a:gd name="T23" fmla="*/ 194 h 175"/>
                  <a:gd name="T24" fmla="*/ 69 w 222"/>
                  <a:gd name="T25" fmla="*/ 194 h 175"/>
                  <a:gd name="T26" fmla="*/ 75 w 222"/>
                  <a:gd name="T27" fmla="*/ 194 h 175"/>
                  <a:gd name="T28" fmla="*/ 83 w 222"/>
                  <a:gd name="T29" fmla="*/ 197 h 175"/>
                  <a:gd name="T30" fmla="*/ 91 w 222"/>
                  <a:gd name="T31" fmla="*/ 197 h 175"/>
                  <a:gd name="T32" fmla="*/ 96 w 222"/>
                  <a:gd name="T33" fmla="*/ 197 h 175"/>
                  <a:gd name="T34" fmla="*/ 134 w 222"/>
                  <a:gd name="T35" fmla="*/ 197 h 175"/>
                  <a:gd name="T36" fmla="*/ 141 w 222"/>
                  <a:gd name="T37" fmla="*/ 198 h 175"/>
                  <a:gd name="T38" fmla="*/ 151 w 222"/>
                  <a:gd name="T39" fmla="*/ 194 h 175"/>
                  <a:gd name="T40" fmla="*/ 160 w 222"/>
                  <a:gd name="T41" fmla="*/ 194 h 175"/>
                  <a:gd name="T42" fmla="*/ 169 w 222"/>
                  <a:gd name="T43" fmla="*/ 191 h 175"/>
                  <a:gd name="T44" fmla="*/ 176 w 222"/>
                  <a:gd name="T45" fmla="*/ 189 h 175"/>
                  <a:gd name="T46" fmla="*/ 178 w 222"/>
                  <a:gd name="T47" fmla="*/ 189 h 175"/>
                  <a:gd name="T48" fmla="*/ 194 w 222"/>
                  <a:gd name="T49" fmla="*/ 184 h 175"/>
                  <a:gd name="T50" fmla="*/ 203 w 222"/>
                  <a:gd name="T51" fmla="*/ 180 h 175"/>
                  <a:gd name="T52" fmla="*/ 213 w 222"/>
                  <a:gd name="T53" fmla="*/ 175 h 175"/>
                  <a:gd name="T54" fmla="*/ 218 w 222"/>
                  <a:gd name="T55" fmla="*/ 171 h 175"/>
                  <a:gd name="T56" fmla="*/ 223 w 222"/>
                  <a:gd name="T57" fmla="*/ 164 h 175"/>
                  <a:gd name="T58" fmla="*/ 227 w 222"/>
                  <a:gd name="T59" fmla="*/ 161 h 175"/>
                  <a:gd name="T60" fmla="*/ 230 w 222"/>
                  <a:gd name="T61" fmla="*/ 156 h 175"/>
                  <a:gd name="T62" fmla="*/ 231 w 222"/>
                  <a:gd name="T63" fmla="*/ 156 h 175"/>
                  <a:gd name="T64" fmla="*/ 233 w 222"/>
                  <a:gd name="T65" fmla="*/ 151 h 175"/>
                  <a:gd name="T66" fmla="*/ 232 w 222"/>
                  <a:gd name="T67" fmla="*/ 149 h 175"/>
                  <a:gd name="T68" fmla="*/ 231 w 222"/>
                  <a:gd name="T69" fmla="*/ 0 h 175"/>
                  <a:gd name="T70" fmla="*/ 230 w 222"/>
                  <a:gd name="T71" fmla="*/ 8 h 175"/>
                  <a:gd name="T72" fmla="*/ 228 w 222"/>
                  <a:gd name="T73" fmla="*/ 14 h 175"/>
                  <a:gd name="T74" fmla="*/ 222 w 222"/>
                  <a:gd name="T75" fmla="*/ 20 h 175"/>
                  <a:gd name="T76" fmla="*/ 218 w 222"/>
                  <a:gd name="T77" fmla="*/ 25 h 175"/>
                  <a:gd name="T78" fmla="*/ 213 w 222"/>
                  <a:gd name="T79" fmla="*/ 30 h 175"/>
                  <a:gd name="T80" fmla="*/ 206 w 222"/>
                  <a:gd name="T81" fmla="*/ 33 h 175"/>
                  <a:gd name="T82" fmla="*/ 199 w 222"/>
                  <a:gd name="T83" fmla="*/ 36 h 175"/>
                  <a:gd name="T84" fmla="*/ 188 w 222"/>
                  <a:gd name="T85" fmla="*/ 38 h 175"/>
                  <a:gd name="T86" fmla="*/ 177 w 222"/>
                  <a:gd name="T87" fmla="*/ 42 h 175"/>
                  <a:gd name="T88" fmla="*/ 168 w 222"/>
                  <a:gd name="T89" fmla="*/ 44 h 175"/>
                  <a:gd name="T90" fmla="*/ 157 w 222"/>
                  <a:gd name="T91" fmla="*/ 47 h 175"/>
                  <a:gd name="T92" fmla="*/ 151 w 222"/>
                  <a:gd name="T93" fmla="*/ 50 h 175"/>
                  <a:gd name="T94" fmla="*/ 141 w 222"/>
                  <a:gd name="T95" fmla="*/ 50 h 175"/>
                  <a:gd name="T96" fmla="*/ 132 w 222"/>
                  <a:gd name="T97" fmla="*/ 51 h 175"/>
                  <a:gd name="T98" fmla="*/ 96 w 222"/>
                  <a:gd name="T99" fmla="*/ 51 h 175"/>
                  <a:gd name="T100" fmla="*/ 87 w 222"/>
                  <a:gd name="T101" fmla="*/ 49 h 175"/>
                  <a:gd name="T102" fmla="*/ 76 w 222"/>
                  <a:gd name="T103" fmla="*/ 48 h 175"/>
                  <a:gd name="T104" fmla="*/ 62 w 222"/>
                  <a:gd name="T105" fmla="*/ 47 h 175"/>
                  <a:gd name="T106" fmla="*/ 55 w 222"/>
                  <a:gd name="T107" fmla="*/ 42 h 175"/>
                  <a:gd name="T108" fmla="*/ 47 w 222"/>
                  <a:gd name="T109" fmla="*/ 40 h 175"/>
                  <a:gd name="T110" fmla="*/ 36 w 222"/>
                  <a:gd name="T111" fmla="*/ 36 h 175"/>
                  <a:gd name="T112" fmla="*/ 30 w 222"/>
                  <a:gd name="T113" fmla="*/ 33 h 175"/>
                  <a:gd name="T114" fmla="*/ 20 w 222"/>
                  <a:gd name="T115" fmla="*/ 30 h 175"/>
                  <a:gd name="T116" fmla="*/ 16 w 222"/>
                  <a:gd name="T117" fmla="*/ 25 h 175"/>
                  <a:gd name="T118" fmla="*/ 8 w 222"/>
                  <a:gd name="T119" fmla="*/ 20 h 175"/>
                  <a:gd name="T120" fmla="*/ 5 w 222"/>
                  <a:gd name="T121" fmla="*/ 16 h 175"/>
                  <a:gd name="T122" fmla="*/ 0 w 222"/>
                  <a:gd name="T123" fmla="*/ 2 h 1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2"/>
                  <a:gd name="T187" fmla="*/ 0 h 175"/>
                  <a:gd name="T188" fmla="*/ 222 w 222"/>
                  <a:gd name="T189" fmla="*/ 175 h 1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2" h="175">
                    <a:moveTo>
                      <a:pt x="0" y="2"/>
                    </a:moveTo>
                    <a:lnTo>
                      <a:pt x="0" y="131"/>
                    </a:lnTo>
                    <a:lnTo>
                      <a:pt x="2" y="140"/>
                    </a:lnTo>
                    <a:lnTo>
                      <a:pt x="8" y="147"/>
                    </a:lnTo>
                    <a:lnTo>
                      <a:pt x="14" y="150"/>
                    </a:lnTo>
                    <a:lnTo>
                      <a:pt x="16" y="152"/>
                    </a:lnTo>
                    <a:lnTo>
                      <a:pt x="20" y="155"/>
                    </a:lnTo>
                    <a:lnTo>
                      <a:pt x="30" y="161"/>
                    </a:lnTo>
                    <a:lnTo>
                      <a:pt x="37" y="163"/>
                    </a:lnTo>
                    <a:lnTo>
                      <a:pt x="46" y="165"/>
                    </a:lnTo>
                    <a:lnTo>
                      <a:pt x="53" y="168"/>
                    </a:lnTo>
                    <a:lnTo>
                      <a:pt x="61" y="171"/>
                    </a:lnTo>
                    <a:lnTo>
                      <a:pt x="65" y="171"/>
                    </a:lnTo>
                    <a:lnTo>
                      <a:pt x="71" y="171"/>
                    </a:lnTo>
                    <a:lnTo>
                      <a:pt x="79" y="173"/>
                    </a:lnTo>
                    <a:lnTo>
                      <a:pt x="86" y="173"/>
                    </a:lnTo>
                    <a:lnTo>
                      <a:pt x="91" y="173"/>
                    </a:lnTo>
                    <a:lnTo>
                      <a:pt x="127" y="173"/>
                    </a:lnTo>
                    <a:lnTo>
                      <a:pt x="134" y="174"/>
                    </a:lnTo>
                    <a:lnTo>
                      <a:pt x="143" y="171"/>
                    </a:lnTo>
                    <a:lnTo>
                      <a:pt x="152" y="171"/>
                    </a:lnTo>
                    <a:lnTo>
                      <a:pt x="160" y="168"/>
                    </a:lnTo>
                    <a:lnTo>
                      <a:pt x="167" y="166"/>
                    </a:lnTo>
                    <a:lnTo>
                      <a:pt x="169" y="166"/>
                    </a:lnTo>
                    <a:lnTo>
                      <a:pt x="184" y="162"/>
                    </a:lnTo>
                    <a:lnTo>
                      <a:pt x="193" y="158"/>
                    </a:lnTo>
                    <a:lnTo>
                      <a:pt x="202" y="154"/>
                    </a:lnTo>
                    <a:lnTo>
                      <a:pt x="207" y="150"/>
                    </a:lnTo>
                    <a:lnTo>
                      <a:pt x="212" y="144"/>
                    </a:lnTo>
                    <a:lnTo>
                      <a:pt x="215" y="142"/>
                    </a:lnTo>
                    <a:lnTo>
                      <a:pt x="218" y="137"/>
                    </a:lnTo>
                    <a:lnTo>
                      <a:pt x="219" y="137"/>
                    </a:lnTo>
                    <a:lnTo>
                      <a:pt x="221" y="133"/>
                    </a:lnTo>
                    <a:lnTo>
                      <a:pt x="220" y="131"/>
                    </a:lnTo>
                    <a:lnTo>
                      <a:pt x="219" y="0"/>
                    </a:lnTo>
                    <a:lnTo>
                      <a:pt x="218" y="7"/>
                    </a:lnTo>
                    <a:lnTo>
                      <a:pt x="216" y="12"/>
                    </a:lnTo>
                    <a:lnTo>
                      <a:pt x="211" y="18"/>
                    </a:lnTo>
                    <a:lnTo>
                      <a:pt x="207" y="22"/>
                    </a:lnTo>
                    <a:lnTo>
                      <a:pt x="202" y="26"/>
                    </a:lnTo>
                    <a:lnTo>
                      <a:pt x="195" y="29"/>
                    </a:lnTo>
                    <a:lnTo>
                      <a:pt x="189" y="32"/>
                    </a:lnTo>
                    <a:lnTo>
                      <a:pt x="178" y="33"/>
                    </a:lnTo>
                    <a:lnTo>
                      <a:pt x="168" y="37"/>
                    </a:lnTo>
                    <a:lnTo>
                      <a:pt x="159" y="39"/>
                    </a:lnTo>
                    <a:lnTo>
                      <a:pt x="149" y="41"/>
                    </a:lnTo>
                    <a:lnTo>
                      <a:pt x="143" y="44"/>
                    </a:lnTo>
                    <a:lnTo>
                      <a:pt x="134" y="44"/>
                    </a:lnTo>
                    <a:lnTo>
                      <a:pt x="125" y="45"/>
                    </a:lnTo>
                    <a:lnTo>
                      <a:pt x="91" y="45"/>
                    </a:lnTo>
                    <a:lnTo>
                      <a:pt x="83" y="43"/>
                    </a:lnTo>
                    <a:lnTo>
                      <a:pt x="72" y="42"/>
                    </a:lnTo>
                    <a:lnTo>
                      <a:pt x="59" y="41"/>
                    </a:lnTo>
                    <a:lnTo>
                      <a:pt x="52" y="37"/>
                    </a:lnTo>
                    <a:lnTo>
                      <a:pt x="45" y="35"/>
                    </a:lnTo>
                    <a:lnTo>
                      <a:pt x="34" y="32"/>
                    </a:lnTo>
                    <a:lnTo>
                      <a:pt x="28" y="29"/>
                    </a:lnTo>
                    <a:lnTo>
                      <a:pt x="19" y="26"/>
                    </a:lnTo>
                    <a:lnTo>
                      <a:pt x="15" y="22"/>
                    </a:lnTo>
                    <a:lnTo>
                      <a:pt x="8" y="18"/>
                    </a:lnTo>
                    <a:lnTo>
                      <a:pt x="5" y="1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0D0D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1847" y="3331"/>
                <a:ext cx="226" cy="92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1623" y="3509"/>
                <a:ext cx="236" cy="203"/>
              </a:xfrm>
              <a:custGeom>
                <a:avLst/>
                <a:gdLst>
                  <a:gd name="T0" fmla="*/ 0 w 223"/>
                  <a:gd name="T1" fmla="*/ 2 h 178"/>
                  <a:gd name="T2" fmla="*/ 0 w 223"/>
                  <a:gd name="T3" fmla="*/ 153 h 178"/>
                  <a:gd name="T4" fmla="*/ 2 w 223"/>
                  <a:gd name="T5" fmla="*/ 162 h 178"/>
                  <a:gd name="T6" fmla="*/ 10 w 223"/>
                  <a:gd name="T7" fmla="*/ 171 h 178"/>
                  <a:gd name="T8" fmla="*/ 15 w 223"/>
                  <a:gd name="T9" fmla="*/ 173 h 178"/>
                  <a:gd name="T10" fmla="*/ 17 w 223"/>
                  <a:gd name="T11" fmla="*/ 177 h 178"/>
                  <a:gd name="T12" fmla="*/ 21 w 223"/>
                  <a:gd name="T13" fmla="*/ 180 h 178"/>
                  <a:gd name="T14" fmla="*/ 32 w 223"/>
                  <a:gd name="T15" fmla="*/ 187 h 178"/>
                  <a:gd name="T16" fmla="*/ 39 w 223"/>
                  <a:gd name="T17" fmla="*/ 188 h 178"/>
                  <a:gd name="T18" fmla="*/ 49 w 223"/>
                  <a:gd name="T19" fmla="*/ 192 h 178"/>
                  <a:gd name="T20" fmla="*/ 56 w 223"/>
                  <a:gd name="T21" fmla="*/ 195 h 178"/>
                  <a:gd name="T22" fmla="*/ 65 w 223"/>
                  <a:gd name="T23" fmla="*/ 198 h 178"/>
                  <a:gd name="T24" fmla="*/ 69 w 223"/>
                  <a:gd name="T25" fmla="*/ 198 h 178"/>
                  <a:gd name="T26" fmla="*/ 74 w 223"/>
                  <a:gd name="T27" fmla="*/ 198 h 178"/>
                  <a:gd name="T28" fmla="*/ 84 w 223"/>
                  <a:gd name="T29" fmla="*/ 201 h 178"/>
                  <a:gd name="T30" fmla="*/ 91 w 223"/>
                  <a:gd name="T31" fmla="*/ 201 h 178"/>
                  <a:gd name="T32" fmla="*/ 98 w 223"/>
                  <a:gd name="T33" fmla="*/ 201 h 178"/>
                  <a:gd name="T34" fmla="*/ 135 w 223"/>
                  <a:gd name="T35" fmla="*/ 201 h 178"/>
                  <a:gd name="T36" fmla="*/ 142 w 223"/>
                  <a:gd name="T37" fmla="*/ 202 h 178"/>
                  <a:gd name="T38" fmla="*/ 152 w 223"/>
                  <a:gd name="T39" fmla="*/ 198 h 178"/>
                  <a:gd name="T40" fmla="*/ 163 w 223"/>
                  <a:gd name="T41" fmla="*/ 198 h 178"/>
                  <a:gd name="T42" fmla="*/ 170 w 223"/>
                  <a:gd name="T43" fmla="*/ 195 h 178"/>
                  <a:gd name="T44" fmla="*/ 178 w 223"/>
                  <a:gd name="T45" fmla="*/ 193 h 178"/>
                  <a:gd name="T46" fmla="*/ 181 w 223"/>
                  <a:gd name="T47" fmla="*/ 193 h 178"/>
                  <a:gd name="T48" fmla="*/ 196 w 223"/>
                  <a:gd name="T49" fmla="*/ 188 h 178"/>
                  <a:gd name="T50" fmla="*/ 205 w 223"/>
                  <a:gd name="T51" fmla="*/ 184 h 178"/>
                  <a:gd name="T52" fmla="*/ 215 w 223"/>
                  <a:gd name="T53" fmla="*/ 179 h 178"/>
                  <a:gd name="T54" fmla="*/ 220 w 223"/>
                  <a:gd name="T55" fmla="*/ 174 h 178"/>
                  <a:gd name="T56" fmla="*/ 225 w 223"/>
                  <a:gd name="T57" fmla="*/ 168 h 178"/>
                  <a:gd name="T58" fmla="*/ 229 w 223"/>
                  <a:gd name="T59" fmla="*/ 165 h 178"/>
                  <a:gd name="T60" fmla="*/ 232 w 223"/>
                  <a:gd name="T61" fmla="*/ 160 h 178"/>
                  <a:gd name="T62" fmla="*/ 233 w 223"/>
                  <a:gd name="T63" fmla="*/ 159 h 178"/>
                  <a:gd name="T64" fmla="*/ 235 w 223"/>
                  <a:gd name="T65" fmla="*/ 154 h 178"/>
                  <a:gd name="T66" fmla="*/ 234 w 223"/>
                  <a:gd name="T67" fmla="*/ 152 h 178"/>
                  <a:gd name="T68" fmla="*/ 233 w 223"/>
                  <a:gd name="T69" fmla="*/ 0 h 178"/>
                  <a:gd name="T70" fmla="*/ 232 w 223"/>
                  <a:gd name="T71" fmla="*/ 8 h 178"/>
                  <a:gd name="T72" fmla="*/ 230 w 223"/>
                  <a:gd name="T73" fmla="*/ 15 h 178"/>
                  <a:gd name="T74" fmla="*/ 224 w 223"/>
                  <a:gd name="T75" fmla="*/ 22 h 178"/>
                  <a:gd name="T76" fmla="*/ 220 w 223"/>
                  <a:gd name="T77" fmla="*/ 25 h 178"/>
                  <a:gd name="T78" fmla="*/ 215 w 223"/>
                  <a:gd name="T79" fmla="*/ 30 h 178"/>
                  <a:gd name="T80" fmla="*/ 207 w 223"/>
                  <a:gd name="T81" fmla="*/ 34 h 178"/>
                  <a:gd name="T82" fmla="*/ 201 w 223"/>
                  <a:gd name="T83" fmla="*/ 36 h 178"/>
                  <a:gd name="T84" fmla="*/ 189 w 223"/>
                  <a:gd name="T85" fmla="*/ 40 h 178"/>
                  <a:gd name="T86" fmla="*/ 179 w 223"/>
                  <a:gd name="T87" fmla="*/ 43 h 178"/>
                  <a:gd name="T88" fmla="*/ 169 w 223"/>
                  <a:gd name="T89" fmla="*/ 46 h 178"/>
                  <a:gd name="T90" fmla="*/ 159 w 223"/>
                  <a:gd name="T91" fmla="*/ 47 h 178"/>
                  <a:gd name="T92" fmla="*/ 151 w 223"/>
                  <a:gd name="T93" fmla="*/ 50 h 178"/>
                  <a:gd name="T94" fmla="*/ 142 w 223"/>
                  <a:gd name="T95" fmla="*/ 50 h 178"/>
                  <a:gd name="T96" fmla="*/ 134 w 223"/>
                  <a:gd name="T97" fmla="*/ 52 h 178"/>
                  <a:gd name="T98" fmla="*/ 96 w 223"/>
                  <a:gd name="T99" fmla="*/ 52 h 178"/>
                  <a:gd name="T100" fmla="*/ 88 w 223"/>
                  <a:gd name="T101" fmla="*/ 50 h 178"/>
                  <a:gd name="T102" fmla="*/ 77 w 223"/>
                  <a:gd name="T103" fmla="*/ 48 h 178"/>
                  <a:gd name="T104" fmla="*/ 63 w 223"/>
                  <a:gd name="T105" fmla="*/ 47 h 178"/>
                  <a:gd name="T106" fmla="*/ 55 w 223"/>
                  <a:gd name="T107" fmla="*/ 43 h 178"/>
                  <a:gd name="T108" fmla="*/ 48 w 223"/>
                  <a:gd name="T109" fmla="*/ 41 h 178"/>
                  <a:gd name="T110" fmla="*/ 37 w 223"/>
                  <a:gd name="T111" fmla="*/ 36 h 178"/>
                  <a:gd name="T112" fmla="*/ 30 w 223"/>
                  <a:gd name="T113" fmla="*/ 34 h 178"/>
                  <a:gd name="T114" fmla="*/ 20 w 223"/>
                  <a:gd name="T115" fmla="*/ 30 h 178"/>
                  <a:gd name="T116" fmla="*/ 16 w 223"/>
                  <a:gd name="T117" fmla="*/ 25 h 178"/>
                  <a:gd name="T118" fmla="*/ 10 w 223"/>
                  <a:gd name="T119" fmla="*/ 22 h 178"/>
                  <a:gd name="T120" fmla="*/ 5 w 223"/>
                  <a:gd name="T121" fmla="*/ 16 h 178"/>
                  <a:gd name="T122" fmla="*/ 0 w 223"/>
                  <a:gd name="T123" fmla="*/ 2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3"/>
                  <a:gd name="T187" fmla="*/ 0 h 178"/>
                  <a:gd name="T188" fmla="*/ 223 w 223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3" h="178">
                    <a:moveTo>
                      <a:pt x="0" y="2"/>
                    </a:moveTo>
                    <a:lnTo>
                      <a:pt x="0" y="134"/>
                    </a:lnTo>
                    <a:lnTo>
                      <a:pt x="2" y="142"/>
                    </a:lnTo>
                    <a:lnTo>
                      <a:pt x="9" y="150"/>
                    </a:lnTo>
                    <a:lnTo>
                      <a:pt x="14" y="152"/>
                    </a:lnTo>
                    <a:lnTo>
                      <a:pt x="16" y="155"/>
                    </a:lnTo>
                    <a:lnTo>
                      <a:pt x="20" y="158"/>
                    </a:lnTo>
                    <a:lnTo>
                      <a:pt x="30" y="164"/>
                    </a:lnTo>
                    <a:lnTo>
                      <a:pt x="37" y="165"/>
                    </a:lnTo>
                    <a:lnTo>
                      <a:pt x="46" y="168"/>
                    </a:lnTo>
                    <a:lnTo>
                      <a:pt x="53" y="171"/>
                    </a:lnTo>
                    <a:lnTo>
                      <a:pt x="61" y="174"/>
                    </a:lnTo>
                    <a:lnTo>
                      <a:pt x="65" y="174"/>
                    </a:lnTo>
                    <a:lnTo>
                      <a:pt x="70" y="174"/>
                    </a:lnTo>
                    <a:lnTo>
                      <a:pt x="79" y="176"/>
                    </a:lnTo>
                    <a:lnTo>
                      <a:pt x="86" y="176"/>
                    </a:lnTo>
                    <a:lnTo>
                      <a:pt x="93" y="176"/>
                    </a:lnTo>
                    <a:lnTo>
                      <a:pt x="128" y="176"/>
                    </a:lnTo>
                    <a:lnTo>
                      <a:pt x="134" y="177"/>
                    </a:lnTo>
                    <a:lnTo>
                      <a:pt x="144" y="174"/>
                    </a:lnTo>
                    <a:lnTo>
                      <a:pt x="154" y="174"/>
                    </a:lnTo>
                    <a:lnTo>
                      <a:pt x="161" y="171"/>
                    </a:lnTo>
                    <a:lnTo>
                      <a:pt x="168" y="169"/>
                    </a:lnTo>
                    <a:lnTo>
                      <a:pt x="171" y="169"/>
                    </a:lnTo>
                    <a:lnTo>
                      <a:pt x="185" y="165"/>
                    </a:lnTo>
                    <a:lnTo>
                      <a:pt x="194" y="161"/>
                    </a:lnTo>
                    <a:lnTo>
                      <a:pt x="203" y="157"/>
                    </a:lnTo>
                    <a:lnTo>
                      <a:pt x="208" y="153"/>
                    </a:lnTo>
                    <a:lnTo>
                      <a:pt x="213" y="147"/>
                    </a:lnTo>
                    <a:lnTo>
                      <a:pt x="216" y="145"/>
                    </a:lnTo>
                    <a:lnTo>
                      <a:pt x="219" y="140"/>
                    </a:lnTo>
                    <a:lnTo>
                      <a:pt x="220" y="139"/>
                    </a:lnTo>
                    <a:lnTo>
                      <a:pt x="222" y="135"/>
                    </a:lnTo>
                    <a:lnTo>
                      <a:pt x="221" y="133"/>
                    </a:lnTo>
                    <a:lnTo>
                      <a:pt x="220" y="0"/>
                    </a:lnTo>
                    <a:lnTo>
                      <a:pt x="219" y="7"/>
                    </a:lnTo>
                    <a:lnTo>
                      <a:pt x="217" y="13"/>
                    </a:lnTo>
                    <a:lnTo>
                      <a:pt x="212" y="19"/>
                    </a:lnTo>
                    <a:lnTo>
                      <a:pt x="208" y="22"/>
                    </a:lnTo>
                    <a:lnTo>
                      <a:pt x="203" y="26"/>
                    </a:lnTo>
                    <a:lnTo>
                      <a:pt x="196" y="30"/>
                    </a:lnTo>
                    <a:lnTo>
                      <a:pt x="190" y="32"/>
                    </a:lnTo>
                    <a:lnTo>
                      <a:pt x="179" y="35"/>
                    </a:lnTo>
                    <a:lnTo>
                      <a:pt x="169" y="38"/>
                    </a:lnTo>
                    <a:lnTo>
                      <a:pt x="160" y="40"/>
                    </a:lnTo>
                    <a:lnTo>
                      <a:pt x="150" y="41"/>
                    </a:lnTo>
                    <a:lnTo>
                      <a:pt x="143" y="44"/>
                    </a:lnTo>
                    <a:lnTo>
                      <a:pt x="134" y="44"/>
                    </a:lnTo>
                    <a:lnTo>
                      <a:pt x="127" y="46"/>
                    </a:lnTo>
                    <a:lnTo>
                      <a:pt x="91" y="46"/>
                    </a:lnTo>
                    <a:lnTo>
                      <a:pt x="83" y="44"/>
                    </a:lnTo>
                    <a:lnTo>
                      <a:pt x="73" y="42"/>
                    </a:lnTo>
                    <a:lnTo>
                      <a:pt x="60" y="41"/>
                    </a:lnTo>
                    <a:lnTo>
                      <a:pt x="52" y="38"/>
                    </a:lnTo>
                    <a:lnTo>
                      <a:pt x="45" y="36"/>
                    </a:lnTo>
                    <a:lnTo>
                      <a:pt x="35" y="32"/>
                    </a:lnTo>
                    <a:lnTo>
                      <a:pt x="28" y="30"/>
                    </a:lnTo>
                    <a:lnTo>
                      <a:pt x="19" y="26"/>
                    </a:lnTo>
                    <a:lnTo>
                      <a:pt x="15" y="22"/>
                    </a:lnTo>
                    <a:lnTo>
                      <a:pt x="9" y="19"/>
                    </a:lnTo>
                    <a:lnTo>
                      <a:pt x="5" y="1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0D0D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auto">
              <a:xfrm>
                <a:off x="1629" y="3467"/>
                <a:ext cx="224" cy="92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 flipV="1">
                <a:off x="1394" y="3590"/>
                <a:ext cx="265" cy="84"/>
              </a:xfrm>
              <a:prstGeom prst="line">
                <a:avLst/>
              </a:prstGeom>
              <a:noFill/>
              <a:ln w="50800">
                <a:solidFill>
                  <a:srgbClr val="081D58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4597" name="Rectangle 21"/>
              <p:cNvSpPr>
                <a:spLocks noChangeArrowheads="1"/>
              </p:cNvSpPr>
              <p:nvPr/>
            </p:nvSpPr>
            <p:spPr bwMode="auto">
              <a:xfrm>
                <a:off x="1496" y="3727"/>
                <a:ext cx="81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1600">
                    <a:solidFill>
                      <a:srgbClr val="081D58"/>
                    </a:solidFill>
                    <a:latin typeface="Sans" charset="0"/>
                  </a:rPr>
                  <a:t>Datos se-leccionados</a:t>
                </a:r>
                <a:endParaRPr lang="es-ES_tradnl" sz="1400">
                  <a:solidFill>
                    <a:srgbClr val="081D5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1186" y="3204"/>
                <a:ext cx="292" cy="393"/>
              </a:xfrm>
              <a:prstGeom prst="line">
                <a:avLst/>
              </a:prstGeom>
              <a:noFill/>
              <a:ln w="12700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5" name="Oval 23"/>
              <p:cNvSpPr>
                <a:spLocks noChangeArrowheads="1"/>
              </p:cNvSpPr>
              <p:nvPr/>
            </p:nvSpPr>
            <p:spPr bwMode="auto">
              <a:xfrm>
                <a:off x="2145" y="3374"/>
                <a:ext cx="112" cy="9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 flipV="1">
                <a:off x="2029" y="3342"/>
                <a:ext cx="441" cy="121"/>
              </a:xfrm>
              <a:prstGeom prst="line">
                <a:avLst/>
              </a:prstGeom>
              <a:noFill/>
              <a:ln w="50800">
                <a:solidFill>
                  <a:srgbClr val="081D58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732" cy="633"/>
              </a:xfrm>
              <a:prstGeom prst="line">
                <a:avLst/>
              </a:prstGeom>
              <a:noFill/>
              <a:ln w="12700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8" name="Oval 26"/>
              <p:cNvSpPr>
                <a:spLocks noChangeArrowheads="1"/>
              </p:cNvSpPr>
              <p:nvPr/>
            </p:nvSpPr>
            <p:spPr bwMode="auto">
              <a:xfrm>
                <a:off x="2925" y="3112"/>
                <a:ext cx="105" cy="8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 flipV="1">
                <a:off x="2817" y="3081"/>
                <a:ext cx="414" cy="110"/>
              </a:xfrm>
              <a:prstGeom prst="line">
                <a:avLst/>
              </a:prstGeom>
              <a:noFill/>
              <a:ln w="50800">
                <a:solidFill>
                  <a:srgbClr val="081D58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791" cy="804"/>
              </a:xfrm>
              <a:prstGeom prst="line">
                <a:avLst/>
              </a:prstGeom>
              <a:noFill/>
              <a:ln w="12700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4605" name="Rectangle 29"/>
              <p:cNvSpPr>
                <a:spLocks noChangeArrowheads="1"/>
              </p:cNvSpPr>
              <p:nvPr/>
            </p:nvSpPr>
            <p:spPr bwMode="auto">
              <a:xfrm>
                <a:off x="186" y="2409"/>
                <a:ext cx="1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2000">
                    <a:latin typeface="Sans" charset="0"/>
                  </a:rPr>
                  <a:t>Preprocesamiento</a:t>
                </a:r>
                <a:endParaRPr lang="es-ES_tradnl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2448" y="3051"/>
                <a:ext cx="397" cy="407"/>
                <a:chOff x="2596" y="3000"/>
                <a:chExt cx="376" cy="358"/>
              </a:xfrm>
            </p:grpSpPr>
            <p:sp>
              <p:nvSpPr>
                <p:cNvPr id="3182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6" y="3050"/>
                  <a:ext cx="376" cy="308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3" name="Line 32"/>
                <p:cNvSpPr>
                  <a:spLocks noChangeShapeType="1"/>
                </p:cNvSpPr>
                <p:nvPr/>
              </p:nvSpPr>
              <p:spPr bwMode="auto">
                <a:xfrm>
                  <a:off x="2683" y="3173"/>
                  <a:ext cx="165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4" name="Line 33"/>
                <p:cNvSpPr>
                  <a:spLocks noChangeShapeType="1"/>
                </p:cNvSpPr>
                <p:nvPr/>
              </p:nvSpPr>
              <p:spPr bwMode="auto">
                <a:xfrm>
                  <a:off x="2683" y="3250"/>
                  <a:ext cx="205" cy="0"/>
                </a:xfrm>
                <a:prstGeom prst="line">
                  <a:avLst/>
                </a:prstGeom>
                <a:noFill/>
                <a:ln w="47625" cmpd="thinThick">
                  <a:solidFill>
                    <a:schemeClr val="bg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5" name="Line 34"/>
                <p:cNvSpPr>
                  <a:spLocks noChangeShapeType="1"/>
                </p:cNvSpPr>
                <p:nvPr/>
              </p:nvSpPr>
              <p:spPr bwMode="auto">
                <a:xfrm>
                  <a:off x="2624" y="3294"/>
                  <a:ext cx="283" cy="0"/>
                </a:xfrm>
                <a:prstGeom prst="line">
                  <a:avLst/>
                </a:prstGeom>
                <a:noFill/>
                <a:ln w="57150" cmpd="tri">
                  <a:solidFill>
                    <a:schemeClr val="bg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6" name="Line 35"/>
                <p:cNvSpPr>
                  <a:spLocks noChangeShapeType="1"/>
                </p:cNvSpPr>
                <p:nvPr/>
              </p:nvSpPr>
              <p:spPr bwMode="auto">
                <a:xfrm>
                  <a:off x="2664" y="3148"/>
                  <a:ext cx="243" cy="0"/>
                </a:xfrm>
                <a:prstGeom prst="line">
                  <a:avLst/>
                </a:prstGeom>
                <a:noFill/>
                <a:ln w="57150" cmpd="tri">
                  <a:solidFill>
                    <a:schemeClr val="bg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7" name="Line 36"/>
                <p:cNvSpPr>
                  <a:spLocks noChangeShapeType="1"/>
                </p:cNvSpPr>
                <p:nvPr/>
              </p:nvSpPr>
              <p:spPr bwMode="auto">
                <a:xfrm>
                  <a:off x="2634" y="3208"/>
                  <a:ext cx="294" cy="0"/>
                </a:xfrm>
                <a:prstGeom prst="line">
                  <a:avLst/>
                </a:prstGeom>
                <a:noFill/>
                <a:ln w="57150" cmpd="tri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8" name="Rectangle 37"/>
                <p:cNvSpPr>
                  <a:spLocks noChangeArrowheads="1"/>
                </p:cNvSpPr>
                <p:nvPr/>
              </p:nvSpPr>
              <p:spPr bwMode="auto">
                <a:xfrm>
                  <a:off x="2596" y="3000"/>
                  <a:ext cx="376" cy="4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24614" name="Rectangle 38"/>
              <p:cNvSpPr>
                <a:spLocks noChangeArrowheads="1"/>
              </p:cNvSpPr>
              <p:nvPr/>
            </p:nvSpPr>
            <p:spPr bwMode="auto">
              <a:xfrm>
                <a:off x="2223" y="3508"/>
                <a:ext cx="859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1600">
                    <a:solidFill>
                      <a:srgbClr val="081D58"/>
                    </a:solidFill>
                    <a:latin typeface="Sans" charset="0"/>
                  </a:rPr>
                  <a:t>Datos pre-procesados</a:t>
                </a:r>
                <a:endParaRPr lang="es-ES_tradnl" sz="1400">
                  <a:solidFill>
                    <a:srgbClr val="081D5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  <p:grpSp>
            <p:nvGrpSpPr>
              <p:cNvPr id="6" name="Group 39"/>
              <p:cNvGrpSpPr>
                <a:grpSpLocks/>
              </p:cNvGrpSpPr>
              <p:nvPr/>
            </p:nvGrpSpPr>
            <p:grpSpPr bwMode="auto">
              <a:xfrm>
                <a:off x="3386" y="2400"/>
                <a:ext cx="515" cy="585"/>
                <a:chOff x="3485" y="2427"/>
                <a:chExt cx="489" cy="515"/>
              </a:xfrm>
            </p:grpSpPr>
            <p:sp>
              <p:nvSpPr>
                <p:cNvPr id="3179" name="Oval 40"/>
                <p:cNvSpPr>
                  <a:spLocks noChangeArrowheads="1"/>
                </p:cNvSpPr>
                <p:nvPr/>
              </p:nvSpPr>
              <p:spPr bwMode="auto">
                <a:xfrm>
                  <a:off x="3684" y="2864"/>
                  <a:ext cx="100" cy="7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rgbClr val="081D5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581" y="2839"/>
                  <a:ext cx="393" cy="98"/>
                </a:xfrm>
                <a:prstGeom prst="line">
                  <a:avLst/>
                </a:prstGeom>
                <a:noFill/>
                <a:ln w="50800">
                  <a:solidFill>
                    <a:srgbClr val="081D58"/>
                  </a:solidFill>
                  <a:round/>
                  <a:headEnd type="none" w="sm" len="sm"/>
                  <a:tailEnd type="stealth" w="med" len="lg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81" name="Line 42"/>
                <p:cNvSpPr>
                  <a:spLocks noChangeShapeType="1"/>
                </p:cNvSpPr>
                <p:nvPr/>
              </p:nvSpPr>
              <p:spPr bwMode="auto">
                <a:xfrm>
                  <a:off x="3485" y="2427"/>
                  <a:ext cx="225" cy="434"/>
                </a:xfrm>
                <a:prstGeom prst="line">
                  <a:avLst/>
                </a:prstGeom>
                <a:noFill/>
                <a:ln w="12700">
                  <a:solidFill>
                    <a:srgbClr val="081D5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3212" y="2677"/>
                <a:ext cx="272" cy="594"/>
                <a:chOff x="3320" y="2671"/>
                <a:chExt cx="258" cy="522"/>
              </a:xfrm>
            </p:grpSpPr>
            <p:sp>
              <p:nvSpPr>
                <p:cNvPr id="3175" name="Rectangle 44" descr="Horizontal oscura"/>
                <p:cNvSpPr>
                  <a:spLocks noChangeArrowheads="1"/>
                </p:cNvSpPr>
                <p:nvPr/>
              </p:nvSpPr>
              <p:spPr bwMode="auto">
                <a:xfrm>
                  <a:off x="3320" y="2671"/>
                  <a:ext cx="51" cy="478"/>
                </a:xfrm>
                <a:prstGeom prst="rect">
                  <a:avLst/>
                </a:prstGeom>
                <a:pattFill prst="dkHorz">
                  <a:fgClr>
                    <a:schemeClr val="hlink"/>
                  </a:fgClr>
                  <a:bgClr>
                    <a:srgbClr val="00264C"/>
                  </a:bgClr>
                </a:patt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76" name="Rectangle 45" descr="90%"/>
                <p:cNvSpPr>
                  <a:spLocks noChangeArrowheads="1"/>
                </p:cNvSpPr>
                <p:nvPr/>
              </p:nvSpPr>
              <p:spPr bwMode="auto">
                <a:xfrm>
                  <a:off x="3378" y="2680"/>
                  <a:ext cx="52" cy="478"/>
                </a:xfrm>
                <a:prstGeom prst="rect">
                  <a:avLst/>
                </a:prstGeom>
                <a:pattFill prst="pct90">
                  <a:fgClr>
                    <a:srgbClr val="FFFF99"/>
                  </a:fgClr>
                  <a:bgClr>
                    <a:schemeClr val="tx1"/>
                  </a:bgClr>
                </a:patt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77" name="Rectangle 46"/>
                <p:cNvSpPr>
                  <a:spLocks noChangeArrowheads="1"/>
                </p:cNvSpPr>
                <p:nvPr/>
              </p:nvSpPr>
              <p:spPr bwMode="auto">
                <a:xfrm>
                  <a:off x="3458" y="2687"/>
                  <a:ext cx="50" cy="479"/>
                </a:xfrm>
                <a:prstGeom prst="rect">
                  <a:avLst/>
                </a:prstGeom>
                <a:solidFill>
                  <a:srgbClr val="39B8C5"/>
                </a:solid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3178" name="Rectangle 47" descr="Zigzag"/>
                <p:cNvSpPr>
                  <a:spLocks noChangeArrowheads="1"/>
                </p:cNvSpPr>
                <p:nvPr/>
              </p:nvSpPr>
              <p:spPr bwMode="auto">
                <a:xfrm>
                  <a:off x="3525" y="2714"/>
                  <a:ext cx="53" cy="479"/>
                </a:xfrm>
                <a:prstGeom prst="rect">
                  <a:avLst/>
                </a:prstGeom>
                <a:pattFill prst="zigZag">
                  <a:fgClr>
                    <a:srgbClr val="FFFF99"/>
                  </a:fgClr>
                  <a:bgClr>
                    <a:schemeClr val="tx1"/>
                  </a:bgClr>
                </a:pattFill>
                <a:ln w="25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24624" name="Rectangle 48"/>
              <p:cNvSpPr>
                <a:spLocks noChangeArrowheads="1"/>
              </p:cNvSpPr>
              <p:nvPr/>
            </p:nvSpPr>
            <p:spPr bwMode="auto">
              <a:xfrm>
                <a:off x="3021" y="3344"/>
                <a:ext cx="95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1600">
                    <a:solidFill>
                      <a:srgbClr val="081D58"/>
                    </a:solidFill>
                    <a:latin typeface="Sans" charset="0"/>
                  </a:rPr>
                  <a:t>Datos transformados</a:t>
                </a:r>
                <a:endParaRPr lang="es-ES_tradnl" sz="1400">
                  <a:solidFill>
                    <a:srgbClr val="081D5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  <p:sp>
            <p:nvSpPr>
              <p:cNvPr id="3107" name="Oval 49"/>
              <p:cNvSpPr>
                <a:spLocks noChangeArrowheads="1"/>
              </p:cNvSpPr>
              <p:nvPr/>
            </p:nvSpPr>
            <p:spPr bwMode="auto">
              <a:xfrm>
                <a:off x="4366" y="2628"/>
                <a:ext cx="105" cy="8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08" name="Line 50"/>
              <p:cNvSpPr>
                <a:spLocks noChangeShapeType="1"/>
              </p:cNvSpPr>
              <p:nvPr/>
            </p:nvSpPr>
            <p:spPr bwMode="auto">
              <a:xfrm flipV="1">
                <a:off x="4258" y="2597"/>
                <a:ext cx="414" cy="112"/>
              </a:xfrm>
              <a:prstGeom prst="line">
                <a:avLst/>
              </a:prstGeom>
              <a:noFill/>
              <a:ln w="50800">
                <a:solidFill>
                  <a:srgbClr val="081D58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09" name="Line 51"/>
              <p:cNvSpPr>
                <a:spLocks noChangeShapeType="1"/>
              </p:cNvSpPr>
              <p:nvPr/>
            </p:nvSpPr>
            <p:spPr bwMode="auto">
              <a:xfrm flipH="1" flipV="1">
                <a:off x="4393" y="2623"/>
                <a:ext cx="551" cy="689"/>
              </a:xfrm>
              <a:prstGeom prst="line">
                <a:avLst/>
              </a:prstGeom>
              <a:noFill/>
              <a:ln w="12700">
                <a:solidFill>
                  <a:srgbClr val="081D5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10" name="AutoShape 52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1321" cy="509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11" name="Rectangle 53"/>
              <p:cNvSpPr>
                <a:spLocks noChangeArrowheads="1"/>
              </p:cNvSpPr>
              <p:nvPr/>
            </p:nvSpPr>
            <p:spPr bwMode="auto">
              <a:xfrm>
                <a:off x="2666" y="2025"/>
                <a:ext cx="9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s-ES_tradnl" sz="2000" b="1">
                    <a:latin typeface="Sans"/>
                  </a:rPr>
                  <a:t>Data Mining</a:t>
                </a:r>
                <a:endParaRPr lang="es-ES_tradnl" sz="1200" b="1">
                  <a:latin typeface="Sans"/>
                </a:endParaRPr>
              </a:p>
            </p:txBody>
          </p:sp>
          <p:sp>
            <p:nvSpPr>
              <p:cNvPr id="3112" name="Rectangle 54"/>
              <p:cNvSpPr>
                <a:spLocks noChangeArrowheads="1"/>
              </p:cNvSpPr>
              <p:nvPr/>
            </p:nvSpPr>
            <p:spPr bwMode="auto">
              <a:xfrm>
                <a:off x="3811" y="2460"/>
                <a:ext cx="500" cy="600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081D5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3809" y="2460"/>
                <a:ext cx="506" cy="600"/>
                <a:chOff x="3886" y="2480"/>
                <a:chExt cx="480" cy="528"/>
              </a:xfrm>
            </p:grpSpPr>
            <p:grpSp>
              <p:nvGrpSpPr>
                <p:cNvPr id="9" name="Group 56"/>
                <p:cNvGrpSpPr>
                  <a:grpSpLocks/>
                </p:cNvGrpSpPr>
                <p:nvPr/>
              </p:nvGrpSpPr>
              <p:grpSpPr bwMode="auto">
                <a:xfrm>
                  <a:off x="3886" y="2743"/>
                  <a:ext cx="311" cy="265"/>
                  <a:chOff x="3886" y="2743"/>
                  <a:chExt cx="311" cy="265"/>
                </a:xfrm>
              </p:grpSpPr>
              <p:sp>
                <p:nvSpPr>
                  <p:cNvPr id="316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2898"/>
                    <a:ext cx="0" cy="5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063" y="2933"/>
                    <a:ext cx="0" cy="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195" y="2881"/>
                    <a:ext cx="0" cy="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8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180" y="2902"/>
                    <a:ext cx="0" cy="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2777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70" name="Freeform 62"/>
                  <p:cNvSpPr>
                    <a:spLocks/>
                  </p:cNvSpPr>
                  <p:nvPr/>
                </p:nvSpPr>
                <p:spPr bwMode="auto">
                  <a:xfrm>
                    <a:off x="3887" y="2757"/>
                    <a:ext cx="18" cy="97"/>
                  </a:xfrm>
                  <a:custGeom>
                    <a:avLst/>
                    <a:gdLst>
                      <a:gd name="T0" fmla="*/ 0 w 18"/>
                      <a:gd name="T1" fmla="*/ 0 h 97"/>
                      <a:gd name="T2" fmla="*/ 0 w 18"/>
                      <a:gd name="T3" fmla="*/ 94 h 97"/>
                      <a:gd name="T4" fmla="*/ 17 w 18"/>
                      <a:gd name="T5" fmla="*/ 96 h 97"/>
                      <a:gd name="T6" fmla="*/ 0 60000 65536"/>
                      <a:gd name="T7" fmla="*/ 0 60000 65536"/>
                      <a:gd name="T8" fmla="*/ 0 60000 65536"/>
                      <a:gd name="T9" fmla="*/ 0 w 18"/>
                      <a:gd name="T10" fmla="*/ 0 h 97"/>
                      <a:gd name="T11" fmla="*/ 18 w 18"/>
                      <a:gd name="T12" fmla="*/ 97 h 9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" h="97">
                        <a:moveTo>
                          <a:pt x="0" y="0"/>
                        </a:moveTo>
                        <a:lnTo>
                          <a:pt x="0" y="94"/>
                        </a:lnTo>
                        <a:lnTo>
                          <a:pt x="17" y="9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317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886" y="2866"/>
                    <a:ext cx="0" cy="9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72" name="Freeform 64"/>
                  <p:cNvSpPr>
                    <a:spLocks/>
                  </p:cNvSpPr>
                  <p:nvPr/>
                </p:nvSpPr>
                <p:spPr bwMode="auto">
                  <a:xfrm>
                    <a:off x="4001" y="2894"/>
                    <a:ext cx="151" cy="78"/>
                  </a:xfrm>
                  <a:custGeom>
                    <a:avLst/>
                    <a:gdLst>
                      <a:gd name="T0" fmla="*/ 0 w 151"/>
                      <a:gd name="T1" fmla="*/ 64 h 78"/>
                      <a:gd name="T2" fmla="*/ 59 w 151"/>
                      <a:gd name="T3" fmla="*/ 0 h 78"/>
                      <a:gd name="T4" fmla="*/ 150 w 151"/>
                      <a:gd name="T5" fmla="*/ 44 h 78"/>
                      <a:gd name="T6" fmla="*/ 130 w 151"/>
                      <a:gd name="T7" fmla="*/ 70 h 78"/>
                      <a:gd name="T8" fmla="*/ 61 w 151"/>
                      <a:gd name="T9" fmla="*/ 35 h 78"/>
                      <a:gd name="T10" fmla="*/ 25 w 151"/>
                      <a:gd name="T11" fmla="*/ 77 h 78"/>
                      <a:gd name="T12" fmla="*/ 0 w 151"/>
                      <a:gd name="T13" fmla="*/ 64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1"/>
                      <a:gd name="T22" fmla="*/ 0 h 78"/>
                      <a:gd name="T23" fmla="*/ 151 w 151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1" h="78">
                        <a:moveTo>
                          <a:pt x="0" y="64"/>
                        </a:moveTo>
                        <a:lnTo>
                          <a:pt x="59" y="0"/>
                        </a:lnTo>
                        <a:lnTo>
                          <a:pt x="150" y="44"/>
                        </a:lnTo>
                        <a:lnTo>
                          <a:pt x="130" y="70"/>
                        </a:lnTo>
                        <a:lnTo>
                          <a:pt x="61" y="35"/>
                        </a:lnTo>
                        <a:lnTo>
                          <a:pt x="25" y="77"/>
                        </a:lnTo>
                        <a:lnTo>
                          <a:pt x="0" y="64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3173" name="Freeform 65"/>
                  <p:cNvSpPr>
                    <a:spLocks/>
                  </p:cNvSpPr>
                  <p:nvPr/>
                </p:nvSpPr>
                <p:spPr bwMode="auto">
                  <a:xfrm>
                    <a:off x="3887" y="2743"/>
                    <a:ext cx="310" cy="158"/>
                  </a:xfrm>
                  <a:custGeom>
                    <a:avLst/>
                    <a:gdLst>
                      <a:gd name="T0" fmla="*/ 291 w 310"/>
                      <a:gd name="T1" fmla="*/ 157 h 158"/>
                      <a:gd name="T2" fmla="*/ 309 w 310"/>
                      <a:gd name="T3" fmla="*/ 133 h 158"/>
                      <a:gd name="T4" fmla="*/ 197 w 310"/>
                      <a:gd name="T5" fmla="*/ 83 h 158"/>
                      <a:gd name="T6" fmla="*/ 253 w 310"/>
                      <a:gd name="T7" fmla="*/ 30 h 158"/>
                      <a:gd name="T8" fmla="*/ 234 w 310"/>
                      <a:gd name="T9" fmla="*/ 22 h 158"/>
                      <a:gd name="T10" fmla="*/ 177 w 310"/>
                      <a:gd name="T11" fmla="*/ 75 h 158"/>
                      <a:gd name="T12" fmla="*/ 20 w 310"/>
                      <a:gd name="T13" fmla="*/ 0 h 158"/>
                      <a:gd name="T14" fmla="*/ 0 w 310"/>
                      <a:gd name="T15" fmla="*/ 15 h 158"/>
                      <a:gd name="T16" fmla="*/ 291 w 310"/>
                      <a:gd name="T17" fmla="*/ 157 h 1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0"/>
                      <a:gd name="T28" fmla="*/ 0 h 158"/>
                      <a:gd name="T29" fmla="*/ 310 w 310"/>
                      <a:gd name="T30" fmla="*/ 158 h 1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0" h="158">
                        <a:moveTo>
                          <a:pt x="291" y="157"/>
                        </a:moveTo>
                        <a:lnTo>
                          <a:pt x="309" y="133"/>
                        </a:lnTo>
                        <a:lnTo>
                          <a:pt x="197" y="83"/>
                        </a:lnTo>
                        <a:lnTo>
                          <a:pt x="253" y="30"/>
                        </a:lnTo>
                        <a:lnTo>
                          <a:pt x="234" y="22"/>
                        </a:lnTo>
                        <a:lnTo>
                          <a:pt x="177" y="75"/>
                        </a:lnTo>
                        <a:lnTo>
                          <a:pt x="20" y="0"/>
                        </a:lnTo>
                        <a:lnTo>
                          <a:pt x="0" y="15"/>
                        </a:lnTo>
                        <a:lnTo>
                          <a:pt x="291" y="157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3174" name="Freeform 66"/>
                  <p:cNvSpPr>
                    <a:spLocks/>
                  </p:cNvSpPr>
                  <p:nvPr/>
                </p:nvSpPr>
                <p:spPr bwMode="auto">
                  <a:xfrm>
                    <a:off x="3886" y="2846"/>
                    <a:ext cx="117" cy="136"/>
                  </a:xfrm>
                  <a:custGeom>
                    <a:avLst/>
                    <a:gdLst>
                      <a:gd name="T0" fmla="*/ 18 w 117"/>
                      <a:gd name="T1" fmla="*/ 0 h 136"/>
                      <a:gd name="T2" fmla="*/ 116 w 117"/>
                      <a:gd name="T3" fmla="*/ 49 h 136"/>
                      <a:gd name="T4" fmla="*/ 40 w 117"/>
                      <a:gd name="T5" fmla="*/ 135 h 136"/>
                      <a:gd name="T6" fmla="*/ 19 w 117"/>
                      <a:gd name="T7" fmla="*/ 124 h 136"/>
                      <a:gd name="T8" fmla="*/ 79 w 117"/>
                      <a:gd name="T9" fmla="*/ 56 h 136"/>
                      <a:gd name="T10" fmla="*/ 0 w 117"/>
                      <a:gd name="T11" fmla="*/ 16 h 136"/>
                      <a:gd name="T12" fmla="*/ 18 w 117"/>
                      <a:gd name="T13" fmla="*/ 0 h 1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7"/>
                      <a:gd name="T22" fmla="*/ 0 h 136"/>
                      <a:gd name="T23" fmla="*/ 117 w 117"/>
                      <a:gd name="T24" fmla="*/ 136 h 1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7" h="136">
                        <a:moveTo>
                          <a:pt x="18" y="0"/>
                        </a:moveTo>
                        <a:lnTo>
                          <a:pt x="116" y="49"/>
                        </a:lnTo>
                        <a:lnTo>
                          <a:pt x="40" y="135"/>
                        </a:lnTo>
                        <a:lnTo>
                          <a:pt x="19" y="124"/>
                        </a:lnTo>
                        <a:lnTo>
                          <a:pt x="79" y="56"/>
                        </a:lnTo>
                        <a:lnTo>
                          <a:pt x="0" y="16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grpSp>
              <p:nvGrpSpPr>
                <p:cNvPr id="10" name="Group 67"/>
                <p:cNvGrpSpPr>
                  <a:grpSpLocks/>
                </p:cNvGrpSpPr>
                <p:nvPr/>
              </p:nvGrpSpPr>
              <p:grpSpPr bwMode="auto">
                <a:xfrm>
                  <a:off x="4208" y="2604"/>
                  <a:ext cx="158" cy="357"/>
                  <a:chOff x="4208" y="2604"/>
                  <a:chExt cx="158" cy="357"/>
                </a:xfrm>
              </p:grpSpPr>
              <p:sp>
                <p:nvSpPr>
                  <p:cNvPr id="3159" name="Freeform 68"/>
                  <p:cNvSpPr>
                    <a:spLocks/>
                  </p:cNvSpPr>
                  <p:nvPr/>
                </p:nvSpPr>
                <p:spPr bwMode="auto">
                  <a:xfrm>
                    <a:off x="4233" y="2618"/>
                    <a:ext cx="26" cy="100"/>
                  </a:xfrm>
                  <a:custGeom>
                    <a:avLst/>
                    <a:gdLst>
                      <a:gd name="T0" fmla="*/ 0 w 26"/>
                      <a:gd name="T1" fmla="*/ 0 h 100"/>
                      <a:gd name="T2" fmla="*/ 0 w 26"/>
                      <a:gd name="T3" fmla="*/ 90 h 100"/>
                      <a:gd name="T4" fmla="*/ 25 w 26"/>
                      <a:gd name="T5" fmla="*/ 99 h 100"/>
                      <a:gd name="T6" fmla="*/ 0 60000 65536"/>
                      <a:gd name="T7" fmla="*/ 0 60000 65536"/>
                      <a:gd name="T8" fmla="*/ 0 60000 65536"/>
                      <a:gd name="T9" fmla="*/ 0 w 26"/>
                      <a:gd name="T10" fmla="*/ 0 h 100"/>
                      <a:gd name="T11" fmla="*/ 26 w 26"/>
                      <a:gd name="T12" fmla="*/ 100 h 1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" h="100">
                        <a:moveTo>
                          <a:pt x="0" y="0"/>
                        </a:moveTo>
                        <a:lnTo>
                          <a:pt x="0" y="90"/>
                        </a:lnTo>
                        <a:lnTo>
                          <a:pt x="25" y="9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316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258" y="2715"/>
                    <a:ext cx="0" cy="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208" y="2799"/>
                    <a:ext cx="0" cy="8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331" y="2648"/>
                    <a:ext cx="0" cy="5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3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348" y="2721"/>
                    <a:ext cx="0" cy="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64" name="Freeform 73"/>
                  <p:cNvSpPr>
                    <a:spLocks/>
                  </p:cNvSpPr>
                  <p:nvPr/>
                </p:nvSpPr>
                <p:spPr bwMode="auto">
                  <a:xfrm>
                    <a:off x="4208" y="2604"/>
                    <a:ext cx="158" cy="357"/>
                  </a:xfrm>
                  <a:custGeom>
                    <a:avLst/>
                    <a:gdLst>
                      <a:gd name="T0" fmla="*/ 157 w 158"/>
                      <a:gd name="T1" fmla="*/ 33 h 357"/>
                      <a:gd name="T2" fmla="*/ 37 w 158"/>
                      <a:gd name="T3" fmla="*/ 0 h 357"/>
                      <a:gd name="T4" fmla="*/ 24 w 158"/>
                      <a:gd name="T5" fmla="*/ 12 h 357"/>
                      <a:gd name="T6" fmla="*/ 107 w 158"/>
                      <a:gd name="T7" fmla="*/ 35 h 357"/>
                      <a:gd name="T8" fmla="*/ 49 w 158"/>
                      <a:gd name="T9" fmla="*/ 107 h 357"/>
                      <a:gd name="T10" fmla="*/ 110 w 158"/>
                      <a:gd name="T11" fmla="*/ 127 h 357"/>
                      <a:gd name="T12" fmla="*/ 68 w 158"/>
                      <a:gd name="T13" fmla="*/ 195 h 357"/>
                      <a:gd name="T14" fmla="*/ 14 w 158"/>
                      <a:gd name="T15" fmla="*/ 172 h 357"/>
                      <a:gd name="T16" fmla="*/ 0 w 158"/>
                      <a:gd name="T17" fmla="*/ 191 h 357"/>
                      <a:gd name="T18" fmla="*/ 120 w 158"/>
                      <a:gd name="T19" fmla="*/ 246 h 357"/>
                      <a:gd name="T20" fmla="*/ 76 w 158"/>
                      <a:gd name="T21" fmla="*/ 345 h 357"/>
                      <a:gd name="T22" fmla="*/ 96 w 158"/>
                      <a:gd name="T23" fmla="*/ 356 h 357"/>
                      <a:gd name="T24" fmla="*/ 146 w 158"/>
                      <a:gd name="T25" fmla="*/ 232 h 357"/>
                      <a:gd name="T26" fmla="*/ 88 w 158"/>
                      <a:gd name="T27" fmla="*/ 207 h 357"/>
                      <a:gd name="T28" fmla="*/ 140 w 158"/>
                      <a:gd name="T29" fmla="*/ 113 h 357"/>
                      <a:gd name="T30" fmla="*/ 84 w 158"/>
                      <a:gd name="T31" fmla="*/ 93 h 357"/>
                      <a:gd name="T32" fmla="*/ 122 w 158"/>
                      <a:gd name="T33" fmla="*/ 41 h 357"/>
                      <a:gd name="T34" fmla="*/ 144 w 158"/>
                      <a:gd name="T35" fmla="*/ 49 h 357"/>
                      <a:gd name="T36" fmla="*/ 157 w 158"/>
                      <a:gd name="T37" fmla="*/ 33 h 35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8"/>
                      <a:gd name="T58" fmla="*/ 0 h 357"/>
                      <a:gd name="T59" fmla="*/ 158 w 158"/>
                      <a:gd name="T60" fmla="*/ 357 h 35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8" h="357">
                        <a:moveTo>
                          <a:pt x="157" y="33"/>
                        </a:moveTo>
                        <a:lnTo>
                          <a:pt x="37" y="0"/>
                        </a:lnTo>
                        <a:lnTo>
                          <a:pt x="24" y="12"/>
                        </a:lnTo>
                        <a:lnTo>
                          <a:pt x="107" y="35"/>
                        </a:lnTo>
                        <a:lnTo>
                          <a:pt x="49" y="107"/>
                        </a:lnTo>
                        <a:lnTo>
                          <a:pt x="110" y="127"/>
                        </a:lnTo>
                        <a:lnTo>
                          <a:pt x="68" y="195"/>
                        </a:lnTo>
                        <a:lnTo>
                          <a:pt x="14" y="172"/>
                        </a:lnTo>
                        <a:lnTo>
                          <a:pt x="0" y="191"/>
                        </a:lnTo>
                        <a:lnTo>
                          <a:pt x="120" y="246"/>
                        </a:lnTo>
                        <a:lnTo>
                          <a:pt x="76" y="345"/>
                        </a:lnTo>
                        <a:lnTo>
                          <a:pt x="96" y="356"/>
                        </a:lnTo>
                        <a:lnTo>
                          <a:pt x="146" y="232"/>
                        </a:lnTo>
                        <a:lnTo>
                          <a:pt x="88" y="207"/>
                        </a:lnTo>
                        <a:lnTo>
                          <a:pt x="140" y="113"/>
                        </a:lnTo>
                        <a:lnTo>
                          <a:pt x="84" y="93"/>
                        </a:lnTo>
                        <a:lnTo>
                          <a:pt x="122" y="41"/>
                        </a:lnTo>
                        <a:lnTo>
                          <a:pt x="144" y="49"/>
                        </a:lnTo>
                        <a:lnTo>
                          <a:pt x="157" y="3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grpSp>
              <p:nvGrpSpPr>
                <p:cNvPr id="11" name="Group 74"/>
                <p:cNvGrpSpPr>
                  <a:grpSpLocks/>
                </p:cNvGrpSpPr>
                <p:nvPr/>
              </p:nvGrpSpPr>
              <p:grpSpPr bwMode="auto">
                <a:xfrm>
                  <a:off x="4193" y="2487"/>
                  <a:ext cx="169" cy="129"/>
                  <a:chOff x="4193" y="2487"/>
                  <a:chExt cx="169" cy="129"/>
                </a:xfrm>
              </p:grpSpPr>
              <p:sp>
                <p:nvSpPr>
                  <p:cNvPr id="3156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282" y="2506"/>
                    <a:ext cx="0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5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228" y="2532"/>
                    <a:ext cx="0" cy="8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3158" name="Freeform 77"/>
                  <p:cNvSpPr>
                    <a:spLocks/>
                  </p:cNvSpPr>
                  <p:nvPr/>
                </p:nvSpPr>
                <p:spPr bwMode="auto">
                  <a:xfrm>
                    <a:off x="4193" y="2487"/>
                    <a:ext cx="169" cy="73"/>
                  </a:xfrm>
                  <a:custGeom>
                    <a:avLst/>
                    <a:gdLst>
                      <a:gd name="T0" fmla="*/ 0 w 169"/>
                      <a:gd name="T1" fmla="*/ 4 h 73"/>
                      <a:gd name="T2" fmla="*/ 67 w 169"/>
                      <a:gd name="T3" fmla="*/ 19 h 73"/>
                      <a:gd name="T4" fmla="*/ 36 w 169"/>
                      <a:gd name="T5" fmla="*/ 42 h 73"/>
                      <a:gd name="T6" fmla="*/ 156 w 169"/>
                      <a:gd name="T7" fmla="*/ 72 h 73"/>
                      <a:gd name="T8" fmla="*/ 168 w 169"/>
                      <a:gd name="T9" fmla="*/ 59 h 73"/>
                      <a:gd name="T10" fmla="*/ 63 w 169"/>
                      <a:gd name="T11" fmla="*/ 36 h 73"/>
                      <a:gd name="T12" fmla="*/ 89 w 169"/>
                      <a:gd name="T13" fmla="*/ 13 h 73"/>
                      <a:gd name="T14" fmla="*/ 18 w 169"/>
                      <a:gd name="T15" fmla="*/ 0 h 73"/>
                      <a:gd name="T16" fmla="*/ 0 w 169"/>
                      <a:gd name="T17" fmla="*/ 4 h 7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9"/>
                      <a:gd name="T28" fmla="*/ 0 h 73"/>
                      <a:gd name="T29" fmla="*/ 169 w 169"/>
                      <a:gd name="T30" fmla="*/ 73 h 7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9" h="73">
                        <a:moveTo>
                          <a:pt x="0" y="4"/>
                        </a:moveTo>
                        <a:lnTo>
                          <a:pt x="67" y="19"/>
                        </a:lnTo>
                        <a:lnTo>
                          <a:pt x="36" y="42"/>
                        </a:lnTo>
                        <a:lnTo>
                          <a:pt x="156" y="72"/>
                        </a:lnTo>
                        <a:lnTo>
                          <a:pt x="168" y="59"/>
                        </a:lnTo>
                        <a:lnTo>
                          <a:pt x="63" y="36"/>
                        </a:lnTo>
                        <a:lnTo>
                          <a:pt x="89" y="13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grpSp>
              <p:nvGrpSpPr>
                <p:cNvPr id="12" name="Group 78"/>
                <p:cNvGrpSpPr>
                  <a:grpSpLocks/>
                </p:cNvGrpSpPr>
                <p:nvPr/>
              </p:nvGrpSpPr>
              <p:grpSpPr bwMode="auto">
                <a:xfrm>
                  <a:off x="3904" y="2480"/>
                  <a:ext cx="305" cy="292"/>
                  <a:chOff x="3904" y="2480"/>
                  <a:chExt cx="305" cy="292"/>
                </a:xfrm>
              </p:grpSpPr>
              <p:grpSp>
                <p:nvGrpSpPr>
                  <p:cNvPr id="13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3904" y="2480"/>
                    <a:ext cx="305" cy="292"/>
                    <a:chOff x="3904" y="2480"/>
                    <a:chExt cx="305" cy="292"/>
                  </a:xfrm>
                </p:grpSpPr>
                <p:sp>
                  <p:nvSpPr>
                    <p:cNvPr id="3130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1" y="2652"/>
                      <a:ext cx="0" cy="2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3131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7" y="2641"/>
                      <a:ext cx="0" cy="2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3132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8" y="2606"/>
                      <a:ext cx="0" cy="2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1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04" y="2480"/>
                      <a:ext cx="305" cy="292"/>
                      <a:chOff x="3904" y="2480"/>
                      <a:chExt cx="305" cy="292"/>
                    </a:xfrm>
                  </p:grpSpPr>
                  <p:grpSp>
                    <p:nvGrpSpPr>
                      <p:cNvPr id="15" name="Group 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04" y="2480"/>
                        <a:ext cx="305" cy="292"/>
                        <a:chOff x="3904" y="2480"/>
                        <a:chExt cx="305" cy="292"/>
                      </a:xfrm>
                    </p:grpSpPr>
                    <p:grpSp>
                      <p:nvGrpSpPr>
                        <p:cNvPr id="16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06" y="2491"/>
                          <a:ext cx="303" cy="281"/>
                          <a:chOff x="3906" y="2491"/>
                          <a:chExt cx="303" cy="281"/>
                        </a:xfrm>
                      </p:grpSpPr>
                      <p:sp>
                        <p:nvSpPr>
                          <p:cNvPr id="3138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38" y="2567"/>
                            <a:ext cx="171" cy="182"/>
                          </a:xfrm>
                          <a:custGeom>
                            <a:avLst/>
                            <a:gdLst>
                              <a:gd name="T0" fmla="*/ 0 w 171"/>
                              <a:gd name="T1" fmla="*/ 176 h 182"/>
                              <a:gd name="T2" fmla="*/ 28 w 171"/>
                              <a:gd name="T3" fmla="*/ 152 h 182"/>
                              <a:gd name="T4" fmla="*/ 82 w 171"/>
                              <a:gd name="T5" fmla="*/ 181 h 182"/>
                              <a:gd name="T6" fmla="*/ 170 w 171"/>
                              <a:gd name="T7" fmla="*/ 90 h 182"/>
                              <a:gd name="T8" fmla="*/ 170 w 171"/>
                              <a:gd name="T9" fmla="*/ 0 h 18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1"/>
                              <a:gd name="T16" fmla="*/ 0 h 182"/>
                              <a:gd name="T17" fmla="*/ 171 w 171"/>
                              <a:gd name="T18" fmla="*/ 182 h 18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1" h="182">
                                <a:moveTo>
                                  <a:pt x="0" y="176"/>
                                </a:moveTo>
                                <a:lnTo>
                                  <a:pt x="28" y="152"/>
                                </a:lnTo>
                                <a:lnTo>
                                  <a:pt x="82" y="181"/>
                                </a:lnTo>
                                <a:lnTo>
                                  <a:pt x="170" y="90"/>
                                </a:lnTo>
                                <a:lnTo>
                                  <a:pt x="17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39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65" y="2623"/>
                            <a:ext cx="0" cy="9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0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19" y="2646"/>
                            <a:ext cx="0" cy="10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1" name="Line 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17" y="2536"/>
                            <a:ext cx="0" cy="8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2" name="Lin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8" y="2670"/>
                            <a:ext cx="0" cy="10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3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38" y="2668"/>
                            <a:ext cx="0" cy="9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4" name="Line 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53" y="2681"/>
                            <a:ext cx="0" cy="7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5" name="Line 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6" y="2628"/>
                            <a:ext cx="0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6" name="Line 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200" y="2529"/>
                            <a:ext cx="0" cy="3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7" name="Line 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04" y="2577"/>
                            <a:ext cx="0" cy="6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8" name="Line 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8" y="2514"/>
                            <a:ext cx="0" cy="4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49" name="Line 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26" y="2564"/>
                            <a:ext cx="0" cy="4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50" name="Line 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89" y="2578"/>
                            <a:ext cx="0" cy="3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51" name="Line 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18" y="2556"/>
                            <a:ext cx="0" cy="6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52" name="Line 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31" y="2547"/>
                            <a:ext cx="0" cy="6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53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51" y="2521"/>
                            <a:ext cx="0" cy="3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54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83" y="2501"/>
                            <a:ext cx="0" cy="2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3155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10" y="2491"/>
                            <a:ext cx="0" cy="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</p:grpSp>
                    <p:sp>
                      <p:nvSpPr>
                        <p:cNvPr id="3137" name="Freeform 1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4" y="2480"/>
                          <a:ext cx="281" cy="169"/>
                        </a:xfrm>
                        <a:custGeom>
                          <a:avLst/>
                          <a:gdLst>
                            <a:gd name="T0" fmla="*/ 72 w 281"/>
                            <a:gd name="T1" fmla="*/ 157 h 169"/>
                            <a:gd name="T2" fmla="*/ 55 w 281"/>
                            <a:gd name="T3" fmla="*/ 168 h 169"/>
                            <a:gd name="T4" fmla="*/ 0 w 281"/>
                            <a:gd name="T5" fmla="*/ 143 h 169"/>
                            <a:gd name="T6" fmla="*/ 72 w 281"/>
                            <a:gd name="T7" fmla="*/ 99 h 169"/>
                            <a:gd name="T8" fmla="*/ 22 w 281"/>
                            <a:gd name="T9" fmla="*/ 78 h 169"/>
                            <a:gd name="T10" fmla="*/ 99 w 281"/>
                            <a:gd name="T11" fmla="*/ 44 h 169"/>
                            <a:gd name="T12" fmla="*/ 34 w 281"/>
                            <a:gd name="T13" fmla="*/ 30 h 169"/>
                            <a:gd name="T14" fmla="*/ 105 w 281"/>
                            <a:gd name="T15" fmla="*/ 0 h 169"/>
                            <a:gd name="T16" fmla="*/ 244 w 281"/>
                            <a:gd name="T17" fmla="*/ 25 h 169"/>
                            <a:gd name="T18" fmla="*/ 262 w 281"/>
                            <a:gd name="T19" fmla="*/ 15 h 169"/>
                            <a:gd name="T20" fmla="*/ 280 w 281"/>
                            <a:gd name="T21" fmla="*/ 17 h 169"/>
                            <a:gd name="T22" fmla="*/ 246 w 281"/>
                            <a:gd name="T23" fmla="*/ 37 h 169"/>
                            <a:gd name="T24" fmla="*/ 104 w 281"/>
                            <a:gd name="T25" fmla="*/ 8 h 169"/>
                            <a:gd name="T26" fmla="*/ 60 w 281"/>
                            <a:gd name="T27" fmla="*/ 27 h 169"/>
                            <a:gd name="T28" fmla="*/ 226 w 281"/>
                            <a:gd name="T29" fmla="*/ 64 h 169"/>
                            <a:gd name="T30" fmla="*/ 212 w 281"/>
                            <a:gd name="T31" fmla="*/ 74 h 169"/>
                            <a:gd name="T32" fmla="*/ 113 w 281"/>
                            <a:gd name="T33" fmla="*/ 49 h 169"/>
                            <a:gd name="T34" fmla="*/ 54 w 281"/>
                            <a:gd name="T35" fmla="*/ 76 h 169"/>
                            <a:gd name="T36" fmla="*/ 99 w 281"/>
                            <a:gd name="T37" fmla="*/ 94 h 169"/>
                            <a:gd name="T38" fmla="*/ 23 w 281"/>
                            <a:gd name="T39" fmla="*/ 139 h 169"/>
                            <a:gd name="T40" fmla="*/ 72 w 281"/>
                            <a:gd name="T41" fmla="*/ 157 h 16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81"/>
                            <a:gd name="T64" fmla="*/ 0 h 169"/>
                            <a:gd name="T65" fmla="*/ 281 w 281"/>
                            <a:gd name="T66" fmla="*/ 169 h 169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81" h="169">
                              <a:moveTo>
                                <a:pt x="72" y="157"/>
                              </a:moveTo>
                              <a:lnTo>
                                <a:pt x="55" y="168"/>
                              </a:lnTo>
                              <a:lnTo>
                                <a:pt x="0" y="143"/>
                              </a:lnTo>
                              <a:lnTo>
                                <a:pt x="72" y="99"/>
                              </a:lnTo>
                              <a:lnTo>
                                <a:pt x="22" y="78"/>
                              </a:lnTo>
                              <a:lnTo>
                                <a:pt x="99" y="44"/>
                              </a:lnTo>
                              <a:lnTo>
                                <a:pt x="34" y="30"/>
                              </a:lnTo>
                              <a:lnTo>
                                <a:pt x="105" y="0"/>
                              </a:lnTo>
                              <a:lnTo>
                                <a:pt x="244" y="25"/>
                              </a:lnTo>
                              <a:lnTo>
                                <a:pt x="262" y="15"/>
                              </a:lnTo>
                              <a:lnTo>
                                <a:pt x="280" y="17"/>
                              </a:lnTo>
                              <a:lnTo>
                                <a:pt x="246" y="37"/>
                              </a:lnTo>
                              <a:lnTo>
                                <a:pt x="104" y="8"/>
                              </a:lnTo>
                              <a:lnTo>
                                <a:pt x="60" y="27"/>
                              </a:lnTo>
                              <a:lnTo>
                                <a:pt x="226" y="64"/>
                              </a:lnTo>
                              <a:lnTo>
                                <a:pt x="212" y="74"/>
                              </a:lnTo>
                              <a:lnTo>
                                <a:pt x="113" y="49"/>
                              </a:lnTo>
                              <a:lnTo>
                                <a:pt x="54" y="76"/>
                              </a:lnTo>
                              <a:lnTo>
                                <a:pt x="99" y="94"/>
                              </a:lnTo>
                              <a:lnTo>
                                <a:pt x="23" y="139"/>
                              </a:lnTo>
                              <a:lnTo>
                                <a:pt x="72" y="157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</p:grpSp>
                  <p:sp>
                    <p:nvSpPr>
                      <p:cNvPr id="3135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3" y="2523"/>
                        <a:ext cx="256" cy="164"/>
                      </a:xfrm>
                      <a:custGeom>
                        <a:avLst/>
                        <a:gdLst>
                          <a:gd name="T0" fmla="*/ 0 w 256"/>
                          <a:gd name="T1" fmla="*/ 153 h 164"/>
                          <a:gd name="T2" fmla="*/ 100 w 256"/>
                          <a:gd name="T3" fmla="*/ 87 h 164"/>
                          <a:gd name="T4" fmla="*/ 74 w 256"/>
                          <a:gd name="T5" fmla="*/ 80 h 164"/>
                          <a:gd name="T6" fmla="*/ 122 w 256"/>
                          <a:gd name="T7" fmla="*/ 48 h 164"/>
                          <a:gd name="T8" fmla="*/ 136 w 256"/>
                          <a:gd name="T9" fmla="*/ 51 h 164"/>
                          <a:gd name="T10" fmla="*/ 102 w 256"/>
                          <a:gd name="T11" fmla="*/ 75 h 164"/>
                          <a:gd name="T12" fmla="*/ 164 w 256"/>
                          <a:gd name="T13" fmla="*/ 100 h 164"/>
                          <a:gd name="T14" fmla="*/ 232 w 256"/>
                          <a:gd name="T15" fmla="*/ 46 h 164"/>
                          <a:gd name="T16" fmla="*/ 188 w 256"/>
                          <a:gd name="T17" fmla="*/ 35 h 164"/>
                          <a:gd name="T18" fmla="*/ 235 w 256"/>
                          <a:gd name="T19" fmla="*/ 0 h 164"/>
                          <a:gd name="T20" fmla="*/ 248 w 256"/>
                          <a:gd name="T21" fmla="*/ 1 h 164"/>
                          <a:gd name="T22" fmla="*/ 208 w 256"/>
                          <a:gd name="T23" fmla="*/ 33 h 164"/>
                          <a:gd name="T24" fmla="*/ 255 w 256"/>
                          <a:gd name="T25" fmla="*/ 44 h 164"/>
                          <a:gd name="T26" fmla="*/ 166 w 256"/>
                          <a:gd name="T27" fmla="*/ 119 h 164"/>
                          <a:gd name="T28" fmla="*/ 112 w 256"/>
                          <a:gd name="T29" fmla="*/ 97 h 164"/>
                          <a:gd name="T30" fmla="*/ 56 w 256"/>
                          <a:gd name="T31" fmla="*/ 132 h 164"/>
                          <a:gd name="T32" fmla="*/ 83 w 256"/>
                          <a:gd name="T33" fmla="*/ 141 h 164"/>
                          <a:gd name="T34" fmla="*/ 66 w 256"/>
                          <a:gd name="T35" fmla="*/ 152 h 164"/>
                          <a:gd name="T36" fmla="*/ 46 w 256"/>
                          <a:gd name="T37" fmla="*/ 143 h 164"/>
                          <a:gd name="T38" fmla="*/ 15 w 256"/>
                          <a:gd name="T39" fmla="*/ 163 h 164"/>
                          <a:gd name="T40" fmla="*/ 0 w 256"/>
                          <a:gd name="T41" fmla="*/ 153 h 16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256"/>
                          <a:gd name="T64" fmla="*/ 0 h 164"/>
                          <a:gd name="T65" fmla="*/ 256 w 256"/>
                          <a:gd name="T66" fmla="*/ 164 h 16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256" h="164">
                            <a:moveTo>
                              <a:pt x="0" y="153"/>
                            </a:moveTo>
                            <a:lnTo>
                              <a:pt x="100" y="87"/>
                            </a:lnTo>
                            <a:lnTo>
                              <a:pt x="74" y="80"/>
                            </a:lnTo>
                            <a:lnTo>
                              <a:pt x="122" y="48"/>
                            </a:lnTo>
                            <a:lnTo>
                              <a:pt x="136" y="51"/>
                            </a:lnTo>
                            <a:lnTo>
                              <a:pt x="102" y="75"/>
                            </a:lnTo>
                            <a:lnTo>
                              <a:pt x="164" y="100"/>
                            </a:lnTo>
                            <a:lnTo>
                              <a:pt x="232" y="46"/>
                            </a:lnTo>
                            <a:lnTo>
                              <a:pt x="188" y="35"/>
                            </a:lnTo>
                            <a:lnTo>
                              <a:pt x="235" y="0"/>
                            </a:lnTo>
                            <a:lnTo>
                              <a:pt x="248" y="1"/>
                            </a:lnTo>
                            <a:lnTo>
                              <a:pt x="208" y="33"/>
                            </a:lnTo>
                            <a:lnTo>
                              <a:pt x="255" y="44"/>
                            </a:lnTo>
                            <a:lnTo>
                              <a:pt x="166" y="119"/>
                            </a:lnTo>
                            <a:lnTo>
                              <a:pt x="112" y="97"/>
                            </a:lnTo>
                            <a:lnTo>
                              <a:pt x="56" y="132"/>
                            </a:lnTo>
                            <a:lnTo>
                              <a:pt x="83" y="141"/>
                            </a:lnTo>
                            <a:lnTo>
                              <a:pt x="66" y="152"/>
                            </a:lnTo>
                            <a:lnTo>
                              <a:pt x="46" y="143"/>
                            </a:lnTo>
                            <a:lnTo>
                              <a:pt x="15" y="163"/>
                            </a:lnTo>
                            <a:lnTo>
                              <a:pt x="0" y="153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s-CL"/>
                      </a:p>
                    </p:txBody>
                  </p:sp>
                </p:grpSp>
              </p:grpSp>
              <p:sp>
                <p:nvSpPr>
                  <p:cNvPr id="3129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142" y="2559"/>
                    <a:ext cx="0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</p:grpSp>
          </p:grpSp>
          <p:sp>
            <p:nvSpPr>
              <p:cNvPr id="24683" name="Rectangle 107"/>
              <p:cNvSpPr>
                <a:spLocks noChangeArrowheads="1"/>
              </p:cNvSpPr>
              <p:nvPr/>
            </p:nvSpPr>
            <p:spPr bwMode="auto">
              <a:xfrm>
                <a:off x="3774" y="3101"/>
                <a:ext cx="628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1600">
                    <a:solidFill>
                      <a:srgbClr val="081D58"/>
                    </a:solidFill>
                    <a:latin typeface="Sans" charset="0"/>
                  </a:rPr>
                  <a:t>Patrones</a:t>
                </a:r>
                <a:r>
                  <a:rPr lang="es-ES_tradnl" sz="1400" b="1">
                    <a:solidFill>
                      <a:srgbClr val="081D58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ans" charset="0"/>
                  </a:rPr>
                  <a:t> </a:t>
                </a:r>
              </a:p>
            </p:txBody>
          </p:sp>
          <p:sp>
            <p:nvSpPr>
              <p:cNvPr id="3115" name="AutoShape 108"/>
              <p:cNvSpPr>
                <a:spLocks noChangeArrowheads="1"/>
              </p:cNvSpPr>
              <p:nvPr/>
            </p:nvSpPr>
            <p:spPr bwMode="auto">
              <a:xfrm>
                <a:off x="4464" y="3312"/>
                <a:ext cx="1248" cy="576"/>
              </a:xfrm>
              <a:prstGeom prst="roundRect">
                <a:avLst>
                  <a:gd name="adj" fmla="val 12468"/>
                </a:avLst>
              </a:prstGeom>
              <a:solidFill>
                <a:srgbClr val="3399FF"/>
              </a:solidFill>
              <a:ln w="12700">
                <a:solidFill>
                  <a:srgbClr val="081D5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16" name="Rectangle 109"/>
              <p:cNvSpPr>
                <a:spLocks noChangeArrowheads="1"/>
              </p:cNvSpPr>
              <p:nvPr/>
            </p:nvSpPr>
            <p:spPr bwMode="auto">
              <a:xfrm>
                <a:off x="4465" y="3408"/>
                <a:ext cx="121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850900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s-ES_tradnl" sz="2000">
                    <a:latin typeface="Sans"/>
                  </a:rPr>
                  <a:t>Interpretación   y</a:t>
                </a:r>
                <a:br>
                  <a:rPr lang="es-ES_tradnl" sz="2000">
                    <a:latin typeface="Sans"/>
                  </a:rPr>
                </a:br>
                <a:r>
                  <a:rPr lang="es-ES_tradnl" sz="2000">
                    <a:latin typeface="Sans"/>
                  </a:rPr>
                  <a:t>Evaluación</a:t>
                </a:r>
              </a:p>
            </p:txBody>
          </p:sp>
          <p:graphicFrame>
            <p:nvGraphicFramePr>
              <p:cNvPr id="3074" name="Object 110"/>
              <p:cNvGraphicFramePr>
                <a:graphicFrameLocks/>
              </p:cNvGraphicFramePr>
              <p:nvPr/>
            </p:nvGraphicFramePr>
            <p:xfrm>
              <a:off x="4473" y="2231"/>
              <a:ext cx="519" cy="735"/>
            </p:xfrm>
            <a:graphic>
              <a:graphicData uri="http://schemas.openxmlformats.org/presentationml/2006/ole">
                <p:oleObj spid="_x0000_s480258" name="Imagen" r:id="rId4" imgW="780840" imgH="1027080" progId="">
                  <p:embed/>
                </p:oleObj>
              </a:graphicData>
            </a:graphic>
          </p:graphicFrame>
          <p:sp>
            <p:nvSpPr>
              <p:cNvPr id="3117" name="Line 111"/>
              <p:cNvSpPr>
                <a:spLocks noChangeShapeType="1"/>
              </p:cNvSpPr>
              <p:nvPr/>
            </p:nvSpPr>
            <p:spPr bwMode="auto">
              <a:xfrm>
                <a:off x="1478" y="3697"/>
                <a:ext cx="0" cy="394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18" name="Line 112"/>
              <p:cNvSpPr>
                <a:spLocks noChangeShapeType="1"/>
              </p:cNvSpPr>
              <p:nvPr/>
            </p:nvSpPr>
            <p:spPr bwMode="auto">
              <a:xfrm flipH="1">
                <a:off x="1487" y="4081"/>
                <a:ext cx="2928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19" name="Line 113"/>
              <p:cNvSpPr>
                <a:spLocks noChangeShapeType="1"/>
              </p:cNvSpPr>
              <p:nvPr/>
            </p:nvSpPr>
            <p:spPr bwMode="auto">
              <a:xfrm flipH="1">
                <a:off x="4400" y="2768"/>
                <a:ext cx="8" cy="1313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20" name="Line 114"/>
              <p:cNvSpPr>
                <a:spLocks noChangeShapeType="1"/>
              </p:cNvSpPr>
              <p:nvPr/>
            </p:nvSpPr>
            <p:spPr bwMode="auto">
              <a:xfrm>
                <a:off x="2199" y="3493"/>
                <a:ext cx="7" cy="588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21" name="Line 115"/>
              <p:cNvSpPr>
                <a:spLocks noChangeShapeType="1"/>
              </p:cNvSpPr>
              <p:nvPr/>
            </p:nvSpPr>
            <p:spPr bwMode="auto">
              <a:xfrm>
                <a:off x="2961" y="3232"/>
                <a:ext cx="8" cy="859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22" name="Line 116"/>
              <p:cNvSpPr>
                <a:spLocks noChangeShapeType="1"/>
              </p:cNvSpPr>
              <p:nvPr/>
            </p:nvSpPr>
            <p:spPr bwMode="auto">
              <a:xfrm>
                <a:off x="3630" y="3019"/>
                <a:ext cx="8" cy="1062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4693" name="Rectangle 117"/>
              <p:cNvSpPr>
                <a:spLocks noChangeArrowheads="1"/>
              </p:cNvSpPr>
              <p:nvPr/>
            </p:nvSpPr>
            <p:spPr bwMode="auto">
              <a:xfrm>
                <a:off x="262" y="2976"/>
                <a:ext cx="7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850900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_tradnl" sz="2000">
                    <a:latin typeface="Sans" charset="0"/>
                  </a:rPr>
                  <a:t>Selección</a:t>
                </a:r>
                <a:endParaRPr lang="es-ES_tradnl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Sans" charset="0"/>
                </a:endParaRPr>
              </a:p>
            </p:txBody>
          </p:sp>
        </p:grpSp>
      </p:grpSp>
      <p:sp>
        <p:nvSpPr>
          <p:cNvPr id="24694" name="Rectangle 118"/>
          <p:cNvSpPr>
            <a:spLocks noChangeArrowheads="1"/>
          </p:cNvSpPr>
          <p:nvPr/>
        </p:nvSpPr>
        <p:spPr bwMode="auto">
          <a:xfrm>
            <a:off x="117475" y="4935538"/>
            <a:ext cx="8991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s-ES_tradnl" sz="2800">
                <a:latin typeface="Times New Roman" pitchFamily="18" charset="0"/>
              </a:rPr>
              <a:t>“KDD es el proceso no-trivial de identificar patrones previamente desconocidos, válidos, nuevos, potencialmente útiles y comprensibles dentro de los datos“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6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15300" cy="725487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SEMMA (SAS </a:t>
            </a:r>
            <a:r>
              <a:rPr lang="es-ES" dirty="0" err="1" smtClean="0"/>
              <a:t>Institute</a:t>
            </a:r>
            <a:r>
              <a:rPr lang="es-ES" dirty="0" smtClean="0"/>
              <a:t>)</a:t>
            </a:r>
            <a:endParaRPr lang="es-CL" dirty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S: Sample (Training, Validation, Test) </a:t>
            </a:r>
          </a:p>
          <a:p>
            <a:r>
              <a:rPr lang="es-ES" smtClean="0"/>
              <a:t>E: Explore (get an idea of the data at hand) </a:t>
            </a:r>
          </a:p>
          <a:p>
            <a:r>
              <a:rPr lang="es-ES" smtClean="0"/>
              <a:t>M: Modify (select, transform) </a:t>
            </a:r>
          </a:p>
          <a:p>
            <a:r>
              <a:rPr lang="es-ES" smtClean="0"/>
              <a:t>M: Model (create data mining model)</a:t>
            </a:r>
          </a:p>
          <a:p>
            <a:r>
              <a:rPr lang="es-ES" smtClean="0"/>
              <a:t>A: Assess (validate model) </a:t>
            </a:r>
          </a:p>
          <a:p>
            <a:endParaRPr 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760B2A-6E9A-440E-AF2F-BC2439A25E2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15300" cy="725487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CRISP-DM</a:t>
            </a:r>
            <a:endParaRPr lang="es-CL" dirty="0"/>
          </a:p>
        </p:txBody>
      </p:sp>
      <p:pic>
        <p:nvPicPr>
          <p:cNvPr id="16387" name="4 Marcador de contenido" descr="Crisp-dmchartne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0" y="631825"/>
            <a:ext cx="5786438" cy="5256213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BF162-1B27-46EF-90AC-40358789EDA2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16389" name="5 CuadroTexto"/>
          <p:cNvSpPr txBox="1">
            <a:spLocks noChangeArrowheads="1"/>
          </p:cNvSpPr>
          <p:nvPr/>
        </p:nvSpPr>
        <p:spPr bwMode="auto">
          <a:xfrm>
            <a:off x="285750" y="6000750"/>
            <a:ext cx="366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/>
              <a:t>http://www.crisp-dm.org/index.htm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>
                <a:cs typeface="Arial" pitchFamily="34" charset="0"/>
              </a:rPr>
              <a:t>Potenciales de Data Mining - 1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152400" y="2640013"/>
          <a:ext cx="8763000" cy="3152775"/>
        </p:xfrm>
        <a:graphic>
          <a:graphicData uri="http://schemas.openxmlformats.org/presentationml/2006/ole">
            <p:oleObj spid="_x0000_s481282" name="Foto de Photo Editor" r:id="rId3" imgW="5714286" imgH="20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>
                <a:cs typeface="Arial" pitchFamily="34" charset="0"/>
              </a:rPr>
              <a:t>Potenciales de Data Mining - 2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76200" y="2652713"/>
          <a:ext cx="8915400" cy="3179762"/>
        </p:xfrm>
        <a:graphic>
          <a:graphicData uri="http://schemas.openxmlformats.org/presentationml/2006/ole">
            <p:oleObj spid="_x0000_s482306" name="Foto de Photo Editor" r:id="rId3" imgW="5714286" imgH="20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663575" y="1360488"/>
            <a:ext cx="770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>
                <a:latin typeface="Arial" pitchFamily="34" charset="0"/>
              </a:rPr>
              <a:t>Nivel 		Significado 		Ejemplo 		Operación </a:t>
            </a:r>
          </a:p>
          <a:p>
            <a:pPr eaLnBrk="1" hangingPunct="1"/>
            <a:r>
              <a:rPr lang="es-CL" sz="1800">
                <a:latin typeface="Arial" pitchFamily="34" charset="0"/>
              </a:rPr>
              <a:t>							permitida </a:t>
            </a:r>
            <a:endParaRPr lang="es-MX" sz="1800">
              <a:latin typeface="Arial" pitchFamily="34" charset="0"/>
            </a:endParaRP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684213" y="2198688"/>
            <a:ext cx="795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>
                <a:latin typeface="Arial" pitchFamily="34" charset="0"/>
              </a:rPr>
              <a:t>Escala nominal 	“Nombre” de objetos 	número de telef. 	comparación </a:t>
            </a:r>
            <a:endParaRPr lang="es-MX" sz="1800">
              <a:latin typeface="Arial" pitchFamily="34" charset="0"/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684213" y="2996952"/>
            <a:ext cx="823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 dirty="0">
                <a:latin typeface="Arial" pitchFamily="34" charset="0"/>
              </a:rPr>
              <a:t>Escala ordinal 	“Orden” de objetos 	Notas (1, …, 7) 	Transformación </a:t>
            </a:r>
          </a:p>
          <a:p>
            <a:pPr eaLnBrk="1" hangingPunct="1"/>
            <a:r>
              <a:rPr lang="es-CL" sz="1800" dirty="0">
                <a:latin typeface="Arial" pitchFamily="34" charset="0"/>
              </a:rPr>
              <a:t>		(sin distancia)				monótona</a:t>
            </a:r>
            <a:endParaRPr lang="es-MX" sz="1800" dirty="0">
              <a:latin typeface="Arial" pitchFamily="34" charset="0"/>
            </a:endParaRPr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684213" y="4005064"/>
            <a:ext cx="774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>
                <a:latin typeface="Arial" pitchFamily="34" charset="0"/>
              </a:rPr>
              <a:t>Escala de 	Punto cero y unidad 	</a:t>
            </a:r>
            <a:r>
              <a:rPr lang="es-CL" sz="1800" dirty="0" err="1">
                <a:latin typeface="Arial" pitchFamily="34" charset="0"/>
              </a:rPr>
              <a:t>Temp</a:t>
            </a:r>
            <a:r>
              <a:rPr lang="es-CL" sz="1800" dirty="0">
                <a:latin typeface="Arial" pitchFamily="34" charset="0"/>
              </a:rPr>
              <a:t>. en grados 	f(x)=</a:t>
            </a:r>
            <a:r>
              <a:rPr lang="es-CL" sz="1800" dirty="0" err="1">
                <a:latin typeface="Arial" pitchFamily="34" charset="0"/>
              </a:rPr>
              <a:t>ax</a:t>
            </a:r>
            <a:r>
              <a:rPr lang="es-CL" sz="1800" dirty="0">
                <a:latin typeface="Arial" pitchFamily="34" charset="0"/>
              </a:rPr>
              <a:t> + b </a:t>
            </a:r>
          </a:p>
          <a:p>
            <a:pPr eaLnBrk="1" hangingPunct="1"/>
            <a:r>
              <a:rPr lang="es-CL" sz="1800" dirty="0">
                <a:latin typeface="Arial" pitchFamily="34" charset="0"/>
              </a:rPr>
              <a:t>intervalo		arbitrario 		 Cel. 		(a&gt;0) </a:t>
            </a:r>
            <a:endParaRPr lang="es-MX" sz="1800" dirty="0">
              <a:latin typeface="Arial" pitchFamily="34" charset="0"/>
            </a:endParaRPr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684213" y="486916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 dirty="0">
                <a:latin typeface="Arial" pitchFamily="34" charset="0"/>
              </a:rPr>
              <a:t>Escala de 	Dado el punto cero 	Peso en kg 	f(x)=</a:t>
            </a:r>
            <a:r>
              <a:rPr lang="es-CL" sz="1800" dirty="0" err="1">
                <a:latin typeface="Arial" pitchFamily="34" charset="0"/>
              </a:rPr>
              <a:t>ax</a:t>
            </a:r>
            <a:r>
              <a:rPr lang="es-CL" sz="1800" dirty="0">
                <a:latin typeface="Arial" pitchFamily="34" charset="0"/>
              </a:rPr>
              <a:t>  </a:t>
            </a:r>
          </a:p>
          <a:p>
            <a:pPr eaLnBrk="1" hangingPunct="1"/>
            <a:r>
              <a:rPr lang="es-CL" sz="1800" dirty="0">
                <a:latin typeface="Arial" pitchFamily="34" charset="0"/>
              </a:rPr>
              <a:t>proporción	Unidad arbitraria 		Ingreso en $	 </a:t>
            </a:r>
            <a:endParaRPr lang="es-MX" sz="1800" dirty="0">
              <a:latin typeface="Arial" pitchFamily="34" charset="0"/>
            </a:endParaRPr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684213" y="5805264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 dirty="0">
                <a:latin typeface="Arial" pitchFamily="34" charset="0"/>
              </a:rPr>
              <a:t>Escala 		Dado el punto cero 	Contar objetos 	f(x)=x  </a:t>
            </a:r>
          </a:p>
          <a:p>
            <a:pPr eaLnBrk="1" hangingPunct="1"/>
            <a:r>
              <a:rPr lang="es-CL" sz="1800" dirty="0">
                <a:latin typeface="Arial" pitchFamily="34" charset="0"/>
              </a:rPr>
              <a:t>absoluta 	y la unidad 		número de autos 	 </a:t>
            </a:r>
            <a:endParaRPr lang="es-MX" sz="1800" dirty="0">
              <a:latin typeface="Arial" pitchFamily="34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00034" y="476672"/>
            <a:ext cx="8115328" cy="725470"/>
          </a:xfrm>
        </p:spPr>
        <p:txBody>
          <a:bodyPr/>
          <a:lstStyle/>
          <a:p>
            <a:r>
              <a:rPr lang="es-CL" dirty="0" smtClean="0">
                <a:solidFill>
                  <a:schemeClr val="tx2"/>
                </a:solidFill>
                <a:latin typeface="Arial" pitchFamily="34" charset="0"/>
              </a:rPr>
              <a:t>Nivel de datos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/>
      <p:bldP spid="374788" grpId="0"/>
      <p:bldP spid="374789" grpId="0"/>
      <p:bldP spid="374790" grpId="0"/>
      <p:bldP spid="374791" grpId="0"/>
      <p:bldP spid="3747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9EC20A1-D50C-410D-8814-3587EB9E2795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3700"/>
              <a:t>Clasificación de técnicas para la selección de atributos</a:t>
            </a:r>
            <a:r>
              <a:rPr lang="es-CL" sz="4000"/>
              <a:t> </a:t>
            </a:r>
            <a:endParaRPr lang="es-MX" sz="400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Filter </a:t>
            </a:r>
          </a:p>
          <a:p>
            <a:endParaRPr lang="es-CL"/>
          </a:p>
          <a:p>
            <a:r>
              <a:rPr lang="es-CL"/>
              <a:t>Wrapper </a:t>
            </a:r>
          </a:p>
          <a:p>
            <a:endParaRPr lang="es-CL"/>
          </a:p>
          <a:p>
            <a:r>
              <a:rPr lang="es-CL"/>
              <a:t>Embedded methods   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87338"/>
            <a:ext cx="8229600" cy="620712"/>
          </a:xfrm>
        </p:spPr>
        <p:txBody>
          <a:bodyPr/>
          <a:lstStyle/>
          <a:p>
            <a:r>
              <a:rPr lang="es-CL" sz="3600" smtClean="0"/>
              <a:t>El Vértigo de la Inteligencia de Negocios</a:t>
            </a:r>
            <a:endParaRPr lang="es-MX" sz="3600" smtClean="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275856" y="836613"/>
            <a:ext cx="2447925" cy="1368425"/>
          </a:xfrm>
          <a:prstGeom prst="cloudCallout">
            <a:avLst>
              <a:gd name="adj1" fmla="val -9403"/>
              <a:gd name="adj2" fmla="val 126912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Data </a:t>
            </a:r>
            <a:r>
              <a:rPr lang="es-CL" b="1" dirty="0" err="1">
                <a:solidFill>
                  <a:schemeClr val="accent1"/>
                </a:solidFill>
              </a:rPr>
              <a:t>Warehouse</a:t>
            </a:r>
            <a:r>
              <a:rPr lang="es-CL" b="1" dirty="0">
                <a:solidFill>
                  <a:schemeClr val="accent1"/>
                </a:solidFill>
              </a:rPr>
              <a:t> / Data </a:t>
            </a:r>
            <a:r>
              <a:rPr lang="es-CL" b="1" dirty="0" err="1">
                <a:solidFill>
                  <a:schemeClr val="accent1"/>
                </a:solidFill>
              </a:rPr>
              <a:t>Mart</a:t>
            </a:r>
            <a:r>
              <a:rPr lang="es-CL" b="1" dirty="0">
                <a:solidFill>
                  <a:schemeClr val="accent1"/>
                </a:solidFill>
              </a:rPr>
              <a:t> 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092950" y="3068638"/>
            <a:ext cx="2051050" cy="1441450"/>
          </a:xfrm>
          <a:prstGeom prst="cloudCallout">
            <a:avLst>
              <a:gd name="adj1" fmla="val -65713"/>
              <a:gd name="adj2" fmla="val 5616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L" b="1">
                <a:solidFill>
                  <a:schemeClr val="accent1"/>
                </a:solidFill>
              </a:rPr>
              <a:t>Data Mining: Minería de datos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492500" y="5157788"/>
            <a:ext cx="3095625" cy="1152525"/>
          </a:xfrm>
          <a:prstGeom prst="cloudCallout">
            <a:avLst>
              <a:gd name="adj1" fmla="val 9130"/>
              <a:gd name="adj2" fmla="val -113361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L" b="1">
                <a:solidFill>
                  <a:schemeClr val="accent1"/>
                </a:solidFill>
              </a:rPr>
              <a:t>Balanced Scorecard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39750" y="5705475"/>
            <a:ext cx="3095625" cy="1152525"/>
          </a:xfrm>
          <a:prstGeom prst="cloudCallout">
            <a:avLst>
              <a:gd name="adj1" fmla="val 74255"/>
              <a:gd name="adj2" fmla="val -157301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L" b="1">
                <a:solidFill>
                  <a:schemeClr val="accent1"/>
                </a:solidFill>
              </a:rPr>
              <a:t>Inteligencia Artificial 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07950" y="1196975"/>
            <a:ext cx="3095625" cy="2232025"/>
          </a:xfrm>
          <a:prstGeom prst="cloudCallout">
            <a:avLst>
              <a:gd name="adj1" fmla="val 63949"/>
              <a:gd name="adj2" fmla="val 49931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L" b="1">
                <a:solidFill>
                  <a:schemeClr val="accent1"/>
                </a:solidFill>
              </a:rPr>
              <a:t>CRM: Customer Relationship Management (Gestión de la relación con el cliente)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71775" y="3429000"/>
            <a:ext cx="3960813" cy="920750"/>
            <a:chOff x="1746" y="2160"/>
            <a:chExt cx="2495" cy="580"/>
          </a:xfrm>
        </p:grpSpPr>
        <p:sp>
          <p:nvSpPr>
            <p:cNvPr id="11277" name="Rectangle 9"/>
            <p:cNvSpPr>
              <a:spLocks noChangeArrowheads="1"/>
            </p:cNvSpPr>
            <p:nvPr/>
          </p:nvSpPr>
          <p:spPr bwMode="auto">
            <a:xfrm>
              <a:off x="1746" y="2160"/>
              <a:ext cx="2495" cy="58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278" name="Text Box 10"/>
            <p:cNvSpPr txBox="1">
              <a:spLocks noChangeArrowheads="1"/>
            </p:cNvSpPr>
            <p:nvPr/>
          </p:nvSpPr>
          <p:spPr bwMode="auto">
            <a:xfrm>
              <a:off x="2034" y="2251"/>
              <a:ext cx="1844" cy="404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CL" b="1"/>
                <a:t>Inteligencia de Negocios </a:t>
              </a:r>
            </a:p>
            <a:p>
              <a:pPr algn="ctr"/>
              <a:r>
                <a:rPr lang="es-CL" b="1"/>
                <a:t>(Business Intelligence) </a:t>
              </a:r>
              <a:endParaRPr lang="es-MX" b="1"/>
            </a:p>
          </p:txBody>
        </p:sp>
      </p:grp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6500813" y="4508500"/>
            <a:ext cx="2535237" cy="1368425"/>
          </a:xfrm>
          <a:prstGeom prst="cloudCallout">
            <a:avLst>
              <a:gd name="adj1" fmla="val -56412"/>
              <a:gd name="adj2" fmla="val -54292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L" b="1">
                <a:solidFill>
                  <a:schemeClr val="accent1"/>
                </a:solidFill>
              </a:rPr>
              <a:t>KPI: Key Performance Indicators</a:t>
            </a:r>
            <a:endParaRPr lang="es-MX" b="1">
              <a:solidFill>
                <a:schemeClr val="accent1"/>
              </a:solidFill>
            </a:endParaRPr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36513" y="3860800"/>
            <a:ext cx="2087562" cy="720725"/>
          </a:xfrm>
          <a:prstGeom prst="cloudCallout">
            <a:avLst>
              <a:gd name="adj1" fmla="val 78671"/>
              <a:gd name="adj2" fmla="val -6389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L" b="1">
                <a:solidFill>
                  <a:schemeClr val="accent1"/>
                </a:solidFill>
              </a:rPr>
              <a:t>CMR: ???</a:t>
            </a:r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>
            <a:off x="6732017" y="1412627"/>
            <a:ext cx="2376487" cy="1584325"/>
          </a:xfrm>
          <a:prstGeom prst="cloudCallout">
            <a:avLst>
              <a:gd name="adj1" fmla="val -49667"/>
              <a:gd name="adj2" fmla="val 97495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L" b="1" dirty="0">
                <a:solidFill>
                  <a:schemeClr val="accent1"/>
                </a:solidFill>
              </a:rPr>
              <a:t>OLAP: Online </a:t>
            </a:r>
            <a:r>
              <a:rPr lang="es-CL" b="1" dirty="0" err="1">
                <a:solidFill>
                  <a:schemeClr val="accent1"/>
                </a:solidFill>
              </a:rPr>
              <a:t>Analytical</a:t>
            </a:r>
            <a:r>
              <a:rPr lang="es-CL" b="1" dirty="0">
                <a:solidFill>
                  <a:schemeClr val="accent1"/>
                </a:solidFill>
              </a:rPr>
              <a:t> </a:t>
            </a:r>
            <a:r>
              <a:rPr lang="es-CL" b="1" dirty="0" err="1">
                <a:solidFill>
                  <a:schemeClr val="accent1"/>
                </a:solidFill>
              </a:rPr>
              <a:t>Processing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>
            <a:off x="107950" y="4581525"/>
            <a:ext cx="3095625" cy="1152525"/>
          </a:xfrm>
          <a:prstGeom prst="cloudCallout">
            <a:avLst>
              <a:gd name="adj1" fmla="val 69079"/>
              <a:gd name="adj2" fmla="val -65426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L" b="1">
                <a:solidFill>
                  <a:schemeClr val="accent1"/>
                </a:solidFill>
              </a:rPr>
              <a:t>Knowledge Management 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004048" y="1844675"/>
            <a:ext cx="1728415" cy="1080269"/>
          </a:xfrm>
          <a:prstGeom prst="cloudCallout">
            <a:avLst>
              <a:gd name="adj1" fmla="val -49667"/>
              <a:gd name="adj2" fmla="val 97495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accent1"/>
                </a:solidFill>
              </a:rPr>
              <a:t>BIG DATA</a:t>
            </a:r>
            <a:endParaRPr lang="es-MX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A0036BA-CAD5-4180-9E1A-785C4EB2F4DC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3500"/>
              <a:t>Filter</a:t>
            </a:r>
            <a:endParaRPr lang="es-MX" sz="350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Correlación entre atributos y variable dependiente </a:t>
            </a:r>
          </a:p>
          <a:p>
            <a:endParaRPr lang="es-CL"/>
          </a:p>
          <a:p>
            <a:r>
              <a:rPr lang="es-CL"/>
              <a:t>Relación entre atributo y variable dependiente </a:t>
            </a:r>
          </a:p>
          <a:p>
            <a:pPr lvl="1"/>
            <a:r>
              <a:rPr lang="es-CL"/>
              <a:t>Test chi-cuadrado para atributos categóricos </a:t>
            </a:r>
          </a:p>
          <a:p>
            <a:pPr lvl="1"/>
            <a:r>
              <a:rPr lang="es-CL"/>
              <a:t>ANOVA (Analysis of Variance), test KS para atributos numéricos 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FBD25789-63E0-43B9-A731-B2A18E2C339F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3500"/>
              <a:t>Test Chi-cuadrado</a:t>
            </a:r>
            <a:endParaRPr lang="es-MX" sz="350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  <a:p>
            <a:r>
              <a:rPr lang="es-CL"/>
              <a:t>Goodness of Fit </a:t>
            </a:r>
          </a:p>
          <a:p>
            <a:r>
              <a:rPr lang="es-CL" u="sng"/>
              <a:t>Independence of two variables </a:t>
            </a:r>
          </a:p>
          <a:p>
            <a:r>
              <a:rPr lang="es-CL"/>
              <a:t>Hypotheses concerning proportions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C7CD226-66F6-432E-AFE7-971032FF9578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3500"/>
              <a:t>Test Chi-cuadrado: Independencia de dos variables </a:t>
            </a:r>
            <a:endParaRPr lang="es-MX" sz="350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  <a:p>
            <a:r>
              <a:rPr lang="es-CL"/>
              <a:t>Tenemos 2 variables categóricas </a:t>
            </a:r>
          </a:p>
          <a:p>
            <a:r>
              <a:rPr lang="es-CL"/>
              <a:t>Hipótesis: estas variables son independiente</a:t>
            </a:r>
          </a:p>
          <a:p>
            <a:r>
              <a:rPr lang="es-CL"/>
              <a:t>Independencia significa: Conocimiento de una de las dos variables no afecta la probabilidad de tomar ciertos valores de la otra variable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2A8D8D1-C4CB-4D1D-8DD8-494C37878D32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3500"/>
              <a:t>Test Chi-cuadrado: Tabla de contingencia  </a:t>
            </a:r>
            <a:endParaRPr lang="es-MX" sz="350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  <a:p>
            <a:r>
              <a:rPr lang="es-CL"/>
              <a:t>Tabla de contingencia: matriz con r filas y k columnas, donde </a:t>
            </a:r>
          </a:p>
          <a:p>
            <a:pPr>
              <a:buFontTx/>
              <a:buNone/>
            </a:pPr>
            <a:endParaRPr lang="es-CL"/>
          </a:p>
          <a:p>
            <a:pPr>
              <a:buFontTx/>
              <a:buNone/>
            </a:pPr>
            <a:r>
              <a:rPr lang="es-CL"/>
              <a:t>	r=número de valores de variable 1 </a:t>
            </a:r>
          </a:p>
          <a:p>
            <a:pPr>
              <a:buFontTx/>
              <a:buNone/>
            </a:pPr>
            <a:r>
              <a:rPr lang="es-CL"/>
              <a:t>	k=número de valores de variable 2 </a:t>
            </a:r>
          </a:p>
          <a:p>
            <a:pPr>
              <a:buFontTx/>
              <a:buNone/>
            </a:pPr>
            <a:endParaRPr lang="es-C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69C-B191-4C26-B33C-CA8D0D29BE72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s-CL" sz="3500" dirty="0"/>
              <a:t>Test Chi-cuadrado: Tabla de contingencia  </a:t>
            </a:r>
            <a:endParaRPr lang="es-MX" sz="3500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00213"/>
            <a:ext cx="728345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L" sz="2400"/>
              <a:t>Ejemplo: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	Variable 1=Edad, variable 2=sexo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	Grado de libertad (degree of freedom):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	df=(r-1)(k-1)</a:t>
            </a:r>
          </a:p>
          <a:p>
            <a:pPr>
              <a:lnSpc>
                <a:spcPct val="80000"/>
              </a:lnSpc>
              <a:buFontTx/>
              <a:buNone/>
            </a:pPr>
            <a:endParaRPr lang="es-CL" sz="2400"/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Idea: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Comparar frecuencia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esperada con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frecuencia observada</a:t>
            </a:r>
          </a:p>
          <a:p>
            <a:pPr>
              <a:lnSpc>
                <a:spcPct val="80000"/>
              </a:lnSpc>
              <a:buFontTx/>
              <a:buNone/>
            </a:pPr>
            <a:endParaRPr lang="es-CL" sz="2400"/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Hipótesis nula: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CL" sz="2400"/>
              <a:t>variables son independientes</a:t>
            </a:r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4051300" y="4214813"/>
            <a:ext cx="52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>
                <a:latin typeface="Arial" pitchFamily="34" charset="0"/>
              </a:rPr>
              <a:t>r=2</a:t>
            </a:r>
            <a:endParaRPr lang="es-MX" sz="1800">
              <a:latin typeface="Arial" pitchFamily="34" charset="0"/>
            </a:endParaRP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6372225" y="5438775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>
                <a:latin typeface="Arial" pitchFamily="34" charset="0"/>
              </a:rPr>
              <a:t>k=2</a:t>
            </a:r>
            <a:endParaRPr lang="es-MX" sz="1800">
              <a:latin typeface="Arial" pitchFamily="34" charset="0"/>
            </a:endParaRPr>
          </a:p>
        </p:txBody>
      </p:sp>
      <p:graphicFrame>
        <p:nvGraphicFramePr>
          <p:cNvPr id="528390" name="Group 6"/>
          <p:cNvGraphicFramePr>
            <a:graphicFrameLocks noGrp="1"/>
          </p:cNvGraphicFramePr>
          <p:nvPr>
            <p:ph sz="quarter" idx="3"/>
          </p:nvPr>
        </p:nvGraphicFramePr>
        <p:xfrm>
          <a:off x="4705350" y="3068638"/>
          <a:ext cx="4259263" cy="2187576"/>
        </p:xfrm>
        <a:graphic>
          <a:graphicData uri="http://schemas.openxmlformats.org/drawingml/2006/table">
            <a:tbl>
              <a:tblPr/>
              <a:tblGrid>
                <a:gridCol w="1063625"/>
                <a:gridCol w="1101725"/>
                <a:gridCol w="1030288"/>
                <a:gridCol w="1063625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Sexo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Edad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masculino 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femenino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&lt; 30 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&gt;= 30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1D62-7F61-4534-94F6-5F1C7B82A743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s-CL" sz="3500" dirty="0"/>
              <a:t>Test Chi-cuadrado: Test</a:t>
            </a:r>
            <a:endParaRPr lang="es-MX" sz="35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7283450" cy="5400675"/>
          </a:xfrm>
        </p:spPr>
        <p:txBody>
          <a:bodyPr/>
          <a:lstStyle/>
          <a:p>
            <a:pPr>
              <a:buFontTx/>
              <a:buNone/>
            </a:pPr>
            <a:r>
              <a:rPr lang="es-CL" sz="2800"/>
              <a:t>Frecuencia esperada de una celda f</a:t>
            </a:r>
            <a:r>
              <a:rPr lang="es-CL" sz="2800" baseline="-25000"/>
              <a:t>e</a:t>
            </a:r>
            <a:r>
              <a:rPr lang="es-CL" sz="2800"/>
              <a:t>: </a:t>
            </a:r>
          </a:p>
          <a:p>
            <a:pPr>
              <a:buFontTx/>
              <a:buNone/>
            </a:pPr>
            <a:endParaRPr lang="es-CL" sz="2800"/>
          </a:p>
          <a:p>
            <a:pPr>
              <a:buFontTx/>
              <a:buNone/>
            </a:pPr>
            <a:endParaRPr lang="es-CL" sz="2800"/>
          </a:p>
          <a:p>
            <a:pPr>
              <a:buFontTx/>
              <a:buNone/>
            </a:pPr>
            <a:endParaRPr lang="es-CL" sz="2800"/>
          </a:p>
          <a:p>
            <a:pPr>
              <a:buFontTx/>
              <a:buNone/>
            </a:pPr>
            <a:r>
              <a:rPr lang="es-CL" sz="2800"/>
              <a:t>f</a:t>
            </a:r>
            <a:r>
              <a:rPr lang="es-CL" sz="2800" baseline="-25000"/>
              <a:t>e</a:t>
            </a:r>
            <a:r>
              <a:rPr lang="es-CL" sz="2800"/>
              <a:t> = (f</a:t>
            </a:r>
            <a:r>
              <a:rPr lang="es-CL" sz="2800" baseline="-25000"/>
              <a:t>r</a:t>
            </a:r>
            <a:r>
              <a:rPr lang="es-CL" sz="2800"/>
              <a:t>*f</a:t>
            </a:r>
            <a:r>
              <a:rPr lang="es-CL" sz="2800" baseline="-25000"/>
              <a:t>k</a:t>
            </a:r>
            <a:r>
              <a:rPr lang="es-CL" sz="2800"/>
              <a:t>)/n</a:t>
            </a:r>
          </a:p>
          <a:p>
            <a:pPr>
              <a:buFontTx/>
              <a:buNone/>
            </a:pPr>
            <a:r>
              <a:rPr lang="es-CL" sz="2800"/>
              <a:t>con: </a:t>
            </a:r>
          </a:p>
          <a:p>
            <a:pPr>
              <a:buFontTx/>
              <a:buNone/>
            </a:pPr>
            <a:r>
              <a:rPr lang="es-CL" sz="2800"/>
              <a:t>f</a:t>
            </a:r>
            <a:r>
              <a:rPr lang="es-CL" sz="2800" baseline="-25000"/>
              <a:t>r</a:t>
            </a:r>
            <a:r>
              <a:rPr lang="es-CL" sz="2800"/>
              <a:t> = frecuencia total en fila r</a:t>
            </a:r>
          </a:p>
          <a:p>
            <a:pPr>
              <a:buFontTx/>
              <a:buNone/>
            </a:pPr>
            <a:r>
              <a:rPr lang="es-CL" sz="2800"/>
              <a:t>f</a:t>
            </a:r>
            <a:r>
              <a:rPr lang="es-CL" sz="2800" baseline="-25000"/>
              <a:t>k</a:t>
            </a:r>
            <a:r>
              <a:rPr lang="es-CL" sz="2800"/>
              <a:t> = frecuencia total en columna k </a:t>
            </a:r>
          </a:p>
          <a:p>
            <a:pPr>
              <a:buFontTx/>
              <a:buNone/>
            </a:pPr>
            <a:r>
              <a:rPr lang="es-CL" sz="2800"/>
              <a:t>Ejemplo: r=k=1; f</a:t>
            </a:r>
            <a:r>
              <a:rPr lang="es-CL" sz="2800" baseline="-25000"/>
              <a:t>r</a:t>
            </a:r>
            <a:r>
              <a:rPr lang="es-CL" sz="2800"/>
              <a:t>=110; f</a:t>
            </a:r>
            <a:r>
              <a:rPr lang="es-CL" sz="2800" baseline="-25000"/>
              <a:t>k</a:t>
            </a:r>
            <a:r>
              <a:rPr lang="es-CL" sz="2800"/>
              <a:t>=140; n=200</a:t>
            </a:r>
          </a:p>
          <a:p>
            <a:pPr>
              <a:buFontTx/>
              <a:buNone/>
            </a:pPr>
            <a:r>
              <a:rPr lang="es-CL" sz="2800"/>
              <a:t>f</a:t>
            </a:r>
            <a:r>
              <a:rPr lang="es-CL" sz="2800" baseline="-25000"/>
              <a:t>e</a:t>
            </a:r>
            <a:r>
              <a:rPr lang="es-CL" sz="2800"/>
              <a:t> = (110*140)/200=77 </a:t>
            </a:r>
          </a:p>
        </p:txBody>
      </p:sp>
      <p:graphicFrame>
        <p:nvGraphicFramePr>
          <p:cNvPr id="530436" name="Group 4"/>
          <p:cNvGraphicFramePr>
            <a:graphicFrameLocks noGrp="1"/>
          </p:cNvGraphicFramePr>
          <p:nvPr>
            <p:ph sz="quarter" idx="3"/>
          </p:nvPr>
        </p:nvGraphicFramePr>
        <p:xfrm>
          <a:off x="4776788" y="1844675"/>
          <a:ext cx="4259262" cy="2187576"/>
        </p:xfrm>
        <a:graphic>
          <a:graphicData uri="http://schemas.openxmlformats.org/drawingml/2006/table">
            <a:tbl>
              <a:tblPr/>
              <a:tblGrid>
                <a:gridCol w="1063625"/>
                <a:gridCol w="1101725"/>
                <a:gridCol w="1030287"/>
                <a:gridCol w="106362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Sexo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Edad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masculino 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femenino 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&lt; 30 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&gt;= 30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9E52-B769-4B69-9724-F7B40E92965C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507413" cy="1143000"/>
          </a:xfrm>
        </p:spPr>
        <p:txBody>
          <a:bodyPr/>
          <a:lstStyle/>
          <a:p>
            <a:r>
              <a:rPr lang="es-CL" sz="3500"/>
              <a:t>Test Chi-cuadrado: Frecuencia esperada</a:t>
            </a:r>
            <a:endParaRPr lang="es-MX" sz="350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8569325" cy="720725"/>
          </a:xfrm>
        </p:spPr>
        <p:txBody>
          <a:bodyPr/>
          <a:lstStyle/>
          <a:p>
            <a:pPr>
              <a:buFontTx/>
              <a:buNone/>
            </a:pPr>
            <a:r>
              <a:rPr lang="es-CL" sz="2400"/>
              <a:t>Frecuencia </a:t>
            </a:r>
            <a:r>
              <a:rPr lang="es-CL" sz="2400" u="sng"/>
              <a:t>esperada</a:t>
            </a:r>
            <a:r>
              <a:rPr lang="es-CL" sz="2400"/>
              <a:t> vs. </a:t>
            </a:r>
            <a:r>
              <a:rPr lang="es-CL" sz="2400" u="sng"/>
              <a:t>observada</a:t>
            </a:r>
            <a:r>
              <a:rPr lang="es-CL" sz="2400"/>
              <a:t> para todas las celdas: </a:t>
            </a:r>
          </a:p>
          <a:p>
            <a:pPr>
              <a:buFontTx/>
              <a:buNone/>
            </a:pPr>
            <a:endParaRPr lang="es-CL" sz="2400"/>
          </a:p>
          <a:p>
            <a:pPr>
              <a:buFontTx/>
              <a:buNone/>
            </a:pPr>
            <a:endParaRPr lang="es-CL" sz="2400"/>
          </a:p>
          <a:p>
            <a:pPr>
              <a:buFontTx/>
              <a:buNone/>
            </a:pPr>
            <a:endParaRPr lang="es-CL" sz="2400"/>
          </a:p>
        </p:txBody>
      </p:sp>
      <p:graphicFrame>
        <p:nvGraphicFramePr>
          <p:cNvPr id="532484" name="Group 4"/>
          <p:cNvGraphicFramePr>
            <a:graphicFrameLocks noGrp="1"/>
          </p:cNvGraphicFramePr>
          <p:nvPr>
            <p:ph sz="quarter" idx="3"/>
          </p:nvPr>
        </p:nvGraphicFramePr>
        <p:xfrm>
          <a:off x="4776788" y="3113088"/>
          <a:ext cx="4259262" cy="2187576"/>
        </p:xfrm>
        <a:graphic>
          <a:graphicData uri="http://schemas.openxmlformats.org/drawingml/2006/table">
            <a:tbl>
              <a:tblPr/>
              <a:tblGrid>
                <a:gridCol w="1063625"/>
                <a:gridCol w="1101725"/>
                <a:gridCol w="1030287"/>
                <a:gridCol w="106362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Sexo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Edad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masculino 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femenino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&lt; 30 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&gt;= 30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515" name="Group 35"/>
          <p:cNvGraphicFramePr>
            <a:graphicFrameLocks noGrp="1"/>
          </p:cNvGraphicFramePr>
          <p:nvPr>
            <p:ph sz="quarter" idx="2"/>
          </p:nvPr>
        </p:nvGraphicFramePr>
        <p:xfrm>
          <a:off x="179388" y="3114675"/>
          <a:ext cx="4248150" cy="2185989"/>
        </p:xfrm>
        <a:graphic>
          <a:graphicData uri="http://schemas.openxmlformats.org/drawingml/2006/table">
            <a:tbl>
              <a:tblPr/>
              <a:tblGrid>
                <a:gridCol w="1060450"/>
                <a:gridCol w="1098550"/>
                <a:gridCol w="1028700"/>
                <a:gridCol w="106045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Sexo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Edad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masculino 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femenino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&lt; 30 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77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&gt;= 30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63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27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Total</a:t>
                      </a: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  <a:endParaRPr kumimoji="0" 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546" name="Line 66"/>
          <p:cNvSpPr>
            <a:spLocks noChangeShapeType="1"/>
          </p:cNvSpPr>
          <p:nvPr/>
        </p:nvSpPr>
        <p:spPr bwMode="auto">
          <a:xfrm>
            <a:off x="2484438" y="17732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532547" name="Line 67"/>
          <p:cNvSpPr>
            <a:spLocks noChangeShapeType="1"/>
          </p:cNvSpPr>
          <p:nvPr/>
        </p:nvSpPr>
        <p:spPr bwMode="auto">
          <a:xfrm>
            <a:off x="4427538" y="1773238"/>
            <a:ext cx="2449512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20FD-824C-4CBE-8AFD-7F63573928D5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s-CL" sz="3500" dirty="0"/>
              <a:t>Test Chi-cuadrado</a:t>
            </a:r>
            <a:endParaRPr lang="es-MX" sz="35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1341438"/>
            <a:ext cx="8748712" cy="5068887"/>
          </a:xfrm>
        </p:spPr>
        <p:txBody>
          <a:bodyPr/>
          <a:lstStyle/>
          <a:p>
            <a:pPr>
              <a:buFontTx/>
              <a:buNone/>
            </a:pPr>
            <a:r>
              <a:rPr lang="es-CL" sz="2400"/>
              <a:t>H</a:t>
            </a:r>
            <a:r>
              <a:rPr lang="es-CL" sz="2400" baseline="-25000"/>
              <a:t>0</a:t>
            </a:r>
            <a:r>
              <a:rPr lang="es-CL" sz="2400"/>
              <a:t>: Edad y sexo son independiente </a:t>
            </a:r>
          </a:p>
          <a:p>
            <a:pPr>
              <a:buFontTx/>
              <a:buNone/>
            </a:pPr>
            <a:r>
              <a:rPr lang="es-CL" sz="2400"/>
              <a:t>H</a:t>
            </a:r>
            <a:r>
              <a:rPr lang="es-CL" sz="2400" baseline="-25000"/>
              <a:t>1</a:t>
            </a:r>
            <a:r>
              <a:rPr lang="es-CL" sz="2400"/>
              <a:t>: Edad y sexo son dependiente (hay una relación entre edad y sexo) </a:t>
            </a:r>
          </a:p>
          <a:p>
            <a:pPr>
              <a:buFontTx/>
              <a:buNone/>
            </a:pPr>
            <a:r>
              <a:rPr lang="es-CL" sz="2400"/>
              <a:t>df = 1 = (r-1)*(k-1) </a:t>
            </a:r>
          </a:p>
          <a:p>
            <a:pPr>
              <a:buFontTx/>
              <a:buNone/>
            </a:pPr>
            <a:endParaRPr lang="es-CL" sz="2400"/>
          </a:p>
          <a:p>
            <a:pPr>
              <a:buFontTx/>
              <a:buNone/>
            </a:pPr>
            <a:r>
              <a:rPr lang="es-CL" sz="2400"/>
              <a:t>Valor crítico de chi-cuadrado (df=1, </a:t>
            </a:r>
            <a:r>
              <a:rPr lang="el-GR" sz="2400">
                <a:cs typeface="Arial" pitchFamily="34" charset="0"/>
              </a:rPr>
              <a:t>α</a:t>
            </a:r>
            <a:r>
              <a:rPr lang="es-CL" sz="2400">
                <a:cs typeface="Arial" pitchFamily="34" charset="0"/>
              </a:rPr>
              <a:t>=0,01)=6,63 (ver tabla) </a:t>
            </a:r>
          </a:p>
          <a:p>
            <a:pPr>
              <a:buFontTx/>
              <a:buNone/>
            </a:pPr>
            <a:endParaRPr lang="es-CL" sz="2400">
              <a:cs typeface="Arial" pitchFamily="34" charset="0"/>
            </a:endParaRPr>
          </a:p>
          <a:p>
            <a:pPr>
              <a:buFontTx/>
              <a:buNone/>
            </a:pPr>
            <a:r>
              <a:rPr lang="es-CL" sz="2400">
                <a:cs typeface="Arial" pitchFamily="34" charset="0"/>
              </a:rPr>
              <a:t>Chi-cuadrado = </a:t>
            </a:r>
          </a:p>
          <a:p>
            <a:pPr>
              <a:buFontTx/>
              <a:buNone/>
            </a:pPr>
            <a:endParaRPr lang="es-CL" sz="2400">
              <a:cs typeface="Arial" pitchFamily="34" charset="0"/>
            </a:endParaRPr>
          </a:p>
          <a:p>
            <a:pPr>
              <a:buFontTx/>
              <a:buNone/>
            </a:pPr>
            <a:r>
              <a:rPr lang="es-CL" sz="2400">
                <a:cs typeface="Arial" pitchFamily="34" charset="0"/>
              </a:rPr>
              <a:t>=27,8 &gt; 6,63 =&gt; hay que rechazar H</a:t>
            </a:r>
            <a:r>
              <a:rPr lang="es-CL" sz="2400" baseline="-25000">
                <a:cs typeface="Arial" pitchFamily="34" charset="0"/>
              </a:rPr>
              <a:t>0</a:t>
            </a:r>
            <a:r>
              <a:rPr lang="es-CL" sz="2400">
                <a:cs typeface="Arial" pitchFamily="34" charset="0"/>
              </a:rPr>
              <a:t>=&gt;edad y sexo son dependiente </a:t>
            </a:r>
            <a:endParaRPr lang="el-GR" sz="2400">
              <a:cs typeface="Arial" pitchFamily="34" charset="0"/>
            </a:endParaRPr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55875" y="4225925"/>
          <a:ext cx="6372225" cy="715963"/>
        </p:xfrm>
        <a:graphic>
          <a:graphicData uri="http://schemas.openxmlformats.org/presentationml/2006/ole">
            <p:oleObj spid="_x0000_s129026" name="Ecuación" r:id="rId4" imgW="4622760" imgH="52056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16CFF2E-2EC0-4950-B3FB-8629DADD98FA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Test KS</a:t>
            </a:r>
          </a:p>
        </p:txBody>
      </p:sp>
      <p:pic>
        <p:nvPicPr>
          <p:cNvPr id="536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268760"/>
            <a:ext cx="7318257" cy="4509170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721544C-0398-4739-866E-2C849142C92D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s-ES" sz="3600">
                <a:latin typeface="Arial" pitchFamily="34" charset="0"/>
              </a:rPr>
              <a:t>Limpieza de datos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Tipos de Datos perdidos (Taxonomía Clásica) [Little and Rubin, 1987]:</a:t>
            </a:r>
          </a:p>
          <a:p>
            <a:pPr lvl="1">
              <a:lnSpc>
                <a:spcPct val="90000"/>
              </a:lnSpc>
            </a:pPr>
            <a:r>
              <a:rPr lang="en-US"/>
              <a:t>Missing Completely at Random (MCAR):</a:t>
            </a:r>
          </a:p>
          <a:p>
            <a:pPr lvl="2">
              <a:lnSpc>
                <a:spcPct val="90000"/>
              </a:lnSpc>
            </a:pPr>
            <a:r>
              <a:rPr lang="en-US"/>
              <a:t>Los valores perdidos no se relacionan con las variables en la base de datos</a:t>
            </a:r>
          </a:p>
          <a:p>
            <a:pPr lvl="1">
              <a:lnSpc>
                <a:spcPct val="90000"/>
              </a:lnSpc>
            </a:pPr>
            <a:r>
              <a:rPr lang="es-ES"/>
              <a:t>Missing at Random (MAR):</a:t>
            </a:r>
          </a:p>
          <a:p>
            <a:pPr lvl="2">
              <a:lnSpc>
                <a:spcPct val="90000"/>
              </a:lnSpc>
            </a:pPr>
            <a:r>
              <a:rPr lang="es-ES"/>
              <a:t>Los valores perdidos se relacionan con los valores de las otras variables dentro de la base de datos.</a:t>
            </a:r>
          </a:p>
          <a:p>
            <a:pPr lvl="1">
              <a:lnSpc>
                <a:spcPct val="90000"/>
              </a:lnSpc>
            </a:pPr>
            <a:r>
              <a:rPr lang="es-ES"/>
              <a:t>Not Missing at Random or Nonignorable (NMAR):</a:t>
            </a:r>
          </a:p>
          <a:p>
            <a:pPr lvl="2">
              <a:lnSpc>
                <a:spcPct val="90000"/>
              </a:lnSpc>
            </a:pPr>
            <a:r>
              <a:rPr lang="es-ES"/>
              <a:t>Los valores perdidos dependen del valor de la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2124075" y="1628775"/>
            <a:ext cx="3095625" cy="28082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>
                <a:solidFill>
                  <a:schemeClr val="tx1"/>
                </a:solidFill>
              </a:rPr>
              <a:t>Volumen</a:t>
            </a:r>
          </a:p>
        </p:txBody>
      </p:sp>
      <p:sp>
        <p:nvSpPr>
          <p:cNvPr id="614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Big Data – </a:t>
            </a:r>
            <a:r>
              <a:rPr lang="es-CL" u="sng" smtClean="0"/>
              <a:t>Una</a:t>
            </a:r>
            <a:r>
              <a:rPr lang="es-CL" smtClean="0"/>
              <a:t> definición </a:t>
            </a: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mtClean="0"/>
              <a:t>Los 3 V: </a:t>
            </a:r>
          </a:p>
        </p:txBody>
      </p:sp>
      <p:sp>
        <p:nvSpPr>
          <p:cNvPr id="5" name="4 Elipse"/>
          <p:cNvSpPr/>
          <p:nvPr/>
        </p:nvSpPr>
        <p:spPr>
          <a:xfrm>
            <a:off x="4643438" y="1628775"/>
            <a:ext cx="3097212" cy="2808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600" dirty="0">
                <a:solidFill>
                  <a:schemeClr val="tx1"/>
                </a:solidFill>
              </a:rPr>
              <a:t>Velocidad</a:t>
            </a:r>
          </a:p>
        </p:txBody>
      </p:sp>
      <p:sp>
        <p:nvSpPr>
          <p:cNvPr id="6" name="5 Elipse"/>
          <p:cNvSpPr/>
          <p:nvPr/>
        </p:nvSpPr>
        <p:spPr>
          <a:xfrm>
            <a:off x="3348038" y="3357563"/>
            <a:ext cx="3095625" cy="28082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000" dirty="0">
                <a:solidFill>
                  <a:schemeClr val="tx1"/>
                </a:solidFill>
              </a:rPr>
              <a:t>Variedad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084763"/>
            <a:ext cx="498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33207DB-42BB-45E4-895D-65543DD79AAE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38950" cy="1143000"/>
          </a:xfrm>
          <a:noFill/>
          <a:ln/>
        </p:spPr>
        <p:txBody>
          <a:bodyPr/>
          <a:lstStyle/>
          <a:p>
            <a:r>
              <a:rPr lang="es-MX" sz="3600">
                <a:latin typeface="Arial" pitchFamily="34" charset="0"/>
              </a:rPr>
              <a:t>Transformación de Atributos</a:t>
            </a:r>
            <a:r>
              <a:rPr lang="es-MX"/>
              <a:t>  </a:t>
            </a:r>
            <a:endParaRPr lang="es-AR"/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127125" y="4572000"/>
            <a:ext cx="348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/>
              <a:t>F22, monto demanda </a:t>
            </a:r>
          </a:p>
          <a:p>
            <a:pPr eaLnBrk="1" hangingPunct="1"/>
            <a:r>
              <a:rPr lang="es-ES_tradnl"/>
              <a:t>502 demandas, Valparaíso </a:t>
            </a:r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5084763" y="4572000"/>
            <a:ext cx="360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/>
              <a:t>F22, ln(monto demanda +1)</a:t>
            </a:r>
          </a:p>
          <a:p>
            <a:pPr eaLnBrk="1" hangingPunct="1"/>
            <a:r>
              <a:rPr lang="es-ES_tradnl"/>
              <a:t>502 demandas , Valparaíso </a:t>
            </a:r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425C356-7312-4844-8CA8-EC4913BF7153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2268538" y="2852738"/>
            <a:ext cx="63611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u="sng">
                <a:latin typeface="Arial" pitchFamily="34" charset="0"/>
              </a:rPr>
              <a:t>R</a:t>
            </a:r>
            <a:r>
              <a:rPr lang="es-CL">
                <a:latin typeface="Arial" pitchFamily="34" charset="0"/>
              </a:rPr>
              <a:t>ecency = tiempo entre hoy y última compra </a:t>
            </a:r>
          </a:p>
          <a:p>
            <a:r>
              <a:rPr lang="es-CL" u="sng">
                <a:latin typeface="Arial" pitchFamily="34" charset="0"/>
              </a:rPr>
              <a:t>F</a:t>
            </a:r>
            <a:r>
              <a:rPr lang="es-CL">
                <a:latin typeface="Arial" pitchFamily="34" charset="0"/>
              </a:rPr>
              <a:t>requency = frecuencia de compras </a:t>
            </a:r>
          </a:p>
          <a:p>
            <a:r>
              <a:rPr lang="es-CL" u="sng">
                <a:latin typeface="Arial" pitchFamily="34" charset="0"/>
              </a:rPr>
              <a:t>M</a:t>
            </a:r>
            <a:r>
              <a:rPr lang="es-CL">
                <a:latin typeface="Arial" pitchFamily="34" charset="0"/>
              </a:rPr>
              <a:t>onetary value = monto total de las compras </a:t>
            </a:r>
            <a:endParaRPr lang="es-MX">
              <a:latin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6300" y="4365625"/>
            <a:ext cx="3048000" cy="2070100"/>
            <a:chOff x="703" y="2988"/>
            <a:chExt cx="1920" cy="1304"/>
          </a:xfrm>
        </p:grpSpPr>
        <p:sp>
          <p:nvSpPr>
            <p:cNvPr id="382980" name="Line 4"/>
            <p:cNvSpPr>
              <a:spLocks noChangeShapeType="1"/>
            </p:cNvSpPr>
            <p:nvPr/>
          </p:nvSpPr>
          <p:spPr bwMode="auto">
            <a:xfrm>
              <a:off x="1474" y="3748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382981" name="Line 5"/>
            <p:cNvSpPr>
              <a:spLocks noChangeShapeType="1"/>
            </p:cNvSpPr>
            <p:nvPr/>
          </p:nvSpPr>
          <p:spPr bwMode="auto">
            <a:xfrm flipV="1">
              <a:off x="1474" y="302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H="1">
              <a:off x="975" y="3748"/>
              <a:ext cx="49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382983" name="Text Box 7"/>
            <p:cNvSpPr txBox="1">
              <a:spLocks noChangeArrowheads="1"/>
            </p:cNvSpPr>
            <p:nvPr/>
          </p:nvSpPr>
          <p:spPr bwMode="auto">
            <a:xfrm>
              <a:off x="2368" y="36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CL">
                  <a:latin typeface="Arial" pitchFamily="34" charset="0"/>
                </a:rPr>
                <a:t>R</a:t>
              </a:r>
              <a:endParaRPr lang="es-MX">
                <a:latin typeface="Arial" pitchFamily="34" charset="0"/>
              </a:endParaRPr>
            </a:p>
          </p:txBody>
        </p:sp>
        <p:sp>
          <p:nvSpPr>
            <p:cNvPr id="382984" name="Text Box 8"/>
            <p:cNvSpPr txBox="1">
              <a:spLocks noChangeArrowheads="1"/>
            </p:cNvSpPr>
            <p:nvPr/>
          </p:nvSpPr>
          <p:spPr bwMode="auto">
            <a:xfrm>
              <a:off x="1552" y="298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CL">
                  <a:latin typeface="Arial" pitchFamily="34" charset="0"/>
                </a:rPr>
                <a:t>F</a:t>
              </a:r>
              <a:endParaRPr lang="es-MX">
                <a:latin typeface="Arial" pitchFamily="34" charset="0"/>
              </a:endParaRPr>
            </a:p>
          </p:txBody>
        </p:sp>
        <p:sp>
          <p:nvSpPr>
            <p:cNvPr id="382985" name="Text Box 9"/>
            <p:cNvSpPr txBox="1">
              <a:spLocks noChangeArrowheads="1"/>
            </p:cNvSpPr>
            <p:nvPr/>
          </p:nvSpPr>
          <p:spPr bwMode="auto">
            <a:xfrm>
              <a:off x="703" y="400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CL">
                  <a:latin typeface="Arial" pitchFamily="34" charset="0"/>
                </a:rPr>
                <a:t>M</a:t>
              </a:r>
              <a:endParaRPr lang="es-MX"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9750" y="1216025"/>
            <a:ext cx="7697788" cy="1422400"/>
            <a:chOff x="340" y="766"/>
            <a:chExt cx="4849" cy="896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40" y="799"/>
              <a:ext cx="2721" cy="863"/>
              <a:chOff x="340" y="1389"/>
              <a:chExt cx="2721" cy="863"/>
            </a:xfrm>
          </p:grpSpPr>
          <p:sp>
            <p:nvSpPr>
              <p:cNvPr id="382988" name="Line 12"/>
              <p:cNvSpPr>
                <a:spLocks noChangeShapeType="1"/>
              </p:cNvSpPr>
              <p:nvPr/>
            </p:nvSpPr>
            <p:spPr bwMode="auto">
              <a:xfrm>
                <a:off x="340" y="1570"/>
                <a:ext cx="27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89" name="Line 13"/>
              <p:cNvSpPr>
                <a:spLocks noChangeShapeType="1"/>
              </p:cNvSpPr>
              <p:nvPr/>
            </p:nvSpPr>
            <p:spPr bwMode="auto">
              <a:xfrm>
                <a:off x="385" y="1389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0" name="Line 14"/>
              <p:cNvSpPr>
                <a:spLocks noChangeShapeType="1"/>
              </p:cNvSpPr>
              <p:nvPr/>
            </p:nvSpPr>
            <p:spPr bwMode="auto">
              <a:xfrm>
                <a:off x="612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1" name="Line 15"/>
              <p:cNvSpPr>
                <a:spLocks noChangeShapeType="1"/>
              </p:cNvSpPr>
              <p:nvPr/>
            </p:nvSpPr>
            <p:spPr bwMode="auto">
              <a:xfrm>
                <a:off x="657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2" name="Line 16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3" name="Line 17"/>
              <p:cNvSpPr>
                <a:spLocks noChangeShapeType="1"/>
              </p:cNvSpPr>
              <p:nvPr/>
            </p:nvSpPr>
            <p:spPr bwMode="auto">
              <a:xfrm>
                <a:off x="1338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4" name="Line 18"/>
              <p:cNvSpPr>
                <a:spLocks noChangeShapeType="1"/>
              </p:cNvSpPr>
              <p:nvPr/>
            </p:nvSpPr>
            <p:spPr bwMode="auto">
              <a:xfrm>
                <a:off x="1927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5" name="Line 19"/>
              <p:cNvSpPr>
                <a:spLocks noChangeShapeType="1"/>
              </p:cNvSpPr>
              <p:nvPr/>
            </p:nvSpPr>
            <p:spPr bwMode="auto">
              <a:xfrm>
                <a:off x="1973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6" name="Line 20"/>
              <p:cNvSpPr>
                <a:spLocks noChangeShapeType="1"/>
              </p:cNvSpPr>
              <p:nvPr/>
            </p:nvSpPr>
            <p:spPr bwMode="auto">
              <a:xfrm>
                <a:off x="2064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7" name="Line 21"/>
              <p:cNvSpPr>
                <a:spLocks noChangeShapeType="1"/>
              </p:cNvSpPr>
              <p:nvPr/>
            </p:nvSpPr>
            <p:spPr bwMode="auto">
              <a:xfrm>
                <a:off x="2290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8" name="Line 22"/>
              <p:cNvSpPr>
                <a:spLocks noChangeShapeType="1"/>
              </p:cNvSpPr>
              <p:nvPr/>
            </p:nvSpPr>
            <p:spPr bwMode="auto">
              <a:xfrm>
                <a:off x="2699" y="1389"/>
                <a:ext cx="0" cy="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82999" name="Text Box 23"/>
              <p:cNvSpPr txBox="1">
                <a:spLocks noChangeArrowheads="1"/>
              </p:cNvSpPr>
              <p:nvPr/>
            </p:nvSpPr>
            <p:spPr bwMode="auto">
              <a:xfrm>
                <a:off x="2595" y="1764"/>
                <a:ext cx="4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CL">
                    <a:latin typeface="Arial" pitchFamily="34" charset="0"/>
                  </a:rPr>
                  <a:t>hoy</a:t>
                </a:r>
                <a:endParaRPr lang="es-MX">
                  <a:latin typeface="Arial" pitchFamily="34" charset="0"/>
                </a:endParaRPr>
              </a:p>
            </p:txBody>
          </p:sp>
          <p:sp>
            <p:nvSpPr>
              <p:cNvPr id="383000" name="AutoShape 24"/>
              <p:cNvSpPr>
                <a:spLocks/>
              </p:cNvSpPr>
              <p:nvPr/>
            </p:nvSpPr>
            <p:spPr bwMode="auto">
              <a:xfrm rot="5400000">
                <a:off x="1405" y="914"/>
                <a:ext cx="273" cy="2404"/>
              </a:xfrm>
              <a:prstGeom prst="rightBrace">
                <a:avLst>
                  <a:gd name="adj1" fmla="val 7338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383001" name="Text Box 25"/>
            <p:cNvSpPr txBox="1">
              <a:spLocks noChangeArrowheads="1"/>
            </p:cNvSpPr>
            <p:nvPr/>
          </p:nvSpPr>
          <p:spPr bwMode="auto">
            <a:xfrm>
              <a:off x="3321" y="766"/>
              <a:ext cx="18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CL">
                  <a:latin typeface="Arial" pitchFamily="34" charset="0"/>
                </a:rPr>
                <a:t>Historial de compras</a:t>
              </a:r>
              <a:endParaRPr lang="es-MX">
                <a:latin typeface="Arial" pitchFamily="34" charset="0"/>
              </a:endParaRPr>
            </a:p>
          </p:txBody>
        </p:sp>
      </p:grpSp>
      <p:sp>
        <p:nvSpPr>
          <p:cNvPr id="383002" name="Rectangle 26"/>
          <p:cNvSpPr>
            <a:spLocks noChangeArrowheads="1"/>
          </p:cNvSpPr>
          <p:nvPr/>
        </p:nvSpPr>
        <p:spPr bwMode="auto">
          <a:xfrm>
            <a:off x="828675" y="44450"/>
            <a:ext cx="6838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MX" sz="3600">
                <a:solidFill>
                  <a:schemeClr val="tx2"/>
                </a:solidFill>
                <a:latin typeface="Arial" pitchFamily="34" charset="0"/>
              </a:rPr>
              <a:t>Transformación de Atributos  </a:t>
            </a:r>
            <a:endParaRPr lang="es-AR" sz="36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586A246-69E4-4D7B-9F43-E26E1EAECDBE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94928"/>
            <a:ext cx="8280400" cy="685800"/>
          </a:xfrm>
          <a:noFill/>
          <a:ln/>
        </p:spPr>
        <p:txBody>
          <a:bodyPr lIns="90488" tIns="44450" rIns="90488" bIns="44450"/>
          <a:lstStyle/>
          <a:p>
            <a:r>
              <a:rPr lang="es-ES_tradnl" sz="3600" dirty="0">
                <a:solidFill>
                  <a:schemeClr val="tx1"/>
                </a:solidFill>
              </a:rPr>
              <a:t>Métodos de Data </a:t>
            </a:r>
            <a:r>
              <a:rPr lang="es-ES_tradnl" sz="3600" dirty="0" err="1">
                <a:solidFill>
                  <a:schemeClr val="tx1"/>
                </a:solidFill>
              </a:rPr>
              <a:t>Mining</a:t>
            </a:r>
            <a:r>
              <a:rPr lang="es-ES_tradnl" sz="32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4958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 marL="0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ä"/>
            </a:pPr>
            <a:r>
              <a:rPr lang="es-ES_tradnl" sz="2800"/>
              <a:t> Estadística </a:t>
            </a:r>
          </a:p>
          <a:p>
            <a:pPr marL="571500" lvl="1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ã"/>
            </a:pPr>
            <a:r>
              <a:rPr lang="es-ES_tradnl" sz="2400"/>
              <a:t> Agrupamiento (Clustering) </a:t>
            </a:r>
          </a:p>
          <a:p>
            <a:pPr marL="571500" lvl="1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ã"/>
            </a:pPr>
            <a:r>
              <a:rPr lang="es-ES_tradnl" sz="2400"/>
              <a:t> Análisis Discriminante</a:t>
            </a:r>
          </a:p>
          <a:p>
            <a:pPr marL="0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ä"/>
            </a:pPr>
            <a:r>
              <a:rPr lang="es-ES_tradnl" sz="2800"/>
              <a:t> Redes Neuronales </a:t>
            </a:r>
          </a:p>
          <a:p>
            <a:pPr marL="0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ä"/>
            </a:pPr>
            <a:r>
              <a:rPr lang="es-ES_tradnl" sz="2800"/>
              <a:t> Árboles de Decisión </a:t>
            </a:r>
          </a:p>
          <a:p>
            <a:pPr marL="0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ä"/>
            </a:pPr>
            <a:r>
              <a:rPr lang="es-ES_tradnl" sz="2800"/>
              <a:t> Reglas de Asociación </a:t>
            </a:r>
          </a:p>
          <a:p>
            <a:pPr marL="0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ä"/>
            </a:pPr>
            <a:r>
              <a:rPr lang="es-ES_tradnl" sz="2800"/>
              <a:t> Bayesian (Belief) Networks</a:t>
            </a:r>
          </a:p>
          <a:p>
            <a:pPr marL="0" indent="0" defTabSz="762000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ä"/>
            </a:pPr>
            <a:r>
              <a:rPr lang="es-ES_tradnl" sz="2800"/>
              <a:t>Support Vector Machines (SVM)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1617A1E-97E9-4001-9CE4-F8A9F9358A3D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noFill/>
          <a:ln/>
        </p:spPr>
        <p:txBody>
          <a:bodyPr lIns="92075" tIns="46038" rIns="92075" bIns="46038" anchor="b"/>
          <a:lstStyle/>
          <a:p>
            <a:r>
              <a:rPr lang="es-CL" sz="3600"/>
              <a:t>Base de lógica difusa</a:t>
            </a:r>
            <a:endParaRPr lang="es-CL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3916363" y="2146300"/>
            <a:ext cx="2730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es-ES_tradnl"/>
          </a:p>
        </p:txBody>
      </p:sp>
      <p:sp>
        <p:nvSpPr>
          <p:cNvPr id="387076" name="Freeform 4"/>
          <p:cNvSpPr>
            <a:spLocks/>
          </p:cNvSpPr>
          <p:nvPr/>
        </p:nvSpPr>
        <p:spPr bwMode="auto">
          <a:xfrm>
            <a:off x="1639888" y="5943600"/>
            <a:ext cx="4986337" cy="19050"/>
          </a:xfrm>
          <a:custGeom>
            <a:avLst/>
            <a:gdLst/>
            <a:ahLst/>
            <a:cxnLst>
              <a:cxn ang="0">
                <a:pos x="3141" y="6"/>
              </a:cxn>
              <a:cxn ang="0">
                <a:pos x="3141" y="0"/>
              </a:cxn>
              <a:cxn ang="0">
                <a:pos x="0" y="0"/>
              </a:cxn>
              <a:cxn ang="0">
                <a:pos x="0" y="12"/>
              </a:cxn>
              <a:cxn ang="0">
                <a:pos x="3141" y="12"/>
              </a:cxn>
              <a:cxn ang="0">
                <a:pos x="3141" y="6"/>
              </a:cxn>
            </a:cxnLst>
            <a:rect l="0" t="0" r="r" b="b"/>
            <a:pathLst>
              <a:path w="3141" h="12">
                <a:moveTo>
                  <a:pt x="3141" y="6"/>
                </a:moveTo>
                <a:lnTo>
                  <a:pt x="3141" y="0"/>
                </a:lnTo>
                <a:lnTo>
                  <a:pt x="0" y="0"/>
                </a:lnTo>
                <a:lnTo>
                  <a:pt x="0" y="12"/>
                </a:lnTo>
                <a:lnTo>
                  <a:pt x="3141" y="12"/>
                </a:lnTo>
                <a:lnTo>
                  <a:pt x="314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77" name="Freeform 5"/>
          <p:cNvSpPr>
            <a:spLocks/>
          </p:cNvSpPr>
          <p:nvPr/>
        </p:nvSpPr>
        <p:spPr bwMode="auto">
          <a:xfrm>
            <a:off x="6542088" y="5892800"/>
            <a:ext cx="169862" cy="123825"/>
          </a:xfrm>
          <a:custGeom>
            <a:avLst/>
            <a:gdLst/>
            <a:ahLst/>
            <a:cxnLst>
              <a:cxn ang="0">
                <a:pos x="107" y="38"/>
              </a:cxn>
              <a:cxn ang="0">
                <a:pos x="0" y="0"/>
              </a:cxn>
              <a:cxn ang="0">
                <a:pos x="0" y="1"/>
              </a:cxn>
              <a:cxn ang="0">
                <a:pos x="2" y="4"/>
              </a:cxn>
              <a:cxn ang="0">
                <a:pos x="4" y="6"/>
              </a:cxn>
              <a:cxn ang="0">
                <a:pos x="4" y="9"/>
              </a:cxn>
              <a:cxn ang="0">
                <a:pos x="6" y="10"/>
              </a:cxn>
              <a:cxn ang="0">
                <a:pos x="8" y="13"/>
              </a:cxn>
              <a:cxn ang="0">
                <a:pos x="8" y="16"/>
              </a:cxn>
              <a:cxn ang="0">
                <a:pos x="8" y="18"/>
              </a:cxn>
              <a:cxn ang="0">
                <a:pos x="9" y="21"/>
              </a:cxn>
              <a:cxn ang="0">
                <a:pos x="9" y="23"/>
              </a:cxn>
              <a:cxn ang="0">
                <a:pos x="9" y="26"/>
              </a:cxn>
              <a:cxn ang="0">
                <a:pos x="11" y="29"/>
              </a:cxn>
              <a:cxn ang="0">
                <a:pos x="11" y="30"/>
              </a:cxn>
              <a:cxn ang="0">
                <a:pos x="11" y="33"/>
              </a:cxn>
              <a:cxn ang="0">
                <a:pos x="11" y="35"/>
              </a:cxn>
              <a:cxn ang="0">
                <a:pos x="11" y="38"/>
              </a:cxn>
              <a:cxn ang="0">
                <a:pos x="11" y="41"/>
              </a:cxn>
              <a:cxn ang="0">
                <a:pos x="11" y="43"/>
              </a:cxn>
              <a:cxn ang="0">
                <a:pos x="11" y="46"/>
              </a:cxn>
              <a:cxn ang="0">
                <a:pos x="11" y="47"/>
              </a:cxn>
              <a:cxn ang="0">
                <a:pos x="9" y="50"/>
              </a:cxn>
              <a:cxn ang="0">
                <a:pos x="9" y="53"/>
              </a:cxn>
              <a:cxn ang="0">
                <a:pos x="9" y="55"/>
              </a:cxn>
              <a:cxn ang="0">
                <a:pos x="8" y="58"/>
              </a:cxn>
              <a:cxn ang="0">
                <a:pos x="8" y="60"/>
              </a:cxn>
              <a:cxn ang="0">
                <a:pos x="8" y="63"/>
              </a:cxn>
              <a:cxn ang="0">
                <a:pos x="6" y="66"/>
              </a:cxn>
              <a:cxn ang="0">
                <a:pos x="4" y="67"/>
              </a:cxn>
              <a:cxn ang="0">
                <a:pos x="4" y="70"/>
              </a:cxn>
              <a:cxn ang="0">
                <a:pos x="2" y="72"/>
              </a:cxn>
              <a:cxn ang="0">
                <a:pos x="0" y="75"/>
              </a:cxn>
              <a:cxn ang="0">
                <a:pos x="0" y="78"/>
              </a:cxn>
              <a:cxn ang="0">
                <a:pos x="107" y="38"/>
              </a:cxn>
            </a:cxnLst>
            <a:rect l="0" t="0" r="r" b="b"/>
            <a:pathLst>
              <a:path w="107" h="78">
                <a:moveTo>
                  <a:pt x="107" y="38"/>
                </a:moveTo>
                <a:lnTo>
                  <a:pt x="0" y="0"/>
                </a:lnTo>
                <a:lnTo>
                  <a:pt x="0" y="1"/>
                </a:lnTo>
                <a:lnTo>
                  <a:pt x="2" y="4"/>
                </a:lnTo>
                <a:lnTo>
                  <a:pt x="4" y="6"/>
                </a:lnTo>
                <a:lnTo>
                  <a:pt x="4" y="9"/>
                </a:lnTo>
                <a:lnTo>
                  <a:pt x="6" y="10"/>
                </a:lnTo>
                <a:lnTo>
                  <a:pt x="8" y="13"/>
                </a:lnTo>
                <a:lnTo>
                  <a:pt x="8" y="16"/>
                </a:lnTo>
                <a:lnTo>
                  <a:pt x="8" y="18"/>
                </a:lnTo>
                <a:lnTo>
                  <a:pt x="9" y="21"/>
                </a:lnTo>
                <a:lnTo>
                  <a:pt x="9" y="23"/>
                </a:lnTo>
                <a:lnTo>
                  <a:pt x="9" y="26"/>
                </a:lnTo>
                <a:lnTo>
                  <a:pt x="11" y="29"/>
                </a:lnTo>
                <a:lnTo>
                  <a:pt x="11" y="30"/>
                </a:lnTo>
                <a:lnTo>
                  <a:pt x="11" y="33"/>
                </a:lnTo>
                <a:lnTo>
                  <a:pt x="11" y="35"/>
                </a:lnTo>
                <a:lnTo>
                  <a:pt x="11" y="38"/>
                </a:lnTo>
                <a:lnTo>
                  <a:pt x="11" y="41"/>
                </a:lnTo>
                <a:lnTo>
                  <a:pt x="11" y="43"/>
                </a:lnTo>
                <a:lnTo>
                  <a:pt x="11" y="46"/>
                </a:lnTo>
                <a:lnTo>
                  <a:pt x="11" y="47"/>
                </a:lnTo>
                <a:lnTo>
                  <a:pt x="9" y="50"/>
                </a:lnTo>
                <a:lnTo>
                  <a:pt x="9" y="53"/>
                </a:lnTo>
                <a:lnTo>
                  <a:pt x="9" y="55"/>
                </a:lnTo>
                <a:lnTo>
                  <a:pt x="8" y="58"/>
                </a:lnTo>
                <a:lnTo>
                  <a:pt x="8" y="60"/>
                </a:lnTo>
                <a:lnTo>
                  <a:pt x="8" y="63"/>
                </a:lnTo>
                <a:lnTo>
                  <a:pt x="6" y="66"/>
                </a:lnTo>
                <a:lnTo>
                  <a:pt x="4" y="67"/>
                </a:lnTo>
                <a:lnTo>
                  <a:pt x="4" y="70"/>
                </a:lnTo>
                <a:lnTo>
                  <a:pt x="2" y="72"/>
                </a:lnTo>
                <a:lnTo>
                  <a:pt x="0" y="75"/>
                </a:lnTo>
                <a:lnTo>
                  <a:pt x="0" y="78"/>
                </a:lnTo>
                <a:lnTo>
                  <a:pt x="107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78" name="Freeform 6"/>
          <p:cNvSpPr>
            <a:spLocks/>
          </p:cNvSpPr>
          <p:nvPr/>
        </p:nvSpPr>
        <p:spPr bwMode="auto">
          <a:xfrm>
            <a:off x="1685925" y="3175000"/>
            <a:ext cx="22225" cy="33401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0" y="2104"/>
              </a:cxn>
              <a:cxn ang="0">
                <a:pos x="14" y="2104"/>
              </a:cxn>
              <a:cxn ang="0">
                <a:pos x="14" y="0"/>
              </a:cxn>
              <a:cxn ang="0">
                <a:pos x="7" y="0"/>
              </a:cxn>
            </a:cxnLst>
            <a:rect l="0" t="0" r="r" b="b"/>
            <a:pathLst>
              <a:path w="14" h="2104">
                <a:moveTo>
                  <a:pt x="7" y="0"/>
                </a:moveTo>
                <a:lnTo>
                  <a:pt x="0" y="0"/>
                </a:lnTo>
                <a:lnTo>
                  <a:pt x="0" y="2104"/>
                </a:lnTo>
                <a:lnTo>
                  <a:pt x="14" y="2104"/>
                </a:lnTo>
                <a:lnTo>
                  <a:pt x="1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79" name="Freeform 7"/>
          <p:cNvSpPr>
            <a:spLocks/>
          </p:cNvSpPr>
          <p:nvPr/>
        </p:nvSpPr>
        <p:spPr bwMode="auto">
          <a:xfrm>
            <a:off x="1627188" y="3108325"/>
            <a:ext cx="138112" cy="134938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0" y="85"/>
              </a:cxn>
              <a:cxn ang="0">
                <a:pos x="4" y="84"/>
              </a:cxn>
              <a:cxn ang="0">
                <a:pos x="6" y="82"/>
              </a:cxn>
              <a:cxn ang="0">
                <a:pos x="9" y="82"/>
              </a:cxn>
              <a:cxn ang="0">
                <a:pos x="11" y="80"/>
              </a:cxn>
              <a:cxn ang="0">
                <a:pos x="15" y="80"/>
              </a:cxn>
              <a:cxn ang="0">
                <a:pos x="17" y="79"/>
              </a:cxn>
              <a:cxn ang="0">
                <a:pos x="20" y="79"/>
              </a:cxn>
              <a:cxn ang="0">
                <a:pos x="22" y="77"/>
              </a:cxn>
              <a:cxn ang="0">
                <a:pos x="26" y="77"/>
              </a:cxn>
              <a:cxn ang="0">
                <a:pos x="27" y="77"/>
              </a:cxn>
              <a:cxn ang="0">
                <a:pos x="31" y="76"/>
              </a:cxn>
              <a:cxn ang="0">
                <a:pos x="33" y="76"/>
              </a:cxn>
              <a:cxn ang="0">
                <a:pos x="37" y="76"/>
              </a:cxn>
              <a:cxn ang="0">
                <a:pos x="38" y="76"/>
              </a:cxn>
              <a:cxn ang="0">
                <a:pos x="40" y="76"/>
              </a:cxn>
              <a:cxn ang="0">
                <a:pos x="44" y="76"/>
              </a:cxn>
              <a:cxn ang="0">
                <a:pos x="46" y="76"/>
              </a:cxn>
              <a:cxn ang="0">
                <a:pos x="49" y="76"/>
              </a:cxn>
              <a:cxn ang="0">
                <a:pos x="51" y="76"/>
              </a:cxn>
              <a:cxn ang="0">
                <a:pos x="55" y="76"/>
              </a:cxn>
              <a:cxn ang="0">
                <a:pos x="57" y="76"/>
              </a:cxn>
              <a:cxn ang="0">
                <a:pos x="60" y="77"/>
              </a:cxn>
              <a:cxn ang="0">
                <a:pos x="62" y="77"/>
              </a:cxn>
              <a:cxn ang="0">
                <a:pos x="66" y="77"/>
              </a:cxn>
              <a:cxn ang="0">
                <a:pos x="67" y="79"/>
              </a:cxn>
              <a:cxn ang="0">
                <a:pos x="71" y="79"/>
              </a:cxn>
              <a:cxn ang="0">
                <a:pos x="73" y="80"/>
              </a:cxn>
              <a:cxn ang="0">
                <a:pos x="76" y="80"/>
              </a:cxn>
              <a:cxn ang="0">
                <a:pos x="78" y="82"/>
              </a:cxn>
              <a:cxn ang="0">
                <a:pos x="82" y="82"/>
              </a:cxn>
              <a:cxn ang="0">
                <a:pos x="84" y="84"/>
              </a:cxn>
              <a:cxn ang="0">
                <a:pos x="87" y="85"/>
              </a:cxn>
              <a:cxn ang="0">
                <a:pos x="44" y="0"/>
              </a:cxn>
            </a:cxnLst>
            <a:rect l="0" t="0" r="r" b="b"/>
            <a:pathLst>
              <a:path w="87" h="85">
                <a:moveTo>
                  <a:pt x="44" y="0"/>
                </a:moveTo>
                <a:lnTo>
                  <a:pt x="0" y="85"/>
                </a:lnTo>
                <a:lnTo>
                  <a:pt x="4" y="84"/>
                </a:lnTo>
                <a:lnTo>
                  <a:pt x="6" y="82"/>
                </a:lnTo>
                <a:lnTo>
                  <a:pt x="9" y="82"/>
                </a:lnTo>
                <a:lnTo>
                  <a:pt x="11" y="80"/>
                </a:lnTo>
                <a:lnTo>
                  <a:pt x="15" y="80"/>
                </a:lnTo>
                <a:lnTo>
                  <a:pt x="17" y="79"/>
                </a:lnTo>
                <a:lnTo>
                  <a:pt x="20" y="79"/>
                </a:lnTo>
                <a:lnTo>
                  <a:pt x="22" y="77"/>
                </a:lnTo>
                <a:lnTo>
                  <a:pt x="26" y="77"/>
                </a:lnTo>
                <a:lnTo>
                  <a:pt x="27" y="77"/>
                </a:lnTo>
                <a:lnTo>
                  <a:pt x="31" y="76"/>
                </a:lnTo>
                <a:lnTo>
                  <a:pt x="33" y="76"/>
                </a:lnTo>
                <a:lnTo>
                  <a:pt x="37" y="76"/>
                </a:lnTo>
                <a:lnTo>
                  <a:pt x="38" y="76"/>
                </a:lnTo>
                <a:lnTo>
                  <a:pt x="40" y="76"/>
                </a:lnTo>
                <a:lnTo>
                  <a:pt x="44" y="76"/>
                </a:lnTo>
                <a:lnTo>
                  <a:pt x="46" y="76"/>
                </a:lnTo>
                <a:lnTo>
                  <a:pt x="49" y="76"/>
                </a:lnTo>
                <a:lnTo>
                  <a:pt x="51" y="76"/>
                </a:lnTo>
                <a:lnTo>
                  <a:pt x="55" y="76"/>
                </a:lnTo>
                <a:lnTo>
                  <a:pt x="57" y="76"/>
                </a:lnTo>
                <a:lnTo>
                  <a:pt x="60" y="77"/>
                </a:lnTo>
                <a:lnTo>
                  <a:pt x="62" y="77"/>
                </a:lnTo>
                <a:lnTo>
                  <a:pt x="66" y="77"/>
                </a:lnTo>
                <a:lnTo>
                  <a:pt x="67" y="79"/>
                </a:lnTo>
                <a:lnTo>
                  <a:pt x="71" y="79"/>
                </a:lnTo>
                <a:lnTo>
                  <a:pt x="73" y="80"/>
                </a:lnTo>
                <a:lnTo>
                  <a:pt x="76" y="80"/>
                </a:lnTo>
                <a:lnTo>
                  <a:pt x="78" y="82"/>
                </a:lnTo>
                <a:lnTo>
                  <a:pt x="82" y="82"/>
                </a:lnTo>
                <a:lnTo>
                  <a:pt x="84" y="84"/>
                </a:lnTo>
                <a:lnTo>
                  <a:pt x="87" y="85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0" name="Freeform 8"/>
          <p:cNvSpPr>
            <a:spLocks/>
          </p:cNvSpPr>
          <p:nvPr/>
        </p:nvSpPr>
        <p:spPr bwMode="auto">
          <a:xfrm>
            <a:off x="1725613" y="3646488"/>
            <a:ext cx="2006600" cy="2320925"/>
          </a:xfrm>
          <a:custGeom>
            <a:avLst/>
            <a:gdLst/>
            <a:ahLst/>
            <a:cxnLst>
              <a:cxn ang="0">
                <a:pos x="1213" y="5"/>
              </a:cxn>
              <a:cxn ang="0">
                <a:pos x="1119" y="35"/>
              </a:cxn>
              <a:cxn ang="0">
                <a:pos x="1034" y="95"/>
              </a:cxn>
              <a:cxn ang="0">
                <a:pos x="958" y="179"/>
              </a:cxn>
              <a:cxn ang="0">
                <a:pos x="887" y="280"/>
              </a:cxn>
              <a:cxn ang="0">
                <a:pos x="822" y="397"/>
              </a:cxn>
              <a:cxn ang="0">
                <a:pos x="760" y="523"/>
              </a:cxn>
              <a:cxn ang="0">
                <a:pos x="698" y="657"/>
              </a:cxn>
              <a:cxn ang="0">
                <a:pos x="637" y="791"/>
              </a:cxn>
              <a:cxn ang="0">
                <a:pos x="575" y="925"/>
              </a:cxn>
              <a:cxn ang="0">
                <a:pos x="508" y="1051"/>
              </a:cxn>
              <a:cxn ang="0">
                <a:pos x="435" y="1167"/>
              </a:cxn>
              <a:cxn ang="0">
                <a:pos x="355" y="1267"/>
              </a:cxn>
              <a:cxn ang="0">
                <a:pos x="268" y="1350"/>
              </a:cxn>
              <a:cxn ang="0">
                <a:pos x="170" y="1408"/>
              </a:cxn>
              <a:cxn ang="0">
                <a:pos x="60" y="1441"/>
              </a:cxn>
              <a:cxn ang="0">
                <a:pos x="0" y="1462"/>
              </a:cxn>
              <a:cxn ang="0">
                <a:pos x="118" y="1445"/>
              </a:cxn>
              <a:cxn ang="0">
                <a:pos x="223" y="1398"/>
              </a:cxn>
              <a:cxn ang="0">
                <a:pos x="317" y="1327"/>
              </a:cxn>
              <a:cxn ang="0">
                <a:pos x="403" y="1233"/>
              </a:cxn>
              <a:cxn ang="0">
                <a:pos x="479" y="1122"/>
              </a:cxn>
              <a:cxn ang="0">
                <a:pos x="550" y="1000"/>
              </a:cxn>
              <a:cxn ang="0">
                <a:pos x="615" y="870"/>
              </a:cxn>
              <a:cxn ang="0">
                <a:pos x="676" y="734"/>
              </a:cxn>
              <a:cxn ang="0">
                <a:pos x="736" y="600"/>
              </a:cxn>
              <a:cxn ang="0">
                <a:pos x="798" y="471"/>
              </a:cxn>
              <a:cxn ang="0">
                <a:pos x="861" y="349"/>
              </a:cxn>
              <a:cxn ang="0">
                <a:pos x="929" y="240"/>
              </a:cxn>
              <a:cxn ang="0">
                <a:pos x="999" y="149"/>
              </a:cxn>
              <a:cxn ang="0">
                <a:pos x="1079" y="79"/>
              </a:cxn>
              <a:cxn ang="0">
                <a:pos x="1166" y="34"/>
              </a:cxn>
              <a:cxn ang="0">
                <a:pos x="1264" y="17"/>
              </a:cxn>
            </a:cxnLst>
            <a:rect l="0" t="0" r="r" b="b"/>
            <a:pathLst>
              <a:path w="1264" h="1462">
                <a:moveTo>
                  <a:pt x="1264" y="0"/>
                </a:moveTo>
                <a:lnTo>
                  <a:pt x="1213" y="5"/>
                </a:lnTo>
                <a:lnTo>
                  <a:pt x="1164" y="17"/>
                </a:lnTo>
                <a:lnTo>
                  <a:pt x="1119" y="35"/>
                </a:lnTo>
                <a:lnTo>
                  <a:pt x="1075" y="63"/>
                </a:lnTo>
                <a:lnTo>
                  <a:pt x="1034" y="95"/>
                </a:lnTo>
                <a:lnTo>
                  <a:pt x="994" y="134"/>
                </a:lnTo>
                <a:lnTo>
                  <a:pt x="958" y="179"/>
                </a:lnTo>
                <a:lnTo>
                  <a:pt x="921" y="228"/>
                </a:lnTo>
                <a:lnTo>
                  <a:pt x="887" y="280"/>
                </a:lnTo>
                <a:lnTo>
                  <a:pt x="854" y="337"/>
                </a:lnTo>
                <a:lnTo>
                  <a:pt x="822" y="397"/>
                </a:lnTo>
                <a:lnTo>
                  <a:pt x="791" y="459"/>
                </a:lnTo>
                <a:lnTo>
                  <a:pt x="760" y="523"/>
                </a:lnTo>
                <a:lnTo>
                  <a:pt x="729" y="590"/>
                </a:lnTo>
                <a:lnTo>
                  <a:pt x="698" y="657"/>
                </a:lnTo>
                <a:lnTo>
                  <a:pt x="667" y="723"/>
                </a:lnTo>
                <a:lnTo>
                  <a:pt x="637" y="791"/>
                </a:lnTo>
                <a:lnTo>
                  <a:pt x="606" y="859"/>
                </a:lnTo>
                <a:lnTo>
                  <a:pt x="575" y="925"/>
                </a:lnTo>
                <a:lnTo>
                  <a:pt x="540" y="988"/>
                </a:lnTo>
                <a:lnTo>
                  <a:pt x="508" y="1051"/>
                </a:lnTo>
                <a:lnTo>
                  <a:pt x="472" y="1110"/>
                </a:lnTo>
                <a:lnTo>
                  <a:pt x="435" y="1167"/>
                </a:lnTo>
                <a:lnTo>
                  <a:pt x="397" y="1219"/>
                </a:lnTo>
                <a:lnTo>
                  <a:pt x="355" y="1267"/>
                </a:lnTo>
                <a:lnTo>
                  <a:pt x="314" y="1311"/>
                </a:lnTo>
                <a:lnTo>
                  <a:pt x="268" y="1350"/>
                </a:lnTo>
                <a:lnTo>
                  <a:pt x="221" y="1382"/>
                </a:lnTo>
                <a:lnTo>
                  <a:pt x="170" y="1408"/>
                </a:lnTo>
                <a:lnTo>
                  <a:pt x="116" y="1428"/>
                </a:lnTo>
                <a:lnTo>
                  <a:pt x="60" y="1441"/>
                </a:lnTo>
                <a:lnTo>
                  <a:pt x="0" y="1445"/>
                </a:lnTo>
                <a:lnTo>
                  <a:pt x="0" y="1462"/>
                </a:lnTo>
                <a:lnTo>
                  <a:pt x="62" y="1458"/>
                </a:lnTo>
                <a:lnTo>
                  <a:pt x="118" y="1445"/>
                </a:lnTo>
                <a:lnTo>
                  <a:pt x="172" y="1425"/>
                </a:lnTo>
                <a:lnTo>
                  <a:pt x="223" y="1398"/>
                </a:lnTo>
                <a:lnTo>
                  <a:pt x="272" y="1365"/>
                </a:lnTo>
                <a:lnTo>
                  <a:pt x="317" y="1327"/>
                </a:lnTo>
                <a:lnTo>
                  <a:pt x="361" y="1282"/>
                </a:lnTo>
                <a:lnTo>
                  <a:pt x="403" y="1233"/>
                </a:lnTo>
                <a:lnTo>
                  <a:pt x="441" y="1179"/>
                </a:lnTo>
                <a:lnTo>
                  <a:pt x="479" y="1122"/>
                </a:lnTo>
                <a:lnTo>
                  <a:pt x="515" y="1062"/>
                </a:lnTo>
                <a:lnTo>
                  <a:pt x="550" y="1000"/>
                </a:lnTo>
                <a:lnTo>
                  <a:pt x="582" y="936"/>
                </a:lnTo>
                <a:lnTo>
                  <a:pt x="615" y="870"/>
                </a:lnTo>
                <a:lnTo>
                  <a:pt x="646" y="802"/>
                </a:lnTo>
                <a:lnTo>
                  <a:pt x="676" y="734"/>
                </a:lnTo>
                <a:lnTo>
                  <a:pt x="707" y="666"/>
                </a:lnTo>
                <a:lnTo>
                  <a:pt x="736" y="600"/>
                </a:lnTo>
                <a:lnTo>
                  <a:pt x="767" y="534"/>
                </a:lnTo>
                <a:lnTo>
                  <a:pt x="798" y="471"/>
                </a:lnTo>
                <a:lnTo>
                  <a:pt x="829" y="408"/>
                </a:lnTo>
                <a:lnTo>
                  <a:pt x="861" y="349"/>
                </a:lnTo>
                <a:lnTo>
                  <a:pt x="894" y="292"/>
                </a:lnTo>
                <a:lnTo>
                  <a:pt x="929" y="240"/>
                </a:lnTo>
                <a:lnTo>
                  <a:pt x="963" y="192"/>
                </a:lnTo>
                <a:lnTo>
                  <a:pt x="999" y="149"/>
                </a:lnTo>
                <a:lnTo>
                  <a:pt x="1039" y="111"/>
                </a:lnTo>
                <a:lnTo>
                  <a:pt x="1079" y="79"/>
                </a:lnTo>
                <a:lnTo>
                  <a:pt x="1121" y="52"/>
                </a:lnTo>
                <a:lnTo>
                  <a:pt x="1166" y="34"/>
                </a:lnTo>
                <a:lnTo>
                  <a:pt x="1213" y="22"/>
                </a:lnTo>
                <a:lnTo>
                  <a:pt x="1264" y="17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1" name="Freeform 9"/>
          <p:cNvSpPr>
            <a:spLocks/>
          </p:cNvSpPr>
          <p:nvPr/>
        </p:nvSpPr>
        <p:spPr bwMode="auto">
          <a:xfrm>
            <a:off x="3732213" y="3646488"/>
            <a:ext cx="2246312" cy="2320925"/>
          </a:xfrm>
          <a:custGeom>
            <a:avLst/>
            <a:gdLst/>
            <a:ahLst/>
            <a:cxnLst>
              <a:cxn ang="0">
                <a:pos x="1331" y="1441"/>
              </a:cxn>
              <a:cxn ang="0">
                <a:pos x="1179" y="1410"/>
              </a:cxn>
              <a:cxn ang="0">
                <a:pos x="1047" y="1351"/>
              </a:cxn>
              <a:cxn ang="0">
                <a:pos x="931" y="1271"/>
              </a:cxn>
              <a:cxn ang="0">
                <a:pos x="831" y="1170"/>
              </a:cxn>
              <a:cxn ang="0">
                <a:pos x="742" y="1054"/>
              </a:cxn>
              <a:cxn ang="0">
                <a:pos x="664" y="928"/>
              </a:cxn>
              <a:cxn ang="0">
                <a:pos x="595" y="796"/>
              </a:cxn>
              <a:cxn ang="0">
                <a:pos x="530" y="660"/>
              </a:cxn>
              <a:cxn ang="0">
                <a:pos x="470" y="526"/>
              </a:cxn>
              <a:cxn ang="0">
                <a:pos x="410" y="399"/>
              </a:cxn>
              <a:cxn ang="0">
                <a:pos x="350" y="282"/>
              </a:cxn>
              <a:cxn ang="0">
                <a:pos x="285" y="180"/>
              </a:cxn>
              <a:cxn ang="0">
                <a:pos x="216" y="97"/>
              </a:cxn>
              <a:cxn ang="0">
                <a:pos x="138" y="37"/>
              </a:cxn>
              <a:cxn ang="0">
                <a:pos x="49" y="5"/>
              </a:cxn>
              <a:cxn ang="0">
                <a:pos x="0" y="17"/>
              </a:cxn>
              <a:cxn ang="0">
                <a:pos x="93" y="34"/>
              </a:cxn>
              <a:cxn ang="0">
                <a:pos x="172" y="79"/>
              </a:cxn>
              <a:cxn ang="0">
                <a:pos x="245" y="149"/>
              </a:cxn>
              <a:cxn ang="0">
                <a:pos x="312" y="242"/>
              </a:cxn>
              <a:cxn ang="0">
                <a:pos x="372" y="351"/>
              </a:cxn>
              <a:cxn ang="0">
                <a:pos x="432" y="473"/>
              </a:cxn>
              <a:cxn ang="0">
                <a:pos x="492" y="603"/>
              </a:cxn>
              <a:cxn ang="0">
                <a:pos x="553" y="739"/>
              </a:cxn>
              <a:cxn ang="0">
                <a:pos x="620" y="874"/>
              </a:cxn>
              <a:cxn ang="0">
                <a:pos x="695" y="1005"/>
              </a:cxn>
              <a:cxn ang="0">
                <a:pos x="778" y="1128"/>
              </a:cxn>
              <a:cxn ang="0">
                <a:pos x="874" y="1238"/>
              </a:cxn>
              <a:cxn ang="0">
                <a:pos x="983" y="1330"/>
              </a:cxn>
              <a:cxn ang="0">
                <a:pos x="1108" y="1401"/>
              </a:cxn>
              <a:cxn ang="0">
                <a:pos x="1252" y="1447"/>
              </a:cxn>
              <a:cxn ang="0">
                <a:pos x="1415" y="1462"/>
              </a:cxn>
            </a:cxnLst>
            <a:rect l="0" t="0" r="r" b="b"/>
            <a:pathLst>
              <a:path w="1415" h="1462">
                <a:moveTo>
                  <a:pt x="1415" y="1445"/>
                </a:moveTo>
                <a:lnTo>
                  <a:pt x="1331" y="1441"/>
                </a:lnTo>
                <a:lnTo>
                  <a:pt x="1252" y="1430"/>
                </a:lnTo>
                <a:lnTo>
                  <a:pt x="1179" y="1410"/>
                </a:lnTo>
                <a:lnTo>
                  <a:pt x="1110" y="1384"/>
                </a:lnTo>
                <a:lnTo>
                  <a:pt x="1047" y="1351"/>
                </a:lnTo>
                <a:lnTo>
                  <a:pt x="987" y="1314"/>
                </a:lnTo>
                <a:lnTo>
                  <a:pt x="931" y="1271"/>
                </a:lnTo>
                <a:lnTo>
                  <a:pt x="878" y="1222"/>
                </a:lnTo>
                <a:lnTo>
                  <a:pt x="831" y="1170"/>
                </a:lnTo>
                <a:lnTo>
                  <a:pt x="784" y="1114"/>
                </a:lnTo>
                <a:lnTo>
                  <a:pt x="742" y="1054"/>
                </a:lnTo>
                <a:lnTo>
                  <a:pt x="702" y="993"/>
                </a:lnTo>
                <a:lnTo>
                  <a:pt x="664" y="928"/>
                </a:lnTo>
                <a:lnTo>
                  <a:pt x="628" y="862"/>
                </a:lnTo>
                <a:lnTo>
                  <a:pt x="595" y="796"/>
                </a:lnTo>
                <a:lnTo>
                  <a:pt x="562" y="728"/>
                </a:lnTo>
                <a:lnTo>
                  <a:pt x="530" y="660"/>
                </a:lnTo>
                <a:lnTo>
                  <a:pt x="499" y="593"/>
                </a:lnTo>
                <a:lnTo>
                  <a:pt x="470" y="526"/>
                </a:lnTo>
                <a:lnTo>
                  <a:pt x="441" y="462"/>
                </a:lnTo>
                <a:lnTo>
                  <a:pt x="410" y="399"/>
                </a:lnTo>
                <a:lnTo>
                  <a:pt x="381" y="339"/>
                </a:lnTo>
                <a:lnTo>
                  <a:pt x="350" y="282"/>
                </a:lnTo>
                <a:lnTo>
                  <a:pt x="318" y="229"/>
                </a:lnTo>
                <a:lnTo>
                  <a:pt x="285" y="180"/>
                </a:lnTo>
                <a:lnTo>
                  <a:pt x="250" y="135"/>
                </a:lnTo>
                <a:lnTo>
                  <a:pt x="216" y="97"/>
                </a:lnTo>
                <a:lnTo>
                  <a:pt x="178" y="63"/>
                </a:lnTo>
                <a:lnTo>
                  <a:pt x="138" y="37"/>
                </a:lnTo>
                <a:lnTo>
                  <a:pt x="94" y="17"/>
                </a:lnTo>
                <a:lnTo>
                  <a:pt x="49" y="5"/>
                </a:lnTo>
                <a:lnTo>
                  <a:pt x="0" y="0"/>
                </a:lnTo>
                <a:lnTo>
                  <a:pt x="0" y="17"/>
                </a:lnTo>
                <a:lnTo>
                  <a:pt x="47" y="22"/>
                </a:lnTo>
                <a:lnTo>
                  <a:pt x="93" y="34"/>
                </a:lnTo>
                <a:lnTo>
                  <a:pt x="134" y="52"/>
                </a:lnTo>
                <a:lnTo>
                  <a:pt x="172" y="79"/>
                </a:lnTo>
                <a:lnTo>
                  <a:pt x="210" y="111"/>
                </a:lnTo>
                <a:lnTo>
                  <a:pt x="245" y="149"/>
                </a:lnTo>
                <a:lnTo>
                  <a:pt x="279" y="192"/>
                </a:lnTo>
                <a:lnTo>
                  <a:pt x="312" y="242"/>
                </a:lnTo>
                <a:lnTo>
                  <a:pt x="343" y="294"/>
                </a:lnTo>
                <a:lnTo>
                  <a:pt x="372" y="351"/>
                </a:lnTo>
                <a:lnTo>
                  <a:pt x="403" y="411"/>
                </a:lnTo>
                <a:lnTo>
                  <a:pt x="432" y="473"/>
                </a:lnTo>
                <a:lnTo>
                  <a:pt x="463" y="537"/>
                </a:lnTo>
                <a:lnTo>
                  <a:pt x="492" y="603"/>
                </a:lnTo>
                <a:lnTo>
                  <a:pt x="522" y="671"/>
                </a:lnTo>
                <a:lnTo>
                  <a:pt x="553" y="739"/>
                </a:lnTo>
                <a:lnTo>
                  <a:pt x="586" y="807"/>
                </a:lnTo>
                <a:lnTo>
                  <a:pt x="620" y="874"/>
                </a:lnTo>
                <a:lnTo>
                  <a:pt x="657" y="940"/>
                </a:lnTo>
                <a:lnTo>
                  <a:pt x="695" y="1005"/>
                </a:lnTo>
                <a:lnTo>
                  <a:pt x="735" y="1068"/>
                </a:lnTo>
                <a:lnTo>
                  <a:pt x="778" y="1128"/>
                </a:lnTo>
                <a:lnTo>
                  <a:pt x="824" y="1184"/>
                </a:lnTo>
                <a:lnTo>
                  <a:pt x="874" y="1238"/>
                </a:lnTo>
                <a:lnTo>
                  <a:pt x="927" y="1287"/>
                </a:lnTo>
                <a:lnTo>
                  <a:pt x="983" y="1330"/>
                </a:lnTo>
                <a:lnTo>
                  <a:pt x="1043" y="1368"/>
                </a:lnTo>
                <a:lnTo>
                  <a:pt x="1108" y="1401"/>
                </a:lnTo>
                <a:lnTo>
                  <a:pt x="1177" y="1427"/>
                </a:lnTo>
                <a:lnTo>
                  <a:pt x="1252" y="1447"/>
                </a:lnTo>
                <a:lnTo>
                  <a:pt x="1330" y="1459"/>
                </a:lnTo>
                <a:lnTo>
                  <a:pt x="1415" y="1462"/>
                </a:lnTo>
                <a:lnTo>
                  <a:pt x="1415" y="14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2" name="Freeform 10"/>
          <p:cNvSpPr>
            <a:spLocks/>
          </p:cNvSpPr>
          <p:nvPr/>
        </p:nvSpPr>
        <p:spPr bwMode="auto">
          <a:xfrm>
            <a:off x="2592388" y="5938838"/>
            <a:ext cx="2300287" cy="26987"/>
          </a:xfrm>
          <a:custGeom>
            <a:avLst/>
            <a:gdLst/>
            <a:ahLst/>
            <a:cxnLst>
              <a:cxn ang="0">
                <a:pos x="1440" y="9"/>
              </a:cxn>
              <a:cxn ang="0">
                <a:pos x="1445" y="0"/>
              </a:cxn>
              <a:cxn ang="0">
                <a:pos x="0" y="0"/>
              </a:cxn>
              <a:cxn ang="0">
                <a:pos x="0" y="17"/>
              </a:cxn>
              <a:cxn ang="0">
                <a:pos x="1445" y="17"/>
              </a:cxn>
              <a:cxn ang="0">
                <a:pos x="1449" y="9"/>
              </a:cxn>
              <a:cxn ang="0">
                <a:pos x="1445" y="17"/>
              </a:cxn>
              <a:cxn ang="0">
                <a:pos x="1449" y="17"/>
              </a:cxn>
              <a:cxn ang="0">
                <a:pos x="1449" y="9"/>
              </a:cxn>
              <a:cxn ang="0">
                <a:pos x="1440" y="9"/>
              </a:cxn>
            </a:cxnLst>
            <a:rect l="0" t="0" r="r" b="b"/>
            <a:pathLst>
              <a:path w="1449" h="17">
                <a:moveTo>
                  <a:pt x="1440" y="9"/>
                </a:moveTo>
                <a:lnTo>
                  <a:pt x="1445" y="0"/>
                </a:lnTo>
                <a:lnTo>
                  <a:pt x="0" y="0"/>
                </a:lnTo>
                <a:lnTo>
                  <a:pt x="0" y="17"/>
                </a:lnTo>
                <a:lnTo>
                  <a:pt x="1445" y="17"/>
                </a:lnTo>
                <a:lnTo>
                  <a:pt x="1449" y="9"/>
                </a:lnTo>
                <a:lnTo>
                  <a:pt x="1445" y="17"/>
                </a:lnTo>
                <a:lnTo>
                  <a:pt x="1449" y="17"/>
                </a:lnTo>
                <a:lnTo>
                  <a:pt x="1449" y="9"/>
                </a:lnTo>
                <a:lnTo>
                  <a:pt x="144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3" name="Freeform 11"/>
          <p:cNvSpPr>
            <a:spLocks/>
          </p:cNvSpPr>
          <p:nvPr/>
        </p:nvSpPr>
        <p:spPr bwMode="auto">
          <a:xfrm>
            <a:off x="4878388" y="3641725"/>
            <a:ext cx="14287" cy="2311400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0" y="9"/>
              </a:cxn>
              <a:cxn ang="0">
                <a:pos x="0" y="1456"/>
              </a:cxn>
              <a:cxn ang="0">
                <a:pos x="9" y="1456"/>
              </a:cxn>
              <a:cxn ang="0">
                <a:pos x="9" y="9"/>
              </a:cxn>
              <a:cxn ang="0">
                <a:pos x="5" y="0"/>
              </a:cxn>
              <a:cxn ang="0">
                <a:pos x="9" y="9"/>
              </a:cxn>
              <a:cxn ang="0">
                <a:pos x="9" y="0"/>
              </a:cxn>
              <a:cxn ang="0">
                <a:pos x="5" y="0"/>
              </a:cxn>
              <a:cxn ang="0">
                <a:pos x="5" y="18"/>
              </a:cxn>
            </a:cxnLst>
            <a:rect l="0" t="0" r="r" b="b"/>
            <a:pathLst>
              <a:path w="9" h="1456">
                <a:moveTo>
                  <a:pt x="5" y="18"/>
                </a:moveTo>
                <a:lnTo>
                  <a:pt x="0" y="9"/>
                </a:lnTo>
                <a:lnTo>
                  <a:pt x="0" y="1456"/>
                </a:lnTo>
                <a:lnTo>
                  <a:pt x="9" y="1456"/>
                </a:lnTo>
                <a:lnTo>
                  <a:pt x="9" y="9"/>
                </a:lnTo>
                <a:lnTo>
                  <a:pt x="5" y="0"/>
                </a:lnTo>
                <a:lnTo>
                  <a:pt x="9" y="9"/>
                </a:lnTo>
                <a:lnTo>
                  <a:pt x="9" y="0"/>
                </a:lnTo>
                <a:lnTo>
                  <a:pt x="5" y="0"/>
                </a:lnTo>
                <a:lnTo>
                  <a:pt x="5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4" name="Freeform 12"/>
          <p:cNvSpPr>
            <a:spLocks/>
          </p:cNvSpPr>
          <p:nvPr/>
        </p:nvSpPr>
        <p:spPr bwMode="auto">
          <a:xfrm>
            <a:off x="2586038" y="3641725"/>
            <a:ext cx="2300287" cy="28575"/>
          </a:xfrm>
          <a:custGeom>
            <a:avLst/>
            <a:gdLst/>
            <a:ahLst/>
            <a:cxnLst>
              <a:cxn ang="0">
                <a:pos x="9" y="9"/>
              </a:cxn>
              <a:cxn ang="0">
                <a:pos x="4" y="18"/>
              </a:cxn>
              <a:cxn ang="0">
                <a:pos x="1449" y="18"/>
              </a:cxn>
              <a:cxn ang="0">
                <a:pos x="1449" y="0"/>
              </a:cxn>
              <a:cxn ang="0">
                <a:pos x="4" y="0"/>
              </a:cxn>
              <a:cxn ang="0">
                <a:pos x="0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  <a:cxn ang="0">
                <a:pos x="9" y="9"/>
              </a:cxn>
            </a:cxnLst>
            <a:rect l="0" t="0" r="r" b="b"/>
            <a:pathLst>
              <a:path w="1449" h="18">
                <a:moveTo>
                  <a:pt x="9" y="9"/>
                </a:moveTo>
                <a:lnTo>
                  <a:pt x="4" y="18"/>
                </a:lnTo>
                <a:lnTo>
                  <a:pt x="1449" y="18"/>
                </a:lnTo>
                <a:lnTo>
                  <a:pt x="1449" y="0"/>
                </a:lnTo>
                <a:lnTo>
                  <a:pt x="4" y="0"/>
                </a:lnTo>
                <a:lnTo>
                  <a:pt x="0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9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5" name="Freeform 13"/>
          <p:cNvSpPr>
            <a:spLocks/>
          </p:cNvSpPr>
          <p:nvPr/>
        </p:nvSpPr>
        <p:spPr bwMode="auto">
          <a:xfrm>
            <a:off x="2586038" y="3656013"/>
            <a:ext cx="14287" cy="2309812"/>
          </a:xfrm>
          <a:custGeom>
            <a:avLst/>
            <a:gdLst/>
            <a:ahLst/>
            <a:cxnLst>
              <a:cxn ang="0">
                <a:pos x="4" y="1438"/>
              </a:cxn>
              <a:cxn ang="0">
                <a:pos x="9" y="1447"/>
              </a:cxn>
              <a:cxn ang="0">
                <a:pos x="9" y="0"/>
              </a:cxn>
              <a:cxn ang="0">
                <a:pos x="0" y="0"/>
              </a:cxn>
              <a:cxn ang="0">
                <a:pos x="0" y="1447"/>
              </a:cxn>
              <a:cxn ang="0">
                <a:pos x="4" y="1455"/>
              </a:cxn>
              <a:cxn ang="0">
                <a:pos x="0" y="1447"/>
              </a:cxn>
              <a:cxn ang="0">
                <a:pos x="0" y="1455"/>
              </a:cxn>
              <a:cxn ang="0">
                <a:pos x="4" y="1455"/>
              </a:cxn>
              <a:cxn ang="0">
                <a:pos x="4" y="1438"/>
              </a:cxn>
            </a:cxnLst>
            <a:rect l="0" t="0" r="r" b="b"/>
            <a:pathLst>
              <a:path w="9" h="1455">
                <a:moveTo>
                  <a:pt x="4" y="1438"/>
                </a:moveTo>
                <a:lnTo>
                  <a:pt x="9" y="1447"/>
                </a:lnTo>
                <a:lnTo>
                  <a:pt x="9" y="0"/>
                </a:lnTo>
                <a:lnTo>
                  <a:pt x="0" y="0"/>
                </a:lnTo>
                <a:lnTo>
                  <a:pt x="0" y="1447"/>
                </a:lnTo>
                <a:lnTo>
                  <a:pt x="4" y="1455"/>
                </a:lnTo>
                <a:lnTo>
                  <a:pt x="0" y="1447"/>
                </a:lnTo>
                <a:lnTo>
                  <a:pt x="0" y="1455"/>
                </a:lnTo>
                <a:lnTo>
                  <a:pt x="4" y="1455"/>
                </a:lnTo>
                <a:lnTo>
                  <a:pt x="4" y="14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86" name="Rectangle 14"/>
          <p:cNvSpPr>
            <a:spLocks noChangeArrowheads="1"/>
          </p:cNvSpPr>
          <p:nvPr/>
        </p:nvSpPr>
        <p:spPr bwMode="auto">
          <a:xfrm>
            <a:off x="2397125" y="61610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9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s-ES_tradnl"/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2557463" y="6161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9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s-ES_tradnl"/>
          </a:p>
        </p:txBody>
      </p:sp>
      <p:sp>
        <p:nvSpPr>
          <p:cNvPr id="387088" name="Rectangle 16"/>
          <p:cNvSpPr>
            <a:spLocks noChangeArrowheads="1"/>
          </p:cNvSpPr>
          <p:nvPr/>
        </p:nvSpPr>
        <p:spPr bwMode="auto">
          <a:xfrm>
            <a:off x="3554413" y="61436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9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s-ES_tradnl"/>
          </a:p>
        </p:txBody>
      </p:sp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3714750" y="61436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900" b="1">
                <a:solidFill>
                  <a:srgbClr val="000000"/>
                </a:solidFill>
                <a:latin typeface="Arial" pitchFamily="34" charset="0"/>
              </a:rPr>
              <a:t>6</a:t>
            </a:r>
            <a:endParaRPr lang="es-ES_tradnl"/>
          </a:p>
        </p:txBody>
      </p:sp>
      <p:sp>
        <p:nvSpPr>
          <p:cNvPr id="387090" name="Rectangle 18"/>
          <p:cNvSpPr>
            <a:spLocks noChangeArrowheads="1"/>
          </p:cNvSpPr>
          <p:nvPr/>
        </p:nvSpPr>
        <p:spPr bwMode="auto">
          <a:xfrm>
            <a:off x="4867275" y="6110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900" b="1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s-ES_tradnl"/>
          </a:p>
        </p:txBody>
      </p:sp>
      <p:sp>
        <p:nvSpPr>
          <p:cNvPr id="387091" name="Rectangle 19"/>
          <p:cNvSpPr>
            <a:spLocks noChangeArrowheads="1"/>
          </p:cNvSpPr>
          <p:nvPr/>
        </p:nvSpPr>
        <p:spPr bwMode="auto">
          <a:xfrm>
            <a:off x="5027613" y="6110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sz="19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s-ES_tradnl"/>
          </a:p>
        </p:txBody>
      </p:sp>
      <p:sp>
        <p:nvSpPr>
          <p:cNvPr id="387092" name="Rectangle 20"/>
          <p:cNvSpPr>
            <a:spLocks noChangeArrowheads="1"/>
          </p:cNvSpPr>
          <p:nvPr/>
        </p:nvSpPr>
        <p:spPr bwMode="auto">
          <a:xfrm>
            <a:off x="6280150" y="6113463"/>
            <a:ext cx="744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latin typeface="Arial" pitchFamily="34" charset="0"/>
              </a:rPr>
              <a:t>Edad</a:t>
            </a:r>
            <a:endParaRPr lang="es-ES_tradnl"/>
          </a:p>
        </p:txBody>
      </p:sp>
      <p:sp>
        <p:nvSpPr>
          <p:cNvPr id="387093" name="Rectangle 21"/>
          <p:cNvSpPr>
            <a:spLocks noChangeArrowheads="1"/>
          </p:cNvSpPr>
          <p:nvPr/>
        </p:nvSpPr>
        <p:spPr bwMode="auto">
          <a:xfrm>
            <a:off x="6962775" y="6113463"/>
            <a:ext cx="2730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s-ES_tradnl"/>
          </a:p>
        </p:txBody>
      </p:sp>
      <p:sp>
        <p:nvSpPr>
          <p:cNvPr id="387094" name="Rectangle 22"/>
          <p:cNvSpPr>
            <a:spLocks noChangeArrowheads="1"/>
          </p:cNvSpPr>
          <p:nvPr/>
        </p:nvSpPr>
        <p:spPr bwMode="auto">
          <a:xfrm>
            <a:off x="1884363" y="3311525"/>
            <a:ext cx="374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s-ES_tradnl"/>
          </a:p>
        </p:txBody>
      </p:sp>
      <p:sp>
        <p:nvSpPr>
          <p:cNvPr id="387095" name="Freeform 23"/>
          <p:cNvSpPr>
            <a:spLocks/>
          </p:cNvSpPr>
          <p:nvPr/>
        </p:nvSpPr>
        <p:spPr bwMode="auto">
          <a:xfrm>
            <a:off x="1524000" y="3736975"/>
            <a:ext cx="331788" cy="26988"/>
          </a:xfrm>
          <a:custGeom>
            <a:avLst/>
            <a:gdLst/>
            <a:ahLst/>
            <a:cxnLst>
              <a:cxn ang="0">
                <a:pos x="209" y="8"/>
              </a:cxn>
              <a:cxn ang="0">
                <a:pos x="209" y="0"/>
              </a:cxn>
              <a:cxn ang="0">
                <a:pos x="0" y="0"/>
              </a:cxn>
              <a:cxn ang="0">
                <a:pos x="0" y="17"/>
              </a:cxn>
              <a:cxn ang="0">
                <a:pos x="209" y="17"/>
              </a:cxn>
              <a:cxn ang="0">
                <a:pos x="209" y="8"/>
              </a:cxn>
            </a:cxnLst>
            <a:rect l="0" t="0" r="r" b="b"/>
            <a:pathLst>
              <a:path w="209" h="17">
                <a:moveTo>
                  <a:pt x="209" y="8"/>
                </a:moveTo>
                <a:lnTo>
                  <a:pt x="209" y="0"/>
                </a:lnTo>
                <a:lnTo>
                  <a:pt x="0" y="0"/>
                </a:lnTo>
                <a:lnTo>
                  <a:pt x="0" y="17"/>
                </a:lnTo>
                <a:lnTo>
                  <a:pt x="209" y="17"/>
                </a:lnTo>
                <a:lnTo>
                  <a:pt x="209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96" name="Freeform 24"/>
          <p:cNvSpPr>
            <a:spLocks/>
          </p:cNvSpPr>
          <p:nvPr/>
        </p:nvSpPr>
        <p:spPr bwMode="auto">
          <a:xfrm>
            <a:off x="3735388" y="5816600"/>
            <a:ext cx="22225" cy="280988"/>
          </a:xfrm>
          <a:custGeom>
            <a:avLst/>
            <a:gdLst/>
            <a:ahLst/>
            <a:cxnLst>
              <a:cxn ang="0">
                <a:pos x="7" y="177"/>
              </a:cxn>
              <a:cxn ang="0">
                <a:pos x="14" y="177"/>
              </a:cxn>
              <a:cxn ang="0">
                <a:pos x="14" y="0"/>
              </a:cxn>
              <a:cxn ang="0">
                <a:pos x="0" y="0"/>
              </a:cxn>
              <a:cxn ang="0">
                <a:pos x="0" y="177"/>
              </a:cxn>
              <a:cxn ang="0">
                <a:pos x="7" y="177"/>
              </a:cxn>
            </a:cxnLst>
            <a:rect l="0" t="0" r="r" b="b"/>
            <a:pathLst>
              <a:path w="14" h="177">
                <a:moveTo>
                  <a:pt x="7" y="177"/>
                </a:moveTo>
                <a:lnTo>
                  <a:pt x="14" y="177"/>
                </a:lnTo>
                <a:lnTo>
                  <a:pt x="14" y="0"/>
                </a:lnTo>
                <a:lnTo>
                  <a:pt x="0" y="0"/>
                </a:lnTo>
                <a:lnTo>
                  <a:pt x="0" y="177"/>
                </a:lnTo>
                <a:lnTo>
                  <a:pt x="7" y="1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097" name="Rectangle 25"/>
          <p:cNvSpPr>
            <a:spLocks noChangeArrowheads="1"/>
          </p:cNvSpPr>
          <p:nvPr/>
        </p:nvSpPr>
        <p:spPr bwMode="auto">
          <a:xfrm>
            <a:off x="1731963" y="2798763"/>
            <a:ext cx="4175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s-ES_tradnl"/>
          </a:p>
        </p:txBody>
      </p:sp>
      <p:sp>
        <p:nvSpPr>
          <p:cNvPr id="387098" name="Rectangle 26"/>
          <p:cNvSpPr>
            <a:spLocks noChangeArrowheads="1"/>
          </p:cNvSpPr>
          <p:nvPr/>
        </p:nvSpPr>
        <p:spPr bwMode="auto">
          <a:xfrm>
            <a:off x="2030413" y="2822575"/>
            <a:ext cx="2936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latin typeface="Arial" pitchFamily="34" charset="0"/>
              </a:rPr>
              <a:t>(</a:t>
            </a:r>
            <a:endParaRPr lang="es-ES_tradnl"/>
          </a:p>
        </p:txBody>
      </p:sp>
      <p:sp>
        <p:nvSpPr>
          <p:cNvPr id="387099" name="Rectangle 27"/>
          <p:cNvSpPr>
            <a:spLocks noChangeArrowheads="1"/>
          </p:cNvSpPr>
          <p:nvPr/>
        </p:nvSpPr>
        <p:spPr bwMode="auto">
          <a:xfrm>
            <a:off x="2151063" y="2822575"/>
            <a:ext cx="4175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s-ES_tradnl"/>
          </a:p>
        </p:txBody>
      </p:sp>
      <p:sp>
        <p:nvSpPr>
          <p:cNvPr id="387100" name="Rectangle 28"/>
          <p:cNvSpPr>
            <a:spLocks noChangeArrowheads="1"/>
          </p:cNvSpPr>
          <p:nvPr/>
        </p:nvSpPr>
        <p:spPr bwMode="auto">
          <a:xfrm>
            <a:off x="2411413" y="2822575"/>
            <a:ext cx="2936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_tradnl" b="1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s-ES_tradnl"/>
          </a:p>
        </p:txBody>
      </p:sp>
      <p:sp>
        <p:nvSpPr>
          <p:cNvPr id="387101" name="Rectangle 29"/>
          <p:cNvSpPr>
            <a:spLocks noChangeArrowheads="1"/>
          </p:cNvSpPr>
          <p:nvPr/>
        </p:nvSpPr>
        <p:spPr bwMode="auto">
          <a:xfrm>
            <a:off x="5334000" y="2646363"/>
            <a:ext cx="3573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_tradnl" sz="2800"/>
              <a:t>Función de pertenencia</a:t>
            </a:r>
            <a:r>
              <a:rPr lang="es-ES_tradnl"/>
              <a:t> </a:t>
            </a:r>
          </a:p>
        </p:txBody>
      </p:sp>
      <p:sp>
        <p:nvSpPr>
          <p:cNvPr id="387102" name="Rectangle 30"/>
          <p:cNvSpPr>
            <a:spLocks noChangeArrowheads="1"/>
          </p:cNvSpPr>
          <p:nvPr/>
        </p:nvSpPr>
        <p:spPr bwMode="auto">
          <a:xfrm>
            <a:off x="5791200" y="4637088"/>
            <a:ext cx="3125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_tradnl" sz="2800"/>
              <a:t>Variable lingüística</a:t>
            </a:r>
            <a:r>
              <a:rPr lang="es-ES_tradnl"/>
              <a:t>  </a:t>
            </a:r>
          </a:p>
        </p:txBody>
      </p:sp>
      <p:sp>
        <p:nvSpPr>
          <p:cNvPr id="387103" name="Line 31"/>
          <p:cNvSpPr>
            <a:spLocks noChangeShapeType="1"/>
          </p:cNvSpPr>
          <p:nvPr/>
        </p:nvSpPr>
        <p:spPr bwMode="auto">
          <a:xfrm flipH="1">
            <a:off x="4495800" y="3124200"/>
            <a:ext cx="1752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387104" name="Line 32"/>
          <p:cNvSpPr>
            <a:spLocks noChangeShapeType="1"/>
          </p:cNvSpPr>
          <p:nvPr/>
        </p:nvSpPr>
        <p:spPr bwMode="auto">
          <a:xfrm flipH="1">
            <a:off x="6858000" y="5105400"/>
            <a:ext cx="1219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387105" name="Rectangle 33"/>
          <p:cNvSpPr>
            <a:spLocks noChangeArrowheads="1"/>
          </p:cNvSpPr>
          <p:nvPr/>
        </p:nvSpPr>
        <p:spPr bwMode="auto">
          <a:xfrm>
            <a:off x="2667000" y="1828800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_tradnl" sz="2800"/>
              <a:t>“Cliente joven”</a:t>
            </a:r>
            <a:endParaRPr lang="es-ES_tradnl"/>
          </a:p>
        </p:txBody>
      </p:sp>
      <p:sp>
        <p:nvSpPr>
          <p:cNvPr id="387106" name="Freeform 34"/>
          <p:cNvSpPr>
            <a:spLocks/>
          </p:cNvSpPr>
          <p:nvPr/>
        </p:nvSpPr>
        <p:spPr bwMode="auto">
          <a:xfrm>
            <a:off x="2590800" y="3657600"/>
            <a:ext cx="14288" cy="2311400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0" y="9"/>
              </a:cxn>
              <a:cxn ang="0">
                <a:pos x="0" y="1456"/>
              </a:cxn>
              <a:cxn ang="0">
                <a:pos x="9" y="1456"/>
              </a:cxn>
              <a:cxn ang="0">
                <a:pos x="9" y="9"/>
              </a:cxn>
              <a:cxn ang="0">
                <a:pos x="5" y="0"/>
              </a:cxn>
              <a:cxn ang="0">
                <a:pos x="9" y="9"/>
              </a:cxn>
              <a:cxn ang="0">
                <a:pos x="9" y="0"/>
              </a:cxn>
              <a:cxn ang="0">
                <a:pos x="5" y="0"/>
              </a:cxn>
              <a:cxn ang="0">
                <a:pos x="5" y="18"/>
              </a:cxn>
            </a:cxnLst>
            <a:rect l="0" t="0" r="r" b="b"/>
            <a:pathLst>
              <a:path w="9" h="1456">
                <a:moveTo>
                  <a:pt x="5" y="18"/>
                </a:moveTo>
                <a:lnTo>
                  <a:pt x="0" y="9"/>
                </a:lnTo>
                <a:lnTo>
                  <a:pt x="0" y="1456"/>
                </a:lnTo>
                <a:lnTo>
                  <a:pt x="9" y="1456"/>
                </a:lnTo>
                <a:lnTo>
                  <a:pt x="9" y="9"/>
                </a:lnTo>
                <a:lnTo>
                  <a:pt x="5" y="0"/>
                </a:lnTo>
                <a:lnTo>
                  <a:pt x="9" y="9"/>
                </a:lnTo>
                <a:lnTo>
                  <a:pt x="9" y="0"/>
                </a:lnTo>
                <a:lnTo>
                  <a:pt x="5" y="0"/>
                </a:lnTo>
                <a:lnTo>
                  <a:pt x="5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107" name="Freeform 35"/>
          <p:cNvSpPr>
            <a:spLocks/>
          </p:cNvSpPr>
          <p:nvPr/>
        </p:nvSpPr>
        <p:spPr bwMode="auto">
          <a:xfrm>
            <a:off x="4862513" y="3657600"/>
            <a:ext cx="14287" cy="2311400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0" y="9"/>
              </a:cxn>
              <a:cxn ang="0">
                <a:pos x="0" y="1456"/>
              </a:cxn>
              <a:cxn ang="0">
                <a:pos x="9" y="1456"/>
              </a:cxn>
              <a:cxn ang="0">
                <a:pos x="9" y="9"/>
              </a:cxn>
              <a:cxn ang="0">
                <a:pos x="5" y="0"/>
              </a:cxn>
              <a:cxn ang="0">
                <a:pos x="9" y="9"/>
              </a:cxn>
              <a:cxn ang="0">
                <a:pos x="9" y="0"/>
              </a:cxn>
              <a:cxn ang="0">
                <a:pos x="5" y="0"/>
              </a:cxn>
              <a:cxn ang="0">
                <a:pos x="5" y="18"/>
              </a:cxn>
            </a:cxnLst>
            <a:rect l="0" t="0" r="r" b="b"/>
            <a:pathLst>
              <a:path w="9" h="1456">
                <a:moveTo>
                  <a:pt x="5" y="18"/>
                </a:moveTo>
                <a:lnTo>
                  <a:pt x="0" y="9"/>
                </a:lnTo>
                <a:lnTo>
                  <a:pt x="0" y="1456"/>
                </a:lnTo>
                <a:lnTo>
                  <a:pt x="9" y="1456"/>
                </a:lnTo>
                <a:lnTo>
                  <a:pt x="9" y="9"/>
                </a:lnTo>
                <a:lnTo>
                  <a:pt x="5" y="0"/>
                </a:lnTo>
                <a:lnTo>
                  <a:pt x="9" y="9"/>
                </a:lnTo>
                <a:lnTo>
                  <a:pt x="9" y="0"/>
                </a:lnTo>
                <a:lnTo>
                  <a:pt x="5" y="0"/>
                </a:lnTo>
                <a:lnTo>
                  <a:pt x="5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7108" name="Freeform 36"/>
          <p:cNvSpPr>
            <a:spLocks/>
          </p:cNvSpPr>
          <p:nvPr/>
        </p:nvSpPr>
        <p:spPr bwMode="auto">
          <a:xfrm>
            <a:off x="4862513" y="3657600"/>
            <a:ext cx="14287" cy="2311400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0" y="9"/>
              </a:cxn>
              <a:cxn ang="0">
                <a:pos x="0" y="1456"/>
              </a:cxn>
              <a:cxn ang="0">
                <a:pos x="9" y="1456"/>
              </a:cxn>
              <a:cxn ang="0">
                <a:pos x="9" y="9"/>
              </a:cxn>
              <a:cxn ang="0">
                <a:pos x="5" y="0"/>
              </a:cxn>
              <a:cxn ang="0">
                <a:pos x="9" y="9"/>
              </a:cxn>
              <a:cxn ang="0">
                <a:pos x="9" y="0"/>
              </a:cxn>
              <a:cxn ang="0">
                <a:pos x="5" y="0"/>
              </a:cxn>
              <a:cxn ang="0">
                <a:pos x="5" y="18"/>
              </a:cxn>
            </a:cxnLst>
            <a:rect l="0" t="0" r="r" b="b"/>
            <a:pathLst>
              <a:path w="9" h="1456">
                <a:moveTo>
                  <a:pt x="5" y="18"/>
                </a:moveTo>
                <a:lnTo>
                  <a:pt x="0" y="9"/>
                </a:lnTo>
                <a:lnTo>
                  <a:pt x="0" y="1456"/>
                </a:lnTo>
                <a:lnTo>
                  <a:pt x="9" y="1456"/>
                </a:lnTo>
                <a:lnTo>
                  <a:pt x="9" y="9"/>
                </a:lnTo>
                <a:lnTo>
                  <a:pt x="5" y="0"/>
                </a:lnTo>
                <a:lnTo>
                  <a:pt x="9" y="9"/>
                </a:lnTo>
                <a:lnTo>
                  <a:pt x="9" y="0"/>
                </a:lnTo>
                <a:lnTo>
                  <a:pt x="5" y="0"/>
                </a:lnTo>
                <a:lnTo>
                  <a:pt x="5" y="18"/>
                </a:lnTo>
                <a:close/>
              </a:path>
            </a:pathLst>
          </a:custGeom>
          <a:solidFill>
            <a:srgbClr val="000000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DB25F10-96D9-4885-A5E7-B6ED5F87552A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320"/>
            <a:ext cx="7772400" cy="533400"/>
          </a:xfrm>
          <a:noFill/>
          <a:ln/>
        </p:spPr>
        <p:txBody>
          <a:bodyPr lIns="92075" tIns="46038" rIns="92075" bIns="46038" anchor="b"/>
          <a:lstStyle/>
          <a:p>
            <a:r>
              <a:rPr lang="es-ES_tradnl" sz="3600" dirty="0"/>
              <a:t>Agrupamiento con lógica difusa</a:t>
            </a:r>
            <a:endParaRPr lang="es-CL" sz="2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084957"/>
            <a:ext cx="9144000" cy="2632075"/>
            <a:chOff x="0" y="480"/>
            <a:chExt cx="5760" cy="1658"/>
          </a:xfrm>
        </p:grpSpPr>
        <p:pic>
          <p:nvPicPr>
            <p:cNvPr id="389124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024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125" name="Rectangle 5"/>
            <p:cNvSpPr>
              <a:spLocks noChangeArrowheads="1"/>
            </p:cNvSpPr>
            <p:nvPr/>
          </p:nvSpPr>
          <p:spPr bwMode="auto">
            <a:xfrm>
              <a:off x="3115" y="480"/>
              <a:ext cx="2645" cy="12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26" name="Rectangle 6"/>
            <p:cNvSpPr>
              <a:spLocks noChangeArrowheads="1"/>
            </p:cNvSpPr>
            <p:nvPr/>
          </p:nvSpPr>
          <p:spPr bwMode="auto">
            <a:xfrm>
              <a:off x="3405" y="1795"/>
              <a:ext cx="9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6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s-ES_tradnl"/>
            </a:p>
          </p:txBody>
        </p:sp>
        <p:sp>
          <p:nvSpPr>
            <p:cNvPr id="389127" name="Freeform 7"/>
            <p:cNvSpPr>
              <a:spLocks/>
            </p:cNvSpPr>
            <p:nvPr/>
          </p:nvSpPr>
          <p:spPr bwMode="auto">
            <a:xfrm>
              <a:off x="3425" y="591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4"/>
                </a:cxn>
                <a:cxn ang="0">
                  <a:pos x="28" y="6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30" y="21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5" y="29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28" name="Freeform 8"/>
            <p:cNvSpPr>
              <a:spLocks/>
            </p:cNvSpPr>
            <p:nvPr/>
          </p:nvSpPr>
          <p:spPr bwMode="auto">
            <a:xfrm>
              <a:off x="3425" y="591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4"/>
                </a:cxn>
                <a:cxn ang="0">
                  <a:pos x="28" y="6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30" y="21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5" y="29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29" name="Freeform 9"/>
            <p:cNvSpPr>
              <a:spLocks/>
            </p:cNvSpPr>
            <p:nvPr/>
          </p:nvSpPr>
          <p:spPr bwMode="auto">
            <a:xfrm>
              <a:off x="3425" y="1128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5"/>
                </a:cxn>
                <a:cxn ang="0">
                  <a:pos x="29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2" y="21"/>
                </a:cxn>
                <a:cxn ang="0">
                  <a:pos x="30" y="23"/>
                </a:cxn>
                <a:cxn ang="0">
                  <a:pos x="29" y="25"/>
                </a:cxn>
                <a:cxn ang="0">
                  <a:pos x="28" y="26"/>
                </a:cxn>
                <a:cxn ang="0">
                  <a:pos x="25" y="29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5" y="28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0" name="Freeform 10"/>
            <p:cNvSpPr>
              <a:spLocks/>
            </p:cNvSpPr>
            <p:nvPr/>
          </p:nvSpPr>
          <p:spPr bwMode="auto">
            <a:xfrm>
              <a:off x="3425" y="1128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8" y="5"/>
                </a:cxn>
                <a:cxn ang="0">
                  <a:pos x="29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2" y="21"/>
                </a:cxn>
                <a:cxn ang="0">
                  <a:pos x="30" y="23"/>
                </a:cxn>
                <a:cxn ang="0">
                  <a:pos x="29" y="25"/>
                </a:cxn>
                <a:cxn ang="0">
                  <a:pos x="28" y="26"/>
                </a:cxn>
                <a:cxn ang="0">
                  <a:pos x="25" y="29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5" y="28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1" name="Freeform 11"/>
            <p:cNvSpPr>
              <a:spLocks/>
            </p:cNvSpPr>
            <p:nvPr/>
          </p:nvSpPr>
          <p:spPr bwMode="auto">
            <a:xfrm>
              <a:off x="3425" y="1665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28" y="7"/>
                </a:cxn>
                <a:cxn ang="0">
                  <a:pos x="29" y="8"/>
                </a:cxn>
                <a:cxn ang="0">
                  <a:pos x="30" y="9"/>
                </a:cxn>
                <a:cxn ang="0">
                  <a:pos x="32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2" y="21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7" y="28"/>
                </a:cxn>
                <a:cxn ang="0">
                  <a:pos x="24" y="30"/>
                </a:cxn>
                <a:cxn ang="0">
                  <a:pos x="22" y="31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5" y="28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2" name="Freeform 12"/>
            <p:cNvSpPr>
              <a:spLocks/>
            </p:cNvSpPr>
            <p:nvPr/>
          </p:nvSpPr>
          <p:spPr bwMode="auto">
            <a:xfrm>
              <a:off x="3425" y="1665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28" y="7"/>
                </a:cxn>
                <a:cxn ang="0">
                  <a:pos x="29" y="8"/>
                </a:cxn>
                <a:cxn ang="0">
                  <a:pos x="30" y="9"/>
                </a:cxn>
                <a:cxn ang="0">
                  <a:pos x="32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2" y="21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7" y="28"/>
                </a:cxn>
                <a:cxn ang="0">
                  <a:pos x="24" y="30"/>
                </a:cxn>
                <a:cxn ang="0">
                  <a:pos x="22" y="31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5" y="28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7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3" name="Freeform 13"/>
            <p:cNvSpPr>
              <a:spLocks/>
            </p:cNvSpPr>
            <p:nvPr/>
          </p:nvSpPr>
          <p:spPr bwMode="auto">
            <a:xfrm>
              <a:off x="3728" y="1116"/>
              <a:ext cx="64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3" y="2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31" y="16"/>
                </a:cxn>
                <a:cxn ang="0">
                  <a:pos x="43" y="0"/>
                </a:cxn>
                <a:cxn ang="0">
                  <a:pos x="63" y="0"/>
                </a:cxn>
                <a:cxn ang="0">
                  <a:pos x="41" y="27"/>
                </a:cxn>
                <a:cxn ang="0">
                  <a:pos x="64" y="58"/>
                </a:cxn>
                <a:cxn ang="0">
                  <a:pos x="44" y="58"/>
                </a:cxn>
                <a:cxn ang="0">
                  <a:pos x="31" y="40"/>
                </a:cxn>
                <a:cxn ang="0">
                  <a:pos x="19" y="58"/>
                </a:cxn>
                <a:cxn ang="0">
                  <a:pos x="0" y="58"/>
                </a:cxn>
              </a:cxnLst>
              <a:rect l="0" t="0" r="r" b="b"/>
              <a:pathLst>
                <a:path w="64" h="58">
                  <a:moveTo>
                    <a:pt x="0" y="58"/>
                  </a:moveTo>
                  <a:lnTo>
                    <a:pt x="23" y="28"/>
                  </a:lnTo>
                  <a:lnTo>
                    <a:pt x="2" y="0"/>
                  </a:lnTo>
                  <a:lnTo>
                    <a:pt x="21" y="0"/>
                  </a:lnTo>
                  <a:lnTo>
                    <a:pt x="31" y="16"/>
                  </a:lnTo>
                  <a:lnTo>
                    <a:pt x="43" y="0"/>
                  </a:lnTo>
                  <a:lnTo>
                    <a:pt x="63" y="0"/>
                  </a:lnTo>
                  <a:lnTo>
                    <a:pt x="41" y="27"/>
                  </a:lnTo>
                  <a:lnTo>
                    <a:pt x="64" y="58"/>
                  </a:lnTo>
                  <a:lnTo>
                    <a:pt x="44" y="58"/>
                  </a:lnTo>
                  <a:lnTo>
                    <a:pt x="31" y="40"/>
                  </a:lnTo>
                  <a:lnTo>
                    <a:pt x="1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4" name="Freeform 14"/>
            <p:cNvSpPr>
              <a:spLocks/>
            </p:cNvSpPr>
            <p:nvPr/>
          </p:nvSpPr>
          <p:spPr bwMode="auto">
            <a:xfrm>
              <a:off x="3744" y="1397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29" y="7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30" y="22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27" y="26"/>
                </a:cxn>
                <a:cxn ang="0">
                  <a:pos x="25" y="28"/>
                </a:cxn>
                <a:cxn ang="0">
                  <a:pos x="24" y="29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9" y="29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5" name="Freeform 15"/>
            <p:cNvSpPr>
              <a:spLocks/>
            </p:cNvSpPr>
            <p:nvPr/>
          </p:nvSpPr>
          <p:spPr bwMode="auto">
            <a:xfrm>
              <a:off x="3744" y="1397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29" y="7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30" y="22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27" y="26"/>
                </a:cxn>
                <a:cxn ang="0">
                  <a:pos x="25" y="28"/>
                </a:cxn>
                <a:cxn ang="0">
                  <a:pos x="24" y="29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9" y="29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2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6" name="Freeform 16"/>
            <p:cNvSpPr>
              <a:spLocks/>
            </p:cNvSpPr>
            <p:nvPr/>
          </p:nvSpPr>
          <p:spPr bwMode="auto">
            <a:xfrm>
              <a:off x="3744" y="1128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28" y="6"/>
                </a:cxn>
                <a:cxn ang="0">
                  <a:pos x="29" y="8"/>
                </a:cxn>
                <a:cxn ang="0">
                  <a:pos x="30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27" y="26"/>
                </a:cxn>
                <a:cxn ang="0">
                  <a:pos x="25" y="29"/>
                </a:cxn>
                <a:cxn ang="0">
                  <a:pos x="23" y="30"/>
                </a:cxn>
                <a:cxn ang="0">
                  <a:pos x="20" y="30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7" y="29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7" name="Freeform 17"/>
            <p:cNvSpPr>
              <a:spLocks/>
            </p:cNvSpPr>
            <p:nvPr/>
          </p:nvSpPr>
          <p:spPr bwMode="auto">
            <a:xfrm>
              <a:off x="3744" y="1128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28" y="6"/>
                </a:cxn>
                <a:cxn ang="0">
                  <a:pos x="29" y="8"/>
                </a:cxn>
                <a:cxn ang="0">
                  <a:pos x="30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27" y="26"/>
                </a:cxn>
                <a:cxn ang="0">
                  <a:pos x="25" y="29"/>
                </a:cxn>
                <a:cxn ang="0">
                  <a:pos x="23" y="30"/>
                </a:cxn>
                <a:cxn ang="0">
                  <a:pos x="20" y="30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7" y="29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8" name="Freeform 18"/>
            <p:cNvSpPr>
              <a:spLocks/>
            </p:cNvSpPr>
            <p:nvPr/>
          </p:nvSpPr>
          <p:spPr bwMode="auto">
            <a:xfrm>
              <a:off x="3744" y="860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29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29" y="25"/>
                </a:cxn>
                <a:cxn ang="0">
                  <a:pos x="28" y="26"/>
                </a:cxn>
                <a:cxn ang="0">
                  <a:pos x="27" y="28"/>
                </a:cxn>
                <a:cxn ang="0">
                  <a:pos x="25" y="29"/>
                </a:cxn>
                <a:cxn ang="0">
                  <a:pos x="23" y="29"/>
                </a:cxn>
                <a:cxn ang="0">
                  <a:pos x="20" y="30"/>
                </a:cxn>
                <a:cxn ang="0">
                  <a:pos x="18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3" y="25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39" name="Freeform 19"/>
            <p:cNvSpPr>
              <a:spLocks/>
            </p:cNvSpPr>
            <p:nvPr/>
          </p:nvSpPr>
          <p:spPr bwMode="auto">
            <a:xfrm>
              <a:off x="3744" y="860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29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29" y="25"/>
                </a:cxn>
                <a:cxn ang="0">
                  <a:pos x="28" y="26"/>
                </a:cxn>
                <a:cxn ang="0">
                  <a:pos x="27" y="28"/>
                </a:cxn>
                <a:cxn ang="0">
                  <a:pos x="25" y="29"/>
                </a:cxn>
                <a:cxn ang="0">
                  <a:pos x="23" y="29"/>
                </a:cxn>
                <a:cxn ang="0">
                  <a:pos x="20" y="30"/>
                </a:cxn>
                <a:cxn ang="0">
                  <a:pos x="18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3" y="25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0" name="Freeform 20"/>
            <p:cNvSpPr>
              <a:spLocks/>
            </p:cNvSpPr>
            <p:nvPr/>
          </p:nvSpPr>
          <p:spPr bwMode="auto">
            <a:xfrm>
              <a:off x="4062" y="1128"/>
              <a:ext cx="33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1" y="10"/>
                </a:cxn>
                <a:cxn ang="0">
                  <a:pos x="31" y="13"/>
                </a:cxn>
                <a:cxn ang="0">
                  <a:pos x="33" y="15"/>
                </a:cxn>
                <a:cxn ang="0">
                  <a:pos x="33" y="18"/>
                </a:cxn>
                <a:cxn ang="0">
                  <a:pos x="31" y="20"/>
                </a:cxn>
                <a:cxn ang="0">
                  <a:pos x="30" y="23"/>
                </a:cxn>
                <a:cxn ang="0">
                  <a:pos x="30" y="25"/>
                </a:cxn>
                <a:cxn ang="0">
                  <a:pos x="28" y="26"/>
                </a:cxn>
                <a:cxn ang="0">
                  <a:pos x="26" y="29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4" y="26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1" name="Freeform 21"/>
            <p:cNvSpPr>
              <a:spLocks/>
            </p:cNvSpPr>
            <p:nvPr/>
          </p:nvSpPr>
          <p:spPr bwMode="auto">
            <a:xfrm>
              <a:off x="4062" y="1128"/>
              <a:ext cx="33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1" y="10"/>
                </a:cxn>
                <a:cxn ang="0">
                  <a:pos x="31" y="13"/>
                </a:cxn>
                <a:cxn ang="0">
                  <a:pos x="33" y="15"/>
                </a:cxn>
                <a:cxn ang="0">
                  <a:pos x="33" y="18"/>
                </a:cxn>
                <a:cxn ang="0">
                  <a:pos x="31" y="20"/>
                </a:cxn>
                <a:cxn ang="0">
                  <a:pos x="30" y="23"/>
                </a:cxn>
                <a:cxn ang="0">
                  <a:pos x="30" y="25"/>
                </a:cxn>
                <a:cxn ang="0">
                  <a:pos x="28" y="26"/>
                </a:cxn>
                <a:cxn ang="0">
                  <a:pos x="26" y="29"/>
                </a:cxn>
                <a:cxn ang="0">
                  <a:pos x="24" y="30"/>
                </a:cxn>
                <a:cxn ang="0">
                  <a:pos x="22" y="30"/>
                </a:cxn>
                <a:cxn ang="0">
                  <a:pos x="19" y="31"/>
                </a:cxn>
                <a:cxn ang="0">
                  <a:pos x="17" y="31"/>
                </a:cxn>
                <a:cxn ang="0">
                  <a:pos x="14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7" y="29"/>
                </a:cxn>
                <a:cxn ang="0">
                  <a:pos x="5" y="28"/>
                </a:cxn>
                <a:cxn ang="0">
                  <a:pos x="4" y="26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2" name="Freeform 22"/>
            <p:cNvSpPr>
              <a:spLocks/>
            </p:cNvSpPr>
            <p:nvPr/>
          </p:nvSpPr>
          <p:spPr bwMode="auto">
            <a:xfrm>
              <a:off x="4380" y="1131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1" y="21"/>
                </a:cxn>
                <a:cxn ang="0">
                  <a:pos x="30" y="22"/>
                </a:cxn>
                <a:cxn ang="0">
                  <a:pos x="29" y="23"/>
                </a:cxn>
                <a:cxn ang="0">
                  <a:pos x="28" y="26"/>
                </a:cxn>
                <a:cxn ang="0">
                  <a:pos x="25" y="28"/>
                </a:cxn>
                <a:cxn ang="0">
                  <a:pos x="23" y="30"/>
                </a:cxn>
                <a:cxn ang="0">
                  <a:pos x="21" y="31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4" y="27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4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3" name="Freeform 23"/>
            <p:cNvSpPr>
              <a:spLocks/>
            </p:cNvSpPr>
            <p:nvPr/>
          </p:nvSpPr>
          <p:spPr bwMode="auto">
            <a:xfrm>
              <a:off x="4380" y="1131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1" y="21"/>
                </a:cxn>
                <a:cxn ang="0">
                  <a:pos x="30" y="22"/>
                </a:cxn>
                <a:cxn ang="0">
                  <a:pos x="29" y="23"/>
                </a:cxn>
                <a:cxn ang="0">
                  <a:pos x="28" y="26"/>
                </a:cxn>
                <a:cxn ang="0">
                  <a:pos x="25" y="28"/>
                </a:cxn>
                <a:cxn ang="0">
                  <a:pos x="23" y="30"/>
                </a:cxn>
                <a:cxn ang="0">
                  <a:pos x="21" y="31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4" y="27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4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4" name="Freeform 24"/>
            <p:cNvSpPr>
              <a:spLocks/>
            </p:cNvSpPr>
            <p:nvPr/>
          </p:nvSpPr>
          <p:spPr bwMode="auto">
            <a:xfrm>
              <a:off x="4805" y="1128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29" y="8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1" y="18"/>
                </a:cxn>
                <a:cxn ang="0">
                  <a:pos x="31" y="20"/>
                </a:cxn>
                <a:cxn ang="0">
                  <a:pos x="30" y="23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26" y="26"/>
                </a:cxn>
                <a:cxn ang="0">
                  <a:pos x="25" y="29"/>
                </a:cxn>
                <a:cxn ang="0">
                  <a:pos x="23" y="30"/>
                </a:cxn>
                <a:cxn ang="0">
                  <a:pos x="20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6" y="29"/>
                </a:cxn>
                <a:cxn ang="0">
                  <a:pos x="4" y="26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5" name="Freeform 25"/>
            <p:cNvSpPr>
              <a:spLocks/>
            </p:cNvSpPr>
            <p:nvPr/>
          </p:nvSpPr>
          <p:spPr bwMode="auto">
            <a:xfrm>
              <a:off x="4805" y="1128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29" y="8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1" y="18"/>
                </a:cxn>
                <a:cxn ang="0">
                  <a:pos x="31" y="20"/>
                </a:cxn>
                <a:cxn ang="0">
                  <a:pos x="30" y="23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26" y="26"/>
                </a:cxn>
                <a:cxn ang="0">
                  <a:pos x="25" y="29"/>
                </a:cxn>
                <a:cxn ang="0">
                  <a:pos x="23" y="30"/>
                </a:cxn>
                <a:cxn ang="0">
                  <a:pos x="20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6" y="29"/>
                </a:cxn>
                <a:cxn ang="0">
                  <a:pos x="4" y="26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6" name="Freeform 26"/>
            <p:cNvSpPr>
              <a:spLocks/>
            </p:cNvSpPr>
            <p:nvPr/>
          </p:nvSpPr>
          <p:spPr bwMode="auto">
            <a:xfrm>
              <a:off x="5436" y="593"/>
              <a:ext cx="32" cy="3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1" y="12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7" y="27"/>
                </a:cxn>
                <a:cxn ang="0">
                  <a:pos x="26" y="29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20" y="32"/>
                </a:cxn>
                <a:cxn ang="0">
                  <a:pos x="17" y="32"/>
                </a:cxn>
                <a:cxn ang="0">
                  <a:pos x="15" y="32"/>
                </a:cxn>
                <a:cxn ang="0">
                  <a:pos x="12" y="32"/>
                </a:cxn>
                <a:cxn ang="0">
                  <a:pos x="10" y="30"/>
                </a:cxn>
                <a:cxn ang="0">
                  <a:pos x="7" y="30"/>
                </a:cxn>
                <a:cxn ang="0">
                  <a:pos x="6" y="29"/>
                </a:cxn>
                <a:cxn ang="0">
                  <a:pos x="4" y="27"/>
                </a:cxn>
                <a:cxn ang="0">
                  <a:pos x="2" y="25"/>
                </a:cxn>
                <a:cxn ang="0">
                  <a:pos x="1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7" name="Freeform 27"/>
            <p:cNvSpPr>
              <a:spLocks/>
            </p:cNvSpPr>
            <p:nvPr/>
          </p:nvSpPr>
          <p:spPr bwMode="auto">
            <a:xfrm>
              <a:off x="5436" y="593"/>
              <a:ext cx="32" cy="3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5" y="4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30" y="9"/>
                </a:cxn>
                <a:cxn ang="0">
                  <a:pos x="31" y="12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7" y="27"/>
                </a:cxn>
                <a:cxn ang="0">
                  <a:pos x="26" y="29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20" y="32"/>
                </a:cxn>
                <a:cxn ang="0">
                  <a:pos x="17" y="32"/>
                </a:cxn>
                <a:cxn ang="0">
                  <a:pos x="15" y="32"/>
                </a:cxn>
                <a:cxn ang="0">
                  <a:pos x="12" y="32"/>
                </a:cxn>
                <a:cxn ang="0">
                  <a:pos x="10" y="30"/>
                </a:cxn>
                <a:cxn ang="0">
                  <a:pos x="7" y="30"/>
                </a:cxn>
                <a:cxn ang="0">
                  <a:pos x="6" y="29"/>
                </a:cxn>
                <a:cxn ang="0">
                  <a:pos x="4" y="27"/>
                </a:cxn>
                <a:cxn ang="0">
                  <a:pos x="2" y="25"/>
                </a:cxn>
                <a:cxn ang="0">
                  <a:pos x="1" y="23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8" name="Freeform 28"/>
            <p:cNvSpPr>
              <a:spLocks/>
            </p:cNvSpPr>
            <p:nvPr/>
          </p:nvSpPr>
          <p:spPr bwMode="auto">
            <a:xfrm>
              <a:off x="5436" y="1131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5" y="3"/>
                </a:cxn>
                <a:cxn ang="0">
                  <a:pos x="27" y="5"/>
                </a:cxn>
                <a:cxn ang="0">
                  <a:pos x="30" y="7"/>
                </a:cxn>
                <a:cxn ang="0">
                  <a:pos x="31" y="10"/>
                </a:cxn>
                <a:cxn ang="0">
                  <a:pos x="31" y="12"/>
                </a:cxn>
                <a:cxn ang="0">
                  <a:pos x="32" y="13"/>
                </a:cxn>
                <a:cxn ang="0">
                  <a:pos x="32" y="16"/>
                </a:cxn>
                <a:cxn ang="0">
                  <a:pos x="32" y="18"/>
                </a:cxn>
                <a:cxn ang="0">
                  <a:pos x="31" y="21"/>
                </a:cxn>
                <a:cxn ang="0">
                  <a:pos x="30" y="22"/>
                </a:cxn>
                <a:cxn ang="0">
                  <a:pos x="30" y="25"/>
                </a:cxn>
                <a:cxn ang="0">
                  <a:pos x="29" y="26"/>
                </a:cxn>
                <a:cxn ang="0">
                  <a:pos x="27" y="27"/>
                </a:cxn>
                <a:cxn ang="0">
                  <a:pos x="26" y="28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20" y="31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2" y="31"/>
                </a:cxn>
                <a:cxn ang="0">
                  <a:pos x="10" y="30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5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49" name="Freeform 29"/>
            <p:cNvSpPr>
              <a:spLocks/>
            </p:cNvSpPr>
            <p:nvPr/>
          </p:nvSpPr>
          <p:spPr bwMode="auto">
            <a:xfrm>
              <a:off x="5436" y="1131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5" y="3"/>
                </a:cxn>
                <a:cxn ang="0">
                  <a:pos x="27" y="5"/>
                </a:cxn>
                <a:cxn ang="0">
                  <a:pos x="30" y="7"/>
                </a:cxn>
                <a:cxn ang="0">
                  <a:pos x="31" y="10"/>
                </a:cxn>
                <a:cxn ang="0">
                  <a:pos x="31" y="12"/>
                </a:cxn>
                <a:cxn ang="0">
                  <a:pos x="32" y="13"/>
                </a:cxn>
                <a:cxn ang="0">
                  <a:pos x="32" y="16"/>
                </a:cxn>
                <a:cxn ang="0">
                  <a:pos x="32" y="18"/>
                </a:cxn>
                <a:cxn ang="0">
                  <a:pos x="31" y="21"/>
                </a:cxn>
                <a:cxn ang="0">
                  <a:pos x="30" y="22"/>
                </a:cxn>
                <a:cxn ang="0">
                  <a:pos x="30" y="25"/>
                </a:cxn>
                <a:cxn ang="0">
                  <a:pos x="29" y="26"/>
                </a:cxn>
                <a:cxn ang="0">
                  <a:pos x="27" y="27"/>
                </a:cxn>
                <a:cxn ang="0">
                  <a:pos x="26" y="28"/>
                </a:cxn>
                <a:cxn ang="0">
                  <a:pos x="25" y="30"/>
                </a:cxn>
                <a:cxn ang="0">
                  <a:pos x="22" y="30"/>
                </a:cxn>
                <a:cxn ang="0">
                  <a:pos x="20" y="31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2" y="31"/>
                </a:cxn>
                <a:cxn ang="0">
                  <a:pos x="10" y="30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5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0" name="Freeform 30"/>
            <p:cNvSpPr>
              <a:spLocks/>
            </p:cNvSpPr>
            <p:nvPr/>
          </p:nvSpPr>
          <p:spPr bwMode="auto">
            <a:xfrm>
              <a:off x="5436" y="1669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0" y="7"/>
                </a:cxn>
                <a:cxn ang="0">
                  <a:pos x="31" y="9"/>
                </a:cxn>
                <a:cxn ang="0">
                  <a:pos x="31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1" y="20"/>
                </a:cxn>
                <a:cxn ang="0">
                  <a:pos x="30" y="22"/>
                </a:cxn>
                <a:cxn ang="0">
                  <a:pos x="29" y="25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7" y="29"/>
                </a:cxn>
                <a:cxn ang="0">
                  <a:pos x="5" y="26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1" name="Freeform 31"/>
            <p:cNvSpPr>
              <a:spLocks/>
            </p:cNvSpPr>
            <p:nvPr/>
          </p:nvSpPr>
          <p:spPr bwMode="auto">
            <a:xfrm>
              <a:off x="5436" y="1669"/>
              <a:ext cx="3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0" y="7"/>
                </a:cxn>
                <a:cxn ang="0">
                  <a:pos x="31" y="9"/>
                </a:cxn>
                <a:cxn ang="0">
                  <a:pos x="31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1" y="20"/>
                </a:cxn>
                <a:cxn ang="0">
                  <a:pos x="30" y="22"/>
                </a:cxn>
                <a:cxn ang="0">
                  <a:pos x="29" y="25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7" y="29"/>
                </a:cxn>
                <a:cxn ang="0">
                  <a:pos x="5" y="26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2" name="Freeform 32"/>
            <p:cNvSpPr>
              <a:spLocks/>
            </p:cNvSpPr>
            <p:nvPr/>
          </p:nvSpPr>
          <p:spPr bwMode="auto">
            <a:xfrm>
              <a:off x="3268" y="517"/>
              <a:ext cx="1355" cy="686"/>
            </a:xfrm>
            <a:custGeom>
              <a:avLst/>
              <a:gdLst/>
              <a:ahLst/>
              <a:cxnLst>
                <a:cxn ang="0">
                  <a:pos x="0" y="636"/>
                </a:cxn>
                <a:cxn ang="0">
                  <a:pos x="0" y="0"/>
                </a:cxn>
                <a:cxn ang="0">
                  <a:pos x="338" y="0"/>
                </a:cxn>
                <a:cxn ang="0">
                  <a:pos x="1355" y="529"/>
                </a:cxn>
                <a:cxn ang="0">
                  <a:pos x="1355" y="686"/>
                </a:cxn>
              </a:cxnLst>
              <a:rect l="0" t="0" r="r" b="b"/>
              <a:pathLst>
                <a:path w="1355" h="686">
                  <a:moveTo>
                    <a:pt x="0" y="636"/>
                  </a:moveTo>
                  <a:lnTo>
                    <a:pt x="0" y="0"/>
                  </a:lnTo>
                  <a:lnTo>
                    <a:pt x="338" y="0"/>
                  </a:lnTo>
                  <a:lnTo>
                    <a:pt x="1355" y="529"/>
                  </a:lnTo>
                  <a:lnTo>
                    <a:pt x="1355" y="6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3" name="Freeform 33"/>
            <p:cNvSpPr>
              <a:spLocks/>
            </p:cNvSpPr>
            <p:nvPr/>
          </p:nvSpPr>
          <p:spPr bwMode="auto">
            <a:xfrm>
              <a:off x="3270" y="1037"/>
              <a:ext cx="1353" cy="6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686"/>
                </a:cxn>
                <a:cxn ang="0">
                  <a:pos x="337" y="686"/>
                </a:cxn>
                <a:cxn ang="0">
                  <a:pos x="1353" y="157"/>
                </a:cxn>
                <a:cxn ang="0">
                  <a:pos x="1353" y="0"/>
                </a:cxn>
              </a:cxnLst>
              <a:rect l="0" t="0" r="r" b="b"/>
              <a:pathLst>
                <a:path w="1353" h="686">
                  <a:moveTo>
                    <a:pt x="0" y="50"/>
                  </a:moveTo>
                  <a:lnTo>
                    <a:pt x="0" y="686"/>
                  </a:lnTo>
                  <a:lnTo>
                    <a:pt x="337" y="686"/>
                  </a:lnTo>
                  <a:lnTo>
                    <a:pt x="1353" y="157"/>
                  </a:lnTo>
                  <a:lnTo>
                    <a:pt x="13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4" name="Freeform 34"/>
            <p:cNvSpPr>
              <a:spLocks/>
            </p:cNvSpPr>
            <p:nvPr/>
          </p:nvSpPr>
          <p:spPr bwMode="auto">
            <a:xfrm>
              <a:off x="4707" y="517"/>
              <a:ext cx="891" cy="686"/>
            </a:xfrm>
            <a:custGeom>
              <a:avLst/>
              <a:gdLst/>
              <a:ahLst/>
              <a:cxnLst>
                <a:cxn ang="0">
                  <a:pos x="891" y="636"/>
                </a:cxn>
                <a:cxn ang="0">
                  <a:pos x="891" y="0"/>
                </a:cxn>
                <a:cxn ang="0">
                  <a:pos x="669" y="0"/>
                </a:cxn>
                <a:cxn ang="0">
                  <a:pos x="0" y="529"/>
                </a:cxn>
                <a:cxn ang="0">
                  <a:pos x="0" y="686"/>
                </a:cxn>
              </a:cxnLst>
              <a:rect l="0" t="0" r="r" b="b"/>
              <a:pathLst>
                <a:path w="891" h="686">
                  <a:moveTo>
                    <a:pt x="891" y="636"/>
                  </a:moveTo>
                  <a:lnTo>
                    <a:pt x="891" y="0"/>
                  </a:lnTo>
                  <a:lnTo>
                    <a:pt x="669" y="0"/>
                  </a:lnTo>
                  <a:lnTo>
                    <a:pt x="0" y="529"/>
                  </a:lnTo>
                  <a:lnTo>
                    <a:pt x="0" y="6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5" name="Freeform 35"/>
            <p:cNvSpPr>
              <a:spLocks/>
            </p:cNvSpPr>
            <p:nvPr/>
          </p:nvSpPr>
          <p:spPr bwMode="auto">
            <a:xfrm>
              <a:off x="4707" y="1037"/>
              <a:ext cx="891" cy="686"/>
            </a:xfrm>
            <a:custGeom>
              <a:avLst/>
              <a:gdLst/>
              <a:ahLst/>
              <a:cxnLst>
                <a:cxn ang="0">
                  <a:pos x="891" y="50"/>
                </a:cxn>
                <a:cxn ang="0">
                  <a:pos x="891" y="686"/>
                </a:cxn>
                <a:cxn ang="0">
                  <a:pos x="669" y="686"/>
                </a:cxn>
                <a:cxn ang="0">
                  <a:pos x="0" y="157"/>
                </a:cxn>
                <a:cxn ang="0">
                  <a:pos x="0" y="0"/>
                </a:cxn>
              </a:cxnLst>
              <a:rect l="0" t="0" r="r" b="b"/>
              <a:pathLst>
                <a:path w="891" h="686">
                  <a:moveTo>
                    <a:pt x="891" y="50"/>
                  </a:moveTo>
                  <a:lnTo>
                    <a:pt x="891" y="686"/>
                  </a:lnTo>
                  <a:lnTo>
                    <a:pt x="669" y="686"/>
                  </a:lnTo>
                  <a:lnTo>
                    <a:pt x="0" y="15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6" name="Freeform 36"/>
            <p:cNvSpPr>
              <a:spLocks/>
            </p:cNvSpPr>
            <p:nvPr/>
          </p:nvSpPr>
          <p:spPr bwMode="auto">
            <a:xfrm>
              <a:off x="5123" y="1128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4" y="3"/>
                </a:cxn>
                <a:cxn ang="0">
                  <a:pos x="26" y="4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5"/>
                </a:cxn>
                <a:cxn ang="0">
                  <a:pos x="29" y="26"/>
                </a:cxn>
                <a:cxn ang="0">
                  <a:pos x="27" y="28"/>
                </a:cxn>
                <a:cxn ang="0">
                  <a:pos x="26" y="29"/>
                </a:cxn>
                <a:cxn ang="0">
                  <a:pos x="24" y="30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1" y="30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9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7" name="Freeform 37"/>
            <p:cNvSpPr>
              <a:spLocks/>
            </p:cNvSpPr>
            <p:nvPr/>
          </p:nvSpPr>
          <p:spPr bwMode="auto">
            <a:xfrm>
              <a:off x="5123" y="1128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4" y="3"/>
                </a:cxn>
                <a:cxn ang="0">
                  <a:pos x="26" y="4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2" y="11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5"/>
                </a:cxn>
                <a:cxn ang="0">
                  <a:pos x="29" y="26"/>
                </a:cxn>
                <a:cxn ang="0">
                  <a:pos x="27" y="28"/>
                </a:cxn>
                <a:cxn ang="0">
                  <a:pos x="26" y="29"/>
                </a:cxn>
                <a:cxn ang="0">
                  <a:pos x="24" y="30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1" y="30"/>
                </a:cxn>
                <a:cxn ang="0">
                  <a:pos x="9" y="30"/>
                </a:cxn>
                <a:cxn ang="0">
                  <a:pos x="8" y="29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8" y="4"/>
                </a:cxn>
                <a:cxn ang="0">
                  <a:pos x="9" y="3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8" name="Freeform 38"/>
            <p:cNvSpPr>
              <a:spLocks/>
            </p:cNvSpPr>
            <p:nvPr/>
          </p:nvSpPr>
          <p:spPr bwMode="auto">
            <a:xfrm>
              <a:off x="5123" y="860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30" y="6"/>
                </a:cxn>
                <a:cxn ang="0">
                  <a:pos x="31" y="9"/>
                </a:cxn>
                <a:cxn ang="0">
                  <a:pos x="31" y="11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6"/>
                </a:cxn>
                <a:cxn ang="0">
                  <a:pos x="26" y="28"/>
                </a:cxn>
                <a:cxn ang="0">
                  <a:pos x="24" y="29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59" name="Freeform 39"/>
            <p:cNvSpPr>
              <a:spLocks/>
            </p:cNvSpPr>
            <p:nvPr/>
          </p:nvSpPr>
          <p:spPr bwMode="auto">
            <a:xfrm>
              <a:off x="5123" y="860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30" y="6"/>
                </a:cxn>
                <a:cxn ang="0">
                  <a:pos x="31" y="9"/>
                </a:cxn>
                <a:cxn ang="0">
                  <a:pos x="31" y="11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6"/>
                </a:cxn>
                <a:cxn ang="0">
                  <a:pos x="26" y="28"/>
                </a:cxn>
                <a:cxn ang="0">
                  <a:pos x="24" y="29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60" name="Freeform 40"/>
            <p:cNvSpPr>
              <a:spLocks/>
            </p:cNvSpPr>
            <p:nvPr/>
          </p:nvSpPr>
          <p:spPr bwMode="auto">
            <a:xfrm>
              <a:off x="5123" y="1397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30" y="7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6"/>
                </a:cxn>
                <a:cxn ang="0">
                  <a:pos x="26" y="28"/>
                </a:cxn>
                <a:cxn ang="0">
                  <a:pos x="24" y="29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1" y="22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C0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61" name="Freeform 41"/>
            <p:cNvSpPr>
              <a:spLocks/>
            </p:cNvSpPr>
            <p:nvPr/>
          </p:nvSpPr>
          <p:spPr bwMode="auto">
            <a:xfrm>
              <a:off x="5123" y="1397"/>
              <a:ext cx="32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9" y="5"/>
                </a:cxn>
                <a:cxn ang="0">
                  <a:pos x="30" y="7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0" y="24"/>
                </a:cxn>
                <a:cxn ang="0">
                  <a:pos x="29" y="26"/>
                </a:cxn>
                <a:cxn ang="0">
                  <a:pos x="26" y="28"/>
                </a:cxn>
                <a:cxn ang="0">
                  <a:pos x="24" y="29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3" y="30"/>
                </a:cxn>
                <a:cxn ang="0">
                  <a:pos x="10" y="30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4"/>
                </a:cxn>
                <a:cxn ang="0">
                  <a:pos x="1" y="22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62" name="Freeform 42"/>
            <p:cNvSpPr>
              <a:spLocks/>
            </p:cNvSpPr>
            <p:nvPr/>
          </p:nvSpPr>
          <p:spPr bwMode="auto">
            <a:xfrm>
              <a:off x="5230" y="1122"/>
              <a:ext cx="64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1" y="29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31" y="16"/>
                </a:cxn>
                <a:cxn ang="0">
                  <a:pos x="43" y="0"/>
                </a:cxn>
                <a:cxn ang="0">
                  <a:pos x="61" y="0"/>
                </a:cxn>
                <a:cxn ang="0">
                  <a:pos x="41" y="27"/>
                </a:cxn>
                <a:cxn ang="0">
                  <a:pos x="64" y="58"/>
                </a:cxn>
                <a:cxn ang="0">
                  <a:pos x="44" y="58"/>
                </a:cxn>
                <a:cxn ang="0">
                  <a:pos x="31" y="41"/>
                </a:cxn>
                <a:cxn ang="0">
                  <a:pos x="19" y="58"/>
                </a:cxn>
                <a:cxn ang="0">
                  <a:pos x="0" y="58"/>
                </a:cxn>
              </a:cxnLst>
              <a:rect l="0" t="0" r="r" b="b"/>
              <a:pathLst>
                <a:path w="64" h="58">
                  <a:moveTo>
                    <a:pt x="0" y="58"/>
                  </a:moveTo>
                  <a:lnTo>
                    <a:pt x="21" y="29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1" y="16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41" y="27"/>
                  </a:lnTo>
                  <a:lnTo>
                    <a:pt x="64" y="58"/>
                  </a:lnTo>
                  <a:lnTo>
                    <a:pt x="44" y="58"/>
                  </a:lnTo>
                  <a:lnTo>
                    <a:pt x="31" y="41"/>
                  </a:lnTo>
                  <a:lnTo>
                    <a:pt x="1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63" name="Freeform 43"/>
            <p:cNvSpPr>
              <a:spLocks/>
            </p:cNvSpPr>
            <p:nvPr/>
          </p:nvSpPr>
          <p:spPr bwMode="auto">
            <a:xfrm>
              <a:off x="4816" y="1610"/>
              <a:ext cx="64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2" y="27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32" y="15"/>
                </a:cxn>
                <a:cxn ang="0">
                  <a:pos x="43" y="0"/>
                </a:cxn>
                <a:cxn ang="0">
                  <a:pos x="62" y="0"/>
                </a:cxn>
                <a:cxn ang="0">
                  <a:pos x="40" y="25"/>
                </a:cxn>
                <a:cxn ang="0">
                  <a:pos x="64" y="54"/>
                </a:cxn>
                <a:cxn ang="0">
                  <a:pos x="44" y="54"/>
                </a:cxn>
                <a:cxn ang="0">
                  <a:pos x="32" y="38"/>
                </a:cxn>
                <a:cxn ang="0">
                  <a:pos x="19" y="54"/>
                </a:cxn>
                <a:cxn ang="0">
                  <a:pos x="0" y="54"/>
                </a:cxn>
              </a:cxnLst>
              <a:rect l="0" t="0" r="r" b="b"/>
              <a:pathLst>
                <a:path w="64" h="54">
                  <a:moveTo>
                    <a:pt x="0" y="54"/>
                  </a:moveTo>
                  <a:lnTo>
                    <a:pt x="22" y="2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2" y="15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40" y="25"/>
                  </a:lnTo>
                  <a:lnTo>
                    <a:pt x="64" y="54"/>
                  </a:lnTo>
                  <a:lnTo>
                    <a:pt x="44" y="54"/>
                  </a:lnTo>
                  <a:lnTo>
                    <a:pt x="32" y="38"/>
                  </a:lnTo>
                  <a:lnTo>
                    <a:pt x="19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9164" name="Rectangle 44"/>
            <p:cNvSpPr>
              <a:spLocks noChangeArrowheads="1"/>
            </p:cNvSpPr>
            <p:nvPr/>
          </p:nvSpPr>
          <p:spPr bwMode="auto">
            <a:xfrm>
              <a:off x="4133" y="1593"/>
              <a:ext cx="9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es-ES_tradnl"/>
            </a:p>
          </p:txBody>
        </p:sp>
        <p:sp>
          <p:nvSpPr>
            <p:cNvPr id="389165" name="Rectangle 45"/>
            <p:cNvSpPr>
              <a:spLocks noChangeArrowheads="1"/>
            </p:cNvSpPr>
            <p:nvPr/>
          </p:nvSpPr>
          <p:spPr bwMode="auto">
            <a:xfrm>
              <a:off x="4189" y="1593"/>
              <a:ext cx="5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endParaRPr lang="es-ES_tradnl"/>
            </a:p>
          </p:txBody>
        </p:sp>
        <p:sp>
          <p:nvSpPr>
            <p:cNvPr id="389166" name="Rectangle 46"/>
            <p:cNvSpPr>
              <a:spLocks noChangeArrowheads="1"/>
            </p:cNvSpPr>
            <p:nvPr/>
          </p:nvSpPr>
          <p:spPr bwMode="auto">
            <a:xfrm>
              <a:off x="4212" y="1593"/>
              <a:ext cx="8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u</a:t>
              </a:r>
              <a:endParaRPr lang="es-ES_tradnl"/>
            </a:p>
          </p:txBody>
        </p:sp>
        <p:sp>
          <p:nvSpPr>
            <p:cNvPr id="389167" name="Rectangle 47"/>
            <p:cNvSpPr>
              <a:spLocks noChangeArrowheads="1"/>
            </p:cNvSpPr>
            <p:nvPr/>
          </p:nvSpPr>
          <p:spPr bwMode="auto">
            <a:xfrm>
              <a:off x="4259" y="1593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s-ES_tradnl"/>
            </a:p>
          </p:txBody>
        </p:sp>
        <p:sp>
          <p:nvSpPr>
            <p:cNvPr id="389168" name="Rectangle 48"/>
            <p:cNvSpPr>
              <a:spLocks noChangeArrowheads="1"/>
            </p:cNvSpPr>
            <p:nvPr/>
          </p:nvSpPr>
          <p:spPr bwMode="auto">
            <a:xfrm>
              <a:off x="4303" y="1593"/>
              <a:ext cx="6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s-ES_tradnl"/>
            </a:p>
          </p:txBody>
        </p:sp>
        <p:sp>
          <p:nvSpPr>
            <p:cNvPr id="389169" name="Rectangle 49"/>
            <p:cNvSpPr>
              <a:spLocks noChangeArrowheads="1"/>
            </p:cNvSpPr>
            <p:nvPr/>
          </p:nvSpPr>
          <p:spPr bwMode="auto">
            <a:xfrm>
              <a:off x="4329" y="1593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s-ES_tradnl"/>
            </a:p>
          </p:txBody>
        </p:sp>
        <p:sp>
          <p:nvSpPr>
            <p:cNvPr id="389170" name="Rectangle 50"/>
            <p:cNvSpPr>
              <a:spLocks noChangeArrowheads="1"/>
            </p:cNvSpPr>
            <p:nvPr/>
          </p:nvSpPr>
          <p:spPr bwMode="auto">
            <a:xfrm>
              <a:off x="4371" y="1593"/>
              <a:ext cx="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endParaRPr lang="es-ES_tradnl"/>
            </a:p>
          </p:txBody>
        </p:sp>
        <p:sp>
          <p:nvSpPr>
            <p:cNvPr id="389171" name="Rectangle 51"/>
            <p:cNvSpPr>
              <a:spLocks noChangeArrowheads="1"/>
            </p:cNvSpPr>
            <p:nvPr/>
          </p:nvSpPr>
          <p:spPr bwMode="auto">
            <a:xfrm>
              <a:off x="4403" y="1593"/>
              <a:ext cx="5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s-ES_tradnl"/>
            </a:p>
          </p:txBody>
        </p:sp>
        <p:sp>
          <p:nvSpPr>
            <p:cNvPr id="389172" name="Rectangle 52"/>
            <p:cNvSpPr>
              <a:spLocks noChangeArrowheads="1"/>
            </p:cNvSpPr>
            <p:nvPr/>
          </p:nvSpPr>
          <p:spPr bwMode="auto">
            <a:xfrm>
              <a:off x="4424" y="1593"/>
              <a:ext cx="9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es-ES_tradnl"/>
            </a:p>
          </p:txBody>
        </p:sp>
        <p:sp>
          <p:nvSpPr>
            <p:cNvPr id="389173" name="Rectangle 53"/>
            <p:cNvSpPr>
              <a:spLocks noChangeArrowheads="1"/>
            </p:cNvSpPr>
            <p:nvPr/>
          </p:nvSpPr>
          <p:spPr bwMode="auto">
            <a:xfrm>
              <a:off x="4480" y="1593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s-ES_tradnl"/>
            </a:p>
          </p:txBody>
        </p:sp>
        <p:sp>
          <p:nvSpPr>
            <p:cNvPr id="389174" name="Rectangle 54"/>
            <p:cNvSpPr>
              <a:spLocks noChangeArrowheads="1"/>
            </p:cNvSpPr>
            <p:nvPr/>
          </p:nvSpPr>
          <p:spPr bwMode="auto">
            <a:xfrm>
              <a:off x="4524" y="1593"/>
              <a:ext cx="8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s-ES_tradnl"/>
            </a:p>
          </p:txBody>
        </p:sp>
        <p:sp>
          <p:nvSpPr>
            <p:cNvPr id="389175" name="Rectangle 55"/>
            <p:cNvSpPr>
              <a:spLocks noChangeArrowheads="1"/>
            </p:cNvSpPr>
            <p:nvPr/>
          </p:nvSpPr>
          <p:spPr bwMode="auto">
            <a:xfrm>
              <a:off x="4571" y="1593"/>
              <a:ext cx="6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s-ES_tradnl"/>
            </a:p>
          </p:txBody>
        </p:sp>
        <p:sp>
          <p:nvSpPr>
            <p:cNvPr id="389176" name="Rectangle 56"/>
            <p:cNvSpPr>
              <a:spLocks noChangeArrowheads="1"/>
            </p:cNvSpPr>
            <p:nvPr/>
          </p:nvSpPr>
          <p:spPr bwMode="auto">
            <a:xfrm>
              <a:off x="4597" y="1593"/>
              <a:ext cx="6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endParaRPr lang="es-ES_tradnl"/>
            </a:p>
          </p:txBody>
        </p:sp>
        <p:sp>
          <p:nvSpPr>
            <p:cNvPr id="389177" name="Rectangle 57"/>
            <p:cNvSpPr>
              <a:spLocks noChangeArrowheads="1"/>
            </p:cNvSpPr>
            <p:nvPr/>
          </p:nvSpPr>
          <p:spPr bwMode="auto">
            <a:xfrm>
              <a:off x="4627" y="1593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s-ES_tradnl"/>
            </a:p>
          </p:txBody>
        </p:sp>
        <p:sp>
          <p:nvSpPr>
            <p:cNvPr id="389178" name="Rectangle 58"/>
            <p:cNvSpPr>
              <a:spLocks noChangeArrowheads="1"/>
            </p:cNvSpPr>
            <p:nvPr/>
          </p:nvSpPr>
          <p:spPr bwMode="auto">
            <a:xfrm>
              <a:off x="4671" y="1593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s-ES_tradnl"/>
            </a:p>
          </p:txBody>
        </p:sp>
        <p:sp>
          <p:nvSpPr>
            <p:cNvPr id="389179" name="Rectangle 59"/>
            <p:cNvSpPr>
              <a:spLocks noChangeArrowheads="1"/>
            </p:cNvSpPr>
            <p:nvPr/>
          </p:nvSpPr>
          <p:spPr bwMode="auto">
            <a:xfrm>
              <a:off x="4714" y="1593"/>
              <a:ext cx="5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s-ES_tradnl"/>
            </a:p>
          </p:txBody>
        </p:sp>
        <p:sp>
          <p:nvSpPr>
            <p:cNvPr id="389180" name="Rectangle 60"/>
            <p:cNvSpPr>
              <a:spLocks noChangeArrowheads="1"/>
            </p:cNvSpPr>
            <p:nvPr/>
          </p:nvSpPr>
          <p:spPr bwMode="auto">
            <a:xfrm>
              <a:off x="4735" y="1593"/>
              <a:ext cx="8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 b="1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s-ES_tradnl"/>
            </a:p>
          </p:txBody>
        </p:sp>
        <p:sp>
          <p:nvSpPr>
            <p:cNvPr id="389181" name="Rectangle 61"/>
            <p:cNvSpPr>
              <a:spLocks noChangeArrowheads="1"/>
            </p:cNvSpPr>
            <p:nvPr/>
          </p:nvSpPr>
          <p:spPr bwMode="auto">
            <a:xfrm>
              <a:off x="4740" y="1572"/>
              <a:ext cx="6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^</a:t>
              </a:r>
              <a:endParaRPr lang="es-ES_tradnl"/>
            </a:p>
          </p:txBody>
        </p:sp>
        <p:sp>
          <p:nvSpPr>
            <p:cNvPr id="389182" name="Rectangle 62"/>
            <p:cNvSpPr>
              <a:spLocks noChangeArrowheads="1"/>
            </p:cNvSpPr>
            <p:nvPr/>
          </p:nvSpPr>
          <p:spPr bwMode="auto">
            <a:xfrm>
              <a:off x="3489" y="53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3" name="Rectangle 63"/>
            <p:cNvSpPr>
              <a:spLocks noChangeArrowheads="1"/>
            </p:cNvSpPr>
            <p:nvPr/>
          </p:nvSpPr>
          <p:spPr bwMode="auto">
            <a:xfrm>
              <a:off x="3489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4" name="Rectangle 64"/>
            <p:cNvSpPr>
              <a:spLocks noChangeArrowheads="1"/>
            </p:cNvSpPr>
            <p:nvPr/>
          </p:nvSpPr>
          <p:spPr bwMode="auto">
            <a:xfrm>
              <a:off x="3813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5" name="Rectangle 65"/>
            <p:cNvSpPr>
              <a:spLocks noChangeArrowheads="1"/>
            </p:cNvSpPr>
            <p:nvPr/>
          </p:nvSpPr>
          <p:spPr bwMode="auto">
            <a:xfrm>
              <a:off x="3489" y="161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6" name="Rectangle 66"/>
            <p:cNvSpPr>
              <a:spLocks noChangeArrowheads="1"/>
            </p:cNvSpPr>
            <p:nvPr/>
          </p:nvSpPr>
          <p:spPr bwMode="auto">
            <a:xfrm>
              <a:off x="3813" y="1338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7" name="Rectangle 67"/>
            <p:cNvSpPr>
              <a:spLocks noChangeArrowheads="1"/>
            </p:cNvSpPr>
            <p:nvPr/>
          </p:nvSpPr>
          <p:spPr bwMode="auto">
            <a:xfrm>
              <a:off x="4122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8" name="Rectangle 68"/>
            <p:cNvSpPr>
              <a:spLocks noChangeArrowheads="1"/>
            </p:cNvSpPr>
            <p:nvPr/>
          </p:nvSpPr>
          <p:spPr bwMode="auto">
            <a:xfrm>
              <a:off x="4439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89" name="Rectangle 69"/>
            <p:cNvSpPr>
              <a:spLocks noChangeArrowheads="1"/>
            </p:cNvSpPr>
            <p:nvPr/>
          </p:nvSpPr>
          <p:spPr bwMode="auto">
            <a:xfrm>
              <a:off x="3813" y="802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s-ES_tradnl"/>
            </a:p>
          </p:txBody>
        </p:sp>
        <p:sp>
          <p:nvSpPr>
            <p:cNvPr id="389190" name="Rectangle 70"/>
            <p:cNvSpPr>
              <a:spLocks noChangeArrowheads="1"/>
            </p:cNvSpPr>
            <p:nvPr/>
          </p:nvSpPr>
          <p:spPr bwMode="auto">
            <a:xfrm>
              <a:off x="4856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1" name="Rectangle 71"/>
            <p:cNvSpPr>
              <a:spLocks noChangeArrowheads="1"/>
            </p:cNvSpPr>
            <p:nvPr/>
          </p:nvSpPr>
          <p:spPr bwMode="auto">
            <a:xfrm>
              <a:off x="5175" y="802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2" name="Rectangle 72"/>
            <p:cNvSpPr>
              <a:spLocks noChangeArrowheads="1"/>
            </p:cNvSpPr>
            <p:nvPr/>
          </p:nvSpPr>
          <p:spPr bwMode="auto">
            <a:xfrm>
              <a:off x="5175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3" name="Rectangle 73"/>
            <p:cNvSpPr>
              <a:spLocks noChangeArrowheads="1"/>
            </p:cNvSpPr>
            <p:nvPr/>
          </p:nvSpPr>
          <p:spPr bwMode="auto">
            <a:xfrm>
              <a:off x="5175" y="1338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4" name="Rectangle 74"/>
            <p:cNvSpPr>
              <a:spLocks noChangeArrowheads="1"/>
            </p:cNvSpPr>
            <p:nvPr/>
          </p:nvSpPr>
          <p:spPr bwMode="auto">
            <a:xfrm>
              <a:off x="5495" y="107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5" name="Rectangle 75"/>
            <p:cNvSpPr>
              <a:spLocks noChangeArrowheads="1"/>
            </p:cNvSpPr>
            <p:nvPr/>
          </p:nvSpPr>
          <p:spPr bwMode="auto">
            <a:xfrm>
              <a:off x="5495" y="1610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6" name="Rectangle 76"/>
            <p:cNvSpPr>
              <a:spLocks noChangeArrowheads="1"/>
            </p:cNvSpPr>
            <p:nvPr/>
          </p:nvSpPr>
          <p:spPr bwMode="auto">
            <a:xfrm>
              <a:off x="5495" y="53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s-ES_tradnl"/>
            </a:p>
          </p:txBody>
        </p:sp>
        <p:sp>
          <p:nvSpPr>
            <p:cNvPr id="389197" name="Text Box 77"/>
            <p:cNvSpPr txBox="1">
              <a:spLocks noChangeArrowheads="1"/>
            </p:cNvSpPr>
            <p:nvPr/>
          </p:nvSpPr>
          <p:spPr bwMode="auto">
            <a:xfrm>
              <a:off x="3779" y="1850"/>
              <a:ext cx="14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Grupos estrictos </a:t>
              </a:r>
            </a:p>
          </p:txBody>
        </p:sp>
        <p:sp>
          <p:nvSpPr>
            <p:cNvPr id="389198" name="Line 78"/>
            <p:cNvSpPr>
              <a:spLocks noChangeShapeType="1"/>
            </p:cNvSpPr>
            <p:nvPr/>
          </p:nvSpPr>
          <p:spPr bwMode="auto">
            <a:xfrm>
              <a:off x="3024" y="480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76200" y="3573016"/>
            <a:ext cx="9067800" cy="2971800"/>
            <a:chOff x="48" y="2352"/>
            <a:chExt cx="5712" cy="1872"/>
          </a:xfrm>
        </p:grpSpPr>
        <p:pic>
          <p:nvPicPr>
            <p:cNvPr id="389200" name="Picture 80"/>
            <p:cNvPicPr>
              <a:picLocks noChangeArrowheads="1"/>
            </p:cNvPicPr>
            <p:nvPr/>
          </p:nvPicPr>
          <p:blipFill>
            <a:blip r:embed="rId4" cstate="print">
              <a:lum bright="-36000"/>
            </a:blip>
            <a:srcRect/>
            <a:stretch>
              <a:fillRect/>
            </a:stretch>
          </p:blipFill>
          <p:spPr bwMode="auto">
            <a:xfrm>
              <a:off x="48" y="2352"/>
              <a:ext cx="2784" cy="15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01" name="Picture 8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5" y="2352"/>
              <a:ext cx="2785" cy="152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202" name="Text Box 82"/>
            <p:cNvSpPr txBox="1">
              <a:spLocks noChangeArrowheads="1"/>
            </p:cNvSpPr>
            <p:nvPr/>
          </p:nvSpPr>
          <p:spPr bwMode="auto">
            <a:xfrm>
              <a:off x="3120" y="3936"/>
              <a:ext cx="13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Grupo difuso 2 </a:t>
              </a:r>
            </a:p>
          </p:txBody>
        </p:sp>
        <p:sp>
          <p:nvSpPr>
            <p:cNvPr id="389203" name="Text Box 83"/>
            <p:cNvSpPr txBox="1">
              <a:spLocks noChangeArrowheads="1"/>
            </p:cNvSpPr>
            <p:nvPr/>
          </p:nvSpPr>
          <p:spPr bwMode="auto">
            <a:xfrm>
              <a:off x="336" y="3936"/>
              <a:ext cx="13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Grupo difuso 1 </a:t>
              </a:r>
            </a:p>
          </p:txBody>
        </p:sp>
        <p:sp>
          <p:nvSpPr>
            <p:cNvPr id="389204" name="Line 84"/>
            <p:cNvSpPr>
              <a:spLocks noChangeShapeType="1"/>
            </p:cNvSpPr>
            <p:nvPr/>
          </p:nvSpPr>
          <p:spPr bwMode="auto">
            <a:xfrm>
              <a:off x="2832" y="235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  <p:sp>
          <p:nvSpPr>
            <p:cNvPr id="389205" name="Line 85"/>
            <p:cNvSpPr>
              <a:spLocks noChangeShapeType="1"/>
            </p:cNvSpPr>
            <p:nvPr/>
          </p:nvSpPr>
          <p:spPr bwMode="auto">
            <a:xfrm>
              <a:off x="48" y="3840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  <p:sp>
          <p:nvSpPr>
            <p:cNvPr id="389206" name="Line 86"/>
            <p:cNvSpPr>
              <a:spLocks noChangeShapeType="1"/>
            </p:cNvSpPr>
            <p:nvPr/>
          </p:nvSpPr>
          <p:spPr bwMode="auto">
            <a:xfrm>
              <a:off x="2976" y="3888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4C05-DD81-49C7-99C8-9F6C9E86F555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s-ES_tradnl" sz="3600"/>
              <a:t>Agrupamiento con Lógica Difusa</a:t>
            </a:r>
            <a:endParaRPr lang="es-ES_tradnl" sz="3600">
              <a:solidFill>
                <a:schemeClr val="tx2"/>
              </a:solidFill>
            </a:endParaRP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76200" y="8382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/>
              <a:t>Algoritmo: Fuzzy c-means (FCM)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/>
              <a:t>n objetos, c clases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/>
              <a:t>u</a:t>
            </a:r>
            <a:r>
              <a:rPr lang="es-ES_tradnl" sz="2800" baseline="-25000"/>
              <a:t>i,j</a:t>
            </a:r>
            <a:r>
              <a:rPr lang="es-ES_tradnl" sz="2800"/>
              <a:t> = grado de pertenencia de objeto i a clase j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/>
              <a:t>(i=1, ..., n; j=1, ..., c)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/>
              <a:t>U = (u</a:t>
            </a:r>
            <a:r>
              <a:rPr lang="es-ES_tradnl" sz="2800" baseline="-25000"/>
              <a:t>i,j</a:t>
            </a:r>
            <a:r>
              <a:rPr lang="es-ES_tradnl" sz="2800"/>
              <a:t>)</a:t>
            </a:r>
            <a:r>
              <a:rPr lang="es-ES_tradnl" sz="2800" baseline="-25000"/>
              <a:t>i,j		</a:t>
            </a:r>
            <a:r>
              <a:rPr lang="es-ES_tradnl" sz="2800"/>
              <a:t>u</a:t>
            </a:r>
            <a:r>
              <a:rPr lang="es-ES_tradnl" sz="2800" baseline="-25000"/>
              <a:t>i,j</a:t>
            </a:r>
            <a:r>
              <a:rPr lang="es-ES_tradnl" sz="2800"/>
              <a:t> </a:t>
            </a:r>
            <a:r>
              <a:rPr lang="es-ES_tradnl" sz="2800">
                <a:sym typeface="Symbol" pitchFamily="18" charset="2"/>
              </a:rPr>
              <a:t>[0,1; u</a:t>
            </a:r>
            <a:r>
              <a:rPr lang="es-ES_tradnl" sz="2800" baseline="-25000">
                <a:sym typeface="Symbol" pitchFamily="18" charset="2"/>
              </a:rPr>
              <a:t>i,j</a:t>
            </a:r>
            <a:r>
              <a:rPr lang="es-ES_tradnl" sz="2800">
                <a:sym typeface="Symbol" pitchFamily="18" charset="2"/>
              </a:rPr>
              <a:t> = 1; i = 1, ..., n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>
                <a:sym typeface="Symbol" pitchFamily="18" charset="2"/>
              </a:rPr>
              <a:t>	Función objetivo: 	min  (u</a:t>
            </a:r>
            <a:r>
              <a:rPr lang="es-ES_tradnl" sz="2800" baseline="-25000">
                <a:sym typeface="Symbol" pitchFamily="18" charset="2"/>
              </a:rPr>
              <a:t>i,j</a:t>
            </a:r>
            <a:r>
              <a:rPr lang="es-ES_tradnl" sz="2800">
                <a:sym typeface="Symbol" pitchFamily="18" charset="2"/>
              </a:rPr>
              <a:t>)</a:t>
            </a:r>
            <a:r>
              <a:rPr lang="es-ES_tradnl" sz="2800" baseline="30000">
                <a:sym typeface="Symbol" pitchFamily="18" charset="2"/>
              </a:rPr>
              <a:t>m</a:t>
            </a:r>
            <a:r>
              <a:rPr lang="es-ES_tradnl" sz="2800">
                <a:sym typeface="Symbol" pitchFamily="18" charset="2"/>
              </a:rPr>
              <a:t> d</a:t>
            </a:r>
            <a:r>
              <a:rPr lang="es-ES_tradnl" sz="2800" baseline="30000">
                <a:sym typeface="Symbol" pitchFamily="18" charset="2"/>
              </a:rPr>
              <a:t>2</a:t>
            </a:r>
            <a:r>
              <a:rPr lang="es-ES_tradnl" sz="2800">
                <a:sym typeface="Symbol" pitchFamily="18" charset="2"/>
              </a:rPr>
              <a:t>(x</a:t>
            </a:r>
            <a:r>
              <a:rPr lang="es-ES_tradnl" sz="2800" baseline="-25000">
                <a:sym typeface="Symbol" pitchFamily="18" charset="2"/>
              </a:rPr>
              <a:t>i</a:t>
            </a:r>
            <a:r>
              <a:rPr lang="es-ES_tradnl" sz="2800">
                <a:sym typeface="Symbol" pitchFamily="18" charset="2"/>
              </a:rPr>
              <a:t>, c</a:t>
            </a:r>
            <a:r>
              <a:rPr lang="es-ES_tradnl" sz="2800" baseline="-25000">
                <a:sym typeface="Symbol" pitchFamily="18" charset="2"/>
              </a:rPr>
              <a:t>j</a:t>
            </a:r>
            <a:r>
              <a:rPr lang="es-ES_tradnl" sz="2800">
                <a:sym typeface="Symbol" pitchFamily="18" charset="2"/>
              </a:rPr>
              <a:t>) </a:t>
            </a:r>
            <a:endParaRPr lang="es-ES_tradnl" sz="28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/>
              <a:t>	x</a:t>
            </a:r>
            <a:r>
              <a:rPr lang="es-ES_tradnl" baseline="-25000"/>
              <a:t>i</a:t>
            </a:r>
            <a:r>
              <a:rPr lang="es-ES_tradnl"/>
              <a:t> : objeto i; c</a:t>
            </a:r>
            <a:r>
              <a:rPr lang="es-ES_tradnl" baseline="-25000"/>
              <a:t>j</a:t>
            </a:r>
            <a:r>
              <a:rPr lang="es-ES_tradnl"/>
              <a:t> : centro de clase j;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/>
              <a:t>	d</a:t>
            </a:r>
            <a:r>
              <a:rPr lang="es-ES_tradnl" baseline="30000"/>
              <a:t>2</a:t>
            </a:r>
            <a:r>
              <a:rPr lang="es-ES_tradnl"/>
              <a:t>(x</a:t>
            </a:r>
            <a:r>
              <a:rPr lang="es-ES_tradnl" baseline="-25000"/>
              <a:t>i</a:t>
            </a:r>
            <a:r>
              <a:rPr lang="es-ES_tradnl"/>
              <a:t>, c</a:t>
            </a:r>
            <a:r>
              <a:rPr lang="es-ES_tradnl" baseline="-25000"/>
              <a:t>j</a:t>
            </a:r>
            <a:r>
              <a:rPr lang="es-ES_tradnl"/>
              <a:t>): distancia entre x</a:t>
            </a:r>
            <a:r>
              <a:rPr lang="es-ES_tradnl" baseline="-25000"/>
              <a:t>i</a:t>
            </a:r>
            <a:r>
              <a:rPr lang="es-ES_tradnl"/>
              <a:t> y c</a:t>
            </a:r>
            <a:r>
              <a:rPr lang="es-ES_tradnl" baseline="-25000"/>
              <a:t>j</a:t>
            </a:r>
            <a:r>
              <a:rPr lang="es-ES_tradnl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/>
              <a:t>	m : parámetro difuso (1&lt;m&lt;</a:t>
            </a:r>
            <a:r>
              <a:rPr lang="es-ES_tradnl">
                <a:sym typeface="Symbol" pitchFamily="18" charset="2"/>
              </a:rPr>
              <a:t>) </a:t>
            </a:r>
            <a:endParaRPr lang="es-ES_tradn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98BA-8F2E-4ACE-87A9-00A0B72B7A4F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810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endParaRPr lang="es-ES" sz="2800">
              <a:solidFill>
                <a:schemeClr val="tx2"/>
              </a:solidFill>
            </a:endParaRP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76200" y="838200"/>
            <a:ext cx="876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 dirty="0"/>
              <a:t>1. Determina una matriz U con </a:t>
            </a:r>
            <a:r>
              <a:rPr lang="es-ES_tradnl" sz="2800" dirty="0" err="1"/>
              <a:t>u</a:t>
            </a:r>
            <a:r>
              <a:rPr lang="es-ES_tradnl" sz="2800" baseline="-25000" dirty="0" err="1"/>
              <a:t>i,j</a:t>
            </a:r>
            <a:r>
              <a:rPr lang="es-ES_tradnl" sz="2800" dirty="0"/>
              <a:t> </a:t>
            </a:r>
            <a:r>
              <a:rPr lang="es-ES_tradnl" sz="2800" dirty="0">
                <a:sym typeface="Symbol" pitchFamily="18" charset="2"/>
              </a:rPr>
              <a:t>[0,1; </a:t>
            </a:r>
            <a:r>
              <a:rPr lang="es-ES_tradnl" sz="2800" dirty="0" smtClean="0">
                <a:sym typeface="Symbol" pitchFamily="18" charset="2"/>
              </a:rPr>
              <a:t>            </a:t>
            </a:r>
            <a:r>
              <a:rPr lang="es-ES_tradnl" sz="2800" dirty="0">
                <a:sym typeface="Symbol" pitchFamily="18" charset="2"/>
              </a:rPr>
              <a:t>=1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 dirty="0"/>
              <a:t>2. Determina los centros de las clases: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 dirty="0"/>
              <a:t>			</a:t>
            </a:r>
            <a:r>
              <a:rPr lang="es-ES_tradnl" sz="2800" dirty="0" err="1"/>
              <a:t>c</a:t>
            </a:r>
            <a:r>
              <a:rPr lang="es-ES_tradnl" sz="2800" baseline="-25000" dirty="0" err="1"/>
              <a:t>j</a:t>
            </a:r>
            <a:r>
              <a:rPr lang="es-ES_tradnl" sz="2800" dirty="0"/>
              <a:t> =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 dirty="0"/>
              <a:t>3. Actualiza los grados de pertenencia: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 dirty="0" err="1"/>
              <a:t>u</a:t>
            </a:r>
            <a:r>
              <a:rPr lang="es-ES_tradnl" sz="2800" baseline="-25000" dirty="0" err="1"/>
              <a:t>i,j</a:t>
            </a:r>
            <a:r>
              <a:rPr lang="es-ES_tradnl" sz="2800" dirty="0"/>
              <a:t> = 				</a:t>
            </a:r>
            <a:r>
              <a:rPr lang="es-ES_tradnl" sz="2800" dirty="0" err="1"/>
              <a:t>U</a:t>
            </a:r>
            <a:r>
              <a:rPr lang="es-ES_tradnl" sz="2800" baseline="30000" dirty="0" err="1"/>
              <a:t>k</a:t>
            </a:r>
            <a:r>
              <a:rPr lang="es-ES_tradnl" sz="2800" dirty="0"/>
              <a:t> = matriz en iteración 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s-ES_tradnl" sz="28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s-ES_tradnl" sz="2800" dirty="0">
                <a:sym typeface="Symbol" pitchFamily="18" charset="2"/>
              </a:rPr>
              <a:t>4. Criterio para detener: U</a:t>
            </a:r>
            <a:r>
              <a:rPr lang="es-ES_tradnl" sz="2800" baseline="30000" dirty="0">
                <a:sym typeface="Symbol" pitchFamily="18" charset="2"/>
              </a:rPr>
              <a:t>k+1</a:t>
            </a:r>
            <a:r>
              <a:rPr lang="es-ES_tradnl" sz="2800" dirty="0">
                <a:sym typeface="Symbol" pitchFamily="18" charset="2"/>
              </a:rPr>
              <a:t> - </a:t>
            </a:r>
            <a:r>
              <a:rPr lang="es-ES_tradnl" sz="2800" dirty="0" err="1">
                <a:sym typeface="Symbol" pitchFamily="18" charset="2"/>
              </a:rPr>
              <a:t>U</a:t>
            </a:r>
            <a:r>
              <a:rPr lang="es-ES_tradnl" sz="2800" baseline="30000" dirty="0" err="1">
                <a:sym typeface="Symbol" pitchFamily="18" charset="2"/>
              </a:rPr>
              <a:t>k</a:t>
            </a:r>
            <a:r>
              <a:rPr lang="es-ES_tradnl" sz="2800" dirty="0">
                <a:sym typeface="Symbol" pitchFamily="18" charset="2"/>
              </a:rPr>
              <a:t> &lt; </a:t>
            </a:r>
            <a:endParaRPr lang="es-ES_tradnl" sz="2800" dirty="0"/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1301750" y="53975"/>
            <a:ext cx="647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/>
              <a:t>Algoritmo: Fuzzy c-means (FCM)</a:t>
            </a:r>
          </a:p>
        </p:txBody>
      </p:sp>
      <p:graphicFrame>
        <p:nvGraphicFramePr>
          <p:cNvPr id="393221" name="Object 5"/>
          <p:cNvGraphicFramePr>
            <a:graphicFrameLocks noChangeAspect="1"/>
          </p:cNvGraphicFramePr>
          <p:nvPr/>
        </p:nvGraphicFramePr>
        <p:xfrm>
          <a:off x="1143000" y="4305300"/>
          <a:ext cx="2362200" cy="1714500"/>
        </p:xfrm>
        <a:graphic>
          <a:graphicData uri="http://schemas.openxmlformats.org/presentationml/2006/ole">
            <p:oleObj spid="_x0000_s130050" name="Ecuación" r:id="rId4" imgW="1295280" imgH="939600" progId="Equation.3">
              <p:embed/>
            </p:oleObj>
          </a:graphicData>
        </a:graphic>
      </p:graphicFrame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2743200" y="1844824"/>
          <a:ext cx="1524000" cy="1676400"/>
        </p:xfrm>
        <a:graphic>
          <a:graphicData uri="http://schemas.openxmlformats.org/presentationml/2006/ole">
            <p:oleObj spid="_x0000_s130051" name="Ecuación" r:id="rId5" imgW="622080" imgH="838080" progId="Equation.3">
              <p:embed/>
            </p:oleObj>
          </a:graphicData>
        </a:graphic>
      </p:graphicFrame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6593160" y="620713"/>
          <a:ext cx="1219200" cy="1055687"/>
        </p:xfrm>
        <a:graphic>
          <a:graphicData uri="http://schemas.openxmlformats.org/presentationml/2006/ole">
            <p:oleObj spid="_x0000_s130052" name="Ecuación" r:id="rId6" imgW="43164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2F23-2E3F-403E-8C3E-03B8C0280992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s-ES_tradnl" sz="3600"/>
              <a:t>Segmentación de Clientes</a:t>
            </a:r>
            <a:r>
              <a:rPr lang="es-ES_tradnl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300163"/>
            <a:ext cx="4191000" cy="4284662"/>
            <a:chOff x="48" y="819"/>
            <a:chExt cx="2640" cy="2699"/>
          </a:xfrm>
        </p:grpSpPr>
        <p:graphicFrame>
          <p:nvGraphicFramePr>
            <p:cNvPr id="395268" name="Object 4"/>
            <p:cNvGraphicFramePr>
              <a:graphicFrameLocks noChangeAspect="1"/>
            </p:cNvGraphicFramePr>
            <p:nvPr/>
          </p:nvGraphicFramePr>
          <p:xfrm>
            <a:off x="48" y="1296"/>
            <a:ext cx="1469" cy="2222"/>
          </p:xfrm>
          <a:graphic>
            <a:graphicData uri="http://schemas.openxmlformats.org/presentationml/2006/ole">
              <p:oleObj spid="_x0000_s131079" name="Imagen" r:id="rId4" imgW="2331720" imgH="3527280" progId="">
                <p:embed/>
              </p:oleObj>
            </a:graphicData>
          </a:graphic>
        </p:graphicFrame>
        <p:sp>
          <p:nvSpPr>
            <p:cNvPr id="395269" name="Text Box 5"/>
            <p:cNvSpPr txBox="1">
              <a:spLocks noChangeArrowheads="1"/>
            </p:cNvSpPr>
            <p:nvPr/>
          </p:nvSpPr>
          <p:spPr bwMode="auto">
            <a:xfrm>
              <a:off x="384" y="819"/>
              <a:ext cx="79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800">
                  <a:solidFill>
                    <a:schemeClr val="tx2"/>
                  </a:solidFill>
                </a:rPr>
                <a:t>Banco</a:t>
              </a:r>
              <a:r>
                <a:rPr lang="es-ES_tradnl">
                  <a:solidFill>
                    <a:srgbClr val="00279F"/>
                  </a:solidFill>
                </a:rPr>
                <a:t> 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4" y="1680"/>
              <a:ext cx="1104" cy="432"/>
              <a:chOff x="1824" y="1680"/>
              <a:chExt cx="1104" cy="432"/>
            </a:xfrm>
          </p:grpSpPr>
          <p:sp>
            <p:nvSpPr>
              <p:cNvPr id="395271" name="Text Box 7"/>
              <p:cNvSpPr txBox="1">
                <a:spLocks noChangeArrowheads="1"/>
              </p:cNvSpPr>
              <p:nvPr/>
            </p:nvSpPr>
            <p:spPr bwMode="auto">
              <a:xfrm>
                <a:off x="1839" y="1680"/>
                <a:ext cx="1052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>
                    <a:solidFill>
                      <a:schemeClr val="tx2"/>
                    </a:solidFill>
                  </a:rPr>
                  <a:t>Producto 1 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5272" name="Rectangle 8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104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584" y="2448"/>
              <a:ext cx="1104" cy="432"/>
              <a:chOff x="1824" y="2304"/>
              <a:chExt cx="1104" cy="432"/>
            </a:xfrm>
          </p:grpSpPr>
          <p:sp>
            <p:nvSpPr>
              <p:cNvPr id="395274" name="Text Box 10"/>
              <p:cNvSpPr txBox="1">
                <a:spLocks noChangeArrowheads="1"/>
              </p:cNvSpPr>
              <p:nvPr/>
            </p:nvSpPr>
            <p:spPr bwMode="auto">
              <a:xfrm>
                <a:off x="1876" y="2310"/>
                <a:ext cx="1052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>
                    <a:solidFill>
                      <a:schemeClr val="tx2"/>
                    </a:solidFill>
                  </a:rPr>
                  <a:t>Producto n 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5275" name="Rectangle 11"/>
              <p:cNvSpPr>
                <a:spLocks noChangeArrowheads="1"/>
              </p:cNvSpPr>
              <p:nvPr/>
            </p:nvSpPr>
            <p:spPr bwMode="auto">
              <a:xfrm>
                <a:off x="1824" y="2304"/>
                <a:ext cx="1104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76800" y="1147763"/>
            <a:ext cx="4267200" cy="4975225"/>
            <a:chOff x="3072" y="723"/>
            <a:chExt cx="2688" cy="3134"/>
          </a:xfrm>
        </p:grpSpPr>
        <p:graphicFrame>
          <p:nvGraphicFramePr>
            <p:cNvPr id="395277" name="Object 13"/>
            <p:cNvGraphicFramePr>
              <a:graphicFrameLocks noChangeAspect="1"/>
            </p:cNvGraphicFramePr>
            <p:nvPr/>
          </p:nvGraphicFramePr>
          <p:xfrm>
            <a:off x="4944" y="864"/>
            <a:ext cx="719" cy="976"/>
          </p:xfrm>
          <a:graphic>
            <a:graphicData uri="http://schemas.openxmlformats.org/presentationml/2006/ole">
              <p:oleObj spid="_x0000_s131074" name="Imagen" r:id="rId5" imgW="1141560" imgH="1549800" progId="">
                <p:embed/>
              </p:oleObj>
            </a:graphicData>
          </a:graphic>
        </p:graphicFrame>
        <p:graphicFrame>
          <p:nvGraphicFramePr>
            <p:cNvPr id="395278" name="Object 14"/>
            <p:cNvGraphicFramePr>
              <a:graphicFrameLocks noChangeAspect="1"/>
            </p:cNvGraphicFramePr>
            <p:nvPr/>
          </p:nvGraphicFramePr>
          <p:xfrm>
            <a:off x="4944" y="3216"/>
            <a:ext cx="586" cy="641"/>
          </p:xfrm>
          <a:graphic>
            <a:graphicData uri="http://schemas.openxmlformats.org/presentationml/2006/ole">
              <p:oleObj spid="_x0000_s131075" name="Imagen" r:id="rId6" imgW="930240" imgH="1017360" progId="">
                <p:embed/>
              </p:oleObj>
            </a:graphicData>
          </a:graphic>
        </p:graphicFrame>
        <p:graphicFrame>
          <p:nvGraphicFramePr>
            <p:cNvPr id="395279" name="Object 15"/>
            <p:cNvGraphicFramePr>
              <a:graphicFrameLocks noChangeAspect="1"/>
            </p:cNvGraphicFramePr>
            <p:nvPr/>
          </p:nvGraphicFramePr>
          <p:xfrm>
            <a:off x="3168" y="2122"/>
            <a:ext cx="595" cy="518"/>
          </p:xfrm>
          <a:graphic>
            <a:graphicData uri="http://schemas.openxmlformats.org/presentationml/2006/ole">
              <p:oleObj spid="_x0000_s131076" name="Imagen" r:id="rId7" imgW="945000" imgH="822600" progId="">
                <p:embed/>
              </p:oleObj>
            </a:graphicData>
          </a:graphic>
        </p:graphicFrame>
        <p:graphicFrame>
          <p:nvGraphicFramePr>
            <p:cNvPr id="395280" name="Object 16"/>
            <p:cNvGraphicFramePr>
              <a:graphicFrameLocks noChangeAspect="1"/>
            </p:cNvGraphicFramePr>
            <p:nvPr/>
          </p:nvGraphicFramePr>
          <p:xfrm>
            <a:off x="3888" y="2216"/>
            <a:ext cx="876" cy="856"/>
          </p:xfrm>
          <a:graphic>
            <a:graphicData uri="http://schemas.openxmlformats.org/presentationml/2006/ole">
              <p:oleObj spid="_x0000_s131077" name="Imagen" r:id="rId8" imgW="1391400" imgH="1359360" progId="">
                <p:embed/>
              </p:oleObj>
            </a:graphicData>
          </a:graphic>
        </p:graphicFrame>
        <p:graphicFrame>
          <p:nvGraphicFramePr>
            <p:cNvPr id="395281" name="Object 17"/>
            <p:cNvGraphicFramePr>
              <a:graphicFrameLocks noChangeAspect="1"/>
            </p:cNvGraphicFramePr>
            <p:nvPr/>
          </p:nvGraphicFramePr>
          <p:xfrm>
            <a:off x="4986" y="1968"/>
            <a:ext cx="774" cy="960"/>
          </p:xfrm>
          <a:graphic>
            <a:graphicData uri="http://schemas.openxmlformats.org/presentationml/2006/ole">
              <p:oleObj spid="_x0000_s131078" name="Imagen" r:id="rId9" imgW="620640" imgH="771120" progId="">
                <p:embed/>
              </p:oleObj>
            </a:graphicData>
          </a:graphic>
        </p:graphicFrame>
        <p:sp>
          <p:nvSpPr>
            <p:cNvPr id="395282" name="Text Box 18"/>
            <p:cNvSpPr txBox="1">
              <a:spLocks noChangeArrowheads="1"/>
            </p:cNvSpPr>
            <p:nvPr/>
          </p:nvSpPr>
          <p:spPr bwMode="auto">
            <a:xfrm>
              <a:off x="3936" y="723"/>
              <a:ext cx="95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800">
                  <a:solidFill>
                    <a:schemeClr val="tx2"/>
                  </a:solidFill>
                </a:rPr>
                <a:t>Clientes</a:t>
              </a:r>
              <a:r>
                <a:rPr lang="es-ES_tradnl">
                  <a:solidFill>
                    <a:schemeClr val="tx2"/>
                  </a:solidFill>
                </a:rPr>
                <a:t> 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083" y="3168"/>
              <a:ext cx="1381" cy="432"/>
              <a:chOff x="3083" y="2736"/>
              <a:chExt cx="1381" cy="432"/>
            </a:xfrm>
          </p:grpSpPr>
          <p:sp>
            <p:nvSpPr>
              <p:cNvPr id="395284" name="Text Box 20"/>
              <p:cNvSpPr txBox="1">
                <a:spLocks noChangeArrowheads="1"/>
              </p:cNvSpPr>
              <p:nvPr/>
            </p:nvSpPr>
            <p:spPr bwMode="auto">
              <a:xfrm>
                <a:off x="3083" y="2736"/>
                <a:ext cx="138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>
                    <a:solidFill>
                      <a:schemeClr val="tx2"/>
                    </a:solidFill>
                  </a:rPr>
                  <a:t>Requerimientos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5285" name="Rectangle 21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1296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072" y="1392"/>
              <a:ext cx="1381" cy="432"/>
              <a:chOff x="3083" y="2736"/>
              <a:chExt cx="1381" cy="432"/>
            </a:xfrm>
          </p:grpSpPr>
          <p:sp>
            <p:nvSpPr>
              <p:cNvPr id="395287" name="Text Box 23"/>
              <p:cNvSpPr txBox="1">
                <a:spLocks noChangeArrowheads="1"/>
              </p:cNvSpPr>
              <p:nvPr/>
            </p:nvSpPr>
            <p:spPr bwMode="auto">
              <a:xfrm>
                <a:off x="3083" y="2736"/>
                <a:ext cx="138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>
                  <a:lnSpc>
                    <a:spcPct val="140000"/>
                  </a:lnSpc>
                  <a:spcBef>
                    <a:spcPct val="50000"/>
                  </a:spcBef>
                  <a:buFont typeface="Monotype Sorts" pitchFamily="2" charset="2"/>
                  <a:buChar char=" "/>
                </a:pPr>
                <a:r>
                  <a:rPr lang="es-ES_tradnl">
                    <a:solidFill>
                      <a:schemeClr val="tx2"/>
                    </a:solidFill>
                  </a:rPr>
                  <a:t>Requerimientos</a:t>
                </a:r>
                <a:endParaRPr lang="es-ES_tradnl">
                  <a:solidFill>
                    <a:srgbClr val="00279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95288" name="Rectangle 24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1296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s-CL"/>
              </a:p>
            </p:txBody>
          </p:sp>
        </p:grp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514600" y="1524000"/>
            <a:ext cx="4873625" cy="5197475"/>
            <a:chOff x="1584" y="960"/>
            <a:chExt cx="3070" cy="3274"/>
          </a:xfrm>
        </p:grpSpPr>
        <p:sp>
          <p:nvSpPr>
            <p:cNvPr id="395290" name="Rectangle 26"/>
            <p:cNvSpPr>
              <a:spLocks noChangeArrowheads="1"/>
            </p:cNvSpPr>
            <p:nvPr/>
          </p:nvSpPr>
          <p:spPr bwMode="auto">
            <a:xfrm>
              <a:off x="2736" y="960"/>
              <a:ext cx="336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s-CL"/>
            </a:p>
          </p:txBody>
        </p:sp>
        <p:sp>
          <p:nvSpPr>
            <p:cNvPr id="395291" name="Text Box 27"/>
            <p:cNvSpPr txBox="1">
              <a:spLocks noChangeArrowheads="1"/>
            </p:cNvSpPr>
            <p:nvPr/>
          </p:nvSpPr>
          <p:spPr bwMode="auto">
            <a:xfrm>
              <a:off x="1584" y="3801"/>
              <a:ext cx="3070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 sz="2800">
                  <a:solidFill>
                    <a:schemeClr val="tx2"/>
                  </a:solidFill>
                </a:rPr>
                <a:t>¿Qué producto para qué cliente?</a:t>
              </a:r>
              <a:endParaRPr lang="es-ES_tradnl" sz="2800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sp>
          <p:nvSpPr>
            <p:cNvPr id="395292" name="Text Box 28"/>
            <p:cNvSpPr txBox="1">
              <a:spLocks noChangeArrowheads="1"/>
            </p:cNvSpPr>
            <p:nvPr/>
          </p:nvSpPr>
          <p:spPr bwMode="auto">
            <a:xfrm>
              <a:off x="2772" y="1200"/>
              <a:ext cx="2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395293" name="Text Box 29"/>
            <p:cNvSpPr txBox="1">
              <a:spLocks noChangeArrowheads="1"/>
            </p:cNvSpPr>
            <p:nvPr/>
          </p:nvSpPr>
          <p:spPr bwMode="auto">
            <a:xfrm>
              <a:off x="2784" y="1590"/>
              <a:ext cx="2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395294" name="Text Box 30"/>
            <p:cNvSpPr txBox="1">
              <a:spLocks noChangeArrowheads="1"/>
            </p:cNvSpPr>
            <p:nvPr/>
          </p:nvSpPr>
          <p:spPr bwMode="auto">
            <a:xfrm>
              <a:off x="2784" y="1926"/>
              <a:ext cx="2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395295" name="Text Box 31"/>
            <p:cNvSpPr txBox="1">
              <a:spLocks noChangeArrowheads="1"/>
            </p:cNvSpPr>
            <p:nvPr/>
          </p:nvSpPr>
          <p:spPr bwMode="auto">
            <a:xfrm>
              <a:off x="2784" y="2310"/>
              <a:ext cx="2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395296" name="Text Box 32"/>
            <p:cNvSpPr txBox="1">
              <a:spLocks noChangeArrowheads="1"/>
            </p:cNvSpPr>
            <p:nvPr/>
          </p:nvSpPr>
          <p:spPr bwMode="auto">
            <a:xfrm>
              <a:off x="2784" y="2694"/>
              <a:ext cx="25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40B3E5E-AB48-4AA6-A93D-3BEAAAD3BD2C}" type="slidenum">
              <a:rPr lang="es-ES_tradnl"/>
              <a:pPr/>
              <a:t>48</a:t>
            </a:fld>
            <a:endParaRPr lang="es-ES_tradn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54438" y="3154363"/>
            <a:ext cx="2782887" cy="968375"/>
            <a:chOff x="2365" y="1987"/>
            <a:chExt cx="1753" cy="610"/>
          </a:xfrm>
        </p:grpSpPr>
        <p:sp>
          <p:nvSpPr>
            <p:cNvPr id="399363" name="Rectangle 3"/>
            <p:cNvSpPr>
              <a:spLocks noChangeArrowheads="1"/>
            </p:cNvSpPr>
            <p:nvPr/>
          </p:nvSpPr>
          <p:spPr bwMode="auto">
            <a:xfrm>
              <a:off x="3357" y="1998"/>
              <a:ext cx="751" cy="5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auto">
            <a:xfrm>
              <a:off x="3357" y="2577"/>
              <a:ext cx="761" cy="20"/>
            </a:xfrm>
            <a:custGeom>
              <a:avLst/>
              <a:gdLst/>
              <a:ahLst/>
              <a:cxnLst>
                <a:cxn ang="0">
                  <a:pos x="741" y="11"/>
                </a:cxn>
                <a:cxn ang="0">
                  <a:pos x="751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51" y="20"/>
                </a:cxn>
                <a:cxn ang="0">
                  <a:pos x="761" y="11"/>
                </a:cxn>
                <a:cxn ang="0">
                  <a:pos x="751" y="20"/>
                </a:cxn>
                <a:cxn ang="0">
                  <a:pos x="761" y="20"/>
                </a:cxn>
                <a:cxn ang="0">
                  <a:pos x="761" y="11"/>
                </a:cxn>
                <a:cxn ang="0">
                  <a:pos x="741" y="11"/>
                </a:cxn>
              </a:cxnLst>
              <a:rect l="0" t="0" r="r" b="b"/>
              <a:pathLst>
                <a:path w="761" h="20">
                  <a:moveTo>
                    <a:pt x="741" y="11"/>
                  </a:moveTo>
                  <a:lnTo>
                    <a:pt x="751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51" y="20"/>
                  </a:lnTo>
                  <a:lnTo>
                    <a:pt x="761" y="11"/>
                  </a:lnTo>
                  <a:lnTo>
                    <a:pt x="751" y="20"/>
                  </a:lnTo>
                  <a:lnTo>
                    <a:pt x="761" y="20"/>
                  </a:lnTo>
                  <a:lnTo>
                    <a:pt x="761" y="11"/>
                  </a:lnTo>
                  <a:lnTo>
                    <a:pt x="74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65" name="Freeform 5"/>
            <p:cNvSpPr>
              <a:spLocks/>
            </p:cNvSpPr>
            <p:nvPr/>
          </p:nvSpPr>
          <p:spPr bwMode="auto">
            <a:xfrm>
              <a:off x="4098" y="1988"/>
              <a:ext cx="20" cy="600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0" y="10"/>
                </a:cxn>
                <a:cxn ang="0">
                  <a:pos x="0" y="600"/>
                </a:cxn>
                <a:cxn ang="0">
                  <a:pos x="20" y="600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20"/>
                </a:cxn>
              </a:cxnLst>
              <a:rect l="0" t="0" r="r" b="b"/>
              <a:pathLst>
                <a:path w="20" h="600">
                  <a:moveTo>
                    <a:pt x="10" y="20"/>
                  </a:moveTo>
                  <a:lnTo>
                    <a:pt x="0" y="10"/>
                  </a:lnTo>
                  <a:lnTo>
                    <a:pt x="0" y="600"/>
                  </a:lnTo>
                  <a:lnTo>
                    <a:pt x="20" y="600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66" name="Freeform 6"/>
            <p:cNvSpPr>
              <a:spLocks/>
            </p:cNvSpPr>
            <p:nvPr/>
          </p:nvSpPr>
          <p:spPr bwMode="auto">
            <a:xfrm>
              <a:off x="3346" y="1988"/>
              <a:ext cx="762" cy="2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20"/>
                </a:cxn>
                <a:cxn ang="0">
                  <a:pos x="762" y="20"/>
                </a:cxn>
                <a:cxn ang="0">
                  <a:pos x="762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9" y="10"/>
                </a:cxn>
              </a:cxnLst>
              <a:rect l="0" t="0" r="r" b="b"/>
              <a:pathLst>
                <a:path w="762" h="20">
                  <a:moveTo>
                    <a:pt x="19" y="10"/>
                  </a:moveTo>
                  <a:lnTo>
                    <a:pt x="11" y="20"/>
                  </a:lnTo>
                  <a:lnTo>
                    <a:pt x="762" y="20"/>
                  </a:lnTo>
                  <a:lnTo>
                    <a:pt x="762" y="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67" name="Freeform 7"/>
            <p:cNvSpPr>
              <a:spLocks/>
            </p:cNvSpPr>
            <p:nvPr/>
          </p:nvSpPr>
          <p:spPr bwMode="auto">
            <a:xfrm>
              <a:off x="3346" y="1998"/>
              <a:ext cx="19" cy="599"/>
            </a:xfrm>
            <a:custGeom>
              <a:avLst/>
              <a:gdLst/>
              <a:ahLst/>
              <a:cxnLst>
                <a:cxn ang="0">
                  <a:pos x="11" y="579"/>
                </a:cxn>
                <a:cxn ang="0">
                  <a:pos x="19" y="59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11" y="599"/>
                </a:cxn>
                <a:cxn ang="0">
                  <a:pos x="0" y="590"/>
                </a:cxn>
                <a:cxn ang="0">
                  <a:pos x="0" y="599"/>
                </a:cxn>
                <a:cxn ang="0">
                  <a:pos x="11" y="599"/>
                </a:cxn>
                <a:cxn ang="0">
                  <a:pos x="11" y="579"/>
                </a:cxn>
              </a:cxnLst>
              <a:rect l="0" t="0" r="r" b="b"/>
              <a:pathLst>
                <a:path w="19" h="599">
                  <a:moveTo>
                    <a:pt x="11" y="579"/>
                  </a:moveTo>
                  <a:lnTo>
                    <a:pt x="19" y="59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90"/>
                  </a:lnTo>
                  <a:lnTo>
                    <a:pt x="11" y="599"/>
                  </a:lnTo>
                  <a:lnTo>
                    <a:pt x="0" y="590"/>
                  </a:lnTo>
                  <a:lnTo>
                    <a:pt x="0" y="599"/>
                  </a:lnTo>
                  <a:lnTo>
                    <a:pt x="11" y="599"/>
                  </a:lnTo>
                  <a:lnTo>
                    <a:pt x="11" y="5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68" name="Freeform 8"/>
            <p:cNvSpPr>
              <a:spLocks noEditPoints="1"/>
            </p:cNvSpPr>
            <p:nvPr/>
          </p:nvSpPr>
          <p:spPr bwMode="auto">
            <a:xfrm>
              <a:off x="3774" y="2249"/>
              <a:ext cx="50" cy="186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3" y="15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8" y="8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3"/>
                </a:cxn>
                <a:cxn ang="0">
                  <a:pos x="29" y="3"/>
                </a:cxn>
                <a:cxn ang="0">
                  <a:pos x="32" y="1"/>
                </a:cxn>
                <a:cxn ang="0">
                  <a:pos x="35" y="1"/>
                </a:cxn>
                <a:cxn ang="0">
                  <a:pos x="40" y="1"/>
                </a:cxn>
                <a:cxn ang="0">
                  <a:pos x="43" y="0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9" y="3"/>
                </a:cxn>
                <a:cxn ang="0">
                  <a:pos x="22" y="6"/>
                </a:cxn>
                <a:cxn ang="0">
                  <a:pos x="13" y="9"/>
                </a:cxn>
                <a:cxn ang="0">
                  <a:pos x="6" y="14"/>
                </a:cxn>
                <a:cxn ang="0">
                  <a:pos x="0" y="18"/>
                </a:cxn>
                <a:cxn ang="0">
                  <a:pos x="49" y="186"/>
                </a:cxn>
                <a:cxn ang="0">
                  <a:pos x="46" y="186"/>
                </a:cxn>
                <a:cxn ang="0">
                  <a:pos x="43" y="186"/>
                </a:cxn>
                <a:cxn ang="0">
                  <a:pos x="40" y="186"/>
                </a:cxn>
                <a:cxn ang="0">
                  <a:pos x="35" y="185"/>
                </a:cxn>
                <a:cxn ang="0">
                  <a:pos x="32" y="185"/>
                </a:cxn>
                <a:cxn ang="0">
                  <a:pos x="29" y="185"/>
                </a:cxn>
                <a:cxn ang="0">
                  <a:pos x="26" y="183"/>
                </a:cxn>
                <a:cxn ang="0">
                  <a:pos x="23" y="182"/>
                </a:cxn>
                <a:cxn ang="0">
                  <a:pos x="20" y="182"/>
                </a:cxn>
                <a:cxn ang="0">
                  <a:pos x="18" y="180"/>
                </a:cxn>
                <a:cxn ang="0">
                  <a:pos x="15" y="179"/>
                </a:cxn>
                <a:cxn ang="0">
                  <a:pos x="12" y="177"/>
                </a:cxn>
                <a:cxn ang="0">
                  <a:pos x="9" y="176"/>
                </a:cxn>
                <a:cxn ang="0">
                  <a:pos x="6" y="174"/>
                </a:cxn>
                <a:cxn ang="0">
                  <a:pos x="4" y="171"/>
                </a:cxn>
                <a:cxn ang="0">
                  <a:pos x="1" y="169"/>
                </a:cxn>
                <a:cxn ang="0">
                  <a:pos x="3" y="171"/>
                </a:cxn>
                <a:cxn ang="0">
                  <a:pos x="10" y="176"/>
                </a:cxn>
                <a:cxn ang="0">
                  <a:pos x="18" y="179"/>
                </a:cxn>
                <a:cxn ang="0">
                  <a:pos x="26" y="182"/>
                </a:cxn>
                <a:cxn ang="0">
                  <a:pos x="34" y="185"/>
                </a:cxn>
                <a:cxn ang="0">
                  <a:pos x="43" y="186"/>
                </a:cxn>
                <a:cxn ang="0">
                  <a:pos x="50" y="186"/>
                </a:cxn>
              </a:cxnLst>
              <a:rect l="0" t="0" r="r" b="b"/>
              <a:pathLst>
                <a:path w="50" h="186">
                  <a:moveTo>
                    <a:pt x="0" y="18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0" y="18"/>
                  </a:lnTo>
                  <a:close/>
                  <a:moveTo>
                    <a:pt x="50" y="186"/>
                  </a:moveTo>
                  <a:lnTo>
                    <a:pt x="49" y="186"/>
                  </a:lnTo>
                  <a:lnTo>
                    <a:pt x="47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1" y="186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5" y="185"/>
                  </a:lnTo>
                  <a:lnTo>
                    <a:pt x="34" y="185"/>
                  </a:lnTo>
                  <a:lnTo>
                    <a:pt x="32" y="185"/>
                  </a:lnTo>
                  <a:lnTo>
                    <a:pt x="31" y="185"/>
                  </a:lnTo>
                  <a:lnTo>
                    <a:pt x="29" y="185"/>
                  </a:lnTo>
                  <a:lnTo>
                    <a:pt x="28" y="183"/>
                  </a:lnTo>
                  <a:lnTo>
                    <a:pt x="26" y="183"/>
                  </a:lnTo>
                  <a:lnTo>
                    <a:pt x="25" y="183"/>
                  </a:lnTo>
                  <a:lnTo>
                    <a:pt x="23" y="182"/>
                  </a:lnTo>
                  <a:lnTo>
                    <a:pt x="22" y="182"/>
                  </a:lnTo>
                  <a:lnTo>
                    <a:pt x="20" y="182"/>
                  </a:lnTo>
                  <a:lnTo>
                    <a:pt x="19" y="180"/>
                  </a:lnTo>
                  <a:lnTo>
                    <a:pt x="18" y="180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3" y="177"/>
                  </a:lnTo>
                  <a:lnTo>
                    <a:pt x="12" y="177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4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1" y="169"/>
                  </a:lnTo>
                  <a:lnTo>
                    <a:pt x="0" y="168"/>
                  </a:lnTo>
                  <a:lnTo>
                    <a:pt x="3" y="171"/>
                  </a:lnTo>
                  <a:lnTo>
                    <a:pt x="6" y="172"/>
                  </a:lnTo>
                  <a:lnTo>
                    <a:pt x="10" y="176"/>
                  </a:lnTo>
                  <a:lnTo>
                    <a:pt x="13" y="177"/>
                  </a:lnTo>
                  <a:lnTo>
                    <a:pt x="18" y="179"/>
                  </a:lnTo>
                  <a:lnTo>
                    <a:pt x="22" y="180"/>
                  </a:lnTo>
                  <a:lnTo>
                    <a:pt x="26" y="182"/>
                  </a:lnTo>
                  <a:lnTo>
                    <a:pt x="29" y="183"/>
                  </a:lnTo>
                  <a:lnTo>
                    <a:pt x="34" y="185"/>
                  </a:lnTo>
                  <a:lnTo>
                    <a:pt x="38" y="185"/>
                  </a:lnTo>
                  <a:lnTo>
                    <a:pt x="43" y="186"/>
                  </a:lnTo>
                  <a:lnTo>
                    <a:pt x="47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151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69" name="Freeform 9"/>
            <p:cNvSpPr>
              <a:spLocks noEditPoints="1"/>
            </p:cNvSpPr>
            <p:nvPr/>
          </p:nvSpPr>
          <p:spPr bwMode="auto">
            <a:xfrm>
              <a:off x="3750" y="2249"/>
              <a:ext cx="96" cy="186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19" y="23"/>
                </a:cxn>
                <a:cxn ang="0">
                  <a:pos x="16" y="25"/>
                </a:cxn>
                <a:cxn ang="0">
                  <a:pos x="15" y="28"/>
                </a:cxn>
                <a:cxn ang="0">
                  <a:pos x="12" y="31"/>
                </a:cxn>
                <a:cxn ang="0">
                  <a:pos x="9" y="35"/>
                </a:cxn>
                <a:cxn ang="0">
                  <a:pos x="6" y="38"/>
                </a:cxn>
                <a:cxn ang="0">
                  <a:pos x="3" y="43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9" y="35"/>
                </a:cxn>
                <a:cxn ang="0">
                  <a:pos x="18" y="26"/>
                </a:cxn>
                <a:cxn ang="0">
                  <a:pos x="28" y="18"/>
                </a:cxn>
                <a:cxn ang="0">
                  <a:pos x="39" y="11"/>
                </a:cxn>
                <a:cxn ang="0">
                  <a:pos x="50" y="6"/>
                </a:cxn>
                <a:cxn ang="0">
                  <a:pos x="64" y="3"/>
                </a:cxn>
                <a:cxn ang="0">
                  <a:pos x="77" y="3"/>
                </a:cxn>
                <a:cxn ang="0">
                  <a:pos x="90" y="3"/>
                </a:cxn>
                <a:cxn ang="0">
                  <a:pos x="95" y="4"/>
                </a:cxn>
                <a:cxn ang="0">
                  <a:pos x="92" y="3"/>
                </a:cxn>
                <a:cxn ang="0">
                  <a:pos x="87" y="3"/>
                </a:cxn>
                <a:cxn ang="0">
                  <a:pos x="84" y="1"/>
                </a:cxn>
                <a:cxn ang="0">
                  <a:pos x="80" y="1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58" y="3"/>
                </a:cxn>
                <a:cxn ang="0">
                  <a:pos x="46" y="6"/>
                </a:cxn>
                <a:cxn ang="0">
                  <a:pos x="34" y="12"/>
                </a:cxn>
                <a:cxn ang="0">
                  <a:pos x="24" y="18"/>
                </a:cxn>
                <a:cxn ang="0">
                  <a:pos x="77" y="186"/>
                </a:cxn>
                <a:cxn ang="0">
                  <a:pos x="81" y="186"/>
                </a:cxn>
                <a:cxn ang="0">
                  <a:pos x="86" y="185"/>
                </a:cxn>
                <a:cxn ang="0">
                  <a:pos x="90" y="183"/>
                </a:cxn>
                <a:cxn ang="0">
                  <a:pos x="95" y="183"/>
                </a:cxn>
                <a:cxn ang="0">
                  <a:pos x="93" y="182"/>
                </a:cxn>
                <a:cxn ang="0">
                  <a:pos x="81" y="185"/>
                </a:cxn>
                <a:cxn ang="0">
                  <a:pos x="68" y="183"/>
                </a:cxn>
                <a:cxn ang="0">
                  <a:pos x="55" y="182"/>
                </a:cxn>
                <a:cxn ang="0">
                  <a:pos x="43" y="177"/>
                </a:cxn>
                <a:cxn ang="0">
                  <a:pos x="31" y="171"/>
                </a:cxn>
                <a:cxn ang="0">
                  <a:pos x="21" y="163"/>
                </a:cxn>
                <a:cxn ang="0">
                  <a:pos x="12" y="154"/>
                </a:cxn>
                <a:cxn ang="0">
                  <a:pos x="5" y="145"/>
                </a:cxn>
                <a:cxn ang="0">
                  <a:pos x="2" y="139"/>
                </a:cxn>
                <a:cxn ang="0">
                  <a:pos x="3" y="143"/>
                </a:cxn>
                <a:cxn ang="0">
                  <a:pos x="6" y="148"/>
                </a:cxn>
                <a:cxn ang="0">
                  <a:pos x="7" y="151"/>
                </a:cxn>
                <a:cxn ang="0">
                  <a:pos x="12" y="156"/>
                </a:cxn>
                <a:cxn ang="0">
                  <a:pos x="13" y="159"/>
                </a:cxn>
                <a:cxn ang="0">
                  <a:pos x="16" y="162"/>
                </a:cxn>
                <a:cxn ang="0">
                  <a:pos x="21" y="165"/>
                </a:cxn>
                <a:cxn ang="0">
                  <a:pos x="22" y="168"/>
                </a:cxn>
                <a:cxn ang="0">
                  <a:pos x="30" y="172"/>
                </a:cxn>
                <a:cxn ang="0">
                  <a:pos x="42" y="179"/>
                </a:cxn>
                <a:cxn ang="0">
                  <a:pos x="53" y="183"/>
                </a:cxn>
                <a:cxn ang="0">
                  <a:pos x="67" y="186"/>
                </a:cxn>
              </a:cxnLst>
              <a:rect l="0" t="0" r="r" b="b"/>
              <a:pathLst>
                <a:path w="96" h="186">
                  <a:moveTo>
                    <a:pt x="24" y="18"/>
                  </a:moveTo>
                  <a:lnTo>
                    <a:pt x="22" y="18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5" y="43"/>
                  </a:lnTo>
                  <a:lnTo>
                    <a:pt x="6" y="38"/>
                  </a:lnTo>
                  <a:lnTo>
                    <a:pt x="9" y="35"/>
                  </a:lnTo>
                  <a:lnTo>
                    <a:pt x="12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21" y="23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1" y="15"/>
                  </a:lnTo>
                  <a:lnTo>
                    <a:pt x="34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50" y="6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93" y="3"/>
                  </a:lnTo>
                  <a:lnTo>
                    <a:pt x="92" y="3"/>
                  </a:lnTo>
                  <a:lnTo>
                    <a:pt x="90" y="3"/>
                  </a:lnTo>
                  <a:lnTo>
                    <a:pt x="89" y="3"/>
                  </a:lnTo>
                  <a:lnTo>
                    <a:pt x="87" y="3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4" y="1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1"/>
                  </a:lnTo>
                  <a:lnTo>
                    <a:pt x="58" y="3"/>
                  </a:lnTo>
                  <a:lnTo>
                    <a:pt x="53" y="3"/>
                  </a:lnTo>
                  <a:lnTo>
                    <a:pt x="50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37" y="9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7" y="17"/>
                  </a:lnTo>
                  <a:lnTo>
                    <a:pt x="24" y="18"/>
                  </a:lnTo>
                  <a:close/>
                  <a:moveTo>
                    <a:pt x="74" y="186"/>
                  </a:moveTo>
                  <a:lnTo>
                    <a:pt x="76" y="186"/>
                  </a:lnTo>
                  <a:lnTo>
                    <a:pt x="77" y="186"/>
                  </a:lnTo>
                  <a:lnTo>
                    <a:pt x="78" y="186"/>
                  </a:lnTo>
                  <a:lnTo>
                    <a:pt x="80" y="186"/>
                  </a:lnTo>
                  <a:lnTo>
                    <a:pt x="81" y="186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9" y="185"/>
                  </a:lnTo>
                  <a:lnTo>
                    <a:pt x="90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5" y="183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3" y="182"/>
                  </a:lnTo>
                  <a:lnTo>
                    <a:pt x="90" y="183"/>
                  </a:lnTo>
                  <a:lnTo>
                    <a:pt x="86" y="183"/>
                  </a:lnTo>
                  <a:lnTo>
                    <a:pt x="81" y="185"/>
                  </a:lnTo>
                  <a:lnTo>
                    <a:pt x="77" y="185"/>
                  </a:lnTo>
                  <a:lnTo>
                    <a:pt x="73" y="185"/>
                  </a:lnTo>
                  <a:lnTo>
                    <a:pt x="68" y="183"/>
                  </a:lnTo>
                  <a:lnTo>
                    <a:pt x="64" y="183"/>
                  </a:lnTo>
                  <a:lnTo>
                    <a:pt x="59" y="182"/>
                  </a:lnTo>
                  <a:lnTo>
                    <a:pt x="55" y="182"/>
                  </a:lnTo>
                  <a:lnTo>
                    <a:pt x="50" y="180"/>
                  </a:lnTo>
                  <a:lnTo>
                    <a:pt x="46" y="179"/>
                  </a:lnTo>
                  <a:lnTo>
                    <a:pt x="43" y="177"/>
                  </a:lnTo>
                  <a:lnTo>
                    <a:pt x="39" y="176"/>
                  </a:lnTo>
                  <a:lnTo>
                    <a:pt x="34" y="174"/>
                  </a:lnTo>
                  <a:lnTo>
                    <a:pt x="31" y="171"/>
                  </a:lnTo>
                  <a:lnTo>
                    <a:pt x="28" y="169"/>
                  </a:lnTo>
                  <a:lnTo>
                    <a:pt x="24" y="166"/>
                  </a:lnTo>
                  <a:lnTo>
                    <a:pt x="21" y="163"/>
                  </a:lnTo>
                  <a:lnTo>
                    <a:pt x="18" y="160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9" y="151"/>
                  </a:lnTo>
                  <a:lnTo>
                    <a:pt x="6" y="148"/>
                  </a:lnTo>
                  <a:lnTo>
                    <a:pt x="5" y="145"/>
                  </a:lnTo>
                  <a:lnTo>
                    <a:pt x="2" y="140"/>
                  </a:lnTo>
                  <a:lnTo>
                    <a:pt x="0" y="139"/>
                  </a:lnTo>
                  <a:lnTo>
                    <a:pt x="2" y="139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6" y="148"/>
                  </a:lnTo>
                  <a:lnTo>
                    <a:pt x="6" y="149"/>
                  </a:lnTo>
                  <a:lnTo>
                    <a:pt x="7" y="149"/>
                  </a:lnTo>
                  <a:lnTo>
                    <a:pt x="7" y="151"/>
                  </a:lnTo>
                  <a:lnTo>
                    <a:pt x="9" y="152"/>
                  </a:lnTo>
                  <a:lnTo>
                    <a:pt x="10" y="154"/>
                  </a:lnTo>
                  <a:lnTo>
                    <a:pt x="12" y="156"/>
                  </a:lnTo>
                  <a:lnTo>
                    <a:pt x="12" y="157"/>
                  </a:lnTo>
                  <a:lnTo>
                    <a:pt x="13" y="157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6" y="162"/>
                  </a:lnTo>
                  <a:lnTo>
                    <a:pt x="18" y="163"/>
                  </a:lnTo>
                  <a:lnTo>
                    <a:pt x="19" y="165"/>
                  </a:lnTo>
                  <a:lnTo>
                    <a:pt x="21" y="165"/>
                  </a:lnTo>
                  <a:lnTo>
                    <a:pt x="21" y="166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7" y="171"/>
                  </a:lnTo>
                  <a:lnTo>
                    <a:pt x="30" y="172"/>
                  </a:lnTo>
                  <a:lnTo>
                    <a:pt x="34" y="176"/>
                  </a:lnTo>
                  <a:lnTo>
                    <a:pt x="37" y="177"/>
                  </a:lnTo>
                  <a:lnTo>
                    <a:pt x="42" y="179"/>
                  </a:lnTo>
                  <a:lnTo>
                    <a:pt x="46" y="180"/>
                  </a:lnTo>
                  <a:lnTo>
                    <a:pt x="50" y="182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5"/>
                  </a:lnTo>
                  <a:lnTo>
                    <a:pt x="67" y="186"/>
                  </a:lnTo>
                  <a:lnTo>
                    <a:pt x="71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rgbClr val="191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0" name="Freeform 10"/>
            <p:cNvSpPr>
              <a:spLocks/>
            </p:cNvSpPr>
            <p:nvPr/>
          </p:nvSpPr>
          <p:spPr bwMode="auto">
            <a:xfrm>
              <a:off x="3740" y="2252"/>
              <a:ext cx="121" cy="182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6" y="57"/>
                </a:cxn>
                <a:cxn ang="0">
                  <a:pos x="4" y="63"/>
                </a:cxn>
                <a:cxn ang="0">
                  <a:pos x="3" y="68"/>
                </a:cxn>
                <a:cxn ang="0">
                  <a:pos x="1" y="74"/>
                </a:cxn>
                <a:cxn ang="0">
                  <a:pos x="1" y="80"/>
                </a:cxn>
                <a:cxn ang="0">
                  <a:pos x="0" y="86"/>
                </a:cxn>
                <a:cxn ang="0">
                  <a:pos x="0" y="92"/>
                </a:cxn>
                <a:cxn ang="0">
                  <a:pos x="1" y="99"/>
                </a:cxn>
                <a:cxn ang="0">
                  <a:pos x="1" y="105"/>
                </a:cxn>
                <a:cxn ang="0">
                  <a:pos x="3" y="111"/>
                </a:cxn>
                <a:cxn ang="0">
                  <a:pos x="4" y="117"/>
                </a:cxn>
                <a:cxn ang="0">
                  <a:pos x="6" y="123"/>
                </a:cxn>
                <a:cxn ang="0">
                  <a:pos x="7" y="129"/>
                </a:cxn>
                <a:cxn ang="0">
                  <a:pos x="10" y="134"/>
                </a:cxn>
                <a:cxn ang="0">
                  <a:pos x="16" y="145"/>
                </a:cxn>
                <a:cxn ang="0">
                  <a:pos x="28" y="157"/>
                </a:cxn>
                <a:cxn ang="0">
                  <a:pos x="41" y="168"/>
                </a:cxn>
                <a:cxn ang="0">
                  <a:pos x="56" y="176"/>
                </a:cxn>
                <a:cxn ang="0">
                  <a:pos x="74" y="180"/>
                </a:cxn>
                <a:cxn ang="0">
                  <a:pos x="91" y="182"/>
                </a:cxn>
                <a:cxn ang="0">
                  <a:pos x="106" y="179"/>
                </a:cxn>
                <a:cxn ang="0">
                  <a:pos x="112" y="177"/>
                </a:cxn>
                <a:cxn ang="0">
                  <a:pos x="115" y="174"/>
                </a:cxn>
                <a:cxn ang="0">
                  <a:pos x="120" y="173"/>
                </a:cxn>
                <a:cxn ang="0">
                  <a:pos x="115" y="174"/>
                </a:cxn>
                <a:cxn ang="0">
                  <a:pos x="99" y="179"/>
                </a:cxn>
                <a:cxn ang="0">
                  <a:pos x="83" y="179"/>
                </a:cxn>
                <a:cxn ang="0">
                  <a:pos x="65" y="176"/>
                </a:cxn>
                <a:cxn ang="0">
                  <a:pos x="50" y="171"/>
                </a:cxn>
                <a:cxn ang="0">
                  <a:pos x="35" y="162"/>
                </a:cxn>
                <a:cxn ang="0">
                  <a:pos x="23" y="149"/>
                </a:cxn>
                <a:cxn ang="0">
                  <a:pos x="13" y="137"/>
                </a:cxn>
                <a:cxn ang="0">
                  <a:pos x="6" y="120"/>
                </a:cxn>
                <a:cxn ang="0">
                  <a:pos x="3" y="103"/>
                </a:cxn>
                <a:cxn ang="0">
                  <a:pos x="1" y="86"/>
                </a:cxn>
                <a:cxn ang="0">
                  <a:pos x="4" y="68"/>
                </a:cxn>
                <a:cxn ang="0">
                  <a:pos x="10" y="52"/>
                </a:cxn>
                <a:cxn ang="0">
                  <a:pos x="17" y="37"/>
                </a:cxn>
                <a:cxn ang="0">
                  <a:pos x="29" y="25"/>
                </a:cxn>
                <a:cxn ang="0">
                  <a:pos x="43" y="14"/>
                </a:cxn>
                <a:cxn ang="0">
                  <a:pos x="57" y="6"/>
                </a:cxn>
                <a:cxn ang="0">
                  <a:pos x="74" y="3"/>
                </a:cxn>
                <a:cxn ang="0">
                  <a:pos x="91" y="1"/>
                </a:cxn>
                <a:cxn ang="0">
                  <a:pos x="108" y="5"/>
                </a:cxn>
                <a:cxn ang="0">
                  <a:pos x="121" y="9"/>
                </a:cxn>
                <a:cxn ang="0">
                  <a:pos x="117" y="6"/>
                </a:cxn>
                <a:cxn ang="0">
                  <a:pos x="112" y="5"/>
                </a:cxn>
                <a:cxn ang="0">
                  <a:pos x="108" y="1"/>
                </a:cxn>
                <a:cxn ang="0">
                  <a:pos x="96" y="0"/>
                </a:cxn>
                <a:cxn ang="0">
                  <a:pos x="78" y="0"/>
                </a:cxn>
                <a:cxn ang="0">
                  <a:pos x="60" y="3"/>
                </a:cxn>
                <a:cxn ang="0">
                  <a:pos x="44" y="11"/>
                </a:cxn>
                <a:cxn ang="0">
                  <a:pos x="31" y="20"/>
                </a:cxn>
                <a:cxn ang="0">
                  <a:pos x="19" y="32"/>
                </a:cxn>
                <a:cxn ang="0">
                  <a:pos x="10" y="46"/>
                </a:cxn>
              </a:cxnLst>
              <a:rect l="0" t="0" r="r" b="b"/>
              <a:pathLst>
                <a:path w="121" h="182">
                  <a:moveTo>
                    <a:pt x="10" y="46"/>
                  </a:moveTo>
                  <a:lnTo>
                    <a:pt x="9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3" y="66"/>
                  </a:lnTo>
                  <a:lnTo>
                    <a:pt x="3" y="68"/>
                  </a:lnTo>
                  <a:lnTo>
                    <a:pt x="3" y="69"/>
                  </a:lnTo>
                  <a:lnTo>
                    <a:pt x="3" y="71"/>
                  </a:lnTo>
                  <a:lnTo>
                    <a:pt x="1" y="72"/>
                  </a:lnTo>
                  <a:lnTo>
                    <a:pt x="1" y="74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1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3" y="111"/>
                  </a:lnTo>
                  <a:lnTo>
                    <a:pt x="3" y="112"/>
                  </a:lnTo>
                  <a:lnTo>
                    <a:pt x="3" y="114"/>
                  </a:lnTo>
                  <a:lnTo>
                    <a:pt x="3" y="116"/>
                  </a:lnTo>
                  <a:lnTo>
                    <a:pt x="4" y="117"/>
                  </a:lnTo>
                  <a:lnTo>
                    <a:pt x="4" y="119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7" y="126"/>
                  </a:lnTo>
                  <a:lnTo>
                    <a:pt x="7" y="128"/>
                  </a:lnTo>
                  <a:lnTo>
                    <a:pt x="7" y="129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9" y="132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37"/>
                  </a:lnTo>
                  <a:lnTo>
                    <a:pt x="15" y="142"/>
                  </a:lnTo>
                  <a:lnTo>
                    <a:pt x="16" y="145"/>
                  </a:lnTo>
                  <a:lnTo>
                    <a:pt x="19" y="148"/>
                  </a:lnTo>
                  <a:lnTo>
                    <a:pt x="22" y="151"/>
                  </a:lnTo>
                  <a:lnTo>
                    <a:pt x="25" y="154"/>
                  </a:lnTo>
                  <a:lnTo>
                    <a:pt x="28" y="157"/>
                  </a:lnTo>
                  <a:lnTo>
                    <a:pt x="31" y="160"/>
                  </a:lnTo>
                  <a:lnTo>
                    <a:pt x="34" y="163"/>
                  </a:lnTo>
                  <a:lnTo>
                    <a:pt x="38" y="166"/>
                  </a:lnTo>
                  <a:lnTo>
                    <a:pt x="41" y="168"/>
                  </a:lnTo>
                  <a:lnTo>
                    <a:pt x="44" y="171"/>
                  </a:lnTo>
                  <a:lnTo>
                    <a:pt x="49" y="173"/>
                  </a:lnTo>
                  <a:lnTo>
                    <a:pt x="53" y="174"/>
                  </a:lnTo>
                  <a:lnTo>
                    <a:pt x="56" y="176"/>
                  </a:lnTo>
                  <a:lnTo>
                    <a:pt x="60" y="177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83" y="182"/>
                  </a:lnTo>
                  <a:lnTo>
                    <a:pt x="87" y="182"/>
                  </a:lnTo>
                  <a:lnTo>
                    <a:pt x="91" y="182"/>
                  </a:lnTo>
                  <a:lnTo>
                    <a:pt x="96" y="180"/>
                  </a:lnTo>
                  <a:lnTo>
                    <a:pt x="100" y="180"/>
                  </a:lnTo>
                  <a:lnTo>
                    <a:pt x="103" y="179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9" y="177"/>
                  </a:lnTo>
                  <a:lnTo>
                    <a:pt x="111" y="177"/>
                  </a:lnTo>
                  <a:lnTo>
                    <a:pt x="112" y="177"/>
                  </a:lnTo>
                  <a:lnTo>
                    <a:pt x="112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4"/>
                  </a:lnTo>
                  <a:lnTo>
                    <a:pt x="117" y="174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5" y="174"/>
                  </a:lnTo>
                  <a:lnTo>
                    <a:pt x="112" y="176"/>
                  </a:lnTo>
                  <a:lnTo>
                    <a:pt x="108" y="176"/>
                  </a:lnTo>
                  <a:lnTo>
                    <a:pt x="103" y="177"/>
                  </a:lnTo>
                  <a:lnTo>
                    <a:pt x="99" y="179"/>
                  </a:lnTo>
                  <a:lnTo>
                    <a:pt x="94" y="179"/>
                  </a:lnTo>
                  <a:lnTo>
                    <a:pt x="91" y="179"/>
                  </a:lnTo>
                  <a:lnTo>
                    <a:pt x="87" y="179"/>
                  </a:lnTo>
                  <a:lnTo>
                    <a:pt x="83" y="179"/>
                  </a:lnTo>
                  <a:lnTo>
                    <a:pt x="78" y="179"/>
                  </a:lnTo>
                  <a:lnTo>
                    <a:pt x="74" y="179"/>
                  </a:lnTo>
                  <a:lnTo>
                    <a:pt x="69" y="177"/>
                  </a:lnTo>
                  <a:lnTo>
                    <a:pt x="65" y="176"/>
                  </a:lnTo>
                  <a:lnTo>
                    <a:pt x="60" y="176"/>
                  </a:lnTo>
                  <a:lnTo>
                    <a:pt x="57" y="174"/>
                  </a:lnTo>
                  <a:lnTo>
                    <a:pt x="53" y="173"/>
                  </a:lnTo>
                  <a:lnTo>
                    <a:pt x="50" y="171"/>
                  </a:lnTo>
                  <a:lnTo>
                    <a:pt x="46" y="168"/>
                  </a:lnTo>
                  <a:lnTo>
                    <a:pt x="43" y="166"/>
                  </a:lnTo>
                  <a:lnTo>
                    <a:pt x="38" y="163"/>
                  </a:lnTo>
                  <a:lnTo>
                    <a:pt x="35" y="162"/>
                  </a:lnTo>
                  <a:lnTo>
                    <a:pt x="32" y="159"/>
                  </a:lnTo>
                  <a:lnTo>
                    <a:pt x="29" y="156"/>
                  </a:lnTo>
                  <a:lnTo>
                    <a:pt x="26" y="153"/>
                  </a:lnTo>
                  <a:lnTo>
                    <a:pt x="23" y="149"/>
                  </a:lnTo>
                  <a:lnTo>
                    <a:pt x="20" y="146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3" y="137"/>
                  </a:lnTo>
                  <a:lnTo>
                    <a:pt x="12" y="132"/>
                  </a:lnTo>
                  <a:lnTo>
                    <a:pt x="10" y="129"/>
                  </a:lnTo>
                  <a:lnTo>
                    <a:pt x="7" y="125"/>
                  </a:lnTo>
                  <a:lnTo>
                    <a:pt x="6" y="120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1" y="91"/>
                  </a:lnTo>
                  <a:lnTo>
                    <a:pt x="1" y="86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4" y="68"/>
                  </a:lnTo>
                  <a:lnTo>
                    <a:pt x="4" y="63"/>
                  </a:lnTo>
                  <a:lnTo>
                    <a:pt x="6" y="60"/>
                  </a:lnTo>
                  <a:lnTo>
                    <a:pt x="7" y="55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3" y="45"/>
                  </a:lnTo>
                  <a:lnTo>
                    <a:pt x="16" y="40"/>
                  </a:lnTo>
                  <a:lnTo>
                    <a:pt x="17" y="37"/>
                  </a:lnTo>
                  <a:lnTo>
                    <a:pt x="20" y="34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2" y="22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46" y="12"/>
                  </a:lnTo>
                  <a:lnTo>
                    <a:pt x="50" y="11"/>
                  </a:lnTo>
                  <a:lnTo>
                    <a:pt x="53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5" y="5"/>
                  </a:lnTo>
                  <a:lnTo>
                    <a:pt x="69" y="3"/>
                  </a:lnTo>
                  <a:lnTo>
                    <a:pt x="74" y="3"/>
                  </a:lnTo>
                  <a:lnTo>
                    <a:pt x="78" y="1"/>
                  </a:lnTo>
                  <a:lnTo>
                    <a:pt x="83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9" y="3"/>
                  </a:lnTo>
                  <a:lnTo>
                    <a:pt x="103" y="3"/>
                  </a:lnTo>
                  <a:lnTo>
                    <a:pt x="108" y="5"/>
                  </a:lnTo>
                  <a:lnTo>
                    <a:pt x="112" y="6"/>
                  </a:lnTo>
                  <a:lnTo>
                    <a:pt x="115" y="6"/>
                  </a:lnTo>
                  <a:lnTo>
                    <a:pt x="120" y="9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7" y="6"/>
                  </a:lnTo>
                  <a:lnTo>
                    <a:pt x="115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1"/>
                  </a:lnTo>
                  <a:lnTo>
                    <a:pt x="106" y="1"/>
                  </a:lnTo>
                  <a:lnTo>
                    <a:pt x="103" y="1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4" y="11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4" y="17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6" y="35"/>
                  </a:lnTo>
                  <a:lnTo>
                    <a:pt x="15" y="40"/>
                  </a:lnTo>
                  <a:lnTo>
                    <a:pt x="12" y="43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1E1E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1" name="Freeform 11"/>
            <p:cNvSpPr>
              <a:spLocks/>
            </p:cNvSpPr>
            <p:nvPr/>
          </p:nvSpPr>
          <p:spPr bwMode="auto">
            <a:xfrm>
              <a:off x="3741" y="2253"/>
              <a:ext cx="132" cy="178"/>
            </a:xfrm>
            <a:custGeom>
              <a:avLst/>
              <a:gdLst/>
              <a:ahLst/>
              <a:cxnLst>
                <a:cxn ang="0">
                  <a:pos x="129" y="16"/>
                </a:cxn>
                <a:cxn ang="0">
                  <a:pos x="126" y="13"/>
                </a:cxn>
                <a:cxn ang="0">
                  <a:pos x="123" y="10"/>
                </a:cxn>
                <a:cxn ang="0">
                  <a:pos x="119" y="8"/>
                </a:cxn>
                <a:cxn ang="0">
                  <a:pos x="102" y="2"/>
                </a:cxn>
                <a:cxn ang="0">
                  <a:pos x="86" y="0"/>
                </a:cxn>
                <a:cxn ang="0">
                  <a:pos x="68" y="2"/>
                </a:cxn>
                <a:cxn ang="0">
                  <a:pos x="52" y="8"/>
                </a:cxn>
                <a:cxn ang="0">
                  <a:pos x="37" y="16"/>
                </a:cxn>
                <a:cxn ang="0">
                  <a:pos x="25" y="27"/>
                </a:cxn>
                <a:cxn ang="0">
                  <a:pos x="15" y="39"/>
                </a:cxn>
                <a:cxn ang="0">
                  <a:pos x="6" y="54"/>
                </a:cxn>
                <a:cxn ang="0">
                  <a:pos x="2" y="71"/>
                </a:cxn>
                <a:cxn ang="0">
                  <a:pos x="0" y="90"/>
                </a:cxn>
                <a:cxn ang="0">
                  <a:pos x="2" y="107"/>
                </a:cxn>
                <a:cxn ang="0">
                  <a:pos x="6" y="124"/>
                </a:cxn>
                <a:cxn ang="0">
                  <a:pos x="15" y="139"/>
                </a:cxn>
                <a:cxn ang="0">
                  <a:pos x="25" y="152"/>
                </a:cxn>
                <a:cxn ang="0">
                  <a:pos x="37" y="162"/>
                </a:cxn>
                <a:cxn ang="0">
                  <a:pos x="52" y="172"/>
                </a:cxn>
                <a:cxn ang="0">
                  <a:pos x="68" y="176"/>
                </a:cxn>
                <a:cxn ang="0">
                  <a:pos x="86" y="178"/>
                </a:cxn>
                <a:cxn ang="0">
                  <a:pos x="102" y="176"/>
                </a:cxn>
                <a:cxn ang="0">
                  <a:pos x="119" y="172"/>
                </a:cxn>
                <a:cxn ang="0">
                  <a:pos x="123" y="168"/>
                </a:cxn>
                <a:cxn ang="0">
                  <a:pos x="126" y="165"/>
                </a:cxn>
                <a:cxn ang="0">
                  <a:pos x="130" y="162"/>
                </a:cxn>
                <a:cxn ang="0">
                  <a:pos x="122" y="167"/>
                </a:cxn>
                <a:cxn ang="0">
                  <a:pos x="107" y="173"/>
                </a:cxn>
                <a:cxn ang="0">
                  <a:pos x="89" y="176"/>
                </a:cxn>
                <a:cxn ang="0">
                  <a:pos x="73" y="175"/>
                </a:cxn>
                <a:cxn ang="0">
                  <a:pos x="56" y="172"/>
                </a:cxn>
                <a:cxn ang="0">
                  <a:pos x="42" y="164"/>
                </a:cxn>
                <a:cxn ang="0">
                  <a:pos x="30" y="153"/>
                </a:cxn>
                <a:cxn ang="0">
                  <a:pos x="18" y="141"/>
                </a:cxn>
                <a:cxn ang="0">
                  <a:pos x="11" y="127"/>
                </a:cxn>
                <a:cxn ang="0">
                  <a:pos x="5" y="111"/>
                </a:cxn>
                <a:cxn ang="0">
                  <a:pos x="2" y="94"/>
                </a:cxn>
                <a:cxn ang="0">
                  <a:pos x="3" y="76"/>
                </a:cxn>
                <a:cxn ang="0">
                  <a:pos x="8" y="59"/>
                </a:cxn>
                <a:cxn ang="0">
                  <a:pos x="14" y="44"/>
                </a:cxn>
                <a:cxn ang="0">
                  <a:pos x="24" y="31"/>
                </a:cxn>
                <a:cxn ang="0">
                  <a:pos x="36" y="21"/>
                </a:cxn>
                <a:cxn ang="0">
                  <a:pos x="49" y="11"/>
                </a:cxn>
                <a:cxn ang="0">
                  <a:pos x="64" y="5"/>
                </a:cxn>
                <a:cxn ang="0">
                  <a:pos x="82" y="2"/>
                </a:cxn>
                <a:cxn ang="0">
                  <a:pos x="98" y="4"/>
                </a:cxn>
                <a:cxn ang="0">
                  <a:pos x="114" y="8"/>
                </a:cxn>
                <a:cxn ang="0">
                  <a:pos x="129" y="14"/>
                </a:cxn>
              </a:cxnLst>
              <a:rect l="0" t="0" r="r" b="b"/>
              <a:pathLst>
                <a:path w="132" h="178">
                  <a:moveTo>
                    <a:pt x="132" y="17"/>
                  </a:moveTo>
                  <a:lnTo>
                    <a:pt x="130" y="17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6" y="13"/>
                  </a:lnTo>
                  <a:lnTo>
                    <a:pt x="126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0"/>
                  </a:lnTo>
                  <a:lnTo>
                    <a:pt x="122" y="10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4" y="5"/>
                  </a:lnTo>
                  <a:lnTo>
                    <a:pt x="111" y="5"/>
                  </a:lnTo>
                  <a:lnTo>
                    <a:pt x="107" y="4"/>
                  </a:lnTo>
                  <a:lnTo>
                    <a:pt x="102" y="2"/>
                  </a:lnTo>
                  <a:lnTo>
                    <a:pt x="98" y="2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2" y="8"/>
                  </a:lnTo>
                  <a:lnTo>
                    <a:pt x="49" y="10"/>
                  </a:lnTo>
                  <a:lnTo>
                    <a:pt x="45" y="11"/>
                  </a:lnTo>
                  <a:lnTo>
                    <a:pt x="42" y="13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2" y="44"/>
                  </a:lnTo>
                  <a:lnTo>
                    <a:pt x="11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5" y="59"/>
                  </a:lnTo>
                  <a:lnTo>
                    <a:pt x="3" y="62"/>
                  </a:lnTo>
                  <a:lnTo>
                    <a:pt x="3" y="67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3" y="111"/>
                  </a:lnTo>
                  <a:lnTo>
                    <a:pt x="3" y="116"/>
                  </a:lnTo>
                  <a:lnTo>
                    <a:pt x="5" y="119"/>
                  </a:lnTo>
                  <a:lnTo>
                    <a:pt x="6" y="124"/>
                  </a:lnTo>
                  <a:lnTo>
                    <a:pt x="9" y="128"/>
                  </a:lnTo>
                  <a:lnTo>
                    <a:pt x="11" y="131"/>
                  </a:lnTo>
                  <a:lnTo>
                    <a:pt x="12" y="136"/>
                  </a:lnTo>
                  <a:lnTo>
                    <a:pt x="15" y="139"/>
                  </a:lnTo>
                  <a:lnTo>
                    <a:pt x="16" y="142"/>
                  </a:lnTo>
                  <a:lnTo>
                    <a:pt x="19" y="145"/>
                  </a:lnTo>
                  <a:lnTo>
                    <a:pt x="22" y="148"/>
                  </a:lnTo>
                  <a:lnTo>
                    <a:pt x="25" y="152"/>
                  </a:lnTo>
                  <a:lnTo>
                    <a:pt x="28" y="155"/>
                  </a:lnTo>
                  <a:lnTo>
                    <a:pt x="31" y="158"/>
                  </a:lnTo>
                  <a:lnTo>
                    <a:pt x="34" y="161"/>
                  </a:lnTo>
                  <a:lnTo>
                    <a:pt x="37" y="162"/>
                  </a:lnTo>
                  <a:lnTo>
                    <a:pt x="42" y="165"/>
                  </a:lnTo>
                  <a:lnTo>
                    <a:pt x="45" y="167"/>
                  </a:lnTo>
                  <a:lnTo>
                    <a:pt x="49" y="170"/>
                  </a:lnTo>
                  <a:lnTo>
                    <a:pt x="52" y="172"/>
                  </a:lnTo>
                  <a:lnTo>
                    <a:pt x="56" y="173"/>
                  </a:lnTo>
                  <a:lnTo>
                    <a:pt x="59" y="175"/>
                  </a:lnTo>
                  <a:lnTo>
                    <a:pt x="64" y="175"/>
                  </a:lnTo>
                  <a:lnTo>
                    <a:pt x="68" y="176"/>
                  </a:lnTo>
                  <a:lnTo>
                    <a:pt x="73" y="178"/>
                  </a:lnTo>
                  <a:lnTo>
                    <a:pt x="77" y="178"/>
                  </a:lnTo>
                  <a:lnTo>
                    <a:pt x="82" y="178"/>
                  </a:lnTo>
                  <a:lnTo>
                    <a:pt x="86" y="178"/>
                  </a:lnTo>
                  <a:lnTo>
                    <a:pt x="90" y="178"/>
                  </a:lnTo>
                  <a:lnTo>
                    <a:pt x="93" y="178"/>
                  </a:lnTo>
                  <a:lnTo>
                    <a:pt x="98" y="178"/>
                  </a:lnTo>
                  <a:lnTo>
                    <a:pt x="102" y="176"/>
                  </a:lnTo>
                  <a:lnTo>
                    <a:pt x="107" y="175"/>
                  </a:lnTo>
                  <a:lnTo>
                    <a:pt x="111" y="175"/>
                  </a:lnTo>
                  <a:lnTo>
                    <a:pt x="114" y="173"/>
                  </a:lnTo>
                  <a:lnTo>
                    <a:pt x="119" y="172"/>
                  </a:lnTo>
                  <a:lnTo>
                    <a:pt x="120" y="170"/>
                  </a:lnTo>
                  <a:lnTo>
                    <a:pt x="122" y="170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4" y="168"/>
                  </a:lnTo>
                  <a:lnTo>
                    <a:pt x="124" y="167"/>
                  </a:lnTo>
                  <a:lnTo>
                    <a:pt x="126" y="167"/>
                  </a:lnTo>
                  <a:lnTo>
                    <a:pt x="126" y="165"/>
                  </a:lnTo>
                  <a:lnTo>
                    <a:pt x="127" y="165"/>
                  </a:lnTo>
                  <a:lnTo>
                    <a:pt x="129" y="164"/>
                  </a:lnTo>
                  <a:lnTo>
                    <a:pt x="130" y="164"/>
                  </a:lnTo>
                  <a:lnTo>
                    <a:pt x="130" y="162"/>
                  </a:lnTo>
                  <a:lnTo>
                    <a:pt x="132" y="162"/>
                  </a:lnTo>
                  <a:lnTo>
                    <a:pt x="129" y="164"/>
                  </a:lnTo>
                  <a:lnTo>
                    <a:pt x="124" y="165"/>
                  </a:lnTo>
                  <a:lnTo>
                    <a:pt x="122" y="167"/>
                  </a:lnTo>
                  <a:lnTo>
                    <a:pt x="117" y="170"/>
                  </a:lnTo>
                  <a:lnTo>
                    <a:pt x="114" y="172"/>
                  </a:lnTo>
                  <a:lnTo>
                    <a:pt x="110" y="172"/>
                  </a:lnTo>
                  <a:lnTo>
                    <a:pt x="107" y="173"/>
                  </a:lnTo>
                  <a:lnTo>
                    <a:pt x="102" y="175"/>
                  </a:lnTo>
                  <a:lnTo>
                    <a:pt x="98" y="175"/>
                  </a:lnTo>
                  <a:lnTo>
                    <a:pt x="93" y="176"/>
                  </a:lnTo>
                  <a:lnTo>
                    <a:pt x="89" y="176"/>
                  </a:lnTo>
                  <a:lnTo>
                    <a:pt x="86" y="176"/>
                  </a:lnTo>
                  <a:lnTo>
                    <a:pt x="82" y="176"/>
                  </a:lnTo>
                  <a:lnTo>
                    <a:pt x="77" y="176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4" y="173"/>
                  </a:lnTo>
                  <a:lnTo>
                    <a:pt x="61" y="172"/>
                  </a:lnTo>
                  <a:lnTo>
                    <a:pt x="56" y="172"/>
                  </a:lnTo>
                  <a:lnTo>
                    <a:pt x="53" y="170"/>
                  </a:lnTo>
                  <a:lnTo>
                    <a:pt x="49" y="167"/>
                  </a:lnTo>
                  <a:lnTo>
                    <a:pt x="46" y="165"/>
                  </a:lnTo>
                  <a:lnTo>
                    <a:pt x="42" y="164"/>
                  </a:lnTo>
                  <a:lnTo>
                    <a:pt x="39" y="161"/>
                  </a:lnTo>
                  <a:lnTo>
                    <a:pt x="36" y="159"/>
                  </a:lnTo>
                  <a:lnTo>
                    <a:pt x="33" y="156"/>
                  </a:lnTo>
                  <a:lnTo>
                    <a:pt x="30" y="153"/>
                  </a:lnTo>
                  <a:lnTo>
                    <a:pt x="27" y="150"/>
                  </a:lnTo>
                  <a:lnTo>
                    <a:pt x="24" y="148"/>
                  </a:lnTo>
                  <a:lnTo>
                    <a:pt x="21" y="144"/>
                  </a:lnTo>
                  <a:lnTo>
                    <a:pt x="18" y="141"/>
                  </a:lnTo>
                  <a:lnTo>
                    <a:pt x="16" y="138"/>
                  </a:lnTo>
                  <a:lnTo>
                    <a:pt x="14" y="135"/>
                  </a:lnTo>
                  <a:lnTo>
                    <a:pt x="12" y="130"/>
                  </a:lnTo>
                  <a:lnTo>
                    <a:pt x="11" y="127"/>
                  </a:lnTo>
                  <a:lnTo>
                    <a:pt x="9" y="124"/>
                  </a:lnTo>
                  <a:lnTo>
                    <a:pt x="8" y="119"/>
                  </a:lnTo>
                  <a:lnTo>
                    <a:pt x="6" y="115"/>
                  </a:lnTo>
                  <a:lnTo>
                    <a:pt x="5" y="111"/>
                  </a:lnTo>
                  <a:lnTo>
                    <a:pt x="3" y="107"/>
                  </a:lnTo>
                  <a:lnTo>
                    <a:pt x="3" y="102"/>
                  </a:lnTo>
                  <a:lnTo>
                    <a:pt x="3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3" y="81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5" y="68"/>
                  </a:lnTo>
                  <a:lnTo>
                    <a:pt x="6" y="64"/>
                  </a:lnTo>
                  <a:lnTo>
                    <a:pt x="8" y="59"/>
                  </a:lnTo>
                  <a:lnTo>
                    <a:pt x="9" y="56"/>
                  </a:lnTo>
                  <a:lnTo>
                    <a:pt x="11" y="51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1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4" y="31"/>
                  </a:lnTo>
                  <a:lnTo>
                    <a:pt x="27" y="28"/>
                  </a:lnTo>
                  <a:lnTo>
                    <a:pt x="30" y="25"/>
                  </a:lnTo>
                  <a:lnTo>
                    <a:pt x="33" y="22"/>
                  </a:lnTo>
                  <a:lnTo>
                    <a:pt x="36" y="21"/>
                  </a:lnTo>
                  <a:lnTo>
                    <a:pt x="39" y="17"/>
                  </a:lnTo>
                  <a:lnTo>
                    <a:pt x="42" y="14"/>
                  </a:lnTo>
                  <a:lnTo>
                    <a:pt x="46" y="13"/>
                  </a:lnTo>
                  <a:lnTo>
                    <a:pt x="49" y="11"/>
                  </a:lnTo>
                  <a:lnTo>
                    <a:pt x="53" y="10"/>
                  </a:lnTo>
                  <a:lnTo>
                    <a:pt x="56" y="8"/>
                  </a:lnTo>
                  <a:lnTo>
                    <a:pt x="61" y="7"/>
                  </a:lnTo>
                  <a:lnTo>
                    <a:pt x="64" y="5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3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7" y="5"/>
                  </a:lnTo>
                  <a:lnTo>
                    <a:pt x="110" y="7"/>
                  </a:lnTo>
                  <a:lnTo>
                    <a:pt x="114" y="8"/>
                  </a:lnTo>
                  <a:lnTo>
                    <a:pt x="117" y="10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9" y="14"/>
                  </a:lnTo>
                  <a:lnTo>
                    <a:pt x="132" y="17"/>
                  </a:lnTo>
                  <a:close/>
                </a:path>
              </a:pathLst>
            </a:custGeom>
            <a:solidFill>
              <a:srgbClr val="2323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2" name="Freeform 12"/>
            <p:cNvSpPr>
              <a:spLocks/>
            </p:cNvSpPr>
            <p:nvPr/>
          </p:nvSpPr>
          <p:spPr bwMode="auto">
            <a:xfrm>
              <a:off x="3743" y="2255"/>
              <a:ext cx="139" cy="174"/>
            </a:xfrm>
            <a:custGeom>
              <a:avLst/>
              <a:gdLst/>
              <a:ahLst/>
              <a:cxnLst>
                <a:cxn ang="0">
                  <a:pos x="137" y="23"/>
                </a:cxn>
                <a:cxn ang="0">
                  <a:pos x="133" y="19"/>
                </a:cxn>
                <a:cxn ang="0">
                  <a:pos x="122" y="11"/>
                </a:cxn>
                <a:cxn ang="0">
                  <a:pos x="108" y="5"/>
                </a:cxn>
                <a:cxn ang="0">
                  <a:pos x="91" y="2"/>
                </a:cxn>
                <a:cxn ang="0">
                  <a:pos x="75" y="2"/>
                </a:cxn>
                <a:cxn ang="0">
                  <a:pos x="59" y="5"/>
                </a:cxn>
                <a:cxn ang="0">
                  <a:pos x="44" y="11"/>
                </a:cxn>
                <a:cxn ang="0">
                  <a:pos x="31" y="20"/>
                </a:cxn>
                <a:cxn ang="0">
                  <a:pos x="19" y="32"/>
                </a:cxn>
                <a:cxn ang="0">
                  <a:pos x="10" y="46"/>
                </a:cxn>
                <a:cxn ang="0">
                  <a:pos x="4" y="62"/>
                </a:cxn>
                <a:cxn ang="0">
                  <a:pos x="1" y="79"/>
                </a:cxn>
                <a:cxn ang="0">
                  <a:pos x="1" y="96"/>
                </a:cxn>
                <a:cxn ang="0">
                  <a:pos x="4" y="113"/>
                </a:cxn>
                <a:cxn ang="0">
                  <a:pos x="10" y="128"/>
                </a:cxn>
                <a:cxn ang="0">
                  <a:pos x="19" y="142"/>
                </a:cxn>
                <a:cxn ang="0">
                  <a:pos x="31" y="154"/>
                </a:cxn>
                <a:cxn ang="0">
                  <a:pos x="44" y="163"/>
                </a:cxn>
                <a:cxn ang="0">
                  <a:pos x="59" y="170"/>
                </a:cxn>
                <a:cxn ang="0">
                  <a:pos x="75" y="174"/>
                </a:cxn>
                <a:cxn ang="0">
                  <a:pos x="91" y="174"/>
                </a:cxn>
                <a:cxn ang="0">
                  <a:pos x="108" y="170"/>
                </a:cxn>
                <a:cxn ang="0">
                  <a:pos x="122" y="163"/>
                </a:cxn>
                <a:cxn ang="0">
                  <a:pos x="131" y="159"/>
                </a:cxn>
                <a:cxn ang="0">
                  <a:pos x="134" y="156"/>
                </a:cxn>
                <a:cxn ang="0">
                  <a:pos x="137" y="153"/>
                </a:cxn>
                <a:cxn ang="0">
                  <a:pos x="131" y="156"/>
                </a:cxn>
                <a:cxn ang="0">
                  <a:pos x="118" y="163"/>
                </a:cxn>
                <a:cxn ang="0">
                  <a:pos x="103" y="170"/>
                </a:cxn>
                <a:cxn ang="0">
                  <a:pos x="87" y="173"/>
                </a:cxn>
                <a:cxn ang="0">
                  <a:pos x="71" y="171"/>
                </a:cxn>
                <a:cxn ang="0">
                  <a:pos x="56" y="166"/>
                </a:cxn>
                <a:cxn ang="0">
                  <a:pos x="41" y="160"/>
                </a:cxn>
                <a:cxn ang="0">
                  <a:pos x="29" y="150"/>
                </a:cxn>
                <a:cxn ang="0">
                  <a:pos x="19" y="139"/>
                </a:cxn>
                <a:cxn ang="0">
                  <a:pos x="10" y="123"/>
                </a:cxn>
                <a:cxn ang="0">
                  <a:pos x="4" y="108"/>
                </a:cxn>
                <a:cxn ang="0">
                  <a:pos x="3" y="91"/>
                </a:cxn>
                <a:cxn ang="0">
                  <a:pos x="3" y="74"/>
                </a:cxn>
                <a:cxn ang="0">
                  <a:pos x="7" y="59"/>
                </a:cxn>
                <a:cxn ang="0">
                  <a:pos x="14" y="43"/>
                </a:cxn>
                <a:cxn ang="0">
                  <a:pos x="23" y="31"/>
                </a:cxn>
                <a:cxn ang="0">
                  <a:pos x="35" y="20"/>
                </a:cxn>
                <a:cxn ang="0">
                  <a:pos x="49" y="11"/>
                </a:cxn>
                <a:cxn ang="0">
                  <a:pos x="63" y="5"/>
                </a:cxn>
                <a:cxn ang="0">
                  <a:pos x="80" y="3"/>
                </a:cxn>
                <a:cxn ang="0">
                  <a:pos x="96" y="3"/>
                </a:cxn>
                <a:cxn ang="0">
                  <a:pos x="111" y="8"/>
                </a:cxn>
                <a:cxn ang="0">
                  <a:pos x="125" y="15"/>
                </a:cxn>
                <a:cxn ang="0">
                  <a:pos x="139" y="25"/>
                </a:cxn>
              </a:cxnLst>
              <a:rect l="0" t="0" r="r" b="b"/>
              <a:pathLst>
                <a:path w="139" h="174">
                  <a:moveTo>
                    <a:pt x="139" y="26"/>
                  </a:moveTo>
                  <a:lnTo>
                    <a:pt x="139" y="25"/>
                  </a:lnTo>
                  <a:lnTo>
                    <a:pt x="137" y="25"/>
                  </a:lnTo>
                  <a:lnTo>
                    <a:pt x="137" y="23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4" y="19"/>
                  </a:lnTo>
                  <a:lnTo>
                    <a:pt x="133" y="19"/>
                  </a:lnTo>
                  <a:lnTo>
                    <a:pt x="131" y="17"/>
                  </a:lnTo>
                  <a:lnTo>
                    <a:pt x="130" y="15"/>
                  </a:lnTo>
                  <a:lnTo>
                    <a:pt x="127" y="12"/>
                  </a:lnTo>
                  <a:lnTo>
                    <a:pt x="122" y="11"/>
                  </a:lnTo>
                  <a:lnTo>
                    <a:pt x="120" y="9"/>
                  </a:lnTo>
                  <a:lnTo>
                    <a:pt x="115" y="8"/>
                  </a:lnTo>
                  <a:lnTo>
                    <a:pt x="112" y="6"/>
                  </a:lnTo>
                  <a:lnTo>
                    <a:pt x="108" y="5"/>
                  </a:lnTo>
                  <a:lnTo>
                    <a:pt x="105" y="3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6" y="2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4" y="6"/>
                  </a:lnTo>
                  <a:lnTo>
                    <a:pt x="51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0" y="12"/>
                  </a:lnTo>
                  <a:lnTo>
                    <a:pt x="37" y="15"/>
                  </a:lnTo>
                  <a:lnTo>
                    <a:pt x="34" y="19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6" y="35"/>
                  </a:lnTo>
                  <a:lnTo>
                    <a:pt x="14" y="39"/>
                  </a:lnTo>
                  <a:lnTo>
                    <a:pt x="12" y="42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4" y="62"/>
                  </a:lnTo>
                  <a:lnTo>
                    <a:pt x="3" y="66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1" y="96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3" y="109"/>
                  </a:lnTo>
                  <a:lnTo>
                    <a:pt x="4" y="113"/>
                  </a:lnTo>
                  <a:lnTo>
                    <a:pt x="6" y="117"/>
                  </a:lnTo>
                  <a:lnTo>
                    <a:pt x="7" y="122"/>
                  </a:lnTo>
                  <a:lnTo>
                    <a:pt x="9" y="125"/>
                  </a:lnTo>
                  <a:lnTo>
                    <a:pt x="10" y="128"/>
                  </a:lnTo>
                  <a:lnTo>
                    <a:pt x="12" y="133"/>
                  </a:lnTo>
                  <a:lnTo>
                    <a:pt x="14" y="136"/>
                  </a:lnTo>
                  <a:lnTo>
                    <a:pt x="16" y="139"/>
                  </a:lnTo>
                  <a:lnTo>
                    <a:pt x="19" y="142"/>
                  </a:lnTo>
                  <a:lnTo>
                    <a:pt x="22" y="146"/>
                  </a:lnTo>
                  <a:lnTo>
                    <a:pt x="25" y="148"/>
                  </a:lnTo>
                  <a:lnTo>
                    <a:pt x="28" y="151"/>
                  </a:lnTo>
                  <a:lnTo>
                    <a:pt x="31" y="154"/>
                  </a:lnTo>
                  <a:lnTo>
                    <a:pt x="34" y="157"/>
                  </a:lnTo>
                  <a:lnTo>
                    <a:pt x="37" y="159"/>
                  </a:lnTo>
                  <a:lnTo>
                    <a:pt x="40" y="162"/>
                  </a:lnTo>
                  <a:lnTo>
                    <a:pt x="44" y="163"/>
                  </a:lnTo>
                  <a:lnTo>
                    <a:pt x="47" y="165"/>
                  </a:lnTo>
                  <a:lnTo>
                    <a:pt x="51" y="168"/>
                  </a:lnTo>
                  <a:lnTo>
                    <a:pt x="54" y="170"/>
                  </a:lnTo>
                  <a:lnTo>
                    <a:pt x="59" y="170"/>
                  </a:lnTo>
                  <a:lnTo>
                    <a:pt x="62" y="171"/>
                  </a:lnTo>
                  <a:lnTo>
                    <a:pt x="66" y="173"/>
                  </a:lnTo>
                  <a:lnTo>
                    <a:pt x="71" y="173"/>
                  </a:lnTo>
                  <a:lnTo>
                    <a:pt x="75" y="174"/>
                  </a:lnTo>
                  <a:lnTo>
                    <a:pt x="80" y="174"/>
                  </a:lnTo>
                  <a:lnTo>
                    <a:pt x="84" y="174"/>
                  </a:lnTo>
                  <a:lnTo>
                    <a:pt x="87" y="174"/>
                  </a:lnTo>
                  <a:lnTo>
                    <a:pt x="91" y="174"/>
                  </a:lnTo>
                  <a:lnTo>
                    <a:pt x="96" y="173"/>
                  </a:lnTo>
                  <a:lnTo>
                    <a:pt x="100" y="173"/>
                  </a:lnTo>
                  <a:lnTo>
                    <a:pt x="105" y="171"/>
                  </a:lnTo>
                  <a:lnTo>
                    <a:pt x="108" y="170"/>
                  </a:lnTo>
                  <a:lnTo>
                    <a:pt x="112" y="170"/>
                  </a:lnTo>
                  <a:lnTo>
                    <a:pt x="115" y="168"/>
                  </a:lnTo>
                  <a:lnTo>
                    <a:pt x="120" y="165"/>
                  </a:lnTo>
                  <a:lnTo>
                    <a:pt x="122" y="163"/>
                  </a:lnTo>
                  <a:lnTo>
                    <a:pt x="127" y="162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1" y="159"/>
                  </a:lnTo>
                  <a:lnTo>
                    <a:pt x="131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4"/>
                  </a:lnTo>
                  <a:lnTo>
                    <a:pt x="136" y="154"/>
                  </a:lnTo>
                  <a:lnTo>
                    <a:pt x="136" y="153"/>
                  </a:lnTo>
                  <a:lnTo>
                    <a:pt x="137" y="153"/>
                  </a:lnTo>
                  <a:lnTo>
                    <a:pt x="137" y="151"/>
                  </a:lnTo>
                  <a:lnTo>
                    <a:pt x="139" y="150"/>
                  </a:lnTo>
                  <a:lnTo>
                    <a:pt x="136" y="153"/>
                  </a:lnTo>
                  <a:lnTo>
                    <a:pt x="131" y="156"/>
                  </a:lnTo>
                  <a:lnTo>
                    <a:pt x="128" y="157"/>
                  </a:lnTo>
                  <a:lnTo>
                    <a:pt x="125" y="160"/>
                  </a:lnTo>
                  <a:lnTo>
                    <a:pt x="122" y="162"/>
                  </a:lnTo>
                  <a:lnTo>
                    <a:pt x="118" y="163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8" y="168"/>
                  </a:lnTo>
                  <a:lnTo>
                    <a:pt x="103" y="170"/>
                  </a:lnTo>
                  <a:lnTo>
                    <a:pt x="100" y="171"/>
                  </a:lnTo>
                  <a:lnTo>
                    <a:pt x="96" y="171"/>
                  </a:lnTo>
                  <a:lnTo>
                    <a:pt x="91" y="171"/>
                  </a:lnTo>
                  <a:lnTo>
                    <a:pt x="87" y="173"/>
                  </a:lnTo>
                  <a:lnTo>
                    <a:pt x="84" y="173"/>
                  </a:lnTo>
                  <a:lnTo>
                    <a:pt x="80" y="173"/>
                  </a:lnTo>
                  <a:lnTo>
                    <a:pt x="75" y="171"/>
                  </a:lnTo>
                  <a:lnTo>
                    <a:pt x="71" y="171"/>
                  </a:lnTo>
                  <a:lnTo>
                    <a:pt x="66" y="171"/>
                  </a:lnTo>
                  <a:lnTo>
                    <a:pt x="63" y="170"/>
                  </a:lnTo>
                  <a:lnTo>
                    <a:pt x="59" y="168"/>
                  </a:lnTo>
                  <a:lnTo>
                    <a:pt x="56" y="166"/>
                  </a:lnTo>
                  <a:lnTo>
                    <a:pt x="51" y="165"/>
                  </a:lnTo>
                  <a:lnTo>
                    <a:pt x="49" y="163"/>
                  </a:lnTo>
                  <a:lnTo>
                    <a:pt x="44" y="162"/>
                  </a:lnTo>
                  <a:lnTo>
                    <a:pt x="41" y="160"/>
                  </a:lnTo>
                  <a:lnTo>
                    <a:pt x="38" y="157"/>
                  </a:lnTo>
                  <a:lnTo>
                    <a:pt x="35" y="156"/>
                  </a:lnTo>
                  <a:lnTo>
                    <a:pt x="32" y="153"/>
                  </a:lnTo>
                  <a:lnTo>
                    <a:pt x="29" y="150"/>
                  </a:lnTo>
                  <a:lnTo>
                    <a:pt x="26" y="148"/>
                  </a:lnTo>
                  <a:lnTo>
                    <a:pt x="23" y="145"/>
                  </a:lnTo>
                  <a:lnTo>
                    <a:pt x="20" y="142"/>
                  </a:lnTo>
                  <a:lnTo>
                    <a:pt x="19" y="139"/>
                  </a:lnTo>
                  <a:lnTo>
                    <a:pt x="16" y="134"/>
                  </a:lnTo>
                  <a:lnTo>
                    <a:pt x="14" y="131"/>
                  </a:lnTo>
                  <a:lnTo>
                    <a:pt x="12" y="128"/>
                  </a:lnTo>
                  <a:lnTo>
                    <a:pt x="10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3"/>
                  </a:lnTo>
                  <a:lnTo>
                    <a:pt x="4" y="108"/>
                  </a:lnTo>
                  <a:lnTo>
                    <a:pt x="4" y="105"/>
                  </a:lnTo>
                  <a:lnTo>
                    <a:pt x="3" y="100"/>
                  </a:lnTo>
                  <a:lnTo>
                    <a:pt x="3" y="96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3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10" y="51"/>
                  </a:lnTo>
                  <a:lnTo>
                    <a:pt x="12" y="46"/>
                  </a:lnTo>
                  <a:lnTo>
                    <a:pt x="14" y="43"/>
                  </a:lnTo>
                  <a:lnTo>
                    <a:pt x="16" y="40"/>
                  </a:lnTo>
                  <a:lnTo>
                    <a:pt x="19" y="37"/>
                  </a:lnTo>
                  <a:lnTo>
                    <a:pt x="20" y="34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8" y="17"/>
                  </a:lnTo>
                  <a:lnTo>
                    <a:pt x="41" y="15"/>
                  </a:lnTo>
                  <a:lnTo>
                    <a:pt x="44" y="12"/>
                  </a:lnTo>
                  <a:lnTo>
                    <a:pt x="49" y="11"/>
                  </a:lnTo>
                  <a:lnTo>
                    <a:pt x="51" y="9"/>
                  </a:lnTo>
                  <a:lnTo>
                    <a:pt x="56" y="8"/>
                  </a:lnTo>
                  <a:lnTo>
                    <a:pt x="59" y="6"/>
                  </a:lnTo>
                  <a:lnTo>
                    <a:pt x="63" y="5"/>
                  </a:lnTo>
                  <a:lnTo>
                    <a:pt x="66" y="5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4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6" y="3"/>
                  </a:lnTo>
                  <a:lnTo>
                    <a:pt x="100" y="5"/>
                  </a:lnTo>
                  <a:lnTo>
                    <a:pt x="103" y="5"/>
                  </a:lnTo>
                  <a:lnTo>
                    <a:pt x="108" y="6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8" y="11"/>
                  </a:lnTo>
                  <a:lnTo>
                    <a:pt x="122" y="12"/>
                  </a:lnTo>
                  <a:lnTo>
                    <a:pt x="125" y="15"/>
                  </a:lnTo>
                  <a:lnTo>
                    <a:pt x="128" y="17"/>
                  </a:lnTo>
                  <a:lnTo>
                    <a:pt x="131" y="20"/>
                  </a:lnTo>
                  <a:lnTo>
                    <a:pt x="136" y="22"/>
                  </a:lnTo>
                  <a:lnTo>
                    <a:pt x="139" y="25"/>
                  </a:lnTo>
                  <a:lnTo>
                    <a:pt x="139" y="26"/>
                  </a:lnTo>
                  <a:close/>
                </a:path>
              </a:pathLst>
            </a:custGeom>
            <a:solidFill>
              <a:srgbClr val="29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3" name="Freeform 13"/>
            <p:cNvSpPr>
              <a:spLocks/>
            </p:cNvSpPr>
            <p:nvPr/>
          </p:nvSpPr>
          <p:spPr bwMode="auto">
            <a:xfrm>
              <a:off x="3746" y="2258"/>
              <a:ext cx="145" cy="170"/>
            </a:xfrm>
            <a:custGeom>
              <a:avLst/>
              <a:gdLst/>
              <a:ahLst/>
              <a:cxnLst>
                <a:cxn ang="0">
                  <a:pos x="143" y="34"/>
                </a:cxn>
                <a:cxn ang="0">
                  <a:pos x="140" y="29"/>
                </a:cxn>
                <a:cxn ang="0">
                  <a:pos x="137" y="25"/>
                </a:cxn>
                <a:cxn ang="0">
                  <a:pos x="133" y="19"/>
                </a:cxn>
                <a:cxn ang="0">
                  <a:pos x="119" y="9"/>
                </a:cxn>
                <a:cxn ang="0">
                  <a:pos x="105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1" y="9"/>
                </a:cxn>
                <a:cxn ang="0">
                  <a:pos x="29" y="19"/>
                </a:cxn>
                <a:cxn ang="0">
                  <a:pos x="17" y="31"/>
                </a:cxn>
                <a:cxn ang="0">
                  <a:pos x="9" y="43"/>
                </a:cxn>
                <a:cxn ang="0">
                  <a:pos x="3" y="59"/>
                </a:cxn>
                <a:cxn ang="0">
                  <a:pos x="0" y="76"/>
                </a:cxn>
                <a:cxn ang="0">
                  <a:pos x="0" y="93"/>
                </a:cxn>
                <a:cxn ang="0">
                  <a:pos x="3" y="110"/>
                </a:cxn>
                <a:cxn ang="0">
                  <a:pos x="9" y="125"/>
                </a:cxn>
                <a:cxn ang="0">
                  <a:pos x="17" y="139"/>
                </a:cxn>
                <a:cxn ang="0">
                  <a:pos x="29" y="150"/>
                </a:cxn>
                <a:cxn ang="0">
                  <a:pos x="41" y="159"/>
                </a:cxn>
                <a:cxn ang="0">
                  <a:pos x="56" y="165"/>
                </a:cxn>
                <a:cxn ang="0">
                  <a:pos x="72" y="168"/>
                </a:cxn>
                <a:cxn ang="0">
                  <a:pos x="88" y="168"/>
                </a:cxn>
                <a:cxn ang="0">
                  <a:pos x="105" y="165"/>
                </a:cxn>
                <a:cxn ang="0">
                  <a:pos x="119" y="159"/>
                </a:cxn>
                <a:cxn ang="0">
                  <a:pos x="133" y="150"/>
                </a:cxn>
                <a:cxn ang="0">
                  <a:pos x="139" y="143"/>
                </a:cxn>
                <a:cxn ang="0">
                  <a:pos x="140" y="139"/>
                </a:cxn>
                <a:cxn ang="0">
                  <a:pos x="143" y="136"/>
                </a:cxn>
                <a:cxn ang="0">
                  <a:pos x="145" y="134"/>
                </a:cxn>
                <a:cxn ang="0">
                  <a:pos x="134" y="145"/>
                </a:cxn>
                <a:cxn ang="0">
                  <a:pos x="121" y="156"/>
                </a:cxn>
                <a:cxn ang="0">
                  <a:pos x="108" y="162"/>
                </a:cxn>
                <a:cxn ang="0">
                  <a:pos x="93" y="167"/>
                </a:cxn>
                <a:cxn ang="0">
                  <a:pos x="77" y="167"/>
                </a:cxn>
                <a:cxn ang="0">
                  <a:pos x="60" y="165"/>
                </a:cxn>
                <a:cxn ang="0">
                  <a:pos x="46" y="159"/>
                </a:cxn>
                <a:cxn ang="0">
                  <a:pos x="32" y="151"/>
                </a:cxn>
                <a:cxn ang="0">
                  <a:pos x="22" y="140"/>
                </a:cxn>
                <a:cxn ang="0">
                  <a:pos x="13" y="126"/>
                </a:cxn>
                <a:cxn ang="0">
                  <a:pos x="6" y="113"/>
                </a:cxn>
                <a:cxn ang="0">
                  <a:pos x="3" y="97"/>
                </a:cxn>
                <a:cxn ang="0">
                  <a:pos x="1" y="80"/>
                </a:cxn>
                <a:cxn ang="0">
                  <a:pos x="4" y="63"/>
                </a:cxn>
                <a:cxn ang="0">
                  <a:pos x="9" y="48"/>
                </a:cxn>
                <a:cxn ang="0">
                  <a:pos x="17" y="36"/>
                </a:cxn>
                <a:cxn ang="0">
                  <a:pos x="28" y="23"/>
                </a:cxn>
                <a:cxn ang="0">
                  <a:pos x="40" y="14"/>
                </a:cxn>
                <a:cxn ang="0">
                  <a:pos x="53" y="6"/>
                </a:cxn>
                <a:cxn ang="0">
                  <a:pos x="68" y="3"/>
                </a:cxn>
                <a:cxn ang="0">
                  <a:pos x="84" y="2"/>
                </a:cxn>
                <a:cxn ang="0">
                  <a:pos x="100" y="5"/>
                </a:cxn>
                <a:cxn ang="0">
                  <a:pos x="115" y="9"/>
                </a:cxn>
                <a:cxn ang="0">
                  <a:pos x="128" y="19"/>
                </a:cxn>
                <a:cxn ang="0">
                  <a:pos x="139" y="29"/>
                </a:cxn>
              </a:cxnLst>
              <a:rect l="0" t="0" r="r" b="b"/>
              <a:pathLst>
                <a:path w="145" h="170">
                  <a:moveTo>
                    <a:pt x="145" y="37"/>
                  </a:moveTo>
                  <a:lnTo>
                    <a:pt x="145" y="36"/>
                  </a:lnTo>
                  <a:lnTo>
                    <a:pt x="145" y="34"/>
                  </a:lnTo>
                  <a:lnTo>
                    <a:pt x="143" y="34"/>
                  </a:lnTo>
                  <a:lnTo>
                    <a:pt x="143" y="32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40" y="28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7" y="25"/>
                  </a:lnTo>
                  <a:lnTo>
                    <a:pt x="137" y="23"/>
                  </a:lnTo>
                  <a:lnTo>
                    <a:pt x="136" y="23"/>
                  </a:lnTo>
                  <a:lnTo>
                    <a:pt x="136" y="22"/>
                  </a:lnTo>
                  <a:lnTo>
                    <a:pt x="133" y="19"/>
                  </a:lnTo>
                  <a:lnTo>
                    <a:pt x="128" y="17"/>
                  </a:lnTo>
                  <a:lnTo>
                    <a:pt x="125" y="14"/>
                  </a:lnTo>
                  <a:lnTo>
                    <a:pt x="122" y="12"/>
                  </a:lnTo>
                  <a:lnTo>
                    <a:pt x="119" y="9"/>
                  </a:lnTo>
                  <a:lnTo>
                    <a:pt x="115" y="8"/>
                  </a:lnTo>
                  <a:lnTo>
                    <a:pt x="112" y="6"/>
                  </a:lnTo>
                  <a:lnTo>
                    <a:pt x="108" y="5"/>
                  </a:lnTo>
                  <a:lnTo>
                    <a:pt x="105" y="3"/>
                  </a:lnTo>
                  <a:lnTo>
                    <a:pt x="100" y="2"/>
                  </a:lnTo>
                  <a:lnTo>
                    <a:pt x="97" y="2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1" y="9"/>
                  </a:lnTo>
                  <a:lnTo>
                    <a:pt x="38" y="12"/>
                  </a:lnTo>
                  <a:lnTo>
                    <a:pt x="35" y="14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6" y="22"/>
                  </a:lnTo>
                  <a:lnTo>
                    <a:pt x="23" y="25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7" y="48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3" y="59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1" y="102"/>
                  </a:lnTo>
                  <a:lnTo>
                    <a:pt x="1" y="105"/>
                  </a:lnTo>
                  <a:lnTo>
                    <a:pt x="3" y="110"/>
                  </a:lnTo>
                  <a:lnTo>
                    <a:pt x="4" y="114"/>
                  </a:lnTo>
                  <a:lnTo>
                    <a:pt x="6" y="117"/>
                  </a:lnTo>
                  <a:lnTo>
                    <a:pt x="7" y="120"/>
                  </a:lnTo>
                  <a:lnTo>
                    <a:pt x="9" y="125"/>
                  </a:lnTo>
                  <a:lnTo>
                    <a:pt x="11" y="128"/>
                  </a:lnTo>
                  <a:lnTo>
                    <a:pt x="13" y="131"/>
                  </a:lnTo>
                  <a:lnTo>
                    <a:pt x="16" y="136"/>
                  </a:lnTo>
                  <a:lnTo>
                    <a:pt x="17" y="139"/>
                  </a:lnTo>
                  <a:lnTo>
                    <a:pt x="20" y="142"/>
                  </a:lnTo>
                  <a:lnTo>
                    <a:pt x="23" y="145"/>
                  </a:lnTo>
                  <a:lnTo>
                    <a:pt x="26" y="147"/>
                  </a:lnTo>
                  <a:lnTo>
                    <a:pt x="29" y="150"/>
                  </a:lnTo>
                  <a:lnTo>
                    <a:pt x="32" y="153"/>
                  </a:lnTo>
                  <a:lnTo>
                    <a:pt x="35" y="154"/>
                  </a:lnTo>
                  <a:lnTo>
                    <a:pt x="38" y="157"/>
                  </a:lnTo>
                  <a:lnTo>
                    <a:pt x="41" y="159"/>
                  </a:lnTo>
                  <a:lnTo>
                    <a:pt x="46" y="160"/>
                  </a:lnTo>
                  <a:lnTo>
                    <a:pt x="48" y="162"/>
                  </a:lnTo>
                  <a:lnTo>
                    <a:pt x="53" y="163"/>
                  </a:lnTo>
                  <a:lnTo>
                    <a:pt x="56" y="165"/>
                  </a:lnTo>
                  <a:lnTo>
                    <a:pt x="60" y="167"/>
                  </a:lnTo>
                  <a:lnTo>
                    <a:pt x="63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7" y="170"/>
                  </a:lnTo>
                  <a:lnTo>
                    <a:pt x="81" y="170"/>
                  </a:lnTo>
                  <a:lnTo>
                    <a:pt x="84" y="170"/>
                  </a:lnTo>
                  <a:lnTo>
                    <a:pt x="88" y="168"/>
                  </a:lnTo>
                  <a:lnTo>
                    <a:pt x="93" y="168"/>
                  </a:lnTo>
                  <a:lnTo>
                    <a:pt x="97" y="168"/>
                  </a:lnTo>
                  <a:lnTo>
                    <a:pt x="100" y="167"/>
                  </a:lnTo>
                  <a:lnTo>
                    <a:pt x="105" y="165"/>
                  </a:lnTo>
                  <a:lnTo>
                    <a:pt x="108" y="163"/>
                  </a:lnTo>
                  <a:lnTo>
                    <a:pt x="112" y="162"/>
                  </a:lnTo>
                  <a:lnTo>
                    <a:pt x="115" y="160"/>
                  </a:lnTo>
                  <a:lnTo>
                    <a:pt x="119" y="159"/>
                  </a:lnTo>
                  <a:lnTo>
                    <a:pt x="122" y="157"/>
                  </a:lnTo>
                  <a:lnTo>
                    <a:pt x="125" y="154"/>
                  </a:lnTo>
                  <a:lnTo>
                    <a:pt x="128" y="153"/>
                  </a:lnTo>
                  <a:lnTo>
                    <a:pt x="133" y="150"/>
                  </a:lnTo>
                  <a:lnTo>
                    <a:pt x="136" y="147"/>
                  </a:lnTo>
                  <a:lnTo>
                    <a:pt x="137" y="145"/>
                  </a:lnTo>
                  <a:lnTo>
                    <a:pt x="137" y="143"/>
                  </a:lnTo>
                  <a:lnTo>
                    <a:pt x="139" y="143"/>
                  </a:lnTo>
                  <a:lnTo>
                    <a:pt x="139" y="142"/>
                  </a:lnTo>
                  <a:lnTo>
                    <a:pt x="140" y="142"/>
                  </a:lnTo>
                  <a:lnTo>
                    <a:pt x="140" y="140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2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3" y="134"/>
                  </a:lnTo>
                  <a:lnTo>
                    <a:pt x="145" y="134"/>
                  </a:lnTo>
                  <a:lnTo>
                    <a:pt x="145" y="133"/>
                  </a:lnTo>
                  <a:lnTo>
                    <a:pt x="145" y="134"/>
                  </a:lnTo>
                  <a:lnTo>
                    <a:pt x="142" y="137"/>
                  </a:lnTo>
                  <a:lnTo>
                    <a:pt x="139" y="140"/>
                  </a:lnTo>
                  <a:lnTo>
                    <a:pt x="136" y="143"/>
                  </a:lnTo>
                  <a:lnTo>
                    <a:pt x="134" y="145"/>
                  </a:lnTo>
                  <a:lnTo>
                    <a:pt x="131" y="148"/>
                  </a:lnTo>
                  <a:lnTo>
                    <a:pt x="128" y="151"/>
                  </a:lnTo>
                  <a:lnTo>
                    <a:pt x="125" y="153"/>
                  </a:lnTo>
                  <a:lnTo>
                    <a:pt x="121" y="156"/>
                  </a:lnTo>
                  <a:lnTo>
                    <a:pt x="118" y="157"/>
                  </a:lnTo>
                  <a:lnTo>
                    <a:pt x="115" y="159"/>
                  </a:lnTo>
                  <a:lnTo>
                    <a:pt x="111" y="160"/>
                  </a:lnTo>
                  <a:lnTo>
                    <a:pt x="108" y="162"/>
                  </a:lnTo>
                  <a:lnTo>
                    <a:pt x="105" y="163"/>
                  </a:lnTo>
                  <a:lnTo>
                    <a:pt x="100" y="165"/>
                  </a:lnTo>
                  <a:lnTo>
                    <a:pt x="96" y="165"/>
                  </a:lnTo>
                  <a:lnTo>
                    <a:pt x="93" y="167"/>
                  </a:lnTo>
                  <a:lnTo>
                    <a:pt x="88" y="167"/>
                  </a:lnTo>
                  <a:lnTo>
                    <a:pt x="84" y="167"/>
                  </a:lnTo>
                  <a:lnTo>
                    <a:pt x="81" y="167"/>
                  </a:lnTo>
                  <a:lnTo>
                    <a:pt x="77" y="167"/>
                  </a:lnTo>
                  <a:lnTo>
                    <a:pt x="72" y="167"/>
                  </a:lnTo>
                  <a:lnTo>
                    <a:pt x="68" y="167"/>
                  </a:lnTo>
                  <a:lnTo>
                    <a:pt x="65" y="165"/>
                  </a:lnTo>
                  <a:lnTo>
                    <a:pt x="60" y="165"/>
                  </a:lnTo>
                  <a:lnTo>
                    <a:pt x="57" y="163"/>
                  </a:lnTo>
                  <a:lnTo>
                    <a:pt x="53" y="162"/>
                  </a:lnTo>
                  <a:lnTo>
                    <a:pt x="50" y="160"/>
                  </a:lnTo>
                  <a:lnTo>
                    <a:pt x="46" y="159"/>
                  </a:lnTo>
                  <a:lnTo>
                    <a:pt x="43" y="157"/>
                  </a:lnTo>
                  <a:lnTo>
                    <a:pt x="40" y="156"/>
                  </a:lnTo>
                  <a:lnTo>
                    <a:pt x="37" y="153"/>
                  </a:lnTo>
                  <a:lnTo>
                    <a:pt x="32" y="151"/>
                  </a:lnTo>
                  <a:lnTo>
                    <a:pt x="29" y="148"/>
                  </a:lnTo>
                  <a:lnTo>
                    <a:pt x="28" y="145"/>
                  </a:lnTo>
                  <a:lnTo>
                    <a:pt x="25" y="143"/>
                  </a:lnTo>
                  <a:lnTo>
                    <a:pt x="22" y="140"/>
                  </a:lnTo>
                  <a:lnTo>
                    <a:pt x="19" y="137"/>
                  </a:lnTo>
                  <a:lnTo>
                    <a:pt x="17" y="134"/>
                  </a:lnTo>
                  <a:lnTo>
                    <a:pt x="14" y="131"/>
                  </a:lnTo>
                  <a:lnTo>
                    <a:pt x="13" y="126"/>
                  </a:lnTo>
                  <a:lnTo>
                    <a:pt x="10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3"/>
                  </a:lnTo>
                  <a:lnTo>
                    <a:pt x="4" y="110"/>
                  </a:lnTo>
                  <a:lnTo>
                    <a:pt x="4" y="105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5"/>
                  </a:lnTo>
                  <a:lnTo>
                    <a:pt x="1" y="80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8"/>
                  </a:lnTo>
                  <a:lnTo>
                    <a:pt x="10" y="45"/>
                  </a:lnTo>
                  <a:lnTo>
                    <a:pt x="13" y="42"/>
                  </a:lnTo>
                  <a:lnTo>
                    <a:pt x="14" y="39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2" y="29"/>
                  </a:lnTo>
                  <a:lnTo>
                    <a:pt x="25" y="26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32" y="19"/>
                  </a:lnTo>
                  <a:lnTo>
                    <a:pt x="37" y="16"/>
                  </a:lnTo>
                  <a:lnTo>
                    <a:pt x="40" y="14"/>
                  </a:lnTo>
                  <a:lnTo>
                    <a:pt x="43" y="11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3" y="6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3" y="3"/>
                  </a:lnTo>
                  <a:lnTo>
                    <a:pt x="96" y="3"/>
                  </a:lnTo>
                  <a:lnTo>
                    <a:pt x="100" y="5"/>
                  </a:lnTo>
                  <a:lnTo>
                    <a:pt x="105" y="5"/>
                  </a:lnTo>
                  <a:lnTo>
                    <a:pt x="108" y="6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8" y="11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8" y="19"/>
                  </a:lnTo>
                  <a:lnTo>
                    <a:pt x="131" y="20"/>
                  </a:lnTo>
                  <a:lnTo>
                    <a:pt x="134" y="23"/>
                  </a:lnTo>
                  <a:lnTo>
                    <a:pt x="136" y="26"/>
                  </a:lnTo>
                  <a:lnTo>
                    <a:pt x="139" y="29"/>
                  </a:lnTo>
                  <a:lnTo>
                    <a:pt x="142" y="32"/>
                  </a:lnTo>
                  <a:lnTo>
                    <a:pt x="145" y="36"/>
                  </a:lnTo>
                  <a:lnTo>
                    <a:pt x="145" y="37"/>
                  </a:lnTo>
                  <a:close/>
                </a:path>
              </a:pathLst>
            </a:custGeom>
            <a:solidFill>
              <a:srgbClr val="2E2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4" name="Freeform 14"/>
            <p:cNvSpPr>
              <a:spLocks/>
            </p:cNvSpPr>
            <p:nvPr/>
          </p:nvSpPr>
          <p:spPr bwMode="auto">
            <a:xfrm>
              <a:off x="3747" y="2260"/>
              <a:ext cx="152" cy="165"/>
            </a:xfrm>
            <a:custGeom>
              <a:avLst/>
              <a:gdLst/>
              <a:ahLst/>
              <a:cxnLst>
                <a:cxn ang="0">
                  <a:pos x="151" y="51"/>
                </a:cxn>
                <a:cxn ang="0">
                  <a:pos x="150" y="46"/>
                </a:cxn>
                <a:cxn ang="0">
                  <a:pos x="148" y="41"/>
                </a:cxn>
                <a:cxn ang="0">
                  <a:pos x="145" y="38"/>
                </a:cxn>
                <a:cxn ang="0">
                  <a:pos x="144" y="34"/>
                </a:cxn>
                <a:cxn ang="0">
                  <a:pos x="133" y="21"/>
                </a:cxn>
                <a:cxn ang="0">
                  <a:pos x="120" y="12"/>
                </a:cxn>
                <a:cxn ang="0">
                  <a:pos x="107" y="4"/>
                </a:cxn>
                <a:cxn ang="0">
                  <a:pos x="92" y="1"/>
                </a:cxn>
                <a:cxn ang="0">
                  <a:pos x="76" y="0"/>
                </a:cxn>
                <a:cxn ang="0">
                  <a:pos x="59" y="3"/>
                </a:cxn>
                <a:cxn ang="0">
                  <a:pos x="45" y="7"/>
                </a:cxn>
                <a:cxn ang="0">
                  <a:pos x="31" y="17"/>
                </a:cxn>
                <a:cxn ang="0">
                  <a:pos x="21" y="27"/>
                </a:cxn>
                <a:cxn ang="0">
                  <a:pos x="12" y="40"/>
                </a:cxn>
                <a:cxn ang="0">
                  <a:pos x="5" y="54"/>
                </a:cxn>
                <a:cxn ang="0">
                  <a:pos x="2" y="69"/>
                </a:cxn>
                <a:cxn ang="0">
                  <a:pos x="0" y="86"/>
                </a:cxn>
                <a:cxn ang="0">
                  <a:pos x="3" y="103"/>
                </a:cxn>
                <a:cxn ang="0">
                  <a:pos x="8" y="118"/>
                </a:cxn>
                <a:cxn ang="0">
                  <a:pos x="16" y="132"/>
                </a:cxn>
                <a:cxn ang="0">
                  <a:pos x="27" y="143"/>
                </a:cxn>
                <a:cxn ang="0">
                  <a:pos x="39" y="154"/>
                </a:cxn>
                <a:cxn ang="0">
                  <a:pos x="52" y="160"/>
                </a:cxn>
                <a:cxn ang="0">
                  <a:pos x="67" y="165"/>
                </a:cxn>
                <a:cxn ang="0">
                  <a:pos x="83" y="165"/>
                </a:cxn>
                <a:cxn ang="0">
                  <a:pos x="99" y="163"/>
                </a:cxn>
                <a:cxn ang="0">
                  <a:pos x="114" y="157"/>
                </a:cxn>
                <a:cxn ang="0">
                  <a:pos x="127" y="149"/>
                </a:cxn>
                <a:cxn ang="0">
                  <a:pos x="138" y="138"/>
                </a:cxn>
                <a:cxn ang="0">
                  <a:pos x="144" y="129"/>
                </a:cxn>
                <a:cxn ang="0">
                  <a:pos x="147" y="126"/>
                </a:cxn>
                <a:cxn ang="0">
                  <a:pos x="148" y="120"/>
                </a:cxn>
                <a:cxn ang="0">
                  <a:pos x="150" y="115"/>
                </a:cxn>
                <a:cxn ang="0">
                  <a:pos x="152" y="111"/>
                </a:cxn>
                <a:cxn ang="0">
                  <a:pos x="145" y="124"/>
                </a:cxn>
                <a:cxn ang="0">
                  <a:pos x="136" y="137"/>
                </a:cxn>
                <a:cxn ang="0">
                  <a:pos x="126" y="148"/>
                </a:cxn>
                <a:cxn ang="0">
                  <a:pos x="113" y="155"/>
                </a:cxn>
                <a:cxn ang="0">
                  <a:pos x="99" y="160"/>
                </a:cxn>
                <a:cxn ang="0">
                  <a:pos x="83" y="163"/>
                </a:cxn>
                <a:cxn ang="0">
                  <a:pos x="68" y="161"/>
                </a:cxn>
                <a:cxn ang="0">
                  <a:pos x="53" y="158"/>
                </a:cxn>
                <a:cxn ang="0">
                  <a:pos x="39" y="151"/>
                </a:cxn>
                <a:cxn ang="0">
                  <a:pos x="27" y="141"/>
                </a:cxn>
                <a:cxn ang="0">
                  <a:pos x="18" y="131"/>
                </a:cxn>
                <a:cxn ang="0">
                  <a:pos x="9" y="117"/>
                </a:cxn>
                <a:cxn ang="0">
                  <a:pos x="5" y="103"/>
                </a:cxn>
                <a:cxn ang="0">
                  <a:pos x="2" y="86"/>
                </a:cxn>
                <a:cxn ang="0">
                  <a:pos x="3" y="71"/>
                </a:cxn>
                <a:cxn ang="0">
                  <a:pos x="6" y="55"/>
                </a:cxn>
                <a:cxn ang="0">
                  <a:pos x="13" y="41"/>
                </a:cxn>
                <a:cxn ang="0">
                  <a:pos x="22" y="27"/>
                </a:cxn>
                <a:cxn ang="0">
                  <a:pos x="33" y="18"/>
                </a:cxn>
                <a:cxn ang="0">
                  <a:pos x="46" y="10"/>
                </a:cxn>
                <a:cxn ang="0">
                  <a:pos x="59" y="4"/>
                </a:cxn>
                <a:cxn ang="0">
                  <a:pos x="76" y="1"/>
                </a:cxn>
                <a:cxn ang="0">
                  <a:pos x="92" y="3"/>
                </a:cxn>
                <a:cxn ang="0">
                  <a:pos x="107" y="7"/>
                </a:cxn>
                <a:cxn ang="0">
                  <a:pos x="120" y="14"/>
                </a:cxn>
                <a:cxn ang="0">
                  <a:pos x="132" y="23"/>
                </a:cxn>
                <a:cxn ang="0">
                  <a:pos x="141" y="34"/>
                </a:cxn>
                <a:cxn ang="0">
                  <a:pos x="150" y="47"/>
                </a:cxn>
              </a:cxnLst>
              <a:rect l="0" t="0" r="r" b="b"/>
              <a:pathLst>
                <a:path w="152" h="165">
                  <a:moveTo>
                    <a:pt x="152" y="54"/>
                  </a:moveTo>
                  <a:lnTo>
                    <a:pt x="151" y="54"/>
                  </a:lnTo>
                  <a:lnTo>
                    <a:pt x="151" y="52"/>
                  </a:lnTo>
                  <a:lnTo>
                    <a:pt x="151" y="51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50" y="47"/>
                  </a:lnTo>
                  <a:lnTo>
                    <a:pt x="150" y="46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8" y="43"/>
                  </a:lnTo>
                  <a:lnTo>
                    <a:pt x="148" y="41"/>
                  </a:lnTo>
                  <a:lnTo>
                    <a:pt x="147" y="41"/>
                  </a:lnTo>
                  <a:lnTo>
                    <a:pt x="147" y="40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5" y="35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1" y="30"/>
                  </a:lnTo>
                  <a:lnTo>
                    <a:pt x="138" y="27"/>
                  </a:lnTo>
                  <a:lnTo>
                    <a:pt x="135" y="24"/>
                  </a:lnTo>
                  <a:lnTo>
                    <a:pt x="133" y="21"/>
                  </a:lnTo>
                  <a:lnTo>
                    <a:pt x="130" y="18"/>
                  </a:lnTo>
                  <a:lnTo>
                    <a:pt x="127" y="17"/>
                  </a:lnTo>
                  <a:lnTo>
                    <a:pt x="124" y="14"/>
                  </a:lnTo>
                  <a:lnTo>
                    <a:pt x="120" y="12"/>
                  </a:lnTo>
                  <a:lnTo>
                    <a:pt x="117" y="9"/>
                  </a:lnTo>
                  <a:lnTo>
                    <a:pt x="114" y="7"/>
                  </a:lnTo>
                  <a:lnTo>
                    <a:pt x="110" y="6"/>
                  </a:lnTo>
                  <a:lnTo>
                    <a:pt x="107" y="4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5" y="1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2" y="4"/>
                  </a:lnTo>
                  <a:lnTo>
                    <a:pt x="49" y="6"/>
                  </a:lnTo>
                  <a:lnTo>
                    <a:pt x="45" y="7"/>
                  </a:lnTo>
                  <a:lnTo>
                    <a:pt x="42" y="9"/>
                  </a:lnTo>
                  <a:lnTo>
                    <a:pt x="39" y="12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3" y="37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8" y="46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2" y="98"/>
                  </a:lnTo>
                  <a:lnTo>
                    <a:pt x="3" y="103"/>
                  </a:lnTo>
                  <a:lnTo>
                    <a:pt x="3" y="108"/>
                  </a:lnTo>
                  <a:lnTo>
                    <a:pt x="5" y="111"/>
                  </a:lnTo>
                  <a:lnTo>
                    <a:pt x="6" y="115"/>
                  </a:lnTo>
                  <a:lnTo>
                    <a:pt x="8" y="118"/>
                  </a:lnTo>
                  <a:lnTo>
                    <a:pt x="9" y="121"/>
                  </a:lnTo>
                  <a:lnTo>
                    <a:pt x="12" y="124"/>
                  </a:lnTo>
                  <a:lnTo>
                    <a:pt x="13" y="129"/>
                  </a:lnTo>
                  <a:lnTo>
                    <a:pt x="16" y="132"/>
                  </a:lnTo>
                  <a:lnTo>
                    <a:pt x="18" y="135"/>
                  </a:lnTo>
                  <a:lnTo>
                    <a:pt x="21" y="138"/>
                  </a:lnTo>
                  <a:lnTo>
                    <a:pt x="24" y="141"/>
                  </a:lnTo>
                  <a:lnTo>
                    <a:pt x="27" y="143"/>
                  </a:lnTo>
                  <a:lnTo>
                    <a:pt x="28" y="146"/>
                  </a:lnTo>
                  <a:lnTo>
                    <a:pt x="31" y="149"/>
                  </a:lnTo>
                  <a:lnTo>
                    <a:pt x="36" y="151"/>
                  </a:lnTo>
                  <a:lnTo>
                    <a:pt x="39" y="154"/>
                  </a:lnTo>
                  <a:lnTo>
                    <a:pt x="42" y="155"/>
                  </a:lnTo>
                  <a:lnTo>
                    <a:pt x="45" y="157"/>
                  </a:lnTo>
                  <a:lnTo>
                    <a:pt x="49" y="158"/>
                  </a:lnTo>
                  <a:lnTo>
                    <a:pt x="52" y="160"/>
                  </a:lnTo>
                  <a:lnTo>
                    <a:pt x="56" y="161"/>
                  </a:lnTo>
                  <a:lnTo>
                    <a:pt x="59" y="163"/>
                  </a:lnTo>
                  <a:lnTo>
                    <a:pt x="64" y="163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76" y="165"/>
                  </a:lnTo>
                  <a:lnTo>
                    <a:pt x="80" y="165"/>
                  </a:lnTo>
                  <a:lnTo>
                    <a:pt x="83" y="165"/>
                  </a:lnTo>
                  <a:lnTo>
                    <a:pt x="87" y="165"/>
                  </a:lnTo>
                  <a:lnTo>
                    <a:pt x="92" y="165"/>
                  </a:lnTo>
                  <a:lnTo>
                    <a:pt x="95" y="163"/>
                  </a:lnTo>
                  <a:lnTo>
                    <a:pt x="99" y="163"/>
                  </a:lnTo>
                  <a:lnTo>
                    <a:pt x="104" y="161"/>
                  </a:lnTo>
                  <a:lnTo>
                    <a:pt x="107" y="160"/>
                  </a:lnTo>
                  <a:lnTo>
                    <a:pt x="110" y="158"/>
                  </a:lnTo>
                  <a:lnTo>
                    <a:pt x="114" y="157"/>
                  </a:lnTo>
                  <a:lnTo>
                    <a:pt x="117" y="155"/>
                  </a:lnTo>
                  <a:lnTo>
                    <a:pt x="120" y="154"/>
                  </a:lnTo>
                  <a:lnTo>
                    <a:pt x="124" y="151"/>
                  </a:lnTo>
                  <a:lnTo>
                    <a:pt x="127" y="149"/>
                  </a:lnTo>
                  <a:lnTo>
                    <a:pt x="130" y="146"/>
                  </a:lnTo>
                  <a:lnTo>
                    <a:pt x="133" y="143"/>
                  </a:lnTo>
                  <a:lnTo>
                    <a:pt x="135" y="141"/>
                  </a:lnTo>
                  <a:lnTo>
                    <a:pt x="138" y="138"/>
                  </a:lnTo>
                  <a:lnTo>
                    <a:pt x="141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4" y="129"/>
                  </a:lnTo>
                  <a:lnTo>
                    <a:pt x="145" y="129"/>
                  </a:lnTo>
                  <a:lnTo>
                    <a:pt x="145" y="128"/>
                  </a:lnTo>
                  <a:lnTo>
                    <a:pt x="145" y="126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8" y="123"/>
                  </a:lnTo>
                  <a:lnTo>
                    <a:pt x="148" y="121"/>
                  </a:lnTo>
                  <a:lnTo>
                    <a:pt x="148" y="120"/>
                  </a:lnTo>
                  <a:lnTo>
                    <a:pt x="150" y="120"/>
                  </a:lnTo>
                  <a:lnTo>
                    <a:pt x="150" y="118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51" y="115"/>
                  </a:lnTo>
                  <a:lnTo>
                    <a:pt x="151" y="114"/>
                  </a:lnTo>
                  <a:lnTo>
                    <a:pt x="151" y="112"/>
                  </a:lnTo>
                  <a:lnTo>
                    <a:pt x="152" y="111"/>
                  </a:lnTo>
                  <a:lnTo>
                    <a:pt x="151" y="114"/>
                  </a:lnTo>
                  <a:lnTo>
                    <a:pt x="150" y="117"/>
                  </a:lnTo>
                  <a:lnTo>
                    <a:pt x="148" y="121"/>
                  </a:lnTo>
                  <a:lnTo>
                    <a:pt x="145" y="124"/>
                  </a:lnTo>
                  <a:lnTo>
                    <a:pt x="144" y="128"/>
                  </a:lnTo>
                  <a:lnTo>
                    <a:pt x="141" y="131"/>
                  </a:lnTo>
                  <a:lnTo>
                    <a:pt x="139" y="134"/>
                  </a:lnTo>
                  <a:lnTo>
                    <a:pt x="136" y="137"/>
                  </a:lnTo>
                  <a:lnTo>
                    <a:pt x="135" y="140"/>
                  </a:lnTo>
                  <a:lnTo>
                    <a:pt x="132" y="141"/>
                  </a:lnTo>
                  <a:lnTo>
                    <a:pt x="129" y="145"/>
                  </a:lnTo>
                  <a:lnTo>
                    <a:pt x="126" y="148"/>
                  </a:lnTo>
                  <a:lnTo>
                    <a:pt x="123" y="149"/>
                  </a:lnTo>
                  <a:lnTo>
                    <a:pt x="120" y="151"/>
                  </a:lnTo>
                  <a:lnTo>
                    <a:pt x="116" y="154"/>
                  </a:lnTo>
                  <a:lnTo>
                    <a:pt x="113" y="155"/>
                  </a:lnTo>
                  <a:lnTo>
                    <a:pt x="110" y="157"/>
                  </a:lnTo>
                  <a:lnTo>
                    <a:pt x="107" y="158"/>
                  </a:lnTo>
                  <a:lnTo>
                    <a:pt x="102" y="160"/>
                  </a:lnTo>
                  <a:lnTo>
                    <a:pt x="99" y="160"/>
                  </a:lnTo>
                  <a:lnTo>
                    <a:pt x="95" y="161"/>
                  </a:lnTo>
                  <a:lnTo>
                    <a:pt x="92" y="161"/>
                  </a:lnTo>
                  <a:lnTo>
                    <a:pt x="87" y="163"/>
                  </a:lnTo>
                  <a:lnTo>
                    <a:pt x="83" y="163"/>
                  </a:lnTo>
                  <a:lnTo>
                    <a:pt x="80" y="163"/>
                  </a:lnTo>
                  <a:lnTo>
                    <a:pt x="76" y="163"/>
                  </a:lnTo>
                  <a:lnTo>
                    <a:pt x="71" y="163"/>
                  </a:lnTo>
                  <a:lnTo>
                    <a:pt x="68" y="161"/>
                  </a:lnTo>
                  <a:lnTo>
                    <a:pt x="64" y="161"/>
                  </a:lnTo>
                  <a:lnTo>
                    <a:pt x="59" y="160"/>
                  </a:lnTo>
                  <a:lnTo>
                    <a:pt x="56" y="160"/>
                  </a:lnTo>
                  <a:lnTo>
                    <a:pt x="53" y="158"/>
                  </a:lnTo>
                  <a:lnTo>
                    <a:pt x="49" y="157"/>
                  </a:lnTo>
                  <a:lnTo>
                    <a:pt x="46" y="155"/>
                  </a:lnTo>
                  <a:lnTo>
                    <a:pt x="43" y="154"/>
                  </a:lnTo>
                  <a:lnTo>
                    <a:pt x="39" y="151"/>
                  </a:lnTo>
                  <a:lnTo>
                    <a:pt x="36" y="149"/>
                  </a:lnTo>
                  <a:lnTo>
                    <a:pt x="33" y="148"/>
                  </a:lnTo>
                  <a:lnTo>
                    <a:pt x="30" y="145"/>
                  </a:lnTo>
                  <a:lnTo>
                    <a:pt x="27" y="141"/>
                  </a:lnTo>
                  <a:lnTo>
                    <a:pt x="25" y="140"/>
                  </a:lnTo>
                  <a:lnTo>
                    <a:pt x="22" y="137"/>
                  </a:lnTo>
                  <a:lnTo>
                    <a:pt x="19" y="134"/>
                  </a:lnTo>
                  <a:lnTo>
                    <a:pt x="18" y="131"/>
                  </a:lnTo>
                  <a:lnTo>
                    <a:pt x="15" y="128"/>
                  </a:lnTo>
                  <a:lnTo>
                    <a:pt x="13" y="124"/>
                  </a:lnTo>
                  <a:lnTo>
                    <a:pt x="12" y="121"/>
                  </a:lnTo>
                  <a:lnTo>
                    <a:pt x="9" y="117"/>
                  </a:lnTo>
                  <a:lnTo>
                    <a:pt x="8" y="114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5" y="103"/>
                  </a:lnTo>
                  <a:lnTo>
                    <a:pt x="3" y="98"/>
                  </a:lnTo>
                  <a:lnTo>
                    <a:pt x="3" y="95"/>
                  </a:lnTo>
                  <a:lnTo>
                    <a:pt x="3" y="91"/>
                  </a:lnTo>
                  <a:lnTo>
                    <a:pt x="2" y="86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3" y="66"/>
                  </a:lnTo>
                  <a:lnTo>
                    <a:pt x="5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9" y="47"/>
                  </a:lnTo>
                  <a:lnTo>
                    <a:pt x="12" y="44"/>
                  </a:lnTo>
                  <a:lnTo>
                    <a:pt x="13" y="41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19" y="30"/>
                  </a:lnTo>
                  <a:lnTo>
                    <a:pt x="22" y="27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30" y="20"/>
                  </a:lnTo>
                  <a:lnTo>
                    <a:pt x="33" y="18"/>
                  </a:lnTo>
                  <a:lnTo>
                    <a:pt x="36" y="15"/>
                  </a:lnTo>
                  <a:lnTo>
                    <a:pt x="39" y="14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49" y="7"/>
                  </a:lnTo>
                  <a:lnTo>
                    <a:pt x="53" y="7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3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7" y="3"/>
                  </a:lnTo>
                  <a:lnTo>
                    <a:pt x="92" y="3"/>
                  </a:lnTo>
                  <a:lnTo>
                    <a:pt x="95" y="3"/>
                  </a:lnTo>
                  <a:lnTo>
                    <a:pt x="99" y="4"/>
                  </a:lnTo>
                  <a:lnTo>
                    <a:pt x="102" y="6"/>
                  </a:lnTo>
                  <a:lnTo>
                    <a:pt x="107" y="7"/>
                  </a:lnTo>
                  <a:lnTo>
                    <a:pt x="110" y="7"/>
                  </a:lnTo>
                  <a:lnTo>
                    <a:pt x="113" y="10"/>
                  </a:lnTo>
                  <a:lnTo>
                    <a:pt x="116" y="12"/>
                  </a:lnTo>
                  <a:lnTo>
                    <a:pt x="120" y="14"/>
                  </a:lnTo>
                  <a:lnTo>
                    <a:pt x="123" y="15"/>
                  </a:lnTo>
                  <a:lnTo>
                    <a:pt x="126" y="18"/>
                  </a:lnTo>
                  <a:lnTo>
                    <a:pt x="129" y="20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6" y="27"/>
                  </a:lnTo>
                  <a:lnTo>
                    <a:pt x="139" y="30"/>
                  </a:lnTo>
                  <a:lnTo>
                    <a:pt x="141" y="34"/>
                  </a:lnTo>
                  <a:lnTo>
                    <a:pt x="144" y="37"/>
                  </a:lnTo>
                  <a:lnTo>
                    <a:pt x="145" y="41"/>
                  </a:lnTo>
                  <a:lnTo>
                    <a:pt x="148" y="44"/>
                  </a:lnTo>
                  <a:lnTo>
                    <a:pt x="150" y="47"/>
                  </a:lnTo>
                  <a:lnTo>
                    <a:pt x="151" y="51"/>
                  </a:lnTo>
                  <a:lnTo>
                    <a:pt x="152" y="54"/>
                  </a:lnTo>
                  <a:close/>
                </a:path>
              </a:pathLst>
            </a:custGeom>
            <a:solidFill>
              <a:srgbClr val="363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5" name="Freeform 15"/>
            <p:cNvSpPr>
              <a:spLocks/>
            </p:cNvSpPr>
            <p:nvPr/>
          </p:nvSpPr>
          <p:spPr bwMode="auto">
            <a:xfrm>
              <a:off x="3749" y="2261"/>
              <a:ext cx="153" cy="162"/>
            </a:xfrm>
            <a:custGeom>
              <a:avLst/>
              <a:gdLst/>
              <a:ahLst/>
              <a:cxnLst>
                <a:cxn ang="0">
                  <a:pos x="152" y="59"/>
                </a:cxn>
                <a:cxn ang="0">
                  <a:pos x="152" y="66"/>
                </a:cxn>
                <a:cxn ang="0">
                  <a:pos x="153" y="74"/>
                </a:cxn>
                <a:cxn ang="0">
                  <a:pos x="153" y="82"/>
                </a:cxn>
                <a:cxn ang="0">
                  <a:pos x="150" y="62"/>
                </a:cxn>
                <a:cxn ang="0">
                  <a:pos x="143" y="43"/>
                </a:cxn>
                <a:cxn ang="0">
                  <a:pos x="133" y="28"/>
                </a:cxn>
                <a:cxn ang="0">
                  <a:pos x="119" y="16"/>
                </a:cxn>
                <a:cxn ang="0">
                  <a:pos x="103" y="8"/>
                </a:cxn>
                <a:cxn ang="0">
                  <a:pos x="85" y="3"/>
                </a:cxn>
                <a:cxn ang="0">
                  <a:pos x="66" y="3"/>
                </a:cxn>
                <a:cxn ang="0">
                  <a:pos x="48" y="9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10" y="48"/>
                </a:cxn>
                <a:cxn ang="0">
                  <a:pos x="4" y="65"/>
                </a:cxn>
                <a:cxn ang="0">
                  <a:pos x="3" y="85"/>
                </a:cxn>
                <a:cxn ang="0">
                  <a:pos x="6" y="105"/>
                </a:cxn>
                <a:cxn ang="0">
                  <a:pos x="13" y="122"/>
                </a:cxn>
                <a:cxn ang="0">
                  <a:pos x="25" y="137"/>
                </a:cxn>
                <a:cxn ang="0">
                  <a:pos x="38" y="148"/>
                </a:cxn>
                <a:cxn ang="0">
                  <a:pos x="54" y="156"/>
                </a:cxn>
                <a:cxn ang="0">
                  <a:pos x="74" y="160"/>
                </a:cxn>
                <a:cxn ang="0">
                  <a:pos x="93" y="159"/>
                </a:cxn>
                <a:cxn ang="0">
                  <a:pos x="111" y="153"/>
                </a:cxn>
                <a:cxn ang="0">
                  <a:pos x="125" y="142"/>
                </a:cxn>
                <a:cxn ang="0">
                  <a:pos x="137" y="128"/>
                </a:cxn>
                <a:cxn ang="0">
                  <a:pos x="148" y="111"/>
                </a:cxn>
                <a:cxn ang="0">
                  <a:pos x="152" y="93"/>
                </a:cxn>
                <a:cxn ang="0">
                  <a:pos x="153" y="85"/>
                </a:cxn>
                <a:cxn ang="0">
                  <a:pos x="153" y="93"/>
                </a:cxn>
                <a:cxn ang="0">
                  <a:pos x="152" y="99"/>
                </a:cxn>
                <a:cxn ang="0">
                  <a:pos x="150" y="107"/>
                </a:cxn>
                <a:cxn ang="0">
                  <a:pos x="148" y="116"/>
                </a:cxn>
                <a:cxn ang="0">
                  <a:pos x="137" y="133"/>
                </a:cxn>
                <a:cxn ang="0">
                  <a:pos x="124" y="147"/>
                </a:cxn>
                <a:cxn ang="0">
                  <a:pos x="108" y="156"/>
                </a:cxn>
                <a:cxn ang="0">
                  <a:pos x="90" y="160"/>
                </a:cxn>
                <a:cxn ang="0">
                  <a:pos x="69" y="162"/>
                </a:cxn>
                <a:cxn ang="0">
                  <a:pos x="51" y="157"/>
                </a:cxn>
                <a:cxn ang="0">
                  <a:pos x="34" y="148"/>
                </a:cxn>
                <a:cxn ang="0">
                  <a:pos x="20" y="136"/>
                </a:cxn>
                <a:cxn ang="0">
                  <a:pos x="10" y="120"/>
                </a:cxn>
                <a:cxn ang="0">
                  <a:pos x="3" y="102"/>
                </a:cxn>
                <a:cxn ang="0">
                  <a:pos x="0" y="82"/>
                </a:cxn>
                <a:cxn ang="0">
                  <a:pos x="3" y="62"/>
                </a:cxn>
                <a:cxn ang="0">
                  <a:pos x="10" y="43"/>
                </a:cxn>
                <a:cxn ang="0">
                  <a:pos x="20" y="26"/>
                </a:cxn>
                <a:cxn ang="0">
                  <a:pos x="34" y="14"/>
                </a:cxn>
                <a:cxn ang="0">
                  <a:pos x="51" y="6"/>
                </a:cxn>
                <a:cxn ang="0">
                  <a:pos x="69" y="2"/>
                </a:cxn>
                <a:cxn ang="0">
                  <a:pos x="90" y="2"/>
                </a:cxn>
                <a:cxn ang="0">
                  <a:pos x="108" y="6"/>
                </a:cxn>
                <a:cxn ang="0">
                  <a:pos x="124" y="17"/>
                </a:cxn>
                <a:cxn ang="0">
                  <a:pos x="137" y="29"/>
                </a:cxn>
                <a:cxn ang="0">
                  <a:pos x="148" y="46"/>
                </a:cxn>
              </a:cxnLst>
              <a:rect l="0" t="0" r="r" b="b"/>
              <a:pathLst>
                <a:path w="153" h="162">
                  <a:moveTo>
                    <a:pt x="149" y="53"/>
                  </a:moveTo>
                  <a:lnTo>
                    <a:pt x="150" y="54"/>
                  </a:lnTo>
                  <a:lnTo>
                    <a:pt x="150" y="56"/>
                  </a:lnTo>
                  <a:lnTo>
                    <a:pt x="150" y="57"/>
                  </a:lnTo>
                  <a:lnTo>
                    <a:pt x="152" y="59"/>
                  </a:lnTo>
                  <a:lnTo>
                    <a:pt x="152" y="60"/>
                  </a:lnTo>
                  <a:lnTo>
                    <a:pt x="152" y="62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2" y="66"/>
                  </a:lnTo>
                  <a:lnTo>
                    <a:pt x="153" y="68"/>
                  </a:lnTo>
                  <a:lnTo>
                    <a:pt x="153" y="70"/>
                  </a:lnTo>
                  <a:lnTo>
                    <a:pt x="153" y="71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3" y="76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2" y="77"/>
                  </a:lnTo>
                  <a:lnTo>
                    <a:pt x="152" y="73"/>
                  </a:lnTo>
                  <a:lnTo>
                    <a:pt x="152" y="70"/>
                  </a:lnTo>
                  <a:lnTo>
                    <a:pt x="150" y="65"/>
                  </a:lnTo>
                  <a:lnTo>
                    <a:pt x="150" y="62"/>
                  </a:lnTo>
                  <a:lnTo>
                    <a:pt x="149" y="57"/>
                  </a:lnTo>
                  <a:lnTo>
                    <a:pt x="148" y="54"/>
                  </a:lnTo>
                  <a:lnTo>
                    <a:pt x="148" y="51"/>
                  </a:lnTo>
                  <a:lnTo>
                    <a:pt x="145" y="48"/>
                  </a:lnTo>
                  <a:lnTo>
                    <a:pt x="143" y="43"/>
                  </a:lnTo>
                  <a:lnTo>
                    <a:pt x="142" y="40"/>
                  </a:lnTo>
                  <a:lnTo>
                    <a:pt x="140" y="37"/>
                  </a:lnTo>
                  <a:lnTo>
                    <a:pt x="137" y="34"/>
                  </a:lnTo>
                  <a:lnTo>
                    <a:pt x="136" y="31"/>
                  </a:lnTo>
                  <a:lnTo>
                    <a:pt x="133" y="28"/>
                  </a:lnTo>
                  <a:lnTo>
                    <a:pt x="131" y="26"/>
                  </a:lnTo>
                  <a:lnTo>
                    <a:pt x="128" y="23"/>
                  </a:lnTo>
                  <a:lnTo>
                    <a:pt x="125" y="20"/>
                  </a:lnTo>
                  <a:lnTo>
                    <a:pt x="122" y="19"/>
                  </a:lnTo>
                  <a:lnTo>
                    <a:pt x="119" y="16"/>
                  </a:lnTo>
                  <a:lnTo>
                    <a:pt x="116" y="14"/>
                  </a:lnTo>
                  <a:lnTo>
                    <a:pt x="114" y="13"/>
                  </a:lnTo>
                  <a:lnTo>
                    <a:pt x="111" y="11"/>
                  </a:lnTo>
                  <a:lnTo>
                    <a:pt x="106" y="9"/>
                  </a:lnTo>
                  <a:lnTo>
                    <a:pt x="103" y="8"/>
                  </a:lnTo>
                  <a:lnTo>
                    <a:pt x="100" y="6"/>
                  </a:lnTo>
                  <a:lnTo>
                    <a:pt x="96" y="5"/>
                  </a:lnTo>
                  <a:lnTo>
                    <a:pt x="93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4" y="6"/>
                  </a:lnTo>
                  <a:lnTo>
                    <a:pt x="51" y="8"/>
                  </a:lnTo>
                  <a:lnTo>
                    <a:pt x="48" y="9"/>
                  </a:lnTo>
                  <a:lnTo>
                    <a:pt x="44" y="11"/>
                  </a:lnTo>
                  <a:lnTo>
                    <a:pt x="41" y="13"/>
                  </a:lnTo>
                  <a:lnTo>
                    <a:pt x="38" y="14"/>
                  </a:lnTo>
                  <a:lnTo>
                    <a:pt x="35" y="16"/>
                  </a:lnTo>
                  <a:lnTo>
                    <a:pt x="32" y="19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9" y="31"/>
                  </a:lnTo>
                  <a:lnTo>
                    <a:pt x="17" y="34"/>
                  </a:lnTo>
                  <a:lnTo>
                    <a:pt x="14" y="37"/>
                  </a:lnTo>
                  <a:lnTo>
                    <a:pt x="13" y="40"/>
                  </a:lnTo>
                  <a:lnTo>
                    <a:pt x="11" y="43"/>
                  </a:lnTo>
                  <a:lnTo>
                    <a:pt x="10" y="48"/>
                  </a:lnTo>
                  <a:lnTo>
                    <a:pt x="8" y="51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3" y="70"/>
                  </a:lnTo>
                  <a:lnTo>
                    <a:pt x="3" y="73"/>
                  </a:lnTo>
                  <a:lnTo>
                    <a:pt x="3" y="77"/>
                  </a:lnTo>
                  <a:lnTo>
                    <a:pt x="3" y="82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8" y="111"/>
                  </a:lnTo>
                  <a:lnTo>
                    <a:pt x="10" y="116"/>
                  </a:lnTo>
                  <a:lnTo>
                    <a:pt x="11" y="119"/>
                  </a:lnTo>
                  <a:lnTo>
                    <a:pt x="13" y="122"/>
                  </a:lnTo>
                  <a:lnTo>
                    <a:pt x="14" y="125"/>
                  </a:lnTo>
                  <a:lnTo>
                    <a:pt x="17" y="128"/>
                  </a:lnTo>
                  <a:lnTo>
                    <a:pt x="19" y="131"/>
                  </a:lnTo>
                  <a:lnTo>
                    <a:pt x="22" y="134"/>
                  </a:lnTo>
                  <a:lnTo>
                    <a:pt x="25" y="137"/>
                  </a:lnTo>
                  <a:lnTo>
                    <a:pt x="26" y="139"/>
                  </a:lnTo>
                  <a:lnTo>
                    <a:pt x="29" y="142"/>
                  </a:lnTo>
                  <a:lnTo>
                    <a:pt x="32" y="144"/>
                  </a:lnTo>
                  <a:lnTo>
                    <a:pt x="35" y="147"/>
                  </a:lnTo>
                  <a:lnTo>
                    <a:pt x="38" y="148"/>
                  </a:lnTo>
                  <a:lnTo>
                    <a:pt x="41" y="150"/>
                  </a:lnTo>
                  <a:lnTo>
                    <a:pt x="44" y="153"/>
                  </a:lnTo>
                  <a:lnTo>
                    <a:pt x="48" y="154"/>
                  </a:lnTo>
                  <a:lnTo>
                    <a:pt x="51" y="156"/>
                  </a:lnTo>
                  <a:lnTo>
                    <a:pt x="54" y="156"/>
                  </a:lnTo>
                  <a:lnTo>
                    <a:pt x="59" y="157"/>
                  </a:lnTo>
                  <a:lnTo>
                    <a:pt x="62" y="159"/>
                  </a:lnTo>
                  <a:lnTo>
                    <a:pt x="66" y="159"/>
                  </a:lnTo>
                  <a:lnTo>
                    <a:pt x="69" y="159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1" y="160"/>
                  </a:lnTo>
                  <a:lnTo>
                    <a:pt x="85" y="159"/>
                  </a:lnTo>
                  <a:lnTo>
                    <a:pt x="88" y="159"/>
                  </a:lnTo>
                  <a:lnTo>
                    <a:pt x="93" y="159"/>
                  </a:lnTo>
                  <a:lnTo>
                    <a:pt x="96" y="157"/>
                  </a:lnTo>
                  <a:lnTo>
                    <a:pt x="100" y="156"/>
                  </a:lnTo>
                  <a:lnTo>
                    <a:pt x="103" y="156"/>
                  </a:lnTo>
                  <a:lnTo>
                    <a:pt x="106" y="154"/>
                  </a:lnTo>
                  <a:lnTo>
                    <a:pt x="111" y="153"/>
                  </a:lnTo>
                  <a:lnTo>
                    <a:pt x="114" y="150"/>
                  </a:lnTo>
                  <a:lnTo>
                    <a:pt x="116" y="148"/>
                  </a:lnTo>
                  <a:lnTo>
                    <a:pt x="119" y="147"/>
                  </a:lnTo>
                  <a:lnTo>
                    <a:pt x="122" y="144"/>
                  </a:lnTo>
                  <a:lnTo>
                    <a:pt x="125" y="142"/>
                  </a:lnTo>
                  <a:lnTo>
                    <a:pt x="128" y="139"/>
                  </a:lnTo>
                  <a:lnTo>
                    <a:pt x="131" y="137"/>
                  </a:lnTo>
                  <a:lnTo>
                    <a:pt x="133" y="134"/>
                  </a:lnTo>
                  <a:lnTo>
                    <a:pt x="136" y="131"/>
                  </a:lnTo>
                  <a:lnTo>
                    <a:pt x="137" y="128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3" y="119"/>
                  </a:lnTo>
                  <a:lnTo>
                    <a:pt x="145" y="116"/>
                  </a:lnTo>
                  <a:lnTo>
                    <a:pt x="148" y="111"/>
                  </a:lnTo>
                  <a:lnTo>
                    <a:pt x="148" y="108"/>
                  </a:lnTo>
                  <a:lnTo>
                    <a:pt x="149" y="105"/>
                  </a:lnTo>
                  <a:lnTo>
                    <a:pt x="150" y="100"/>
                  </a:lnTo>
                  <a:lnTo>
                    <a:pt x="150" y="97"/>
                  </a:lnTo>
                  <a:lnTo>
                    <a:pt x="152" y="93"/>
                  </a:lnTo>
                  <a:lnTo>
                    <a:pt x="152" y="90"/>
                  </a:lnTo>
                  <a:lnTo>
                    <a:pt x="152" y="85"/>
                  </a:lnTo>
                  <a:lnTo>
                    <a:pt x="153" y="82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53" y="86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1"/>
                  </a:lnTo>
                  <a:lnTo>
                    <a:pt x="153" y="93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2" y="96"/>
                  </a:lnTo>
                  <a:lnTo>
                    <a:pt x="152" y="97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0" y="105"/>
                  </a:lnTo>
                  <a:lnTo>
                    <a:pt x="150" y="107"/>
                  </a:lnTo>
                  <a:lnTo>
                    <a:pt x="150" y="108"/>
                  </a:lnTo>
                  <a:lnTo>
                    <a:pt x="150" y="110"/>
                  </a:lnTo>
                  <a:lnTo>
                    <a:pt x="149" y="110"/>
                  </a:lnTo>
                  <a:lnTo>
                    <a:pt x="149" y="113"/>
                  </a:lnTo>
                  <a:lnTo>
                    <a:pt x="148" y="116"/>
                  </a:lnTo>
                  <a:lnTo>
                    <a:pt x="146" y="120"/>
                  </a:lnTo>
                  <a:lnTo>
                    <a:pt x="143" y="123"/>
                  </a:lnTo>
                  <a:lnTo>
                    <a:pt x="142" y="127"/>
                  </a:lnTo>
                  <a:lnTo>
                    <a:pt x="139" y="130"/>
                  </a:lnTo>
                  <a:lnTo>
                    <a:pt x="137" y="133"/>
                  </a:lnTo>
                  <a:lnTo>
                    <a:pt x="134" y="136"/>
                  </a:lnTo>
                  <a:lnTo>
                    <a:pt x="133" y="139"/>
                  </a:lnTo>
                  <a:lnTo>
                    <a:pt x="130" y="140"/>
                  </a:lnTo>
                  <a:lnTo>
                    <a:pt x="127" y="144"/>
                  </a:lnTo>
                  <a:lnTo>
                    <a:pt x="124" y="147"/>
                  </a:lnTo>
                  <a:lnTo>
                    <a:pt x="121" y="148"/>
                  </a:lnTo>
                  <a:lnTo>
                    <a:pt x="118" y="150"/>
                  </a:lnTo>
                  <a:lnTo>
                    <a:pt x="114" y="153"/>
                  </a:lnTo>
                  <a:lnTo>
                    <a:pt x="111" y="154"/>
                  </a:lnTo>
                  <a:lnTo>
                    <a:pt x="108" y="156"/>
                  </a:lnTo>
                  <a:lnTo>
                    <a:pt x="105" y="157"/>
                  </a:lnTo>
                  <a:lnTo>
                    <a:pt x="100" y="159"/>
                  </a:lnTo>
                  <a:lnTo>
                    <a:pt x="97" y="159"/>
                  </a:lnTo>
                  <a:lnTo>
                    <a:pt x="93" y="160"/>
                  </a:lnTo>
                  <a:lnTo>
                    <a:pt x="90" y="160"/>
                  </a:lnTo>
                  <a:lnTo>
                    <a:pt x="85" y="162"/>
                  </a:lnTo>
                  <a:lnTo>
                    <a:pt x="81" y="162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69" y="162"/>
                  </a:lnTo>
                  <a:lnTo>
                    <a:pt x="66" y="160"/>
                  </a:lnTo>
                  <a:lnTo>
                    <a:pt x="62" y="160"/>
                  </a:lnTo>
                  <a:lnTo>
                    <a:pt x="57" y="159"/>
                  </a:lnTo>
                  <a:lnTo>
                    <a:pt x="54" y="159"/>
                  </a:lnTo>
                  <a:lnTo>
                    <a:pt x="51" y="157"/>
                  </a:lnTo>
                  <a:lnTo>
                    <a:pt x="47" y="156"/>
                  </a:lnTo>
                  <a:lnTo>
                    <a:pt x="44" y="154"/>
                  </a:lnTo>
                  <a:lnTo>
                    <a:pt x="41" y="153"/>
                  </a:lnTo>
                  <a:lnTo>
                    <a:pt x="37" y="150"/>
                  </a:lnTo>
                  <a:lnTo>
                    <a:pt x="34" y="148"/>
                  </a:lnTo>
                  <a:lnTo>
                    <a:pt x="31" y="147"/>
                  </a:lnTo>
                  <a:lnTo>
                    <a:pt x="28" y="144"/>
                  </a:lnTo>
                  <a:lnTo>
                    <a:pt x="25" y="140"/>
                  </a:lnTo>
                  <a:lnTo>
                    <a:pt x="23" y="139"/>
                  </a:lnTo>
                  <a:lnTo>
                    <a:pt x="20" y="136"/>
                  </a:lnTo>
                  <a:lnTo>
                    <a:pt x="17" y="133"/>
                  </a:lnTo>
                  <a:lnTo>
                    <a:pt x="16" y="130"/>
                  </a:lnTo>
                  <a:lnTo>
                    <a:pt x="13" y="127"/>
                  </a:lnTo>
                  <a:lnTo>
                    <a:pt x="11" y="123"/>
                  </a:lnTo>
                  <a:lnTo>
                    <a:pt x="10" y="120"/>
                  </a:lnTo>
                  <a:lnTo>
                    <a:pt x="7" y="116"/>
                  </a:lnTo>
                  <a:lnTo>
                    <a:pt x="6" y="113"/>
                  </a:lnTo>
                  <a:lnTo>
                    <a:pt x="4" y="110"/>
                  </a:lnTo>
                  <a:lnTo>
                    <a:pt x="4" y="105"/>
                  </a:lnTo>
                  <a:lnTo>
                    <a:pt x="3" y="102"/>
                  </a:lnTo>
                  <a:lnTo>
                    <a:pt x="1" y="97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5"/>
                  </a:lnTo>
                  <a:lnTo>
                    <a:pt x="3" y="62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7" y="46"/>
                  </a:lnTo>
                  <a:lnTo>
                    <a:pt x="10" y="43"/>
                  </a:lnTo>
                  <a:lnTo>
                    <a:pt x="11" y="40"/>
                  </a:lnTo>
                  <a:lnTo>
                    <a:pt x="13" y="36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5" y="22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4" y="14"/>
                  </a:lnTo>
                  <a:lnTo>
                    <a:pt x="37" y="13"/>
                  </a:lnTo>
                  <a:lnTo>
                    <a:pt x="41" y="11"/>
                  </a:lnTo>
                  <a:lnTo>
                    <a:pt x="44" y="8"/>
                  </a:lnTo>
                  <a:lnTo>
                    <a:pt x="47" y="6"/>
                  </a:lnTo>
                  <a:lnTo>
                    <a:pt x="51" y="6"/>
                  </a:lnTo>
                  <a:lnTo>
                    <a:pt x="54" y="5"/>
                  </a:lnTo>
                  <a:lnTo>
                    <a:pt x="57" y="3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90" y="2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0" y="5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11" y="8"/>
                  </a:lnTo>
                  <a:lnTo>
                    <a:pt x="114" y="11"/>
                  </a:lnTo>
                  <a:lnTo>
                    <a:pt x="118" y="13"/>
                  </a:lnTo>
                  <a:lnTo>
                    <a:pt x="121" y="14"/>
                  </a:lnTo>
                  <a:lnTo>
                    <a:pt x="124" y="17"/>
                  </a:lnTo>
                  <a:lnTo>
                    <a:pt x="127" y="19"/>
                  </a:lnTo>
                  <a:lnTo>
                    <a:pt x="130" y="22"/>
                  </a:lnTo>
                  <a:lnTo>
                    <a:pt x="133" y="25"/>
                  </a:lnTo>
                  <a:lnTo>
                    <a:pt x="134" y="26"/>
                  </a:lnTo>
                  <a:lnTo>
                    <a:pt x="137" y="29"/>
                  </a:lnTo>
                  <a:lnTo>
                    <a:pt x="139" y="33"/>
                  </a:lnTo>
                  <a:lnTo>
                    <a:pt x="142" y="36"/>
                  </a:lnTo>
                  <a:lnTo>
                    <a:pt x="143" y="40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49" y="50"/>
                  </a:lnTo>
                  <a:lnTo>
                    <a:pt x="149" y="53"/>
                  </a:lnTo>
                  <a:close/>
                </a:path>
              </a:pathLst>
            </a:custGeom>
            <a:solidFill>
              <a:srgbClr val="3B3B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6" name="Freeform 16"/>
            <p:cNvSpPr>
              <a:spLocks/>
            </p:cNvSpPr>
            <p:nvPr/>
          </p:nvSpPr>
          <p:spPr bwMode="auto">
            <a:xfrm>
              <a:off x="3752" y="2264"/>
              <a:ext cx="150" cy="157"/>
            </a:xfrm>
            <a:custGeom>
              <a:avLst/>
              <a:gdLst/>
              <a:ahLst/>
              <a:cxnLst>
                <a:cxn ang="0">
                  <a:pos x="147" y="62"/>
                </a:cxn>
                <a:cxn ang="0">
                  <a:pos x="143" y="45"/>
                </a:cxn>
                <a:cxn ang="0">
                  <a:pos x="133" y="28"/>
                </a:cxn>
                <a:cxn ang="0">
                  <a:pos x="119" y="16"/>
                </a:cxn>
                <a:cxn ang="0">
                  <a:pos x="103" y="6"/>
                </a:cxn>
                <a:cxn ang="0">
                  <a:pos x="85" y="0"/>
                </a:cxn>
                <a:cxn ang="0">
                  <a:pos x="66" y="0"/>
                </a:cxn>
                <a:cxn ang="0">
                  <a:pos x="48" y="5"/>
                </a:cxn>
                <a:cxn ang="0">
                  <a:pos x="32" y="13"/>
                </a:cxn>
                <a:cxn ang="0">
                  <a:pos x="19" y="25"/>
                </a:cxn>
                <a:cxn ang="0">
                  <a:pos x="8" y="40"/>
                </a:cxn>
                <a:cxn ang="0">
                  <a:pos x="1" y="59"/>
                </a:cxn>
                <a:cxn ang="0">
                  <a:pos x="0" y="79"/>
                </a:cxn>
                <a:cxn ang="0">
                  <a:pos x="1" y="97"/>
                </a:cxn>
                <a:cxn ang="0">
                  <a:pos x="8" y="116"/>
                </a:cxn>
                <a:cxn ang="0">
                  <a:pos x="19" y="131"/>
                </a:cxn>
                <a:cxn ang="0">
                  <a:pos x="32" y="144"/>
                </a:cxn>
                <a:cxn ang="0">
                  <a:pos x="48" y="153"/>
                </a:cxn>
                <a:cxn ang="0">
                  <a:pos x="66" y="156"/>
                </a:cxn>
                <a:cxn ang="0">
                  <a:pos x="85" y="156"/>
                </a:cxn>
                <a:cxn ang="0">
                  <a:pos x="103" y="151"/>
                </a:cxn>
                <a:cxn ang="0">
                  <a:pos x="119" y="141"/>
                </a:cxn>
                <a:cxn ang="0">
                  <a:pos x="133" y="128"/>
                </a:cxn>
                <a:cxn ang="0">
                  <a:pos x="143" y="113"/>
                </a:cxn>
                <a:cxn ang="0">
                  <a:pos x="147" y="94"/>
                </a:cxn>
                <a:cxn ang="0">
                  <a:pos x="147" y="79"/>
                </a:cxn>
                <a:cxn ang="0">
                  <a:pos x="146" y="59"/>
                </a:cxn>
                <a:cxn ang="0">
                  <a:pos x="139" y="42"/>
                </a:cxn>
                <a:cxn ang="0">
                  <a:pos x="128" y="26"/>
                </a:cxn>
                <a:cxn ang="0">
                  <a:pos x="115" y="14"/>
                </a:cxn>
                <a:cxn ang="0">
                  <a:pos x="100" y="6"/>
                </a:cxn>
                <a:cxn ang="0">
                  <a:pos x="82" y="2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31" y="17"/>
                </a:cxn>
                <a:cxn ang="0">
                  <a:pos x="17" y="30"/>
                </a:cxn>
                <a:cxn ang="0">
                  <a:pos x="8" y="45"/>
                </a:cxn>
                <a:cxn ang="0">
                  <a:pos x="3" y="63"/>
                </a:cxn>
                <a:cxn ang="0">
                  <a:pos x="1" y="82"/>
                </a:cxn>
                <a:cxn ang="0">
                  <a:pos x="4" y="100"/>
                </a:cxn>
                <a:cxn ang="0">
                  <a:pos x="11" y="117"/>
                </a:cxn>
                <a:cxn ang="0">
                  <a:pos x="22" y="133"/>
                </a:cxn>
                <a:cxn ang="0">
                  <a:pos x="37" y="144"/>
                </a:cxn>
                <a:cxn ang="0">
                  <a:pos x="53" y="151"/>
                </a:cxn>
                <a:cxn ang="0">
                  <a:pos x="71" y="154"/>
                </a:cxn>
                <a:cxn ang="0">
                  <a:pos x="90" y="153"/>
                </a:cxn>
                <a:cxn ang="0">
                  <a:pos x="106" y="147"/>
                </a:cxn>
                <a:cxn ang="0">
                  <a:pos x="121" y="137"/>
                </a:cxn>
                <a:cxn ang="0">
                  <a:pos x="133" y="124"/>
                </a:cxn>
                <a:cxn ang="0">
                  <a:pos x="142" y="108"/>
                </a:cxn>
                <a:cxn ang="0">
                  <a:pos x="147" y="90"/>
                </a:cxn>
              </a:cxnLst>
              <a:rect l="0" t="0" r="r" b="b"/>
              <a:pathLst>
                <a:path w="150" h="157">
                  <a:moveTo>
                    <a:pt x="150" y="79"/>
                  </a:moveTo>
                  <a:lnTo>
                    <a:pt x="149" y="74"/>
                  </a:lnTo>
                  <a:lnTo>
                    <a:pt x="149" y="70"/>
                  </a:lnTo>
                  <a:lnTo>
                    <a:pt x="149" y="67"/>
                  </a:lnTo>
                  <a:lnTo>
                    <a:pt x="147" y="62"/>
                  </a:lnTo>
                  <a:lnTo>
                    <a:pt x="147" y="59"/>
                  </a:lnTo>
                  <a:lnTo>
                    <a:pt x="146" y="54"/>
                  </a:lnTo>
                  <a:lnTo>
                    <a:pt x="145" y="51"/>
                  </a:lnTo>
                  <a:lnTo>
                    <a:pt x="145" y="48"/>
                  </a:lnTo>
                  <a:lnTo>
                    <a:pt x="143" y="45"/>
                  </a:lnTo>
                  <a:lnTo>
                    <a:pt x="140" y="40"/>
                  </a:lnTo>
                  <a:lnTo>
                    <a:pt x="139" y="37"/>
                  </a:lnTo>
                  <a:lnTo>
                    <a:pt x="137" y="34"/>
                  </a:lnTo>
                  <a:lnTo>
                    <a:pt x="134" y="31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28" y="23"/>
                  </a:lnTo>
                  <a:lnTo>
                    <a:pt x="125" y="20"/>
                  </a:lnTo>
                  <a:lnTo>
                    <a:pt x="122" y="17"/>
                  </a:lnTo>
                  <a:lnTo>
                    <a:pt x="119" y="16"/>
                  </a:lnTo>
                  <a:lnTo>
                    <a:pt x="116" y="13"/>
                  </a:lnTo>
                  <a:lnTo>
                    <a:pt x="113" y="11"/>
                  </a:lnTo>
                  <a:lnTo>
                    <a:pt x="111" y="10"/>
                  </a:lnTo>
                  <a:lnTo>
                    <a:pt x="108" y="8"/>
                  </a:lnTo>
                  <a:lnTo>
                    <a:pt x="103" y="6"/>
                  </a:lnTo>
                  <a:lnTo>
                    <a:pt x="100" y="5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2" y="23"/>
                  </a:lnTo>
                  <a:lnTo>
                    <a:pt x="19" y="25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8" y="40"/>
                  </a:lnTo>
                  <a:lnTo>
                    <a:pt x="7" y="45"/>
                  </a:lnTo>
                  <a:lnTo>
                    <a:pt x="5" y="48"/>
                  </a:lnTo>
                  <a:lnTo>
                    <a:pt x="4" y="51"/>
                  </a:lnTo>
                  <a:lnTo>
                    <a:pt x="3" y="54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102"/>
                  </a:lnTo>
                  <a:lnTo>
                    <a:pt x="4" y="105"/>
                  </a:lnTo>
                  <a:lnTo>
                    <a:pt x="5" y="108"/>
                  </a:lnTo>
                  <a:lnTo>
                    <a:pt x="7" y="113"/>
                  </a:lnTo>
                  <a:lnTo>
                    <a:pt x="8" y="116"/>
                  </a:lnTo>
                  <a:lnTo>
                    <a:pt x="10" y="119"/>
                  </a:lnTo>
                  <a:lnTo>
                    <a:pt x="11" y="122"/>
                  </a:lnTo>
                  <a:lnTo>
                    <a:pt x="14" y="125"/>
                  </a:lnTo>
                  <a:lnTo>
                    <a:pt x="16" y="128"/>
                  </a:lnTo>
                  <a:lnTo>
                    <a:pt x="19" y="131"/>
                  </a:lnTo>
                  <a:lnTo>
                    <a:pt x="22" y="134"/>
                  </a:lnTo>
                  <a:lnTo>
                    <a:pt x="23" y="136"/>
                  </a:lnTo>
                  <a:lnTo>
                    <a:pt x="26" y="139"/>
                  </a:lnTo>
                  <a:lnTo>
                    <a:pt x="29" y="141"/>
                  </a:lnTo>
                  <a:lnTo>
                    <a:pt x="32" y="144"/>
                  </a:lnTo>
                  <a:lnTo>
                    <a:pt x="35" y="145"/>
                  </a:lnTo>
                  <a:lnTo>
                    <a:pt x="38" y="147"/>
                  </a:lnTo>
                  <a:lnTo>
                    <a:pt x="41" y="150"/>
                  </a:lnTo>
                  <a:lnTo>
                    <a:pt x="45" y="151"/>
                  </a:lnTo>
                  <a:lnTo>
                    <a:pt x="48" y="153"/>
                  </a:lnTo>
                  <a:lnTo>
                    <a:pt x="51" y="153"/>
                  </a:lnTo>
                  <a:lnTo>
                    <a:pt x="56" y="154"/>
                  </a:lnTo>
                  <a:lnTo>
                    <a:pt x="59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71" y="157"/>
                  </a:lnTo>
                  <a:lnTo>
                    <a:pt x="75" y="157"/>
                  </a:lnTo>
                  <a:lnTo>
                    <a:pt x="78" y="157"/>
                  </a:lnTo>
                  <a:lnTo>
                    <a:pt x="82" y="156"/>
                  </a:lnTo>
                  <a:lnTo>
                    <a:pt x="85" y="156"/>
                  </a:lnTo>
                  <a:lnTo>
                    <a:pt x="90" y="156"/>
                  </a:lnTo>
                  <a:lnTo>
                    <a:pt x="93" y="154"/>
                  </a:lnTo>
                  <a:lnTo>
                    <a:pt x="97" y="153"/>
                  </a:lnTo>
                  <a:lnTo>
                    <a:pt x="100" y="153"/>
                  </a:lnTo>
                  <a:lnTo>
                    <a:pt x="103" y="151"/>
                  </a:lnTo>
                  <a:lnTo>
                    <a:pt x="108" y="150"/>
                  </a:lnTo>
                  <a:lnTo>
                    <a:pt x="111" y="147"/>
                  </a:lnTo>
                  <a:lnTo>
                    <a:pt x="113" y="145"/>
                  </a:lnTo>
                  <a:lnTo>
                    <a:pt x="116" y="144"/>
                  </a:lnTo>
                  <a:lnTo>
                    <a:pt x="119" y="141"/>
                  </a:lnTo>
                  <a:lnTo>
                    <a:pt x="122" y="139"/>
                  </a:lnTo>
                  <a:lnTo>
                    <a:pt x="125" y="136"/>
                  </a:lnTo>
                  <a:lnTo>
                    <a:pt x="128" y="134"/>
                  </a:lnTo>
                  <a:lnTo>
                    <a:pt x="130" y="131"/>
                  </a:lnTo>
                  <a:lnTo>
                    <a:pt x="133" y="128"/>
                  </a:lnTo>
                  <a:lnTo>
                    <a:pt x="134" y="125"/>
                  </a:lnTo>
                  <a:lnTo>
                    <a:pt x="137" y="122"/>
                  </a:lnTo>
                  <a:lnTo>
                    <a:pt x="139" y="119"/>
                  </a:lnTo>
                  <a:lnTo>
                    <a:pt x="140" y="116"/>
                  </a:lnTo>
                  <a:lnTo>
                    <a:pt x="143" y="113"/>
                  </a:lnTo>
                  <a:lnTo>
                    <a:pt x="145" y="108"/>
                  </a:lnTo>
                  <a:lnTo>
                    <a:pt x="145" y="105"/>
                  </a:lnTo>
                  <a:lnTo>
                    <a:pt x="146" y="102"/>
                  </a:lnTo>
                  <a:lnTo>
                    <a:pt x="147" y="97"/>
                  </a:lnTo>
                  <a:lnTo>
                    <a:pt x="147" y="94"/>
                  </a:lnTo>
                  <a:lnTo>
                    <a:pt x="149" y="90"/>
                  </a:lnTo>
                  <a:lnTo>
                    <a:pt x="149" y="87"/>
                  </a:lnTo>
                  <a:lnTo>
                    <a:pt x="149" y="82"/>
                  </a:lnTo>
                  <a:lnTo>
                    <a:pt x="150" y="79"/>
                  </a:lnTo>
                  <a:lnTo>
                    <a:pt x="147" y="79"/>
                  </a:lnTo>
                  <a:lnTo>
                    <a:pt x="147" y="74"/>
                  </a:lnTo>
                  <a:lnTo>
                    <a:pt x="147" y="71"/>
                  </a:lnTo>
                  <a:lnTo>
                    <a:pt x="147" y="67"/>
                  </a:lnTo>
                  <a:lnTo>
                    <a:pt x="146" y="63"/>
                  </a:lnTo>
                  <a:lnTo>
                    <a:pt x="146" y="59"/>
                  </a:lnTo>
                  <a:lnTo>
                    <a:pt x="145" y="56"/>
                  </a:lnTo>
                  <a:lnTo>
                    <a:pt x="143" y="53"/>
                  </a:lnTo>
                  <a:lnTo>
                    <a:pt x="142" y="48"/>
                  </a:lnTo>
                  <a:lnTo>
                    <a:pt x="140" y="45"/>
                  </a:lnTo>
                  <a:lnTo>
                    <a:pt x="139" y="42"/>
                  </a:lnTo>
                  <a:lnTo>
                    <a:pt x="137" y="39"/>
                  </a:lnTo>
                  <a:lnTo>
                    <a:pt x="136" y="36"/>
                  </a:lnTo>
                  <a:lnTo>
                    <a:pt x="133" y="33"/>
                  </a:lnTo>
                  <a:lnTo>
                    <a:pt x="131" y="30"/>
                  </a:lnTo>
                  <a:lnTo>
                    <a:pt x="128" y="26"/>
                  </a:lnTo>
                  <a:lnTo>
                    <a:pt x="127" y="25"/>
                  </a:lnTo>
                  <a:lnTo>
                    <a:pt x="124" y="22"/>
                  </a:lnTo>
                  <a:lnTo>
                    <a:pt x="121" y="19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3" y="8"/>
                  </a:lnTo>
                  <a:lnTo>
                    <a:pt x="100" y="6"/>
                  </a:lnTo>
                  <a:lnTo>
                    <a:pt x="96" y="5"/>
                  </a:lnTo>
                  <a:lnTo>
                    <a:pt x="93" y="5"/>
                  </a:lnTo>
                  <a:lnTo>
                    <a:pt x="90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6" y="2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0" y="6"/>
                  </a:lnTo>
                  <a:lnTo>
                    <a:pt x="45" y="8"/>
                  </a:lnTo>
                  <a:lnTo>
                    <a:pt x="42" y="10"/>
                  </a:lnTo>
                  <a:lnTo>
                    <a:pt x="40" y="11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7"/>
                  </a:lnTo>
                  <a:lnTo>
                    <a:pt x="28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7" y="30"/>
                  </a:lnTo>
                  <a:lnTo>
                    <a:pt x="16" y="33"/>
                  </a:lnTo>
                  <a:lnTo>
                    <a:pt x="13" y="36"/>
                  </a:lnTo>
                  <a:lnTo>
                    <a:pt x="11" y="39"/>
                  </a:lnTo>
                  <a:lnTo>
                    <a:pt x="10" y="42"/>
                  </a:lnTo>
                  <a:lnTo>
                    <a:pt x="8" y="45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" y="79"/>
                  </a:lnTo>
                  <a:lnTo>
                    <a:pt x="1" y="82"/>
                  </a:lnTo>
                  <a:lnTo>
                    <a:pt x="1" y="87"/>
                  </a:lnTo>
                  <a:lnTo>
                    <a:pt x="3" y="90"/>
                  </a:lnTo>
                  <a:lnTo>
                    <a:pt x="3" y="94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5" y="105"/>
                  </a:lnTo>
                  <a:lnTo>
                    <a:pt x="7" y="108"/>
                  </a:lnTo>
                  <a:lnTo>
                    <a:pt x="8" y="111"/>
                  </a:lnTo>
                  <a:lnTo>
                    <a:pt x="10" y="114"/>
                  </a:lnTo>
                  <a:lnTo>
                    <a:pt x="11" y="117"/>
                  </a:lnTo>
                  <a:lnTo>
                    <a:pt x="13" y="120"/>
                  </a:lnTo>
                  <a:lnTo>
                    <a:pt x="16" y="124"/>
                  </a:lnTo>
                  <a:lnTo>
                    <a:pt x="17" y="127"/>
                  </a:lnTo>
                  <a:lnTo>
                    <a:pt x="20" y="130"/>
                  </a:lnTo>
                  <a:lnTo>
                    <a:pt x="22" y="133"/>
                  </a:lnTo>
                  <a:lnTo>
                    <a:pt x="25" y="134"/>
                  </a:lnTo>
                  <a:lnTo>
                    <a:pt x="28" y="137"/>
                  </a:lnTo>
                  <a:lnTo>
                    <a:pt x="31" y="139"/>
                  </a:lnTo>
                  <a:lnTo>
                    <a:pt x="34" y="142"/>
                  </a:lnTo>
                  <a:lnTo>
                    <a:pt x="37" y="144"/>
                  </a:lnTo>
                  <a:lnTo>
                    <a:pt x="40" y="145"/>
                  </a:lnTo>
                  <a:lnTo>
                    <a:pt x="42" y="147"/>
                  </a:lnTo>
                  <a:lnTo>
                    <a:pt x="45" y="148"/>
                  </a:lnTo>
                  <a:lnTo>
                    <a:pt x="50" y="150"/>
                  </a:lnTo>
                  <a:lnTo>
                    <a:pt x="53" y="151"/>
                  </a:lnTo>
                  <a:lnTo>
                    <a:pt x="56" y="153"/>
                  </a:lnTo>
                  <a:lnTo>
                    <a:pt x="60" y="153"/>
                  </a:lnTo>
                  <a:lnTo>
                    <a:pt x="63" y="154"/>
                  </a:lnTo>
                  <a:lnTo>
                    <a:pt x="66" y="154"/>
                  </a:lnTo>
                  <a:lnTo>
                    <a:pt x="71" y="154"/>
                  </a:lnTo>
                  <a:lnTo>
                    <a:pt x="75" y="154"/>
                  </a:lnTo>
                  <a:lnTo>
                    <a:pt x="78" y="154"/>
                  </a:lnTo>
                  <a:lnTo>
                    <a:pt x="82" y="154"/>
                  </a:lnTo>
                  <a:lnTo>
                    <a:pt x="85" y="154"/>
                  </a:lnTo>
                  <a:lnTo>
                    <a:pt x="90" y="153"/>
                  </a:lnTo>
                  <a:lnTo>
                    <a:pt x="93" y="153"/>
                  </a:lnTo>
                  <a:lnTo>
                    <a:pt x="96" y="151"/>
                  </a:lnTo>
                  <a:lnTo>
                    <a:pt x="100" y="150"/>
                  </a:lnTo>
                  <a:lnTo>
                    <a:pt x="103" y="148"/>
                  </a:lnTo>
                  <a:lnTo>
                    <a:pt x="106" y="147"/>
                  </a:lnTo>
                  <a:lnTo>
                    <a:pt x="109" y="145"/>
                  </a:lnTo>
                  <a:lnTo>
                    <a:pt x="112" y="144"/>
                  </a:lnTo>
                  <a:lnTo>
                    <a:pt x="115" y="142"/>
                  </a:lnTo>
                  <a:lnTo>
                    <a:pt x="118" y="139"/>
                  </a:lnTo>
                  <a:lnTo>
                    <a:pt x="121" y="137"/>
                  </a:lnTo>
                  <a:lnTo>
                    <a:pt x="124" y="134"/>
                  </a:lnTo>
                  <a:lnTo>
                    <a:pt x="127" y="133"/>
                  </a:lnTo>
                  <a:lnTo>
                    <a:pt x="128" y="130"/>
                  </a:lnTo>
                  <a:lnTo>
                    <a:pt x="131" y="127"/>
                  </a:lnTo>
                  <a:lnTo>
                    <a:pt x="133" y="124"/>
                  </a:lnTo>
                  <a:lnTo>
                    <a:pt x="136" y="120"/>
                  </a:lnTo>
                  <a:lnTo>
                    <a:pt x="137" y="117"/>
                  </a:lnTo>
                  <a:lnTo>
                    <a:pt x="139" y="114"/>
                  </a:lnTo>
                  <a:lnTo>
                    <a:pt x="140" y="111"/>
                  </a:lnTo>
                  <a:lnTo>
                    <a:pt x="142" y="108"/>
                  </a:lnTo>
                  <a:lnTo>
                    <a:pt x="143" y="105"/>
                  </a:lnTo>
                  <a:lnTo>
                    <a:pt x="145" y="100"/>
                  </a:lnTo>
                  <a:lnTo>
                    <a:pt x="146" y="97"/>
                  </a:lnTo>
                  <a:lnTo>
                    <a:pt x="146" y="94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47" y="82"/>
                  </a:lnTo>
                  <a:lnTo>
                    <a:pt x="147" y="79"/>
                  </a:lnTo>
                  <a:lnTo>
                    <a:pt x="150" y="79"/>
                  </a:lnTo>
                  <a:close/>
                </a:path>
              </a:pathLst>
            </a:custGeom>
            <a:solidFill>
              <a:srgbClr val="4040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7" name="Freeform 17"/>
            <p:cNvSpPr>
              <a:spLocks/>
            </p:cNvSpPr>
            <p:nvPr/>
          </p:nvSpPr>
          <p:spPr bwMode="auto">
            <a:xfrm>
              <a:off x="3753" y="2266"/>
              <a:ext cx="146" cy="152"/>
            </a:xfrm>
            <a:custGeom>
              <a:avLst/>
              <a:gdLst/>
              <a:ahLst/>
              <a:cxnLst>
                <a:cxn ang="0">
                  <a:pos x="145" y="61"/>
                </a:cxn>
                <a:cxn ang="0">
                  <a:pos x="139" y="43"/>
                </a:cxn>
                <a:cxn ang="0">
                  <a:pos x="130" y="28"/>
                </a:cxn>
                <a:cxn ang="0">
                  <a:pos x="117" y="15"/>
                </a:cxn>
                <a:cxn ang="0">
                  <a:pos x="102" y="6"/>
                </a:cxn>
                <a:cxn ang="0">
                  <a:pos x="84" y="1"/>
                </a:cxn>
                <a:cxn ang="0">
                  <a:pos x="65" y="0"/>
                </a:cxn>
                <a:cxn ang="0">
                  <a:pos x="49" y="4"/>
                </a:cxn>
                <a:cxn ang="0">
                  <a:pos x="33" y="12"/>
                </a:cxn>
                <a:cxn ang="0">
                  <a:pos x="19" y="24"/>
                </a:cxn>
                <a:cxn ang="0">
                  <a:pos x="9" y="40"/>
                </a:cxn>
                <a:cxn ang="0">
                  <a:pos x="3" y="57"/>
                </a:cxn>
                <a:cxn ang="0">
                  <a:pos x="0" y="77"/>
                </a:cxn>
                <a:cxn ang="0">
                  <a:pos x="3" y="95"/>
                </a:cxn>
                <a:cxn ang="0">
                  <a:pos x="9" y="112"/>
                </a:cxn>
                <a:cxn ang="0">
                  <a:pos x="19" y="128"/>
                </a:cxn>
                <a:cxn ang="0">
                  <a:pos x="33" y="140"/>
                </a:cxn>
                <a:cxn ang="0">
                  <a:pos x="49" y="148"/>
                </a:cxn>
                <a:cxn ang="0">
                  <a:pos x="65" y="152"/>
                </a:cxn>
                <a:cxn ang="0">
                  <a:pos x="84" y="152"/>
                </a:cxn>
                <a:cxn ang="0">
                  <a:pos x="102" y="146"/>
                </a:cxn>
                <a:cxn ang="0">
                  <a:pos x="117" y="137"/>
                </a:cxn>
                <a:cxn ang="0">
                  <a:pos x="130" y="125"/>
                </a:cxn>
                <a:cxn ang="0">
                  <a:pos x="139" y="109"/>
                </a:cxn>
                <a:cxn ang="0">
                  <a:pos x="145" y="92"/>
                </a:cxn>
                <a:cxn ang="0">
                  <a:pos x="145" y="77"/>
                </a:cxn>
                <a:cxn ang="0">
                  <a:pos x="142" y="58"/>
                </a:cxn>
                <a:cxn ang="0">
                  <a:pos x="136" y="41"/>
                </a:cxn>
                <a:cxn ang="0">
                  <a:pos x="126" y="26"/>
                </a:cxn>
                <a:cxn ang="0">
                  <a:pos x="114" y="15"/>
                </a:cxn>
                <a:cxn ang="0">
                  <a:pos x="98" y="6"/>
                </a:cxn>
                <a:cxn ang="0">
                  <a:pos x="81" y="3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1" y="17"/>
                </a:cxn>
                <a:cxn ang="0">
                  <a:pos x="18" y="29"/>
                </a:cxn>
                <a:cxn ang="0">
                  <a:pos x="9" y="45"/>
                </a:cxn>
                <a:cxn ang="0">
                  <a:pos x="3" y="61"/>
                </a:cxn>
                <a:cxn ang="0">
                  <a:pos x="2" y="80"/>
                </a:cxn>
                <a:cxn ang="0">
                  <a:pos x="4" y="98"/>
                </a:cxn>
                <a:cxn ang="0">
                  <a:pos x="12" y="115"/>
                </a:cxn>
                <a:cxn ang="0">
                  <a:pos x="22" y="129"/>
                </a:cxn>
                <a:cxn ang="0">
                  <a:pos x="37" y="140"/>
                </a:cxn>
                <a:cxn ang="0">
                  <a:pos x="52" y="148"/>
                </a:cxn>
                <a:cxn ang="0">
                  <a:pos x="70" y="151"/>
                </a:cxn>
                <a:cxn ang="0">
                  <a:pos x="87" y="149"/>
                </a:cxn>
                <a:cxn ang="0">
                  <a:pos x="104" y="143"/>
                </a:cxn>
                <a:cxn ang="0">
                  <a:pos x="118" y="134"/>
                </a:cxn>
                <a:cxn ang="0">
                  <a:pos x="130" y="122"/>
                </a:cxn>
                <a:cxn ang="0">
                  <a:pos x="139" y="105"/>
                </a:cxn>
                <a:cxn ang="0">
                  <a:pos x="144" y="88"/>
                </a:cxn>
              </a:cxnLst>
              <a:rect l="0" t="0" r="r" b="b"/>
              <a:pathLst>
                <a:path w="146" h="152">
                  <a:moveTo>
                    <a:pt x="146" y="77"/>
                  </a:moveTo>
                  <a:lnTo>
                    <a:pt x="146" y="72"/>
                  </a:lnTo>
                  <a:lnTo>
                    <a:pt x="146" y="69"/>
                  </a:lnTo>
                  <a:lnTo>
                    <a:pt x="146" y="65"/>
                  </a:lnTo>
                  <a:lnTo>
                    <a:pt x="145" y="61"/>
                  </a:lnTo>
                  <a:lnTo>
                    <a:pt x="145" y="57"/>
                  </a:lnTo>
                  <a:lnTo>
                    <a:pt x="144" y="54"/>
                  </a:lnTo>
                  <a:lnTo>
                    <a:pt x="142" y="51"/>
                  </a:lnTo>
                  <a:lnTo>
                    <a:pt x="141" y="46"/>
                  </a:lnTo>
                  <a:lnTo>
                    <a:pt x="139" y="43"/>
                  </a:lnTo>
                  <a:lnTo>
                    <a:pt x="138" y="40"/>
                  </a:lnTo>
                  <a:lnTo>
                    <a:pt x="136" y="37"/>
                  </a:lnTo>
                  <a:lnTo>
                    <a:pt x="135" y="34"/>
                  </a:lnTo>
                  <a:lnTo>
                    <a:pt x="132" y="31"/>
                  </a:lnTo>
                  <a:lnTo>
                    <a:pt x="130" y="28"/>
                  </a:lnTo>
                  <a:lnTo>
                    <a:pt x="127" y="24"/>
                  </a:lnTo>
                  <a:lnTo>
                    <a:pt x="126" y="23"/>
                  </a:lnTo>
                  <a:lnTo>
                    <a:pt x="123" y="20"/>
                  </a:lnTo>
                  <a:lnTo>
                    <a:pt x="120" y="17"/>
                  </a:lnTo>
                  <a:lnTo>
                    <a:pt x="117" y="15"/>
                  </a:lnTo>
                  <a:lnTo>
                    <a:pt x="114" y="12"/>
                  </a:lnTo>
                  <a:lnTo>
                    <a:pt x="111" y="11"/>
                  </a:lnTo>
                  <a:lnTo>
                    <a:pt x="108" y="9"/>
                  </a:lnTo>
                  <a:lnTo>
                    <a:pt x="105" y="8"/>
                  </a:lnTo>
                  <a:lnTo>
                    <a:pt x="102" y="6"/>
                  </a:lnTo>
                  <a:lnTo>
                    <a:pt x="99" y="4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4"/>
                  </a:lnTo>
                  <a:lnTo>
                    <a:pt x="44" y="6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7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5" y="31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9" y="40"/>
                  </a:lnTo>
                  <a:lnTo>
                    <a:pt x="7" y="43"/>
                  </a:lnTo>
                  <a:lnTo>
                    <a:pt x="6" y="46"/>
                  </a:lnTo>
                  <a:lnTo>
                    <a:pt x="4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7" y="109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2" y="118"/>
                  </a:lnTo>
                  <a:lnTo>
                    <a:pt x="15" y="122"/>
                  </a:lnTo>
                  <a:lnTo>
                    <a:pt x="16" y="125"/>
                  </a:lnTo>
                  <a:lnTo>
                    <a:pt x="19" y="128"/>
                  </a:lnTo>
                  <a:lnTo>
                    <a:pt x="21" y="131"/>
                  </a:lnTo>
                  <a:lnTo>
                    <a:pt x="24" y="132"/>
                  </a:lnTo>
                  <a:lnTo>
                    <a:pt x="27" y="135"/>
                  </a:lnTo>
                  <a:lnTo>
                    <a:pt x="30" y="137"/>
                  </a:lnTo>
                  <a:lnTo>
                    <a:pt x="33" y="140"/>
                  </a:lnTo>
                  <a:lnTo>
                    <a:pt x="36" y="142"/>
                  </a:lnTo>
                  <a:lnTo>
                    <a:pt x="39" y="143"/>
                  </a:lnTo>
                  <a:lnTo>
                    <a:pt x="41" y="145"/>
                  </a:lnTo>
                  <a:lnTo>
                    <a:pt x="44" y="146"/>
                  </a:lnTo>
                  <a:lnTo>
                    <a:pt x="49" y="148"/>
                  </a:lnTo>
                  <a:lnTo>
                    <a:pt x="52" y="149"/>
                  </a:lnTo>
                  <a:lnTo>
                    <a:pt x="55" y="151"/>
                  </a:lnTo>
                  <a:lnTo>
                    <a:pt x="59" y="151"/>
                  </a:lnTo>
                  <a:lnTo>
                    <a:pt x="62" y="152"/>
                  </a:lnTo>
                  <a:lnTo>
                    <a:pt x="65" y="152"/>
                  </a:lnTo>
                  <a:lnTo>
                    <a:pt x="70" y="152"/>
                  </a:lnTo>
                  <a:lnTo>
                    <a:pt x="74" y="152"/>
                  </a:lnTo>
                  <a:lnTo>
                    <a:pt x="77" y="152"/>
                  </a:lnTo>
                  <a:lnTo>
                    <a:pt x="81" y="152"/>
                  </a:lnTo>
                  <a:lnTo>
                    <a:pt x="84" y="152"/>
                  </a:lnTo>
                  <a:lnTo>
                    <a:pt x="89" y="151"/>
                  </a:lnTo>
                  <a:lnTo>
                    <a:pt x="92" y="151"/>
                  </a:lnTo>
                  <a:lnTo>
                    <a:pt x="95" y="149"/>
                  </a:lnTo>
                  <a:lnTo>
                    <a:pt x="99" y="148"/>
                  </a:lnTo>
                  <a:lnTo>
                    <a:pt x="102" y="146"/>
                  </a:lnTo>
                  <a:lnTo>
                    <a:pt x="105" y="145"/>
                  </a:lnTo>
                  <a:lnTo>
                    <a:pt x="108" y="143"/>
                  </a:lnTo>
                  <a:lnTo>
                    <a:pt x="111" y="142"/>
                  </a:lnTo>
                  <a:lnTo>
                    <a:pt x="114" y="140"/>
                  </a:lnTo>
                  <a:lnTo>
                    <a:pt x="117" y="137"/>
                  </a:lnTo>
                  <a:lnTo>
                    <a:pt x="120" y="135"/>
                  </a:lnTo>
                  <a:lnTo>
                    <a:pt x="123" y="132"/>
                  </a:lnTo>
                  <a:lnTo>
                    <a:pt x="126" y="131"/>
                  </a:lnTo>
                  <a:lnTo>
                    <a:pt x="127" y="128"/>
                  </a:lnTo>
                  <a:lnTo>
                    <a:pt x="130" y="125"/>
                  </a:lnTo>
                  <a:lnTo>
                    <a:pt x="132" y="122"/>
                  </a:lnTo>
                  <a:lnTo>
                    <a:pt x="135" y="118"/>
                  </a:lnTo>
                  <a:lnTo>
                    <a:pt x="136" y="115"/>
                  </a:lnTo>
                  <a:lnTo>
                    <a:pt x="138" y="112"/>
                  </a:lnTo>
                  <a:lnTo>
                    <a:pt x="139" y="109"/>
                  </a:lnTo>
                  <a:lnTo>
                    <a:pt x="141" y="106"/>
                  </a:lnTo>
                  <a:lnTo>
                    <a:pt x="142" y="103"/>
                  </a:lnTo>
                  <a:lnTo>
                    <a:pt x="144" y="98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6" y="88"/>
                  </a:lnTo>
                  <a:lnTo>
                    <a:pt x="146" y="85"/>
                  </a:lnTo>
                  <a:lnTo>
                    <a:pt x="146" y="80"/>
                  </a:lnTo>
                  <a:lnTo>
                    <a:pt x="146" y="77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5" y="69"/>
                  </a:lnTo>
                  <a:lnTo>
                    <a:pt x="144" y="65"/>
                  </a:lnTo>
                  <a:lnTo>
                    <a:pt x="144" y="61"/>
                  </a:lnTo>
                  <a:lnTo>
                    <a:pt x="142" y="58"/>
                  </a:lnTo>
                  <a:lnTo>
                    <a:pt x="142" y="54"/>
                  </a:lnTo>
                  <a:lnTo>
                    <a:pt x="141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6" y="41"/>
                  </a:lnTo>
                  <a:lnTo>
                    <a:pt x="135" y="38"/>
                  </a:lnTo>
                  <a:lnTo>
                    <a:pt x="133" y="35"/>
                  </a:lnTo>
                  <a:lnTo>
                    <a:pt x="130" y="32"/>
                  </a:lnTo>
                  <a:lnTo>
                    <a:pt x="129" y="29"/>
                  </a:lnTo>
                  <a:lnTo>
                    <a:pt x="126" y="26"/>
                  </a:lnTo>
                  <a:lnTo>
                    <a:pt x="124" y="24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5" y="17"/>
                  </a:lnTo>
                  <a:lnTo>
                    <a:pt x="114" y="15"/>
                  </a:lnTo>
                  <a:lnTo>
                    <a:pt x="111" y="12"/>
                  </a:lnTo>
                  <a:lnTo>
                    <a:pt x="108" y="11"/>
                  </a:lnTo>
                  <a:lnTo>
                    <a:pt x="104" y="9"/>
                  </a:lnTo>
                  <a:lnTo>
                    <a:pt x="101" y="8"/>
                  </a:lnTo>
                  <a:lnTo>
                    <a:pt x="98" y="6"/>
                  </a:lnTo>
                  <a:lnTo>
                    <a:pt x="95" y="6"/>
                  </a:lnTo>
                  <a:lnTo>
                    <a:pt x="92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3"/>
                  </a:lnTo>
                  <a:lnTo>
                    <a:pt x="77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7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2" y="6"/>
                  </a:lnTo>
                  <a:lnTo>
                    <a:pt x="49" y="6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40" y="11"/>
                  </a:lnTo>
                  <a:lnTo>
                    <a:pt x="37" y="12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10" y="41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6" y="51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3" y="69"/>
                  </a:lnTo>
                  <a:lnTo>
                    <a:pt x="2" y="72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3" y="91"/>
                  </a:lnTo>
                  <a:lnTo>
                    <a:pt x="4" y="95"/>
                  </a:lnTo>
                  <a:lnTo>
                    <a:pt x="4" y="98"/>
                  </a:lnTo>
                  <a:lnTo>
                    <a:pt x="6" y="102"/>
                  </a:lnTo>
                  <a:lnTo>
                    <a:pt x="7" y="105"/>
                  </a:lnTo>
                  <a:lnTo>
                    <a:pt x="9" y="109"/>
                  </a:lnTo>
                  <a:lnTo>
                    <a:pt x="10" y="112"/>
                  </a:lnTo>
                  <a:lnTo>
                    <a:pt x="12" y="115"/>
                  </a:lnTo>
                  <a:lnTo>
                    <a:pt x="15" y="118"/>
                  </a:lnTo>
                  <a:lnTo>
                    <a:pt x="16" y="122"/>
                  </a:lnTo>
                  <a:lnTo>
                    <a:pt x="18" y="123"/>
                  </a:lnTo>
                  <a:lnTo>
                    <a:pt x="21" y="126"/>
                  </a:lnTo>
                  <a:lnTo>
                    <a:pt x="22" y="129"/>
                  </a:lnTo>
                  <a:lnTo>
                    <a:pt x="25" y="131"/>
                  </a:lnTo>
                  <a:lnTo>
                    <a:pt x="28" y="134"/>
                  </a:lnTo>
                  <a:lnTo>
                    <a:pt x="31" y="135"/>
                  </a:lnTo>
                  <a:lnTo>
                    <a:pt x="34" y="139"/>
                  </a:lnTo>
                  <a:lnTo>
                    <a:pt x="37" y="140"/>
                  </a:lnTo>
                  <a:lnTo>
                    <a:pt x="40" y="142"/>
                  </a:lnTo>
                  <a:lnTo>
                    <a:pt x="43" y="143"/>
                  </a:lnTo>
                  <a:lnTo>
                    <a:pt x="46" y="145"/>
                  </a:lnTo>
                  <a:lnTo>
                    <a:pt x="49" y="146"/>
                  </a:lnTo>
                  <a:lnTo>
                    <a:pt x="52" y="148"/>
                  </a:lnTo>
                  <a:lnTo>
                    <a:pt x="56" y="148"/>
                  </a:lnTo>
                  <a:lnTo>
                    <a:pt x="59" y="149"/>
                  </a:lnTo>
                  <a:lnTo>
                    <a:pt x="62" y="149"/>
                  </a:lnTo>
                  <a:lnTo>
                    <a:pt x="67" y="151"/>
                  </a:lnTo>
                  <a:lnTo>
                    <a:pt x="70" y="151"/>
                  </a:lnTo>
                  <a:lnTo>
                    <a:pt x="74" y="151"/>
                  </a:lnTo>
                  <a:lnTo>
                    <a:pt x="77" y="151"/>
                  </a:lnTo>
                  <a:lnTo>
                    <a:pt x="81" y="151"/>
                  </a:lnTo>
                  <a:lnTo>
                    <a:pt x="84" y="149"/>
                  </a:lnTo>
                  <a:lnTo>
                    <a:pt x="87" y="149"/>
                  </a:lnTo>
                  <a:lnTo>
                    <a:pt x="92" y="148"/>
                  </a:lnTo>
                  <a:lnTo>
                    <a:pt x="95" y="148"/>
                  </a:lnTo>
                  <a:lnTo>
                    <a:pt x="98" y="146"/>
                  </a:lnTo>
                  <a:lnTo>
                    <a:pt x="101" y="145"/>
                  </a:lnTo>
                  <a:lnTo>
                    <a:pt x="104" y="143"/>
                  </a:lnTo>
                  <a:lnTo>
                    <a:pt x="108" y="142"/>
                  </a:lnTo>
                  <a:lnTo>
                    <a:pt x="111" y="140"/>
                  </a:lnTo>
                  <a:lnTo>
                    <a:pt x="114" y="139"/>
                  </a:lnTo>
                  <a:lnTo>
                    <a:pt x="115" y="135"/>
                  </a:lnTo>
                  <a:lnTo>
                    <a:pt x="118" y="134"/>
                  </a:lnTo>
                  <a:lnTo>
                    <a:pt x="121" y="131"/>
                  </a:lnTo>
                  <a:lnTo>
                    <a:pt x="124" y="129"/>
                  </a:lnTo>
                  <a:lnTo>
                    <a:pt x="126" y="126"/>
                  </a:lnTo>
                  <a:lnTo>
                    <a:pt x="129" y="123"/>
                  </a:lnTo>
                  <a:lnTo>
                    <a:pt x="130" y="122"/>
                  </a:lnTo>
                  <a:lnTo>
                    <a:pt x="133" y="118"/>
                  </a:lnTo>
                  <a:lnTo>
                    <a:pt x="135" y="115"/>
                  </a:lnTo>
                  <a:lnTo>
                    <a:pt x="136" y="112"/>
                  </a:lnTo>
                  <a:lnTo>
                    <a:pt x="138" y="109"/>
                  </a:lnTo>
                  <a:lnTo>
                    <a:pt x="139" y="105"/>
                  </a:lnTo>
                  <a:lnTo>
                    <a:pt x="141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4" y="91"/>
                  </a:lnTo>
                  <a:lnTo>
                    <a:pt x="144" y="88"/>
                  </a:lnTo>
                  <a:lnTo>
                    <a:pt x="145" y="85"/>
                  </a:lnTo>
                  <a:lnTo>
                    <a:pt x="145" y="80"/>
                  </a:lnTo>
                  <a:lnTo>
                    <a:pt x="145" y="77"/>
                  </a:lnTo>
                  <a:lnTo>
                    <a:pt x="146" y="77"/>
                  </a:lnTo>
                  <a:close/>
                </a:path>
              </a:pathLst>
            </a:custGeom>
            <a:solidFill>
              <a:srgbClr val="4545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8" name="Freeform 18"/>
            <p:cNvSpPr>
              <a:spLocks/>
            </p:cNvSpPr>
            <p:nvPr/>
          </p:nvSpPr>
          <p:spPr bwMode="auto">
            <a:xfrm>
              <a:off x="3755" y="2267"/>
              <a:ext cx="143" cy="150"/>
            </a:xfrm>
            <a:custGeom>
              <a:avLst/>
              <a:gdLst/>
              <a:ahLst/>
              <a:cxnLst>
                <a:cxn ang="0">
                  <a:pos x="142" y="60"/>
                </a:cxn>
                <a:cxn ang="0">
                  <a:pos x="136" y="44"/>
                </a:cxn>
                <a:cxn ang="0">
                  <a:pos x="127" y="28"/>
                </a:cxn>
                <a:cxn ang="0">
                  <a:pos x="113" y="16"/>
                </a:cxn>
                <a:cxn ang="0">
                  <a:pos x="99" y="7"/>
                </a:cxn>
                <a:cxn ang="0">
                  <a:pos x="82" y="2"/>
                </a:cxn>
                <a:cxn ang="0">
                  <a:pos x="65" y="2"/>
                </a:cxn>
                <a:cxn ang="0">
                  <a:pos x="47" y="5"/>
                </a:cxn>
                <a:cxn ang="0">
                  <a:pos x="32" y="14"/>
                </a:cxn>
                <a:cxn ang="0">
                  <a:pos x="19" y="25"/>
                </a:cxn>
                <a:cxn ang="0">
                  <a:pos x="8" y="40"/>
                </a:cxn>
                <a:cxn ang="0">
                  <a:pos x="2" y="57"/>
                </a:cxn>
                <a:cxn ang="0">
                  <a:pos x="0" y="76"/>
                </a:cxn>
                <a:cxn ang="0">
                  <a:pos x="2" y="94"/>
                </a:cxn>
                <a:cxn ang="0">
                  <a:pos x="8" y="111"/>
                </a:cxn>
                <a:cxn ang="0">
                  <a:pos x="19" y="125"/>
                </a:cxn>
                <a:cxn ang="0">
                  <a:pos x="32" y="138"/>
                </a:cxn>
                <a:cxn ang="0">
                  <a:pos x="47" y="145"/>
                </a:cxn>
                <a:cxn ang="0">
                  <a:pos x="65" y="150"/>
                </a:cxn>
                <a:cxn ang="0">
                  <a:pos x="82" y="148"/>
                </a:cxn>
                <a:cxn ang="0">
                  <a:pos x="99" y="144"/>
                </a:cxn>
                <a:cxn ang="0">
                  <a:pos x="113" y="134"/>
                </a:cxn>
                <a:cxn ang="0">
                  <a:pos x="127" y="122"/>
                </a:cxn>
                <a:cxn ang="0">
                  <a:pos x="136" y="108"/>
                </a:cxn>
                <a:cxn ang="0">
                  <a:pos x="142" y="90"/>
                </a:cxn>
                <a:cxn ang="0">
                  <a:pos x="142" y="76"/>
                </a:cxn>
                <a:cxn ang="0">
                  <a:pos x="139" y="57"/>
                </a:cxn>
                <a:cxn ang="0">
                  <a:pos x="133" y="40"/>
                </a:cxn>
                <a:cxn ang="0">
                  <a:pos x="122" y="27"/>
                </a:cxn>
                <a:cxn ang="0">
                  <a:pos x="110" y="16"/>
                </a:cxn>
                <a:cxn ang="0">
                  <a:pos x="96" y="8"/>
                </a:cxn>
                <a:cxn ang="0">
                  <a:pos x="78" y="3"/>
                </a:cxn>
                <a:cxn ang="0">
                  <a:pos x="60" y="3"/>
                </a:cxn>
                <a:cxn ang="0">
                  <a:pos x="44" y="8"/>
                </a:cxn>
                <a:cxn ang="0">
                  <a:pos x="29" y="17"/>
                </a:cxn>
                <a:cxn ang="0">
                  <a:pos x="17" y="30"/>
                </a:cxn>
                <a:cxn ang="0">
                  <a:pos x="8" y="44"/>
                </a:cxn>
                <a:cxn ang="0">
                  <a:pos x="4" y="60"/>
                </a:cxn>
                <a:cxn ang="0">
                  <a:pos x="2" y="79"/>
                </a:cxn>
                <a:cxn ang="0">
                  <a:pos x="5" y="97"/>
                </a:cxn>
                <a:cxn ang="0">
                  <a:pos x="11" y="113"/>
                </a:cxn>
                <a:cxn ang="0">
                  <a:pos x="22" y="127"/>
                </a:cxn>
                <a:cxn ang="0">
                  <a:pos x="35" y="138"/>
                </a:cxn>
                <a:cxn ang="0">
                  <a:pos x="51" y="144"/>
                </a:cxn>
                <a:cxn ang="0">
                  <a:pos x="68" y="148"/>
                </a:cxn>
                <a:cxn ang="0">
                  <a:pos x="85" y="147"/>
                </a:cxn>
                <a:cxn ang="0">
                  <a:pos x="102" y="141"/>
                </a:cxn>
                <a:cxn ang="0">
                  <a:pos x="115" y="131"/>
                </a:cxn>
                <a:cxn ang="0">
                  <a:pos x="127" y="119"/>
                </a:cxn>
                <a:cxn ang="0">
                  <a:pos x="136" y="104"/>
                </a:cxn>
                <a:cxn ang="0">
                  <a:pos x="140" y="87"/>
                </a:cxn>
              </a:cxnLst>
              <a:rect l="0" t="0" r="r" b="b"/>
              <a:pathLst>
                <a:path w="143" h="150">
                  <a:moveTo>
                    <a:pt x="143" y="76"/>
                  </a:moveTo>
                  <a:lnTo>
                    <a:pt x="143" y="71"/>
                  </a:lnTo>
                  <a:lnTo>
                    <a:pt x="143" y="68"/>
                  </a:lnTo>
                  <a:lnTo>
                    <a:pt x="142" y="64"/>
                  </a:lnTo>
                  <a:lnTo>
                    <a:pt x="142" y="60"/>
                  </a:lnTo>
                  <a:lnTo>
                    <a:pt x="140" y="57"/>
                  </a:lnTo>
                  <a:lnTo>
                    <a:pt x="140" y="53"/>
                  </a:lnTo>
                  <a:lnTo>
                    <a:pt x="139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4" y="40"/>
                  </a:lnTo>
                  <a:lnTo>
                    <a:pt x="133" y="37"/>
                  </a:lnTo>
                  <a:lnTo>
                    <a:pt x="131" y="34"/>
                  </a:lnTo>
                  <a:lnTo>
                    <a:pt x="128" y="31"/>
                  </a:lnTo>
                  <a:lnTo>
                    <a:pt x="127" y="28"/>
                  </a:lnTo>
                  <a:lnTo>
                    <a:pt x="124" y="25"/>
                  </a:lnTo>
                  <a:lnTo>
                    <a:pt x="122" y="23"/>
                  </a:lnTo>
                  <a:lnTo>
                    <a:pt x="119" y="20"/>
                  </a:lnTo>
                  <a:lnTo>
                    <a:pt x="116" y="17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2" y="8"/>
                  </a:lnTo>
                  <a:lnTo>
                    <a:pt x="99" y="7"/>
                  </a:lnTo>
                  <a:lnTo>
                    <a:pt x="96" y="5"/>
                  </a:lnTo>
                  <a:lnTo>
                    <a:pt x="93" y="5"/>
                  </a:lnTo>
                  <a:lnTo>
                    <a:pt x="90" y="3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4" y="7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9" y="25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3" y="34"/>
                  </a:lnTo>
                  <a:lnTo>
                    <a:pt x="10" y="37"/>
                  </a:lnTo>
                  <a:lnTo>
                    <a:pt x="8" y="40"/>
                  </a:lnTo>
                  <a:lnTo>
                    <a:pt x="7" y="44"/>
                  </a:lnTo>
                  <a:lnTo>
                    <a:pt x="5" y="47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7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1" y="84"/>
                  </a:lnTo>
                  <a:lnTo>
                    <a:pt x="1" y="87"/>
                  </a:lnTo>
                  <a:lnTo>
                    <a:pt x="1" y="90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4" y="101"/>
                  </a:lnTo>
                  <a:lnTo>
                    <a:pt x="5" y="104"/>
                  </a:lnTo>
                  <a:lnTo>
                    <a:pt x="7" y="108"/>
                  </a:lnTo>
                  <a:lnTo>
                    <a:pt x="8" y="111"/>
                  </a:lnTo>
                  <a:lnTo>
                    <a:pt x="10" y="114"/>
                  </a:lnTo>
                  <a:lnTo>
                    <a:pt x="13" y="117"/>
                  </a:lnTo>
                  <a:lnTo>
                    <a:pt x="14" y="121"/>
                  </a:lnTo>
                  <a:lnTo>
                    <a:pt x="16" y="122"/>
                  </a:lnTo>
                  <a:lnTo>
                    <a:pt x="19" y="125"/>
                  </a:lnTo>
                  <a:lnTo>
                    <a:pt x="20" y="128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29" y="134"/>
                  </a:lnTo>
                  <a:lnTo>
                    <a:pt x="32" y="138"/>
                  </a:lnTo>
                  <a:lnTo>
                    <a:pt x="35" y="139"/>
                  </a:lnTo>
                  <a:lnTo>
                    <a:pt x="38" y="141"/>
                  </a:lnTo>
                  <a:lnTo>
                    <a:pt x="41" y="142"/>
                  </a:lnTo>
                  <a:lnTo>
                    <a:pt x="44" y="144"/>
                  </a:lnTo>
                  <a:lnTo>
                    <a:pt x="47" y="145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7" y="148"/>
                  </a:lnTo>
                  <a:lnTo>
                    <a:pt x="60" y="148"/>
                  </a:lnTo>
                  <a:lnTo>
                    <a:pt x="65" y="150"/>
                  </a:lnTo>
                  <a:lnTo>
                    <a:pt x="68" y="150"/>
                  </a:lnTo>
                  <a:lnTo>
                    <a:pt x="72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2" y="148"/>
                  </a:lnTo>
                  <a:lnTo>
                    <a:pt x="85" y="148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5"/>
                  </a:lnTo>
                  <a:lnTo>
                    <a:pt x="99" y="144"/>
                  </a:lnTo>
                  <a:lnTo>
                    <a:pt x="102" y="142"/>
                  </a:lnTo>
                  <a:lnTo>
                    <a:pt x="106" y="141"/>
                  </a:lnTo>
                  <a:lnTo>
                    <a:pt x="109" y="139"/>
                  </a:lnTo>
                  <a:lnTo>
                    <a:pt x="112" y="138"/>
                  </a:lnTo>
                  <a:lnTo>
                    <a:pt x="113" y="134"/>
                  </a:lnTo>
                  <a:lnTo>
                    <a:pt x="116" y="133"/>
                  </a:lnTo>
                  <a:lnTo>
                    <a:pt x="119" y="130"/>
                  </a:lnTo>
                  <a:lnTo>
                    <a:pt x="122" y="128"/>
                  </a:lnTo>
                  <a:lnTo>
                    <a:pt x="124" y="125"/>
                  </a:lnTo>
                  <a:lnTo>
                    <a:pt x="127" y="122"/>
                  </a:lnTo>
                  <a:lnTo>
                    <a:pt x="128" y="121"/>
                  </a:lnTo>
                  <a:lnTo>
                    <a:pt x="131" y="117"/>
                  </a:lnTo>
                  <a:lnTo>
                    <a:pt x="133" y="114"/>
                  </a:lnTo>
                  <a:lnTo>
                    <a:pt x="134" y="111"/>
                  </a:lnTo>
                  <a:lnTo>
                    <a:pt x="136" y="108"/>
                  </a:lnTo>
                  <a:lnTo>
                    <a:pt x="137" y="104"/>
                  </a:lnTo>
                  <a:lnTo>
                    <a:pt x="139" y="101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2" y="90"/>
                  </a:lnTo>
                  <a:lnTo>
                    <a:pt x="142" y="87"/>
                  </a:lnTo>
                  <a:lnTo>
                    <a:pt x="143" y="84"/>
                  </a:lnTo>
                  <a:lnTo>
                    <a:pt x="143" y="79"/>
                  </a:lnTo>
                  <a:lnTo>
                    <a:pt x="143" y="76"/>
                  </a:lnTo>
                  <a:lnTo>
                    <a:pt x="142" y="76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40" y="64"/>
                  </a:lnTo>
                  <a:lnTo>
                    <a:pt x="140" y="60"/>
                  </a:lnTo>
                  <a:lnTo>
                    <a:pt x="139" y="57"/>
                  </a:lnTo>
                  <a:lnTo>
                    <a:pt x="137" y="54"/>
                  </a:lnTo>
                  <a:lnTo>
                    <a:pt x="137" y="51"/>
                  </a:lnTo>
                  <a:lnTo>
                    <a:pt x="136" y="47"/>
                  </a:lnTo>
                  <a:lnTo>
                    <a:pt x="134" y="44"/>
                  </a:lnTo>
                  <a:lnTo>
                    <a:pt x="133" y="40"/>
                  </a:lnTo>
                  <a:lnTo>
                    <a:pt x="131" y="37"/>
                  </a:lnTo>
                  <a:lnTo>
                    <a:pt x="128" y="34"/>
                  </a:lnTo>
                  <a:lnTo>
                    <a:pt x="127" y="33"/>
                  </a:lnTo>
                  <a:lnTo>
                    <a:pt x="125" y="30"/>
                  </a:lnTo>
                  <a:lnTo>
                    <a:pt x="122" y="27"/>
                  </a:lnTo>
                  <a:lnTo>
                    <a:pt x="121" y="23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8" y="14"/>
                  </a:lnTo>
                  <a:lnTo>
                    <a:pt x="105" y="11"/>
                  </a:lnTo>
                  <a:lnTo>
                    <a:pt x="102" y="10"/>
                  </a:lnTo>
                  <a:lnTo>
                    <a:pt x="99" y="8"/>
                  </a:lnTo>
                  <a:lnTo>
                    <a:pt x="96" y="8"/>
                  </a:lnTo>
                  <a:lnTo>
                    <a:pt x="93" y="7"/>
                  </a:lnTo>
                  <a:lnTo>
                    <a:pt x="88" y="5"/>
                  </a:lnTo>
                  <a:lnTo>
                    <a:pt x="85" y="5"/>
                  </a:lnTo>
                  <a:lnTo>
                    <a:pt x="82" y="3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3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0" y="3"/>
                  </a:lnTo>
                  <a:lnTo>
                    <a:pt x="57" y="5"/>
                  </a:lnTo>
                  <a:lnTo>
                    <a:pt x="54" y="5"/>
                  </a:lnTo>
                  <a:lnTo>
                    <a:pt x="51" y="7"/>
                  </a:lnTo>
                  <a:lnTo>
                    <a:pt x="47" y="8"/>
                  </a:lnTo>
                  <a:lnTo>
                    <a:pt x="44" y="8"/>
                  </a:lnTo>
                  <a:lnTo>
                    <a:pt x="41" y="10"/>
                  </a:lnTo>
                  <a:lnTo>
                    <a:pt x="38" y="11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29" y="17"/>
                  </a:lnTo>
                  <a:lnTo>
                    <a:pt x="28" y="19"/>
                  </a:lnTo>
                  <a:lnTo>
                    <a:pt x="25" y="22"/>
                  </a:lnTo>
                  <a:lnTo>
                    <a:pt x="22" y="23"/>
                  </a:lnTo>
                  <a:lnTo>
                    <a:pt x="20" y="27"/>
                  </a:lnTo>
                  <a:lnTo>
                    <a:pt x="17" y="30"/>
                  </a:lnTo>
                  <a:lnTo>
                    <a:pt x="16" y="33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7" y="47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2" y="79"/>
                  </a:lnTo>
                  <a:lnTo>
                    <a:pt x="2" y="82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5" y="101"/>
                  </a:lnTo>
                  <a:lnTo>
                    <a:pt x="7" y="104"/>
                  </a:lnTo>
                  <a:lnTo>
                    <a:pt x="8" y="107"/>
                  </a:lnTo>
                  <a:lnTo>
                    <a:pt x="10" y="110"/>
                  </a:lnTo>
                  <a:lnTo>
                    <a:pt x="11" y="113"/>
                  </a:lnTo>
                  <a:lnTo>
                    <a:pt x="14" y="116"/>
                  </a:lnTo>
                  <a:lnTo>
                    <a:pt x="16" y="119"/>
                  </a:lnTo>
                  <a:lnTo>
                    <a:pt x="17" y="121"/>
                  </a:lnTo>
                  <a:lnTo>
                    <a:pt x="20" y="124"/>
                  </a:lnTo>
                  <a:lnTo>
                    <a:pt x="22" y="127"/>
                  </a:lnTo>
                  <a:lnTo>
                    <a:pt x="25" y="128"/>
                  </a:lnTo>
                  <a:lnTo>
                    <a:pt x="28" y="131"/>
                  </a:lnTo>
                  <a:lnTo>
                    <a:pt x="29" y="133"/>
                  </a:lnTo>
                  <a:lnTo>
                    <a:pt x="32" y="136"/>
                  </a:lnTo>
                  <a:lnTo>
                    <a:pt x="35" y="138"/>
                  </a:lnTo>
                  <a:lnTo>
                    <a:pt x="38" y="139"/>
                  </a:lnTo>
                  <a:lnTo>
                    <a:pt x="41" y="141"/>
                  </a:lnTo>
                  <a:lnTo>
                    <a:pt x="44" y="142"/>
                  </a:lnTo>
                  <a:lnTo>
                    <a:pt x="47" y="144"/>
                  </a:lnTo>
                  <a:lnTo>
                    <a:pt x="51" y="144"/>
                  </a:lnTo>
                  <a:lnTo>
                    <a:pt x="54" y="145"/>
                  </a:lnTo>
                  <a:lnTo>
                    <a:pt x="57" y="147"/>
                  </a:lnTo>
                  <a:lnTo>
                    <a:pt x="60" y="147"/>
                  </a:lnTo>
                  <a:lnTo>
                    <a:pt x="65" y="147"/>
                  </a:lnTo>
                  <a:lnTo>
                    <a:pt x="68" y="148"/>
                  </a:lnTo>
                  <a:lnTo>
                    <a:pt x="72" y="148"/>
                  </a:lnTo>
                  <a:lnTo>
                    <a:pt x="75" y="148"/>
                  </a:lnTo>
                  <a:lnTo>
                    <a:pt x="78" y="147"/>
                  </a:lnTo>
                  <a:lnTo>
                    <a:pt x="82" y="147"/>
                  </a:lnTo>
                  <a:lnTo>
                    <a:pt x="85" y="147"/>
                  </a:lnTo>
                  <a:lnTo>
                    <a:pt x="88" y="145"/>
                  </a:lnTo>
                  <a:lnTo>
                    <a:pt x="93" y="144"/>
                  </a:lnTo>
                  <a:lnTo>
                    <a:pt x="96" y="144"/>
                  </a:lnTo>
                  <a:lnTo>
                    <a:pt x="99" y="142"/>
                  </a:lnTo>
                  <a:lnTo>
                    <a:pt x="102" y="141"/>
                  </a:lnTo>
                  <a:lnTo>
                    <a:pt x="105" y="139"/>
                  </a:lnTo>
                  <a:lnTo>
                    <a:pt x="108" y="138"/>
                  </a:lnTo>
                  <a:lnTo>
                    <a:pt x="110" y="136"/>
                  </a:lnTo>
                  <a:lnTo>
                    <a:pt x="113" y="133"/>
                  </a:lnTo>
                  <a:lnTo>
                    <a:pt x="115" y="131"/>
                  </a:lnTo>
                  <a:lnTo>
                    <a:pt x="118" y="128"/>
                  </a:lnTo>
                  <a:lnTo>
                    <a:pt x="121" y="127"/>
                  </a:lnTo>
                  <a:lnTo>
                    <a:pt x="122" y="124"/>
                  </a:lnTo>
                  <a:lnTo>
                    <a:pt x="125" y="121"/>
                  </a:lnTo>
                  <a:lnTo>
                    <a:pt x="127" y="119"/>
                  </a:lnTo>
                  <a:lnTo>
                    <a:pt x="128" y="116"/>
                  </a:lnTo>
                  <a:lnTo>
                    <a:pt x="131" y="113"/>
                  </a:lnTo>
                  <a:lnTo>
                    <a:pt x="133" y="110"/>
                  </a:lnTo>
                  <a:lnTo>
                    <a:pt x="134" y="107"/>
                  </a:lnTo>
                  <a:lnTo>
                    <a:pt x="136" y="104"/>
                  </a:lnTo>
                  <a:lnTo>
                    <a:pt x="137" y="101"/>
                  </a:lnTo>
                  <a:lnTo>
                    <a:pt x="137" y="97"/>
                  </a:lnTo>
                  <a:lnTo>
                    <a:pt x="139" y="93"/>
                  </a:lnTo>
                  <a:lnTo>
                    <a:pt x="140" y="90"/>
                  </a:lnTo>
                  <a:lnTo>
                    <a:pt x="140" y="87"/>
                  </a:lnTo>
                  <a:lnTo>
                    <a:pt x="140" y="82"/>
                  </a:lnTo>
                  <a:lnTo>
                    <a:pt x="140" y="79"/>
                  </a:lnTo>
                  <a:lnTo>
                    <a:pt x="142" y="76"/>
                  </a:lnTo>
                  <a:lnTo>
                    <a:pt x="143" y="76"/>
                  </a:lnTo>
                  <a:close/>
                </a:path>
              </a:pathLst>
            </a:custGeom>
            <a:solidFill>
              <a:srgbClr val="484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79" name="Freeform 19"/>
            <p:cNvSpPr>
              <a:spLocks/>
            </p:cNvSpPr>
            <p:nvPr/>
          </p:nvSpPr>
          <p:spPr bwMode="auto">
            <a:xfrm>
              <a:off x="3757" y="2270"/>
              <a:ext cx="140" cy="145"/>
            </a:xfrm>
            <a:custGeom>
              <a:avLst/>
              <a:gdLst/>
              <a:ahLst/>
              <a:cxnLst>
                <a:cxn ang="0">
                  <a:pos x="138" y="57"/>
                </a:cxn>
                <a:cxn ang="0">
                  <a:pos x="132" y="41"/>
                </a:cxn>
                <a:cxn ang="0">
                  <a:pos x="123" y="27"/>
                </a:cxn>
                <a:cxn ang="0">
                  <a:pos x="111" y="14"/>
                </a:cxn>
                <a:cxn ang="0">
                  <a:pos x="97" y="5"/>
                </a:cxn>
                <a:cxn ang="0">
                  <a:pos x="80" y="0"/>
                </a:cxn>
                <a:cxn ang="0">
                  <a:pos x="63" y="0"/>
                </a:cxn>
                <a:cxn ang="0">
                  <a:pos x="45" y="5"/>
                </a:cxn>
                <a:cxn ang="0">
                  <a:pos x="30" y="13"/>
                </a:cxn>
                <a:cxn ang="0">
                  <a:pos x="18" y="24"/>
                </a:cxn>
                <a:cxn ang="0">
                  <a:pos x="8" y="37"/>
                </a:cxn>
                <a:cxn ang="0">
                  <a:pos x="2" y="54"/>
                </a:cxn>
                <a:cxn ang="0">
                  <a:pos x="0" y="73"/>
                </a:cxn>
                <a:cxn ang="0">
                  <a:pos x="2" y="90"/>
                </a:cxn>
                <a:cxn ang="0">
                  <a:pos x="8" y="107"/>
                </a:cxn>
                <a:cxn ang="0">
                  <a:pos x="18" y="121"/>
                </a:cxn>
                <a:cxn ang="0">
                  <a:pos x="30" y="133"/>
                </a:cxn>
                <a:cxn ang="0">
                  <a:pos x="45" y="141"/>
                </a:cxn>
                <a:cxn ang="0">
                  <a:pos x="63" y="144"/>
                </a:cxn>
                <a:cxn ang="0">
                  <a:pos x="80" y="144"/>
                </a:cxn>
                <a:cxn ang="0">
                  <a:pos x="97" y="139"/>
                </a:cxn>
                <a:cxn ang="0">
                  <a:pos x="111" y="130"/>
                </a:cxn>
                <a:cxn ang="0">
                  <a:pos x="123" y="118"/>
                </a:cxn>
                <a:cxn ang="0">
                  <a:pos x="132" y="104"/>
                </a:cxn>
                <a:cxn ang="0">
                  <a:pos x="138" y="87"/>
                </a:cxn>
                <a:cxn ang="0">
                  <a:pos x="137" y="73"/>
                </a:cxn>
                <a:cxn ang="0">
                  <a:pos x="135" y="54"/>
                </a:cxn>
                <a:cxn ang="0">
                  <a:pos x="129" y="39"/>
                </a:cxn>
                <a:cxn ang="0">
                  <a:pos x="119" y="25"/>
                </a:cxn>
                <a:cxn ang="0">
                  <a:pos x="107" y="14"/>
                </a:cxn>
                <a:cxn ang="0">
                  <a:pos x="92" y="7"/>
                </a:cxn>
                <a:cxn ang="0">
                  <a:pos x="76" y="2"/>
                </a:cxn>
                <a:cxn ang="0">
                  <a:pos x="60" y="4"/>
                </a:cxn>
                <a:cxn ang="0">
                  <a:pos x="43" y="8"/>
                </a:cxn>
                <a:cxn ang="0">
                  <a:pos x="29" y="16"/>
                </a:cxn>
                <a:cxn ang="0">
                  <a:pos x="17" y="28"/>
                </a:cxn>
                <a:cxn ang="0">
                  <a:pos x="8" y="42"/>
                </a:cxn>
                <a:cxn ang="0">
                  <a:pos x="3" y="57"/>
                </a:cxn>
                <a:cxn ang="0">
                  <a:pos x="2" y="76"/>
                </a:cxn>
                <a:cxn ang="0">
                  <a:pos x="5" y="93"/>
                </a:cxn>
                <a:cxn ang="0">
                  <a:pos x="12" y="108"/>
                </a:cxn>
                <a:cxn ang="0">
                  <a:pos x="21" y="122"/>
                </a:cxn>
                <a:cxn ang="0">
                  <a:pos x="35" y="133"/>
                </a:cxn>
                <a:cxn ang="0">
                  <a:pos x="49" y="139"/>
                </a:cxn>
                <a:cxn ang="0">
                  <a:pos x="66" y="142"/>
                </a:cxn>
                <a:cxn ang="0">
                  <a:pos x="83" y="141"/>
                </a:cxn>
                <a:cxn ang="0">
                  <a:pos x="98" y="136"/>
                </a:cxn>
                <a:cxn ang="0">
                  <a:pos x="113" y="127"/>
                </a:cxn>
                <a:cxn ang="0">
                  <a:pos x="123" y="114"/>
                </a:cxn>
                <a:cxn ang="0">
                  <a:pos x="132" y="99"/>
                </a:cxn>
                <a:cxn ang="0">
                  <a:pos x="137" y="84"/>
                </a:cxn>
              </a:cxnLst>
              <a:rect l="0" t="0" r="r" b="b"/>
              <a:pathLst>
                <a:path w="140" h="145">
                  <a:moveTo>
                    <a:pt x="140" y="73"/>
                  </a:moveTo>
                  <a:lnTo>
                    <a:pt x="138" y="68"/>
                  </a:lnTo>
                  <a:lnTo>
                    <a:pt x="138" y="65"/>
                  </a:lnTo>
                  <a:lnTo>
                    <a:pt x="138" y="61"/>
                  </a:lnTo>
                  <a:lnTo>
                    <a:pt x="138" y="57"/>
                  </a:lnTo>
                  <a:lnTo>
                    <a:pt x="137" y="54"/>
                  </a:lnTo>
                  <a:lnTo>
                    <a:pt x="135" y="51"/>
                  </a:lnTo>
                  <a:lnTo>
                    <a:pt x="135" y="48"/>
                  </a:lnTo>
                  <a:lnTo>
                    <a:pt x="134" y="44"/>
                  </a:lnTo>
                  <a:lnTo>
                    <a:pt x="132" y="41"/>
                  </a:lnTo>
                  <a:lnTo>
                    <a:pt x="131" y="37"/>
                  </a:lnTo>
                  <a:lnTo>
                    <a:pt x="129" y="34"/>
                  </a:lnTo>
                  <a:lnTo>
                    <a:pt x="126" y="31"/>
                  </a:lnTo>
                  <a:lnTo>
                    <a:pt x="125" y="30"/>
                  </a:lnTo>
                  <a:lnTo>
                    <a:pt x="123" y="27"/>
                  </a:lnTo>
                  <a:lnTo>
                    <a:pt x="120" y="24"/>
                  </a:lnTo>
                  <a:lnTo>
                    <a:pt x="119" y="20"/>
                  </a:lnTo>
                  <a:lnTo>
                    <a:pt x="116" y="19"/>
                  </a:lnTo>
                  <a:lnTo>
                    <a:pt x="113" y="16"/>
                  </a:lnTo>
                  <a:lnTo>
                    <a:pt x="111" y="14"/>
                  </a:lnTo>
                  <a:lnTo>
                    <a:pt x="108" y="13"/>
                  </a:lnTo>
                  <a:lnTo>
                    <a:pt x="106" y="11"/>
                  </a:lnTo>
                  <a:lnTo>
                    <a:pt x="103" y="8"/>
                  </a:lnTo>
                  <a:lnTo>
                    <a:pt x="100" y="7"/>
                  </a:lnTo>
                  <a:lnTo>
                    <a:pt x="97" y="5"/>
                  </a:lnTo>
                  <a:lnTo>
                    <a:pt x="94" y="5"/>
                  </a:lnTo>
                  <a:lnTo>
                    <a:pt x="91" y="4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5" y="5"/>
                  </a:lnTo>
                  <a:lnTo>
                    <a:pt x="42" y="5"/>
                  </a:lnTo>
                  <a:lnTo>
                    <a:pt x="39" y="7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3" y="19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4" y="30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8" y="37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2" y="87"/>
                  </a:lnTo>
                  <a:lnTo>
                    <a:pt x="2" y="90"/>
                  </a:lnTo>
                  <a:lnTo>
                    <a:pt x="3" y="94"/>
                  </a:lnTo>
                  <a:lnTo>
                    <a:pt x="3" y="98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7"/>
                  </a:lnTo>
                  <a:lnTo>
                    <a:pt x="9" y="110"/>
                  </a:lnTo>
                  <a:lnTo>
                    <a:pt x="12" y="113"/>
                  </a:lnTo>
                  <a:lnTo>
                    <a:pt x="14" y="116"/>
                  </a:lnTo>
                  <a:lnTo>
                    <a:pt x="15" y="118"/>
                  </a:lnTo>
                  <a:lnTo>
                    <a:pt x="18" y="121"/>
                  </a:lnTo>
                  <a:lnTo>
                    <a:pt x="20" y="124"/>
                  </a:lnTo>
                  <a:lnTo>
                    <a:pt x="23" y="125"/>
                  </a:lnTo>
                  <a:lnTo>
                    <a:pt x="26" y="128"/>
                  </a:lnTo>
                  <a:lnTo>
                    <a:pt x="27" y="130"/>
                  </a:lnTo>
                  <a:lnTo>
                    <a:pt x="30" y="133"/>
                  </a:lnTo>
                  <a:lnTo>
                    <a:pt x="33" y="135"/>
                  </a:lnTo>
                  <a:lnTo>
                    <a:pt x="36" y="136"/>
                  </a:lnTo>
                  <a:lnTo>
                    <a:pt x="39" y="138"/>
                  </a:lnTo>
                  <a:lnTo>
                    <a:pt x="42" y="139"/>
                  </a:lnTo>
                  <a:lnTo>
                    <a:pt x="45" y="141"/>
                  </a:lnTo>
                  <a:lnTo>
                    <a:pt x="49" y="141"/>
                  </a:lnTo>
                  <a:lnTo>
                    <a:pt x="52" y="142"/>
                  </a:lnTo>
                  <a:lnTo>
                    <a:pt x="55" y="144"/>
                  </a:lnTo>
                  <a:lnTo>
                    <a:pt x="58" y="144"/>
                  </a:lnTo>
                  <a:lnTo>
                    <a:pt x="63" y="144"/>
                  </a:lnTo>
                  <a:lnTo>
                    <a:pt x="66" y="145"/>
                  </a:lnTo>
                  <a:lnTo>
                    <a:pt x="70" y="145"/>
                  </a:lnTo>
                  <a:lnTo>
                    <a:pt x="73" y="145"/>
                  </a:lnTo>
                  <a:lnTo>
                    <a:pt x="76" y="144"/>
                  </a:lnTo>
                  <a:lnTo>
                    <a:pt x="80" y="144"/>
                  </a:lnTo>
                  <a:lnTo>
                    <a:pt x="83" y="144"/>
                  </a:lnTo>
                  <a:lnTo>
                    <a:pt x="86" y="142"/>
                  </a:lnTo>
                  <a:lnTo>
                    <a:pt x="91" y="141"/>
                  </a:lnTo>
                  <a:lnTo>
                    <a:pt x="94" y="141"/>
                  </a:lnTo>
                  <a:lnTo>
                    <a:pt x="97" y="139"/>
                  </a:lnTo>
                  <a:lnTo>
                    <a:pt x="100" y="138"/>
                  </a:lnTo>
                  <a:lnTo>
                    <a:pt x="103" y="136"/>
                  </a:lnTo>
                  <a:lnTo>
                    <a:pt x="106" y="135"/>
                  </a:lnTo>
                  <a:lnTo>
                    <a:pt x="108" y="133"/>
                  </a:lnTo>
                  <a:lnTo>
                    <a:pt x="111" y="130"/>
                  </a:lnTo>
                  <a:lnTo>
                    <a:pt x="113" y="128"/>
                  </a:lnTo>
                  <a:lnTo>
                    <a:pt x="116" y="125"/>
                  </a:lnTo>
                  <a:lnTo>
                    <a:pt x="119" y="124"/>
                  </a:lnTo>
                  <a:lnTo>
                    <a:pt x="120" y="121"/>
                  </a:lnTo>
                  <a:lnTo>
                    <a:pt x="123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9" y="110"/>
                  </a:lnTo>
                  <a:lnTo>
                    <a:pt x="131" y="107"/>
                  </a:lnTo>
                  <a:lnTo>
                    <a:pt x="132" y="104"/>
                  </a:lnTo>
                  <a:lnTo>
                    <a:pt x="134" y="101"/>
                  </a:lnTo>
                  <a:lnTo>
                    <a:pt x="135" y="98"/>
                  </a:lnTo>
                  <a:lnTo>
                    <a:pt x="135" y="94"/>
                  </a:lnTo>
                  <a:lnTo>
                    <a:pt x="137" y="90"/>
                  </a:lnTo>
                  <a:lnTo>
                    <a:pt x="138" y="87"/>
                  </a:lnTo>
                  <a:lnTo>
                    <a:pt x="138" y="84"/>
                  </a:lnTo>
                  <a:lnTo>
                    <a:pt x="138" y="79"/>
                  </a:lnTo>
                  <a:lnTo>
                    <a:pt x="138" y="76"/>
                  </a:lnTo>
                  <a:lnTo>
                    <a:pt x="140" y="73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7" y="65"/>
                  </a:lnTo>
                  <a:lnTo>
                    <a:pt x="137" y="62"/>
                  </a:lnTo>
                  <a:lnTo>
                    <a:pt x="135" y="57"/>
                  </a:lnTo>
                  <a:lnTo>
                    <a:pt x="135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2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5" y="33"/>
                  </a:lnTo>
                  <a:lnTo>
                    <a:pt x="123" y="30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7" y="22"/>
                  </a:lnTo>
                  <a:lnTo>
                    <a:pt x="114" y="20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7" y="14"/>
                  </a:lnTo>
                  <a:lnTo>
                    <a:pt x="104" y="13"/>
                  </a:lnTo>
                  <a:lnTo>
                    <a:pt x="101" y="11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2" y="7"/>
                  </a:lnTo>
                  <a:lnTo>
                    <a:pt x="89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80" y="4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4"/>
                  </a:lnTo>
                  <a:lnTo>
                    <a:pt x="52" y="4"/>
                  </a:lnTo>
                  <a:lnTo>
                    <a:pt x="49" y="5"/>
                  </a:lnTo>
                  <a:lnTo>
                    <a:pt x="46" y="7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4" y="20"/>
                  </a:lnTo>
                  <a:lnTo>
                    <a:pt x="21" y="22"/>
                  </a:lnTo>
                  <a:lnTo>
                    <a:pt x="20" y="25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4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6" y="48"/>
                  </a:lnTo>
                  <a:lnTo>
                    <a:pt x="5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3" y="87"/>
                  </a:lnTo>
                  <a:lnTo>
                    <a:pt x="3" y="90"/>
                  </a:lnTo>
                  <a:lnTo>
                    <a:pt x="5" y="93"/>
                  </a:lnTo>
                  <a:lnTo>
                    <a:pt x="6" y="96"/>
                  </a:lnTo>
                  <a:lnTo>
                    <a:pt x="8" y="99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12" y="108"/>
                  </a:lnTo>
                  <a:lnTo>
                    <a:pt x="14" y="111"/>
                  </a:lnTo>
                  <a:lnTo>
                    <a:pt x="15" y="114"/>
                  </a:lnTo>
                  <a:lnTo>
                    <a:pt x="17" y="118"/>
                  </a:lnTo>
                  <a:lnTo>
                    <a:pt x="20" y="119"/>
                  </a:lnTo>
                  <a:lnTo>
                    <a:pt x="21" y="122"/>
                  </a:lnTo>
                  <a:lnTo>
                    <a:pt x="24" y="124"/>
                  </a:lnTo>
                  <a:lnTo>
                    <a:pt x="27" y="127"/>
                  </a:lnTo>
                  <a:lnTo>
                    <a:pt x="29" y="128"/>
                  </a:lnTo>
                  <a:lnTo>
                    <a:pt x="32" y="130"/>
                  </a:lnTo>
                  <a:lnTo>
                    <a:pt x="35" y="133"/>
                  </a:lnTo>
                  <a:lnTo>
                    <a:pt x="37" y="135"/>
                  </a:lnTo>
                  <a:lnTo>
                    <a:pt x="40" y="136"/>
                  </a:lnTo>
                  <a:lnTo>
                    <a:pt x="43" y="138"/>
                  </a:lnTo>
                  <a:lnTo>
                    <a:pt x="46" y="138"/>
                  </a:lnTo>
                  <a:lnTo>
                    <a:pt x="49" y="139"/>
                  </a:lnTo>
                  <a:lnTo>
                    <a:pt x="52" y="141"/>
                  </a:lnTo>
                  <a:lnTo>
                    <a:pt x="55" y="141"/>
                  </a:lnTo>
                  <a:lnTo>
                    <a:pt x="60" y="142"/>
                  </a:lnTo>
                  <a:lnTo>
                    <a:pt x="63" y="142"/>
                  </a:lnTo>
                  <a:lnTo>
                    <a:pt x="66" y="142"/>
                  </a:lnTo>
                  <a:lnTo>
                    <a:pt x="70" y="142"/>
                  </a:lnTo>
                  <a:lnTo>
                    <a:pt x="73" y="142"/>
                  </a:lnTo>
                  <a:lnTo>
                    <a:pt x="76" y="142"/>
                  </a:lnTo>
                  <a:lnTo>
                    <a:pt x="80" y="142"/>
                  </a:lnTo>
                  <a:lnTo>
                    <a:pt x="83" y="141"/>
                  </a:lnTo>
                  <a:lnTo>
                    <a:pt x="86" y="141"/>
                  </a:lnTo>
                  <a:lnTo>
                    <a:pt x="89" y="139"/>
                  </a:lnTo>
                  <a:lnTo>
                    <a:pt x="92" y="138"/>
                  </a:lnTo>
                  <a:lnTo>
                    <a:pt x="95" y="138"/>
                  </a:lnTo>
                  <a:lnTo>
                    <a:pt x="98" y="136"/>
                  </a:lnTo>
                  <a:lnTo>
                    <a:pt x="101" y="135"/>
                  </a:lnTo>
                  <a:lnTo>
                    <a:pt x="104" y="133"/>
                  </a:lnTo>
                  <a:lnTo>
                    <a:pt x="107" y="130"/>
                  </a:lnTo>
                  <a:lnTo>
                    <a:pt x="110" y="128"/>
                  </a:lnTo>
                  <a:lnTo>
                    <a:pt x="113" y="127"/>
                  </a:lnTo>
                  <a:lnTo>
                    <a:pt x="114" y="124"/>
                  </a:lnTo>
                  <a:lnTo>
                    <a:pt x="117" y="122"/>
                  </a:lnTo>
                  <a:lnTo>
                    <a:pt x="119" y="119"/>
                  </a:lnTo>
                  <a:lnTo>
                    <a:pt x="122" y="118"/>
                  </a:lnTo>
                  <a:lnTo>
                    <a:pt x="123" y="114"/>
                  </a:lnTo>
                  <a:lnTo>
                    <a:pt x="125" y="111"/>
                  </a:lnTo>
                  <a:lnTo>
                    <a:pt x="128" y="108"/>
                  </a:lnTo>
                  <a:lnTo>
                    <a:pt x="129" y="105"/>
                  </a:lnTo>
                  <a:lnTo>
                    <a:pt x="131" y="102"/>
                  </a:lnTo>
                  <a:lnTo>
                    <a:pt x="132" y="99"/>
                  </a:lnTo>
                  <a:lnTo>
                    <a:pt x="132" y="96"/>
                  </a:lnTo>
                  <a:lnTo>
                    <a:pt x="134" y="93"/>
                  </a:lnTo>
                  <a:lnTo>
                    <a:pt x="135" y="90"/>
                  </a:lnTo>
                  <a:lnTo>
                    <a:pt x="135" y="87"/>
                  </a:lnTo>
                  <a:lnTo>
                    <a:pt x="137" y="84"/>
                  </a:lnTo>
                  <a:lnTo>
                    <a:pt x="137" y="79"/>
                  </a:lnTo>
                  <a:lnTo>
                    <a:pt x="137" y="76"/>
                  </a:lnTo>
                  <a:lnTo>
                    <a:pt x="137" y="73"/>
                  </a:lnTo>
                  <a:lnTo>
                    <a:pt x="140" y="73"/>
                  </a:lnTo>
                  <a:close/>
                </a:path>
              </a:pathLst>
            </a:custGeom>
            <a:solidFill>
              <a:srgbClr val="4D4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0" name="Freeform 20"/>
            <p:cNvSpPr>
              <a:spLocks/>
            </p:cNvSpPr>
            <p:nvPr/>
          </p:nvSpPr>
          <p:spPr bwMode="auto">
            <a:xfrm>
              <a:off x="3759" y="2272"/>
              <a:ext cx="135" cy="140"/>
            </a:xfrm>
            <a:custGeom>
              <a:avLst/>
              <a:gdLst/>
              <a:ahLst/>
              <a:cxnLst>
                <a:cxn ang="0">
                  <a:pos x="133" y="55"/>
                </a:cxn>
                <a:cxn ang="0">
                  <a:pos x="129" y="40"/>
                </a:cxn>
                <a:cxn ang="0">
                  <a:pos x="120" y="26"/>
                </a:cxn>
                <a:cxn ang="0">
                  <a:pos x="108" y="14"/>
                </a:cxn>
                <a:cxn ang="0">
                  <a:pos x="93" y="6"/>
                </a:cxn>
                <a:cxn ang="0">
                  <a:pos x="78" y="2"/>
                </a:cxn>
                <a:cxn ang="0">
                  <a:pos x="61" y="0"/>
                </a:cxn>
                <a:cxn ang="0">
                  <a:pos x="44" y="5"/>
                </a:cxn>
                <a:cxn ang="0">
                  <a:pos x="30" y="12"/>
                </a:cxn>
                <a:cxn ang="0">
                  <a:pos x="18" y="23"/>
                </a:cxn>
                <a:cxn ang="0">
                  <a:pos x="7" y="37"/>
                </a:cxn>
                <a:cxn ang="0">
                  <a:pos x="1" y="52"/>
                </a:cxn>
                <a:cxn ang="0">
                  <a:pos x="0" y="71"/>
                </a:cxn>
                <a:cxn ang="0">
                  <a:pos x="1" y="88"/>
                </a:cxn>
                <a:cxn ang="0">
                  <a:pos x="7" y="103"/>
                </a:cxn>
                <a:cxn ang="0">
                  <a:pos x="18" y="117"/>
                </a:cxn>
                <a:cxn ang="0">
                  <a:pos x="30" y="128"/>
                </a:cxn>
                <a:cxn ang="0">
                  <a:pos x="44" y="136"/>
                </a:cxn>
                <a:cxn ang="0">
                  <a:pos x="61" y="140"/>
                </a:cxn>
                <a:cxn ang="0">
                  <a:pos x="78" y="140"/>
                </a:cxn>
                <a:cxn ang="0">
                  <a:pos x="93" y="136"/>
                </a:cxn>
                <a:cxn ang="0">
                  <a:pos x="108" y="126"/>
                </a:cxn>
                <a:cxn ang="0">
                  <a:pos x="120" y="116"/>
                </a:cxn>
                <a:cxn ang="0">
                  <a:pos x="129" y="100"/>
                </a:cxn>
                <a:cxn ang="0">
                  <a:pos x="133" y="85"/>
                </a:cxn>
                <a:cxn ang="0">
                  <a:pos x="133" y="71"/>
                </a:cxn>
                <a:cxn ang="0">
                  <a:pos x="130" y="54"/>
                </a:cxn>
                <a:cxn ang="0">
                  <a:pos x="124" y="39"/>
                </a:cxn>
                <a:cxn ang="0">
                  <a:pos x="115" y="25"/>
                </a:cxn>
                <a:cxn ang="0">
                  <a:pos x="104" y="14"/>
                </a:cxn>
                <a:cxn ang="0">
                  <a:pos x="90" y="6"/>
                </a:cxn>
                <a:cxn ang="0">
                  <a:pos x="74" y="3"/>
                </a:cxn>
                <a:cxn ang="0">
                  <a:pos x="58" y="3"/>
                </a:cxn>
                <a:cxn ang="0">
                  <a:pos x="41" y="8"/>
                </a:cxn>
                <a:cxn ang="0">
                  <a:pos x="28" y="15"/>
                </a:cxn>
                <a:cxn ang="0">
                  <a:pos x="16" y="26"/>
                </a:cxn>
                <a:cxn ang="0">
                  <a:pos x="9" y="40"/>
                </a:cxn>
                <a:cxn ang="0">
                  <a:pos x="3" y="57"/>
                </a:cxn>
                <a:cxn ang="0">
                  <a:pos x="1" y="74"/>
                </a:cxn>
                <a:cxn ang="0">
                  <a:pos x="4" y="91"/>
                </a:cxn>
                <a:cxn ang="0">
                  <a:pos x="12" y="106"/>
                </a:cxn>
                <a:cxn ang="0">
                  <a:pos x="21" y="119"/>
                </a:cxn>
                <a:cxn ang="0">
                  <a:pos x="34" y="128"/>
                </a:cxn>
                <a:cxn ang="0">
                  <a:pos x="47" y="136"/>
                </a:cxn>
                <a:cxn ang="0">
                  <a:pos x="64" y="139"/>
                </a:cxn>
                <a:cxn ang="0">
                  <a:pos x="80" y="137"/>
                </a:cxn>
                <a:cxn ang="0">
                  <a:pos x="96" y="133"/>
                </a:cxn>
                <a:cxn ang="0">
                  <a:pos x="109" y="123"/>
                </a:cxn>
                <a:cxn ang="0">
                  <a:pos x="120" y="111"/>
                </a:cxn>
                <a:cxn ang="0">
                  <a:pos x="127" y="97"/>
                </a:cxn>
                <a:cxn ang="0">
                  <a:pos x="132" y="80"/>
                </a:cxn>
              </a:cxnLst>
              <a:rect l="0" t="0" r="r" b="b"/>
              <a:pathLst>
                <a:path w="135" h="140">
                  <a:moveTo>
                    <a:pt x="135" y="71"/>
                  </a:moveTo>
                  <a:lnTo>
                    <a:pt x="135" y="66"/>
                  </a:lnTo>
                  <a:lnTo>
                    <a:pt x="135" y="63"/>
                  </a:lnTo>
                  <a:lnTo>
                    <a:pt x="135" y="60"/>
                  </a:lnTo>
                  <a:lnTo>
                    <a:pt x="133" y="55"/>
                  </a:lnTo>
                  <a:lnTo>
                    <a:pt x="133" y="52"/>
                  </a:lnTo>
                  <a:lnTo>
                    <a:pt x="132" y="49"/>
                  </a:lnTo>
                  <a:lnTo>
                    <a:pt x="130" y="46"/>
                  </a:lnTo>
                  <a:lnTo>
                    <a:pt x="130" y="43"/>
                  </a:lnTo>
                  <a:lnTo>
                    <a:pt x="129" y="40"/>
                  </a:lnTo>
                  <a:lnTo>
                    <a:pt x="127" y="37"/>
                  </a:lnTo>
                  <a:lnTo>
                    <a:pt x="126" y="34"/>
                  </a:lnTo>
                  <a:lnTo>
                    <a:pt x="123" y="31"/>
                  </a:lnTo>
                  <a:lnTo>
                    <a:pt x="121" y="28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5" y="20"/>
                  </a:lnTo>
                  <a:lnTo>
                    <a:pt x="112" y="18"/>
                  </a:lnTo>
                  <a:lnTo>
                    <a:pt x="111" y="15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99" y="9"/>
                  </a:lnTo>
                  <a:lnTo>
                    <a:pt x="96" y="8"/>
                  </a:lnTo>
                  <a:lnTo>
                    <a:pt x="93" y="6"/>
                  </a:lnTo>
                  <a:lnTo>
                    <a:pt x="90" y="5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1" y="6"/>
                  </a:lnTo>
                  <a:lnTo>
                    <a:pt x="38" y="8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7" y="14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7" y="37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1" y="85"/>
                  </a:lnTo>
                  <a:lnTo>
                    <a:pt x="1" y="88"/>
                  </a:lnTo>
                  <a:lnTo>
                    <a:pt x="3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7" y="103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3" y="112"/>
                  </a:lnTo>
                  <a:lnTo>
                    <a:pt x="15" y="116"/>
                  </a:lnTo>
                  <a:lnTo>
                    <a:pt x="18" y="117"/>
                  </a:lnTo>
                  <a:lnTo>
                    <a:pt x="19" y="120"/>
                  </a:lnTo>
                  <a:lnTo>
                    <a:pt x="22" y="122"/>
                  </a:lnTo>
                  <a:lnTo>
                    <a:pt x="25" y="125"/>
                  </a:lnTo>
                  <a:lnTo>
                    <a:pt x="27" y="126"/>
                  </a:lnTo>
                  <a:lnTo>
                    <a:pt x="30" y="128"/>
                  </a:lnTo>
                  <a:lnTo>
                    <a:pt x="33" y="131"/>
                  </a:lnTo>
                  <a:lnTo>
                    <a:pt x="35" y="133"/>
                  </a:lnTo>
                  <a:lnTo>
                    <a:pt x="38" y="134"/>
                  </a:lnTo>
                  <a:lnTo>
                    <a:pt x="41" y="136"/>
                  </a:lnTo>
                  <a:lnTo>
                    <a:pt x="44" y="136"/>
                  </a:lnTo>
                  <a:lnTo>
                    <a:pt x="47" y="137"/>
                  </a:lnTo>
                  <a:lnTo>
                    <a:pt x="50" y="139"/>
                  </a:lnTo>
                  <a:lnTo>
                    <a:pt x="53" y="139"/>
                  </a:lnTo>
                  <a:lnTo>
                    <a:pt x="58" y="140"/>
                  </a:lnTo>
                  <a:lnTo>
                    <a:pt x="61" y="140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40"/>
                  </a:lnTo>
                  <a:lnTo>
                    <a:pt x="78" y="140"/>
                  </a:lnTo>
                  <a:lnTo>
                    <a:pt x="81" y="139"/>
                  </a:lnTo>
                  <a:lnTo>
                    <a:pt x="84" y="139"/>
                  </a:lnTo>
                  <a:lnTo>
                    <a:pt x="87" y="137"/>
                  </a:lnTo>
                  <a:lnTo>
                    <a:pt x="90" y="136"/>
                  </a:lnTo>
                  <a:lnTo>
                    <a:pt x="93" y="136"/>
                  </a:lnTo>
                  <a:lnTo>
                    <a:pt x="96" y="134"/>
                  </a:lnTo>
                  <a:lnTo>
                    <a:pt x="99" y="133"/>
                  </a:lnTo>
                  <a:lnTo>
                    <a:pt x="102" y="131"/>
                  </a:lnTo>
                  <a:lnTo>
                    <a:pt x="105" y="128"/>
                  </a:lnTo>
                  <a:lnTo>
                    <a:pt x="108" y="126"/>
                  </a:lnTo>
                  <a:lnTo>
                    <a:pt x="111" y="125"/>
                  </a:lnTo>
                  <a:lnTo>
                    <a:pt x="112" y="122"/>
                  </a:lnTo>
                  <a:lnTo>
                    <a:pt x="115" y="120"/>
                  </a:lnTo>
                  <a:lnTo>
                    <a:pt x="117" y="117"/>
                  </a:lnTo>
                  <a:lnTo>
                    <a:pt x="120" y="116"/>
                  </a:lnTo>
                  <a:lnTo>
                    <a:pt x="121" y="112"/>
                  </a:lnTo>
                  <a:lnTo>
                    <a:pt x="123" y="109"/>
                  </a:lnTo>
                  <a:lnTo>
                    <a:pt x="126" y="106"/>
                  </a:lnTo>
                  <a:lnTo>
                    <a:pt x="127" y="103"/>
                  </a:lnTo>
                  <a:lnTo>
                    <a:pt x="129" y="100"/>
                  </a:lnTo>
                  <a:lnTo>
                    <a:pt x="130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3" y="71"/>
                  </a:lnTo>
                  <a:lnTo>
                    <a:pt x="133" y="66"/>
                  </a:lnTo>
                  <a:lnTo>
                    <a:pt x="133" y="63"/>
                  </a:lnTo>
                  <a:lnTo>
                    <a:pt x="132" y="60"/>
                  </a:lnTo>
                  <a:lnTo>
                    <a:pt x="132" y="57"/>
                  </a:lnTo>
                  <a:lnTo>
                    <a:pt x="130" y="54"/>
                  </a:lnTo>
                  <a:lnTo>
                    <a:pt x="130" y="49"/>
                  </a:lnTo>
                  <a:lnTo>
                    <a:pt x="129" y="46"/>
                  </a:lnTo>
                  <a:lnTo>
                    <a:pt x="127" y="43"/>
                  </a:lnTo>
                  <a:lnTo>
                    <a:pt x="126" y="40"/>
                  </a:lnTo>
                  <a:lnTo>
                    <a:pt x="124" y="39"/>
                  </a:lnTo>
                  <a:lnTo>
                    <a:pt x="123" y="35"/>
                  </a:lnTo>
                  <a:lnTo>
                    <a:pt x="121" y="32"/>
                  </a:lnTo>
                  <a:lnTo>
                    <a:pt x="120" y="29"/>
                  </a:lnTo>
                  <a:lnTo>
                    <a:pt x="118" y="26"/>
                  </a:lnTo>
                  <a:lnTo>
                    <a:pt x="115" y="25"/>
                  </a:lnTo>
                  <a:lnTo>
                    <a:pt x="114" y="22"/>
                  </a:lnTo>
                  <a:lnTo>
                    <a:pt x="111" y="20"/>
                  </a:lnTo>
                  <a:lnTo>
                    <a:pt x="109" y="17"/>
                  </a:lnTo>
                  <a:lnTo>
                    <a:pt x="106" y="15"/>
                  </a:lnTo>
                  <a:lnTo>
                    <a:pt x="104" y="14"/>
                  </a:lnTo>
                  <a:lnTo>
                    <a:pt x="102" y="12"/>
                  </a:lnTo>
                  <a:lnTo>
                    <a:pt x="99" y="11"/>
                  </a:lnTo>
                  <a:lnTo>
                    <a:pt x="96" y="9"/>
                  </a:lnTo>
                  <a:lnTo>
                    <a:pt x="93" y="8"/>
                  </a:lnTo>
                  <a:lnTo>
                    <a:pt x="90" y="6"/>
                  </a:lnTo>
                  <a:lnTo>
                    <a:pt x="87" y="5"/>
                  </a:lnTo>
                  <a:lnTo>
                    <a:pt x="84" y="5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5" y="11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3" y="32"/>
                  </a:lnTo>
                  <a:lnTo>
                    <a:pt x="12" y="35"/>
                  </a:lnTo>
                  <a:lnTo>
                    <a:pt x="10" y="39"/>
                  </a:lnTo>
                  <a:lnTo>
                    <a:pt x="9" y="40"/>
                  </a:lnTo>
                  <a:lnTo>
                    <a:pt x="7" y="43"/>
                  </a:lnTo>
                  <a:lnTo>
                    <a:pt x="6" y="46"/>
                  </a:lnTo>
                  <a:lnTo>
                    <a:pt x="4" y="49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1" y="66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3" y="85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9" y="100"/>
                  </a:lnTo>
                  <a:lnTo>
                    <a:pt x="10" y="103"/>
                  </a:lnTo>
                  <a:lnTo>
                    <a:pt x="12" y="106"/>
                  </a:lnTo>
                  <a:lnTo>
                    <a:pt x="13" y="108"/>
                  </a:lnTo>
                  <a:lnTo>
                    <a:pt x="15" y="111"/>
                  </a:lnTo>
                  <a:lnTo>
                    <a:pt x="16" y="114"/>
                  </a:lnTo>
                  <a:lnTo>
                    <a:pt x="19" y="116"/>
                  </a:lnTo>
                  <a:lnTo>
                    <a:pt x="21" y="119"/>
                  </a:lnTo>
                  <a:lnTo>
                    <a:pt x="24" y="120"/>
                  </a:lnTo>
                  <a:lnTo>
                    <a:pt x="25" y="123"/>
                  </a:lnTo>
                  <a:lnTo>
                    <a:pt x="28" y="125"/>
                  </a:lnTo>
                  <a:lnTo>
                    <a:pt x="31" y="126"/>
                  </a:lnTo>
                  <a:lnTo>
                    <a:pt x="34" y="128"/>
                  </a:lnTo>
                  <a:lnTo>
                    <a:pt x="35" y="131"/>
                  </a:lnTo>
                  <a:lnTo>
                    <a:pt x="38" y="133"/>
                  </a:lnTo>
                  <a:lnTo>
                    <a:pt x="41" y="133"/>
                  </a:lnTo>
                  <a:lnTo>
                    <a:pt x="44" y="134"/>
                  </a:lnTo>
                  <a:lnTo>
                    <a:pt x="47" y="136"/>
                  </a:lnTo>
                  <a:lnTo>
                    <a:pt x="52" y="137"/>
                  </a:lnTo>
                  <a:lnTo>
                    <a:pt x="55" y="137"/>
                  </a:lnTo>
                  <a:lnTo>
                    <a:pt x="58" y="137"/>
                  </a:lnTo>
                  <a:lnTo>
                    <a:pt x="61" y="139"/>
                  </a:lnTo>
                  <a:lnTo>
                    <a:pt x="64" y="139"/>
                  </a:lnTo>
                  <a:lnTo>
                    <a:pt x="68" y="139"/>
                  </a:lnTo>
                  <a:lnTo>
                    <a:pt x="71" y="139"/>
                  </a:lnTo>
                  <a:lnTo>
                    <a:pt x="74" y="139"/>
                  </a:lnTo>
                  <a:lnTo>
                    <a:pt x="77" y="137"/>
                  </a:lnTo>
                  <a:lnTo>
                    <a:pt x="80" y="137"/>
                  </a:lnTo>
                  <a:lnTo>
                    <a:pt x="84" y="137"/>
                  </a:lnTo>
                  <a:lnTo>
                    <a:pt x="87" y="136"/>
                  </a:lnTo>
                  <a:lnTo>
                    <a:pt x="90" y="134"/>
                  </a:lnTo>
                  <a:lnTo>
                    <a:pt x="93" y="133"/>
                  </a:lnTo>
                  <a:lnTo>
                    <a:pt x="96" y="133"/>
                  </a:lnTo>
                  <a:lnTo>
                    <a:pt x="99" y="131"/>
                  </a:lnTo>
                  <a:lnTo>
                    <a:pt x="102" y="128"/>
                  </a:lnTo>
                  <a:lnTo>
                    <a:pt x="104" y="126"/>
                  </a:lnTo>
                  <a:lnTo>
                    <a:pt x="106" y="125"/>
                  </a:lnTo>
                  <a:lnTo>
                    <a:pt x="109" y="123"/>
                  </a:lnTo>
                  <a:lnTo>
                    <a:pt x="111" y="120"/>
                  </a:lnTo>
                  <a:lnTo>
                    <a:pt x="114" y="119"/>
                  </a:lnTo>
                  <a:lnTo>
                    <a:pt x="115" y="116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1" y="108"/>
                  </a:lnTo>
                  <a:lnTo>
                    <a:pt x="123" y="106"/>
                  </a:lnTo>
                  <a:lnTo>
                    <a:pt x="124" y="103"/>
                  </a:lnTo>
                  <a:lnTo>
                    <a:pt x="126" y="100"/>
                  </a:lnTo>
                  <a:lnTo>
                    <a:pt x="127" y="97"/>
                  </a:lnTo>
                  <a:lnTo>
                    <a:pt x="129" y="94"/>
                  </a:lnTo>
                  <a:lnTo>
                    <a:pt x="130" y="91"/>
                  </a:lnTo>
                  <a:lnTo>
                    <a:pt x="130" y="88"/>
                  </a:lnTo>
                  <a:lnTo>
                    <a:pt x="132" y="85"/>
                  </a:lnTo>
                  <a:lnTo>
                    <a:pt x="132" y="80"/>
                  </a:lnTo>
                  <a:lnTo>
                    <a:pt x="133" y="77"/>
                  </a:lnTo>
                  <a:lnTo>
                    <a:pt x="133" y="74"/>
                  </a:lnTo>
                  <a:lnTo>
                    <a:pt x="133" y="71"/>
                  </a:lnTo>
                  <a:lnTo>
                    <a:pt x="135" y="71"/>
                  </a:lnTo>
                  <a:close/>
                </a:path>
              </a:pathLst>
            </a:custGeom>
            <a:solidFill>
              <a:srgbClr val="525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1" name="Freeform 21"/>
            <p:cNvSpPr>
              <a:spLocks/>
            </p:cNvSpPr>
            <p:nvPr/>
          </p:nvSpPr>
          <p:spPr bwMode="auto">
            <a:xfrm>
              <a:off x="3760" y="2274"/>
              <a:ext cx="132" cy="137"/>
            </a:xfrm>
            <a:custGeom>
              <a:avLst/>
              <a:gdLst/>
              <a:ahLst/>
              <a:cxnLst>
                <a:cxn ang="0">
                  <a:pos x="131" y="55"/>
                </a:cxn>
                <a:cxn ang="0">
                  <a:pos x="125" y="38"/>
                </a:cxn>
                <a:cxn ang="0">
                  <a:pos x="117" y="24"/>
                </a:cxn>
                <a:cxn ang="0">
                  <a:pos x="105" y="13"/>
                </a:cxn>
                <a:cxn ang="0">
                  <a:pos x="92" y="6"/>
                </a:cxn>
                <a:cxn ang="0">
                  <a:pos x="76" y="1"/>
                </a:cxn>
                <a:cxn ang="0">
                  <a:pos x="60" y="1"/>
                </a:cxn>
                <a:cxn ang="0">
                  <a:pos x="43" y="4"/>
                </a:cxn>
                <a:cxn ang="0">
                  <a:pos x="30" y="12"/>
                </a:cxn>
                <a:cxn ang="0">
                  <a:pos x="18" y="23"/>
                </a:cxn>
                <a:cxn ang="0">
                  <a:pos x="9" y="37"/>
                </a:cxn>
                <a:cxn ang="0">
                  <a:pos x="3" y="52"/>
                </a:cxn>
                <a:cxn ang="0">
                  <a:pos x="0" y="69"/>
                </a:cxn>
                <a:cxn ang="0">
                  <a:pos x="3" y="86"/>
                </a:cxn>
                <a:cxn ang="0">
                  <a:pos x="9" y="101"/>
                </a:cxn>
                <a:cxn ang="0">
                  <a:pos x="18" y="114"/>
                </a:cxn>
                <a:cxn ang="0">
                  <a:pos x="30" y="124"/>
                </a:cxn>
                <a:cxn ang="0">
                  <a:pos x="43" y="132"/>
                </a:cxn>
                <a:cxn ang="0">
                  <a:pos x="60" y="137"/>
                </a:cxn>
                <a:cxn ang="0">
                  <a:pos x="76" y="135"/>
                </a:cxn>
                <a:cxn ang="0">
                  <a:pos x="92" y="131"/>
                </a:cxn>
                <a:cxn ang="0">
                  <a:pos x="105" y="123"/>
                </a:cxn>
                <a:cxn ang="0">
                  <a:pos x="117" y="112"/>
                </a:cxn>
                <a:cxn ang="0">
                  <a:pos x="125" y="98"/>
                </a:cxn>
                <a:cxn ang="0">
                  <a:pos x="131" y="83"/>
                </a:cxn>
                <a:cxn ang="0">
                  <a:pos x="129" y="69"/>
                </a:cxn>
                <a:cxn ang="0">
                  <a:pos x="128" y="52"/>
                </a:cxn>
                <a:cxn ang="0">
                  <a:pos x="122" y="37"/>
                </a:cxn>
                <a:cxn ang="0">
                  <a:pos x="113" y="24"/>
                </a:cxn>
                <a:cxn ang="0">
                  <a:pos x="103" y="13"/>
                </a:cxn>
                <a:cxn ang="0">
                  <a:pos x="88" y="6"/>
                </a:cxn>
                <a:cxn ang="0">
                  <a:pos x="73" y="3"/>
                </a:cxn>
                <a:cxn ang="0">
                  <a:pos x="57" y="3"/>
                </a:cxn>
                <a:cxn ang="0">
                  <a:pos x="42" y="7"/>
                </a:cxn>
                <a:cxn ang="0">
                  <a:pos x="29" y="15"/>
                </a:cxn>
                <a:cxn ang="0">
                  <a:pos x="17" y="26"/>
                </a:cxn>
                <a:cxn ang="0">
                  <a:pos x="9" y="40"/>
                </a:cxn>
                <a:cxn ang="0">
                  <a:pos x="5" y="55"/>
                </a:cxn>
                <a:cxn ang="0">
                  <a:pos x="3" y="72"/>
                </a:cxn>
                <a:cxn ang="0">
                  <a:pos x="6" y="87"/>
                </a:cxn>
                <a:cxn ang="0">
                  <a:pos x="12" y="103"/>
                </a:cxn>
                <a:cxn ang="0">
                  <a:pos x="21" y="115"/>
                </a:cxn>
                <a:cxn ang="0">
                  <a:pos x="33" y="124"/>
                </a:cxn>
                <a:cxn ang="0">
                  <a:pos x="48" y="132"/>
                </a:cxn>
                <a:cxn ang="0">
                  <a:pos x="63" y="135"/>
                </a:cxn>
                <a:cxn ang="0">
                  <a:pos x="79" y="134"/>
                </a:cxn>
                <a:cxn ang="0">
                  <a:pos x="94" y="127"/>
                </a:cxn>
                <a:cxn ang="0">
                  <a:pos x="107" y="120"/>
                </a:cxn>
                <a:cxn ang="0">
                  <a:pos x="117" y="107"/>
                </a:cxn>
                <a:cxn ang="0">
                  <a:pos x="125" y="94"/>
                </a:cxn>
                <a:cxn ang="0">
                  <a:pos x="129" y="78"/>
                </a:cxn>
              </a:cxnLst>
              <a:rect l="0" t="0" r="r" b="b"/>
              <a:pathLst>
                <a:path w="132" h="137">
                  <a:moveTo>
                    <a:pt x="132" y="69"/>
                  </a:moveTo>
                  <a:lnTo>
                    <a:pt x="132" y="64"/>
                  </a:lnTo>
                  <a:lnTo>
                    <a:pt x="132" y="61"/>
                  </a:lnTo>
                  <a:lnTo>
                    <a:pt x="131" y="58"/>
                  </a:lnTo>
                  <a:lnTo>
                    <a:pt x="131" y="55"/>
                  </a:lnTo>
                  <a:lnTo>
                    <a:pt x="129" y="52"/>
                  </a:lnTo>
                  <a:lnTo>
                    <a:pt x="129" y="47"/>
                  </a:lnTo>
                  <a:lnTo>
                    <a:pt x="128" y="44"/>
                  </a:lnTo>
                  <a:lnTo>
                    <a:pt x="126" y="41"/>
                  </a:lnTo>
                  <a:lnTo>
                    <a:pt x="125" y="38"/>
                  </a:lnTo>
                  <a:lnTo>
                    <a:pt x="123" y="37"/>
                  </a:lnTo>
                  <a:lnTo>
                    <a:pt x="122" y="33"/>
                  </a:lnTo>
                  <a:lnTo>
                    <a:pt x="120" y="30"/>
                  </a:lnTo>
                  <a:lnTo>
                    <a:pt x="119" y="27"/>
                  </a:lnTo>
                  <a:lnTo>
                    <a:pt x="117" y="24"/>
                  </a:lnTo>
                  <a:lnTo>
                    <a:pt x="114" y="23"/>
                  </a:lnTo>
                  <a:lnTo>
                    <a:pt x="113" y="20"/>
                  </a:lnTo>
                  <a:lnTo>
                    <a:pt x="110" y="18"/>
                  </a:lnTo>
                  <a:lnTo>
                    <a:pt x="108" y="15"/>
                  </a:lnTo>
                  <a:lnTo>
                    <a:pt x="105" y="13"/>
                  </a:lnTo>
                  <a:lnTo>
                    <a:pt x="103" y="12"/>
                  </a:lnTo>
                  <a:lnTo>
                    <a:pt x="101" y="10"/>
                  </a:lnTo>
                  <a:lnTo>
                    <a:pt x="98" y="9"/>
                  </a:lnTo>
                  <a:lnTo>
                    <a:pt x="95" y="7"/>
                  </a:lnTo>
                  <a:lnTo>
                    <a:pt x="92" y="6"/>
                  </a:lnTo>
                  <a:lnTo>
                    <a:pt x="89" y="4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9" y="1"/>
                  </a:lnTo>
                  <a:lnTo>
                    <a:pt x="76" y="1"/>
                  </a:lnTo>
                  <a:lnTo>
                    <a:pt x="73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6" y="3"/>
                  </a:lnTo>
                  <a:lnTo>
                    <a:pt x="43" y="4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4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3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5" y="92"/>
                  </a:lnTo>
                  <a:lnTo>
                    <a:pt x="6" y="95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1" y="104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5" y="112"/>
                  </a:lnTo>
                  <a:lnTo>
                    <a:pt x="18" y="114"/>
                  </a:lnTo>
                  <a:lnTo>
                    <a:pt x="20" y="117"/>
                  </a:lnTo>
                  <a:lnTo>
                    <a:pt x="23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4" y="129"/>
                  </a:lnTo>
                  <a:lnTo>
                    <a:pt x="37" y="131"/>
                  </a:lnTo>
                  <a:lnTo>
                    <a:pt x="40" y="131"/>
                  </a:lnTo>
                  <a:lnTo>
                    <a:pt x="43" y="132"/>
                  </a:lnTo>
                  <a:lnTo>
                    <a:pt x="46" y="134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0" y="137"/>
                  </a:lnTo>
                  <a:lnTo>
                    <a:pt x="63" y="137"/>
                  </a:lnTo>
                  <a:lnTo>
                    <a:pt x="67" y="137"/>
                  </a:lnTo>
                  <a:lnTo>
                    <a:pt x="70" y="137"/>
                  </a:lnTo>
                  <a:lnTo>
                    <a:pt x="73" y="137"/>
                  </a:lnTo>
                  <a:lnTo>
                    <a:pt x="76" y="135"/>
                  </a:lnTo>
                  <a:lnTo>
                    <a:pt x="79" y="135"/>
                  </a:lnTo>
                  <a:lnTo>
                    <a:pt x="83" y="135"/>
                  </a:lnTo>
                  <a:lnTo>
                    <a:pt x="86" y="134"/>
                  </a:lnTo>
                  <a:lnTo>
                    <a:pt x="89" y="132"/>
                  </a:lnTo>
                  <a:lnTo>
                    <a:pt x="92" y="131"/>
                  </a:lnTo>
                  <a:lnTo>
                    <a:pt x="95" y="131"/>
                  </a:lnTo>
                  <a:lnTo>
                    <a:pt x="98" y="129"/>
                  </a:lnTo>
                  <a:lnTo>
                    <a:pt x="101" y="126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8" y="121"/>
                  </a:lnTo>
                  <a:lnTo>
                    <a:pt x="110" y="118"/>
                  </a:lnTo>
                  <a:lnTo>
                    <a:pt x="113" y="117"/>
                  </a:lnTo>
                  <a:lnTo>
                    <a:pt x="114" y="114"/>
                  </a:lnTo>
                  <a:lnTo>
                    <a:pt x="117" y="112"/>
                  </a:lnTo>
                  <a:lnTo>
                    <a:pt x="119" y="109"/>
                  </a:lnTo>
                  <a:lnTo>
                    <a:pt x="120" y="106"/>
                  </a:lnTo>
                  <a:lnTo>
                    <a:pt x="122" y="104"/>
                  </a:lnTo>
                  <a:lnTo>
                    <a:pt x="123" y="101"/>
                  </a:lnTo>
                  <a:lnTo>
                    <a:pt x="125" y="98"/>
                  </a:lnTo>
                  <a:lnTo>
                    <a:pt x="126" y="95"/>
                  </a:lnTo>
                  <a:lnTo>
                    <a:pt x="128" y="92"/>
                  </a:lnTo>
                  <a:lnTo>
                    <a:pt x="129" y="89"/>
                  </a:lnTo>
                  <a:lnTo>
                    <a:pt x="129" y="86"/>
                  </a:lnTo>
                  <a:lnTo>
                    <a:pt x="131" y="83"/>
                  </a:lnTo>
                  <a:lnTo>
                    <a:pt x="131" y="78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2" y="69"/>
                  </a:lnTo>
                  <a:lnTo>
                    <a:pt x="129" y="69"/>
                  </a:lnTo>
                  <a:lnTo>
                    <a:pt x="129" y="64"/>
                  </a:lnTo>
                  <a:lnTo>
                    <a:pt x="129" y="61"/>
                  </a:lnTo>
                  <a:lnTo>
                    <a:pt x="129" y="58"/>
                  </a:lnTo>
                  <a:lnTo>
                    <a:pt x="129" y="55"/>
                  </a:lnTo>
                  <a:lnTo>
                    <a:pt x="128" y="52"/>
                  </a:lnTo>
                  <a:lnTo>
                    <a:pt x="128" y="49"/>
                  </a:lnTo>
                  <a:lnTo>
                    <a:pt x="126" y="46"/>
                  </a:lnTo>
                  <a:lnTo>
                    <a:pt x="125" y="43"/>
                  </a:lnTo>
                  <a:lnTo>
                    <a:pt x="123" y="40"/>
                  </a:lnTo>
                  <a:lnTo>
                    <a:pt x="122" y="37"/>
                  </a:lnTo>
                  <a:lnTo>
                    <a:pt x="120" y="33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6" y="26"/>
                  </a:lnTo>
                  <a:lnTo>
                    <a:pt x="113" y="24"/>
                  </a:lnTo>
                  <a:lnTo>
                    <a:pt x="111" y="21"/>
                  </a:lnTo>
                  <a:lnTo>
                    <a:pt x="108" y="20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103" y="13"/>
                  </a:lnTo>
                  <a:lnTo>
                    <a:pt x="100" y="12"/>
                  </a:lnTo>
                  <a:lnTo>
                    <a:pt x="97" y="10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88" y="6"/>
                  </a:lnTo>
                  <a:lnTo>
                    <a:pt x="85" y="6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2" y="7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29" y="15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0" y="24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4" y="32"/>
                  </a:lnTo>
                  <a:lnTo>
                    <a:pt x="12" y="33"/>
                  </a:lnTo>
                  <a:lnTo>
                    <a:pt x="11" y="37"/>
                  </a:lnTo>
                  <a:lnTo>
                    <a:pt x="9" y="40"/>
                  </a:lnTo>
                  <a:lnTo>
                    <a:pt x="8" y="43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5" y="52"/>
                  </a:lnTo>
                  <a:lnTo>
                    <a:pt x="5" y="55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5" y="84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9" y="97"/>
                  </a:lnTo>
                  <a:lnTo>
                    <a:pt x="11" y="100"/>
                  </a:lnTo>
                  <a:lnTo>
                    <a:pt x="12" y="103"/>
                  </a:lnTo>
                  <a:lnTo>
                    <a:pt x="14" y="106"/>
                  </a:lnTo>
                  <a:lnTo>
                    <a:pt x="15" y="107"/>
                  </a:lnTo>
                  <a:lnTo>
                    <a:pt x="17" y="110"/>
                  </a:lnTo>
                  <a:lnTo>
                    <a:pt x="20" y="112"/>
                  </a:lnTo>
                  <a:lnTo>
                    <a:pt x="21" y="115"/>
                  </a:lnTo>
                  <a:lnTo>
                    <a:pt x="24" y="117"/>
                  </a:lnTo>
                  <a:lnTo>
                    <a:pt x="26" y="120"/>
                  </a:lnTo>
                  <a:lnTo>
                    <a:pt x="29" y="121"/>
                  </a:lnTo>
                  <a:lnTo>
                    <a:pt x="32" y="123"/>
                  </a:lnTo>
                  <a:lnTo>
                    <a:pt x="33" y="124"/>
                  </a:lnTo>
                  <a:lnTo>
                    <a:pt x="36" y="126"/>
                  </a:lnTo>
                  <a:lnTo>
                    <a:pt x="39" y="127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2"/>
                  </a:lnTo>
                  <a:lnTo>
                    <a:pt x="54" y="134"/>
                  </a:lnTo>
                  <a:lnTo>
                    <a:pt x="57" y="134"/>
                  </a:lnTo>
                  <a:lnTo>
                    <a:pt x="60" y="134"/>
                  </a:lnTo>
                  <a:lnTo>
                    <a:pt x="63" y="135"/>
                  </a:lnTo>
                  <a:lnTo>
                    <a:pt x="67" y="135"/>
                  </a:lnTo>
                  <a:lnTo>
                    <a:pt x="70" y="135"/>
                  </a:lnTo>
                  <a:lnTo>
                    <a:pt x="73" y="134"/>
                  </a:lnTo>
                  <a:lnTo>
                    <a:pt x="76" y="134"/>
                  </a:lnTo>
                  <a:lnTo>
                    <a:pt x="79" y="134"/>
                  </a:lnTo>
                  <a:lnTo>
                    <a:pt x="82" y="132"/>
                  </a:lnTo>
                  <a:lnTo>
                    <a:pt x="85" y="132"/>
                  </a:lnTo>
                  <a:lnTo>
                    <a:pt x="88" y="131"/>
                  </a:lnTo>
                  <a:lnTo>
                    <a:pt x="91" y="129"/>
                  </a:lnTo>
                  <a:lnTo>
                    <a:pt x="94" y="127"/>
                  </a:lnTo>
                  <a:lnTo>
                    <a:pt x="97" y="126"/>
                  </a:lnTo>
                  <a:lnTo>
                    <a:pt x="100" y="124"/>
                  </a:lnTo>
                  <a:lnTo>
                    <a:pt x="103" y="123"/>
                  </a:lnTo>
                  <a:lnTo>
                    <a:pt x="104" y="121"/>
                  </a:lnTo>
                  <a:lnTo>
                    <a:pt x="107" y="120"/>
                  </a:lnTo>
                  <a:lnTo>
                    <a:pt x="108" y="117"/>
                  </a:lnTo>
                  <a:lnTo>
                    <a:pt x="111" y="115"/>
                  </a:lnTo>
                  <a:lnTo>
                    <a:pt x="113" y="112"/>
                  </a:lnTo>
                  <a:lnTo>
                    <a:pt x="116" y="110"/>
                  </a:lnTo>
                  <a:lnTo>
                    <a:pt x="117" y="107"/>
                  </a:lnTo>
                  <a:lnTo>
                    <a:pt x="119" y="106"/>
                  </a:lnTo>
                  <a:lnTo>
                    <a:pt x="120" y="103"/>
                  </a:lnTo>
                  <a:lnTo>
                    <a:pt x="122" y="100"/>
                  </a:lnTo>
                  <a:lnTo>
                    <a:pt x="123" y="97"/>
                  </a:lnTo>
                  <a:lnTo>
                    <a:pt x="125" y="94"/>
                  </a:lnTo>
                  <a:lnTo>
                    <a:pt x="126" y="90"/>
                  </a:lnTo>
                  <a:lnTo>
                    <a:pt x="128" y="87"/>
                  </a:lnTo>
                  <a:lnTo>
                    <a:pt x="128" y="84"/>
                  </a:lnTo>
                  <a:lnTo>
                    <a:pt x="129" y="81"/>
                  </a:lnTo>
                  <a:lnTo>
                    <a:pt x="129" y="78"/>
                  </a:lnTo>
                  <a:lnTo>
                    <a:pt x="129" y="75"/>
                  </a:lnTo>
                  <a:lnTo>
                    <a:pt x="129" y="72"/>
                  </a:lnTo>
                  <a:lnTo>
                    <a:pt x="129" y="69"/>
                  </a:lnTo>
                  <a:lnTo>
                    <a:pt x="132" y="69"/>
                  </a:lnTo>
                  <a:close/>
                </a:path>
              </a:pathLst>
            </a:custGeom>
            <a:solidFill>
              <a:srgbClr val="5757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2" name="Freeform 22"/>
            <p:cNvSpPr>
              <a:spLocks/>
            </p:cNvSpPr>
            <p:nvPr/>
          </p:nvSpPr>
          <p:spPr bwMode="auto">
            <a:xfrm>
              <a:off x="3763" y="2277"/>
              <a:ext cx="126" cy="132"/>
            </a:xfrm>
            <a:custGeom>
              <a:avLst/>
              <a:gdLst/>
              <a:ahLst/>
              <a:cxnLst>
                <a:cxn ang="0">
                  <a:pos x="126" y="52"/>
                </a:cxn>
                <a:cxn ang="0">
                  <a:pos x="120" y="37"/>
                </a:cxn>
                <a:cxn ang="0">
                  <a:pos x="113" y="23"/>
                </a:cxn>
                <a:cxn ang="0">
                  <a:pos x="101" y="12"/>
                </a:cxn>
                <a:cxn ang="0">
                  <a:pos x="88" y="4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3"/>
                </a:cxn>
                <a:cxn ang="0">
                  <a:pos x="29" y="10"/>
                </a:cxn>
                <a:cxn ang="0">
                  <a:pos x="17" y="21"/>
                </a:cxn>
                <a:cxn ang="0">
                  <a:pos x="8" y="34"/>
                </a:cxn>
                <a:cxn ang="0">
                  <a:pos x="2" y="49"/>
                </a:cxn>
                <a:cxn ang="0">
                  <a:pos x="0" y="66"/>
                </a:cxn>
                <a:cxn ang="0">
                  <a:pos x="2" y="81"/>
                </a:cxn>
                <a:cxn ang="0">
                  <a:pos x="8" y="97"/>
                </a:cxn>
                <a:cxn ang="0">
                  <a:pos x="17" y="109"/>
                </a:cxn>
                <a:cxn ang="0">
                  <a:pos x="29" y="120"/>
                </a:cxn>
                <a:cxn ang="0">
                  <a:pos x="42" y="128"/>
                </a:cxn>
                <a:cxn ang="0">
                  <a:pos x="57" y="131"/>
                </a:cxn>
                <a:cxn ang="0">
                  <a:pos x="73" y="131"/>
                </a:cxn>
                <a:cxn ang="0">
                  <a:pos x="88" y="126"/>
                </a:cxn>
                <a:cxn ang="0">
                  <a:pos x="101" y="118"/>
                </a:cxn>
                <a:cxn ang="0">
                  <a:pos x="113" y="107"/>
                </a:cxn>
                <a:cxn ang="0">
                  <a:pos x="120" y="94"/>
                </a:cxn>
                <a:cxn ang="0">
                  <a:pos x="126" y="78"/>
                </a:cxn>
                <a:cxn ang="0">
                  <a:pos x="125" y="66"/>
                </a:cxn>
                <a:cxn ang="0">
                  <a:pos x="123" y="49"/>
                </a:cxn>
                <a:cxn ang="0">
                  <a:pos x="117" y="35"/>
                </a:cxn>
                <a:cxn ang="0">
                  <a:pos x="108" y="23"/>
                </a:cxn>
                <a:cxn ang="0">
                  <a:pos x="98" y="12"/>
                </a:cxn>
                <a:cxn ang="0">
                  <a:pos x="85" y="6"/>
                </a:cxn>
                <a:cxn ang="0">
                  <a:pos x="70" y="1"/>
                </a:cxn>
                <a:cxn ang="0">
                  <a:pos x="54" y="3"/>
                </a:cxn>
                <a:cxn ang="0">
                  <a:pos x="39" y="6"/>
                </a:cxn>
                <a:cxn ang="0">
                  <a:pos x="27" y="13"/>
                </a:cxn>
                <a:cxn ang="0">
                  <a:pos x="15" y="24"/>
                </a:cxn>
                <a:cxn ang="0">
                  <a:pos x="8" y="38"/>
                </a:cxn>
                <a:cxn ang="0">
                  <a:pos x="3" y="52"/>
                </a:cxn>
                <a:cxn ang="0">
                  <a:pos x="2" y="69"/>
                </a:cxn>
                <a:cxn ang="0">
                  <a:pos x="5" y="84"/>
                </a:cxn>
                <a:cxn ang="0">
                  <a:pos x="11" y="98"/>
                </a:cxn>
                <a:cxn ang="0">
                  <a:pos x="20" y="111"/>
                </a:cxn>
                <a:cxn ang="0">
                  <a:pos x="31" y="120"/>
                </a:cxn>
                <a:cxn ang="0">
                  <a:pos x="45" y="126"/>
                </a:cxn>
                <a:cxn ang="0">
                  <a:pos x="60" y="129"/>
                </a:cxn>
                <a:cxn ang="0">
                  <a:pos x="76" y="128"/>
                </a:cxn>
                <a:cxn ang="0">
                  <a:pos x="91" y="123"/>
                </a:cxn>
                <a:cxn ang="0">
                  <a:pos x="102" y="115"/>
                </a:cxn>
                <a:cxn ang="0">
                  <a:pos x="113" y="104"/>
                </a:cxn>
                <a:cxn ang="0">
                  <a:pos x="120" y="91"/>
                </a:cxn>
                <a:cxn ang="0">
                  <a:pos x="125" y="75"/>
                </a:cxn>
              </a:cxnLst>
              <a:rect l="0" t="0" r="r" b="b"/>
              <a:pathLst>
                <a:path w="126" h="132">
                  <a:moveTo>
                    <a:pt x="126" y="66"/>
                  </a:moveTo>
                  <a:lnTo>
                    <a:pt x="126" y="61"/>
                  </a:lnTo>
                  <a:lnTo>
                    <a:pt x="126" y="58"/>
                  </a:lnTo>
                  <a:lnTo>
                    <a:pt x="126" y="55"/>
                  </a:lnTo>
                  <a:lnTo>
                    <a:pt x="126" y="52"/>
                  </a:lnTo>
                  <a:lnTo>
                    <a:pt x="125" y="49"/>
                  </a:lnTo>
                  <a:lnTo>
                    <a:pt x="125" y="46"/>
                  </a:lnTo>
                  <a:lnTo>
                    <a:pt x="123" y="43"/>
                  </a:lnTo>
                  <a:lnTo>
                    <a:pt x="122" y="40"/>
                  </a:lnTo>
                  <a:lnTo>
                    <a:pt x="120" y="37"/>
                  </a:lnTo>
                  <a:lnTo>
                    <a:pt x="119" y="34"/>
                  </a:lnTo>
                  <a:lnTo>
                    <a:pt x="117" y="30"/>
                  </a:lnTo>
                  <a:lnTo>
                    <a:pt x="116" y="29"/>
                  </a:lnTo>
                  <a:lnTo>
                    <a:pt x="114" y="26"/>
                  </a:lnTo>
                  <a:lnTo>
                    <a:pt x="113" y="23"/>
                  </a:lnTo>
                  <a:lnTo>
                    <a:pt x="110" y="21"/>
                  </a:lnTo>
                  <a:lnTo>
                    <a:pt x="108" y="18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100" y="10"/>
                  </a:lnTo>
                  <a:lnTo>
                    <a:pt x="97" y="9"/>
                  </a:lnTo>
                  <a:lnTo>
                    <a:pt x="94" y="7"/>
                  </a:lnTo>
                  <a:lnTo>
                    <a:pt x="91" y="6"/>
                  </a:lnTo>
                  <a:lnTo>
                    <a:pt x="88" y="4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79" y="1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9" y="30"/>
                  </a:lnTo>
                  <a:lnTo>
                    <a:pt x="8" y="34"/>
                  </a:lnTo>
                  <a:lnTo>
                    <a:pt x="6" y="37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4"/>
                  </a:lnTo>
                  <a:lnTo>
                    <a:pt x="14" y="107"/>
                  </a:lnTo>
                  <a:lnTo>
                    <a:pt x="17" y="109"/>
                  </a:lnTo>
                  <a:lnTo>
                    <a:pt x="18" y="112"/>
                  </a:lnTo>
                  <a:lnTo>
                    <a:pt x="21" y="114"/>
                  </a:lnTo>
                  <a:lnTo>
                    <a:pt x="23" y="117"/>
                  </a:lnTo>
                  <a:lnTo>
                    <a:pt x="26" y="118"/>
                  </a:lnTo>
                  <a:lnTo>
                    <a:pt x="29" y="120"/>
                  </a:lnTo>
                  <a:lnTo>
                    <a:pt x="30" y="121"/>
                  </a:lnTo>
                  <a:lnTo>
                    <a:pt x="33" y="123"/>
                  </a:lnTo>
                  <a:lnTo>
                    <a:pt x="36" y="124"/>
                  </a:lnTo>
                  <a:lnTo>
                    <a:pt x="39" y="126"/>
                  </a:lnTo>
                  <a:lnTo>
                    <a:pt x="42" y="128"/>
                  </a:lnTo>
                  <a:lnTo>
                    <a:pt x="45" y="129"/>
                  </a:lnTo>
                  <a:lnTo>
                    <a:pt x="48" y="129"/>
                  </a:lnTo>
                  <a:lnTo>
                    <a:pt x="51" y="131"/>
                  </a:lnTo>
                  <a:lnTo>
                    <a:pt x="54" y="131"/>
                  </a:lnTo>
                  <a:lnTo>
                    <a:pt x="57" y="131"/>
                  </a:lnTo>
                  <a:lnTo>
                    <a:pt x="60" y="132"/>
                  </a:lnTo>
                  <a:lnTo>
                    <a:pt x="64" y="132"/>
                  </a:lnTo>
                  <a:lnTo>
                    <a:pt x="67" y="132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76" y="131"/>
                  </a:lnTo>
                  <a:lnTo>
                    <a:pt x="79" y="129"/>
                  </a:lnTo>
                  <a:lnTo>
                    <a:pt x="82" y="129"/>
                  </a:lnTo>
                  <a:lnTo>
                    <a:pt x="85" y="128"/>
                  </a:lnTo>
                  <a:lnTo>
                    <a:pt x="88" y="126"/>
                  </a:lnTo>
                  <a:lnTo>
                    <a:pt x="91" y="124"/>
                  </a:lnTo>
                  <a:lnTo>
                    <a:pt x="94" y="123"/>
                  </a:lnTo>
                  <a:lnTo>
                    <a:pt x="97" y="121"/>
                  </a:lnTo>
                  <a:lnTo>
                    <a:pt x="100" y="120"/>
                  </a:lnTo>
                  <a:lnTo>
                    <a:pt x="101" y="118"/>
                  </a:lnTo>
                  <a:lnTo>
                    <a:pt x="104" y="117"/>
                  </a:lnTo>
                  <a:lnTo>
                    <a:pt x="105" y="114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3" y="107"/>
                  </a:lnTo>
                  <a:lnTo>
                    <a:pt x="114" y="104"/>
                  </a:lnTo>
                  <a:lnTo>
                    <a:pt x="116" y="103"/>
                  </a:lnTo>
                  <a:lnTo>
                    <a:pt x="117" y="100"/>
                  </a:lnTo>
                  <a:lnTo>
                    <a:pt x="119" y="97"/>
                  </a:lnTo>
                  <a:lnTo>
                    <a:pt x="120" y="94"/>
                  </a:lnTo>
                  <a:lnTo>
                    <a:pt x="122" y="91"/>
                  </a:lnTo>
                  <a:lnTo>
                    <a:pt x="123" y="87"/>
                  </a:lnTo>
                  <a:lnTo>
                    <a:pt x="125" y="84"/>
                  </a:lnTo>
                  <a:lnTo>
                    <a:pt x="125" y="81"/>
                  </a:lnTo>
                  <a:lnTo>
                    <a:pt x="126" y="78"/>
                  </a:lnTo>
                  <a:lnTo>
                    <a:pt x="126" y="75"/>
                  </a:lnTo>
                  <a:lnTo>
                    <a:pt x="126" y="72"/>
                  </a:lnTo>
                  <a:lnTo>
                    <a:pt x="126" y="69"/>
                  </a:lnTo>
                  <a:lnTo>
                    <a:pt x="126" y="66"/>
                  </a:lnTo>
                  <a:lnTo>
                    <a:pt x="125" y="66"/>
                  </a:lnTo>
                  <a:lnTo>
                    <a:pt x="125" y="63"/>
                  </a:lnTo>
                  <a:lnTo>
                    <a:pt x="125" y="58"/>
                  </a:lnTo>
                  <a:lnTo>
                    <a:pt x="125" y="55"/>
                  </a:lnTo>
                  <a:lnTo>
                    <a:pt x="123" y="52"/>
                  </a:lnTo>
                  <a:lnTo>
                    <a:pt x="123" y="49"/>
                  </a:lnTo>
                  <a:lnTo>
                    <a:pt x="122" y="46"/>
                  </a:lnTo>
                  <a:lnTo>
                    <a:pt x="122" y="43"/>
                  </a:lnTo>
                  <a:lnTo>
                    <a:pt x="120" y="40"/>
                  </a:lnTo>
                  <a:lnTo>
                    <a:pt x="119" y="38"/>
                  </a:lnTo>
                  <a:lnTo>
                    <a:pt x="117" y="35"/>
                  </a:lnTo>
                  <a:lnTo>
                    <a:pt x="116" y="32"/>
                  </a:lnTo>
                  <a:lnTo>
                    <a:pt x="114" y="29"/>
                  </a:lnTo>
                  <a:lnTo>
                    <a:pt x="113" y="27"/>
                  </a:lnTo>
                  <a:lnTo>
                    <a:pt x="111" y="24"/>
                  </a:lnTo>
                  <a:lnTo>
                    <a:pt x="108" y="23"/>
                  </a:lnTo>
                  <a:lnTo>
                    <a:pt x="107" y="20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0" y="13"/>
                  </a:lnTo>
                  <a:lnTo>
                    <a:pt x="98" y="12"/>
                  </a:lnTo>
                  <a:lnTo>
                    <a:pt x="95" y="10"/>
                  </a:lnTo>
                  <a:lnTo>
                    <a:pt x="92" y="9"/>
                  </a:lnTo>
                  <a:lnTo>
                    <a:pt x="91" y="7"/>
                  </a:lnTo>
                  <a:lnTo>
                    <a:pt x="88" y="6"/>
                  </a:lnTo>
                  <a:lnTo>
                    <a:pt x="85" y="6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7" y="7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7" y="13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5" y="46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4"/>
                  </a:lnTo>
                  <a:lnTo>
                    <a:pt x="6" y="87"/>
                  </a:lnTo>
                  <a:lnTo>
                    <a:pt x="6" y="91"/>
                  </a:lnTo>
                  <a:lnTo>
                    <a:pt x="8" y="94"/>
                  </a:lnTo>
                  <a:lnTo>
                    <a:pt x="9" y="95"/>
                  </a:lnTo>
                  <a:lnTo>
                    <a:pt x="11" y="98"/>
                  </a:lnTo>
                  <a:lnTo>
                    <a:pt x="12" y="101"/>
                  </a:lnTo>
                  <a:lnTo>
                    <a:pt x="14" y="104"/>
                  </a:lnTo>
                  <a:lnTo>
                    <a:pt x="15" y="106"/>
                  </a:lnTo>
                  <a:lnTo>
                    <a:pt x="18" y="109"/>
                  </a:lnTo>
                  <a:lnTo>
                    <a:pt x="20" y="111"/>
                  </a:lnTo>
                  <a:lnTo>
                    <a:pt x="23" y="112"/>
                  </a:lnTo>
                  <a:lnTo>
                    <a:pt x="24" y="115"/>
                  </a:lnTo>
                  <a:lnTo>
                    <a:pt x="27" y="117"/>
                  </a:lnTo>
                  <a:lnTo>
                    <a:pt x="29" y="118"/>
                  </a:lnTo>
                  <a:lnTo>
                    <a:pt x="31" y="120"/>
                  </a:lnTo>
                  <a:lnTo>
                    <a:pt x="34" y="121"/>
                  </a:lnTo>
                  <a:lnTo>
                    <a:pt x="37" y="123"/>
                  </a:lnTo>
                  <a:lnTo>
                    <a:pt x="39" y="124"/>
                  </a:lnTo>
                  <a:lnTo>
                    <a:pt x="42" y="126"/>
                  </a:lnTo>
                  <a:lnTo>
                    <a:pt x="45" y="126"/>
                  </a:lnTo>
                  <a:lnTo>
                    <a:pt x="48" y="128"/>
                  </a:lnTo>
                  <a:lnTo>
                    <a:pt x="51" y="128"/>
                  </a:lnTo>
                  <a:lnTo>
                    <a:pt x="54" y="129"/>
                  </a:lnTo>
                  <a:lnTo>
                    <a:pt x="57" y="129"/>
                  </a:lnTo>
                  <a:lnTo>
                    <a:pt x="60" y="129"/>
                  </a:lnTo>
                  <a:lnTo>
                    <a:pt x="64" y="129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3" y="129"/>
                  </a:lnTo>
                  <a:lnTo>
                    <a:pt x="76" y="128"/>
                  </a:lnTo>
                  <a:lnTo>
                    <a:pt x="79" y="128"/>
                  </a:lnTo>
                  <a:lnTo>
                    <a:pt x="82" y="126"/>
                  </a:lnTo>
                  <a:lnTo>
                    <a:pt x="85" y="126"/>
                  </a:lnTo>
                  <a:lnTo>
                    <a:pt x="88" y="124"/>
                  </a:lnTo>
                  <a:lnTo>
                    <a:pt x="91" y="123"/>
                  </a:lnTo>
                  <a:lnTo>
                    <a:pt x="92" y="121"/>
                  </a:lnTo>
                  <a:lnTo>
                    <a:pt x="95" y="120"/>
                  </a:lnTo>
                  <a:lnTo>
                    <a:pt x="98" y="118"/>
                  </a:lnTo>
                  <a:lnTo>
                    <a:pt x="100" y="117"/>
                  </a:lnTo>
                  <a:lnTo>
                    <a:pt x="102" y="115"/>
                  </a:lnTo>
                  <a:lnTo>
                    <a:pt x="105" y="112"/>
                  </a:lnTo>
                  <a:lnTo>
                    <a:pt x="107" y="111"/>
                  </a:lnTo>
                  <a:lnTo>
                    <a:pt x="108" y="109"/>
                  </a:lnTo>
                  <a:lnTo>
                    <a:pt x="111" y="106"/>
                  </a:lnTo>
                  <a:lnTo>
                    <a:pt x="113" y="104"/>
                  </a:lnTo>
                  <a:lnTo>
                    <a:pt x="114" y="101"/>
                  </a:lnTo>
                  <a:lnTo>
                    <a:pt x="116" y="98"/>
                  </a:lnTo>
                  <a:lnTo>
                    <a:pt x="117" y="95"/>
                  </a:lnTo>
                  <a:lnTo>
                    <a:pt x="119" y="94"/>
                  </a:lnTo>
                  <a:lnTo>
                    <a:pt x="120" y="91"/>
                  </a:lnTo>
                  <a:lnTo>
                    <a:pt x="122" y="87"/>
                  </a:lnTo>
                  <a:lnTo>
                    <a:pt x="122" y="84"/>
                  </a:lnTo>
                  <a:lnTo>
                    <a:pt x="123" y="81"/>
                  </a:lnTo>
                  <a:lnTo>
                    <a:pt x="123" y="78"/>
                  </a:lnTo>
                  <a:lnTo>
                    <a:pt x="125" y="75"/>
                  </a:lnTo>
                  <a:lnTo>
                    <a:pt x="125" y="72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6"/>
                  </a:lnTo>
                  <a:close/>
                </a:path>
              </a:pathLst>
            </a:custGeom>
            <a:solidFill>
              <a:srgbClr val="5E5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3" name="Freeform 23"/>
            <p:cNvSpPr>
              <a:spLocks/>
            </p:cNvSpPr>
            <p:nvPr/>
          </p:nvSpPr>
          <p:spPr bwMode="auto">
            <a:xfrm>
              <a:off x="3765" y="2278"/>
              <a:ext cx="123" cy="128"/>
            </a:xfrm>
            <a:custGeom>
              <a:avLst/>
              <a:gdLst/>
              <a:ahLst/>
              <a:cxnLst>
                <a:cxn ang="0">
                  <a:pos x="121" y="51"/>
                </a:cxn>
                <a:cxn ang="0">
                  <a:pos x="117" y="37"/>
                </a:cxn>
                <a:cxn ang="0">
                  <a:pos x="109" y="23"/>
                </a:cxn>
                <a:cxn ang="0">
                  <a:pos x="98" y="12"/>
                </a:cxn>
                <a:cxn ang="0">
                  <a:pos x="86" y="5"/>
                </a:cxn>
                <a:cxn ang="0">
                  <a:pos x="71" y="2"/>
                </a:cxn>
                <a:cxn ang="0">
                  <a:pos x="55" y="0"/>
                </a:cxn>
                <a:cxn ang="0">
                  <a:pos x="40" y="5"/>
                </a:cxn>
                <a:cxn ang="0">
                  <a:pos x="27" y="11"/>
                </a:cxn>
                <a:cxn ang="0">
                  <a:pos x="16" y="22"/>
                </a:cxn>
                <a:cxn ang="0">
                  <a:pos x="7" y="34"/>
                </a:cxn>
                <a:cxn ang="0">
                  <a:pos x="1" y="48"/>
                </a:cxn>
                <a:cxn ang="0">
                  <a:pos x="0" y="65"/>
                </a:cxn>
                <a:cxn ang="0">
                  <a:pos x="1" y="80"/>
                </a:cxn>
                <a:cxn ang="0">
                  <a:pos x="7" y="94"/>
                </a:cxn>
                <a:cxn ang="0">
                  <a:pos x="16" y="108"/>
                </a:cxn>
                <a:cxn ang="0">
                  <a:pos x="27" y="117"/>
                </a:cxn>
                <a:cxn ang="0">
                  <a:pos x="40" y="125"/>
                </a:cxn>
                <a:cxn ang="0">
                  <a:pos x="55" y="128"/>
                </a:cxn>
                <a:cxn ang="0">
                  <a:pos x="71" y="128"/>
                </a:cxn>
                <a:cxn ang="0">
                  <a:pos x="86" y="123"/>
                </a:cxn>
                <a:cxn ang="0">
                  <a:pos x="98" y="116"/>
                </a:cxn>
                <a:cxn ang="0">
                  <a:pos x="109" y="105"/>
                </a:cxn>
                <a:cxn ang="0">
                  <a:pos x="117" y="93"/>
                </a:cxn>
                <a:cxn ang="0">
                  <a:pos x="121" y="77"/>
                </a:cxn>
                <a:cxn ang="0">
                  <a:pos x="121" y="65"/>
                </a:cxn>
                <a:cxn ang="0">
                  <a:pos x="120" y="49"/>
                </a:cxn>
                <a:cxn ang="0">
                  <a:pos x="114" y="34"/>
                </a:cxn>
                <a:cxn ang="0">
                  <a:pos x="105" y="23"/>
                </a:cxn>
                <a:cxn ang="0">
                  <a:pos x="95" y="12"/>
                </a:cxn>
                <a:cxn ang="0">
                  <a:pos x="81" y="6"/>
                </a:cxn>
                <a:cxn ang="0">
                  <a:pos x="68" y="3"/>
                </a:cxn>
                <a:cxn ang="0">
                  <a:pos x="52" y="3"/>
                </a:cxn>
                <a:cxn ang="0">
                  <a:pos x="38" y="8"/>
                </a:cxn>
                <a:cxn ang="0">
                  <a:pos x="25" y="14"/>
                </a:cxn>
                <a:cxn ang="0">
                  <a:pos x="16" y="25"/>
                </a:cxn>
                <a:cxn ang="0">
                  <a:pos x="7" y="37"/>
                </a:cxn>
                <a:cxn ang="0">
                  <a:pos x="3" y="53"/>
                </a:cxn>
                <a:cxn ang="0">
                  <a:pos x="1" y="68"/>
                </a:cxn>
                <a:cxn ang="0">
                  <a:pos x="4" y="83"/>
                </a:cxn>
                <a:cxn ang="0">
                  <a:pos x="10" y="97"/>
                </a:cxn>
                <a:cxn ang="0">
                  <a:pos x="19" y="108"/>
                </a:cxn>
                <a:cxn ang="0">
                  <a:pos x="31" y="117"/>
                </a:cxn>
                <a:cxn ang="0">
                  <a:pos x="44" y="123"/>
                </a:cxn>
                <a:cxn ang="0">
                  <a:pos x="58" y="127"/>
                </a:cxn>
                <a:cxn ang="0">
                  <a:pos x="74" y="125"/>
                </a:cxn>
                <a:cxn ang="0">
                  <a:pos x="87" y="120"/>
                </a:cxn>
                <a:cxn ang="0">
                  <a:pos x="99" y="113"/>
                </a:cxn>
                <a:cxn ang="0">
                  <a:pos x="109" y="102"/>
                </a:cxn>
                <a:cxn ang="0">
                  <a:pos x="117" y="88"/>
                </a:cxn>
                <a:cxn ang="0">
                  <a:pos x="120" y="74"/>
                </a:cxn>
              </a:cxnLst>
              <a:rect l="0" t="0" r="r" b="b"/>
              <a:pathLst>
                <a:path w="123" h="128">
                  <a:moveTo>
                    <a:pt x="123" y="65"/>
                  </a:moveTo>
                  <a:lnTo>
                    <a:pt x="123" y="62"/>
                  </a:lnTo>
                  <a:lnTo>
                    <a:pt x="123" y="57"/>
                  </a:lnTo>
                  <a:lnTo>
                    <a:pt x="123" y="54"/>
                  </a:lnTo>
                  <a:lnTo>
                    <a:pt x="121" y="51"/>
                  </a:lnTo>
                  <a:lnTo>
                    <a:pt x="121" y="48"/>
                  </a:lnTo>
                  <a:lnTo>
                    <a:pt x="120" y="45"/>
                  </a:lnTo>
                  <a:lnTo>
                    <a:pt x="120" y="42"/>
                  </a:lnTo>
                  <a:lnTo>
                    <a:pt x="118" y="39"/>
                  </a:lnTo>
                  <a:lnTo>
                    <a:pt x="117" y="37"/>
                  </a:lnTo>
                  <a:lnTo>
                    <a:pt x="115" y="34"/>
                  </a:lnTo>
                  <a:lnTo>
                    <a:pt x="114" y="31"/>
                  </a:lnTo>
                  <a:lnTo>
                    <a:pt x="112" y="28"/>
                  </a:lnTo>
                  <a:lnTo>
                    <a:pt x="111" y="26"/>
                  </a:lnTo>
                  <a:lnTo>
                    <a:pt x="109" y="23"/>
                  </a:lnTo>
                  <a:lnTo>
                    <a:pt x="106" y="22"/>
                  </a:lnTo>
                  <a:lnTo>
                    <a:pt x="105" y="19"/>
                  </a:lnTo>
                  <a:lnTo>
                    <a:pt x="103" y="17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6" y="11"/>
                  </a:lnTo>
                  <a:lnTo>
                    <a:pt x="93" y="9"/>
                  </a:lnTo>
                  <a:lnTo>
                    <a:pt x="90" y="8"/>
                  </a:lnTo>
                  <a:lnTo>
                    <a:pt x="89" y="6"/>
                  </a:lnTo>
                  <a:lnTo>
                    <a:pt x="86" y="5"/>
                  </a:lnTo>
                  <a:lnTo>
                    <a:pt x="83" y="5"/>
                  </a:lnTo>
                  <a:lnTo>
                    <a:pt x="80" y="3"/>
                  </a:lnTo>
                  <a:lnTo>
                    <a:pt x="77" y="2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2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19"/>
                  </a:lnTo>
                  <a:lnTo>
                    <a:pt x="16" y="22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9" y="31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3" y="83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4"/>
                  </a:lnTo>
                  <a:lnTo>
                    <a:pt x="9" y="97"/>
                  </a:lnTo>
                  <a:lnTo>
                    <a:pt x="10" y="100"/>
                  </a:lnTo>
                  <a:lnTo>
                    <a:pt x="12" y="103"/>
                  </a:lnTo>
                  <a:lnTo>
                    <a:pt x="13" y="105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1" y="111"/>
                  </a:lnTo>
                  <a:lnTo>
                    <a:pt x="22" y="114"/>
                  </a:lnTo>
                  <a:lnTo>
                    <a:pt x="25" y="116"/>
                  </a:lnTo>
                  <a:lnTo>
                    <a:pt x="27" y="117"/>
                  </a:lnTo>
                  <a:lnTo>
                    <a:pt x="29" y="119"/>
                  </a:lnTo>
                  <a:lnTo>
                    <a:pt x="32" y="120"/>
                  </a:lnTo>
                  <a:lnTo>
                    <a:pt x="35" y="122"/>
                  </a:lnTo>
                  <a:lnTo>
                    <a:pt x="37" y="123"/>
                  </a:lnTo>
                  <a:lnTo>
                    <a:pt x="40" y="125"/>
                  </a:lnTo>
                  <a:lnTo>
                    <a:pt x="43" y="125"/>
                  </a:lnTo>
                  <a:lnTo>
                    <a:pt x="46" y="127"/>
                  </a:lnTo>
                  <a:lnTo>
                    <a:pt x="49" y="127"/>
                  </a:lnTo>
                  <a:lnTo>
                    <a:pt x="52" y="128"/>
                  </a:lnTo>
                  <a:lnTo>
                    <a:pt x="55" y="128"/>
                  </a:lnTo>
                  <a:lnTo>
                    <a:pt x="58" y="128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8" y="128"/>
                  </a:lnTo>
                  <a:lnTo>
                    <a:pt x="71" y="128"/>
                  </a:lnTo>
                  <a:lnTo>
                    <a:pt x="74" y="127"/>
                  </a:lnTo>
                  <a:lnTo>
                    <a:pt x="77" y="127"/>
                  </a:lnTo>
                  <a:lnTo>
                    <a:pt x="80" y="125"/>
                  </a:lnTo>
                  <a:lnTo>
                    <a:pt x="83" y="125"/>
                  </a:lnTo>
                  <a:lnTo>
                    <a:pt x="86" y="123"/>
                  </a:lnTo>
                  <a:lnTo>
                    <a:pt x="89" y="122"/>
                  </a:lnTo>
                  <a:lnTo>
                    <a:pt x="90" y="120"/>
                  </a:lnTo>
                  <a:lnTo>
                    <a:pt x="93" y="119"/>
                  </a:lnTo>
                  <a:lnTo>
                    <a:pt x="96" y="117"/>
                  </a:lnTo>
                  <a:lnTo>
                    <a:pt x="98" y="116"/>
                  </a:lnTo>
                  <a:lnTo>
                    <a:pt x="100" y="114"/>
                  </a:lnTo>
                  <a:lnTo>
                    <a:pt x="103" y="111"/>
                  </a:lnTo>
                  <a:lnTo>
                    <a:pt x="105" y="110"/>
                  </a:lnTo>
                  <a:lnTo>
                    <a:pt x="106" y="108"/>
                  </a:lnTo>
                  <a:lnTo>
                    <a:pt x="109" y="105"/>
                  </a:lnTo>
                  <a:lnTo>
                    <a:pt x="111" y="103"/>
                  </a:lnTo>
                  <a:lnTo>
                    <a:pt x="112" y="100"/>
                  </a:lnTo>
                  <a:lnTo>
                    <a:pt x="114" y="97"/>
                  </a:lnTo>
                  <a:lnTo>
                    <a:pt x="115" y="94"/>
                  </a:lnTo>
                  <a:lnTo>
                    <a:pt x="117" y="93"/>
                  </a:lnTo>
                  <a:lnTo>
                    <a:pt x="118" y="90"/>
                  </a:lnTo>
                  <a:lnTo>
                    <a:pt x="120" y="86"/>
                  </a:lnTo>
                  <a:lnTo>
                    <a:pt x="120" y="83"/>
                  </a:lnTo>
                  <a:lnTo>
                    <a:pt x="121" y="80"/>
                  </a:lnTo>
                  <a:lnTo>
                    <a:pt x="121" y="77"/>
                  </a:lnTo>
                  <a:lnTo>
                    <a:pt x="123" y="74"/>
                  </a:lnTo>
                  <a:lnTo>
                    <a:pt x="123" y="71"/>
                  </a:lnTo>
                  <a:lnTo>
                    <a:pt x="123" y="68"/>
                  </a:lnTo>
                  <a:lnTo>
                    <a:pt x="123" y="65"/>
                  </a:lnTo>
                  <a:lnTo>
                    <a:pt x="121" y="65"/>
                  </a:lnTo>
                  <a:lnTo>
                    <a:pt x="121" y="62"/>
                  </a:lnTo>
                  <a:lnTo>
                    <a:pt x="121" y="59"/>
                  </a:lnTo>
                  <a:lnTo>
                    <a:pt x="120" y="56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7" y="43"/>
                  </a:lnTo>
                  <a:lnTo>
                    <a:pt x="117" y="40"/>
                  </a:lnTo>
                  <a:lnTo>
                    <a:pt x="115" y="37"/>
                  </a:lnTo>
                  <a:lnTo>
                    <a:pt x="114" y="34"/>
                  </a:lnTo>
                  <a:lnTo>
                    <a:pt x="112" y="33"/>
                  </a:lnTo>
                  <a:lnTo>
                    <a:pt x="111" y="29"/>
                  </a:lnTo>
                  <a:lnTo>
                    <a:pt x="109" y="28"/>
                  </a:lnTo>
                  <a:lnTo>
                    <a:pt x="108" y="25"/>
                  </a:lnTo>
                  <a:lnTo>
                    <a:pt x="105" y="23"/>
                  </a:lnTo>
                  <a:lnTo>
                    <a:pt x="103" y="20"/>
                  </a:lnTo>
                  <a:lnTo>
                    <a:pt x="102" y="19"/>
                  </a:lnTo>
                  <a:lnTo>
                    <a:pt x="99" y="17"/>
                  </a:lnTo>
                  <a:lnTo>
                    <a:pt x="98" y="14"/>
                  </a:lnTo>
                  <a:lnTo>
                    <a:pt x="95" y="12"/>
                  </a:lnTo>
                  <a:lnTo>
                    <a:pt x="92" y="11"/>
                  </a:lnTo>
                  <a:lnTo>
                    <a:pt x="90" y="9"/>
                  </a:lnTo>
                  <a:lnTo>
                    <a:pt x="87" y="8"/>
                  </a:lnTo>
                  <a:lnTo>
                    <a:pt x="84" y="8"/>
                  </a:lnTo>
                  <a:lnTo>
                    <a:pt x="81" y="6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6"/>
                  </a:lnTo>
                  <a:lnTo>
                    <a:pt x="38" y="8"/>
                  </a:lnTo>
                  <a:lnTo>
                    <a:pt x="35" y="8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9" y="20"/>
                  </a:lnTo>
                  <a:lnTo>
                    <a:pt x="18" y="23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7" y="37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4" y="49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9" y="94"/>
                  </a:lnTo>
                  <a:lnTo>
                    <a:pt x="10" y="97"/>
                  </a:lnTo>
                  <a:lnTo>
                    <a:pt x="12" y="99"/>
                  </a:lnTo>
                  <a:lnTo>
                    <a:pt x="13" y="102"/>
                  </a:lnTo>
                  <a:lnTo>
                    <a:pt x="16" y="103"/>
                  </a:lnTo>
                  <a:lnTo>
                    <a:pt x="18" y="106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4" y="113"/>
                  </a:lnTo>
                  <a:lnTo>
                    <a:pt x="25" y="114"/>
                  </a:lnTo>
                  <a:lnTo>
                    <a:pt x="28" y="116"/>
                  </a:lnTo>
                  <a:lnTo>
                    <a:pt x="31" y="117"/>
                  </a:lnTo>
                  <a:lnTo>
                    <a:pt x="32" y="119"/>
                  </a:lnTo>
                  <a:lnTo>
                    <a:pt x="35" y="120"/>
                  </a:lnTo>
                  <a:lnTo>
                    <a:pt x="38" y="122"/>
                  </a:lnTo>
                  <a:lnTo>
                    <a:pt x="41" y="122"/>
                  </a:lnTo>
                  <a:lnTo>
                    <a:pt x="44" y="123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52" y="125"/>
                  </a:lnTo>
                  <a:lnTo>
                    <a:pt x="55" y="127"/>
                  </a:lnTo>
                  <a:lnTo>
                    <a:pt x="58" y="127"/>
                  </a:lnTo>
                  <a:lnTo>
                    <a:pt x="62" y="127"/>
                  </a:lnTo>
                  <a:lnTo>
                    <a:pt x="65" y="127"/>
                  </a:lnTo>
                  <a:lnTo>
                    <a:pt x="68" y="127"/>
                  </a:lnTo>
                  <a:lnTo>
                    <a:pt x="71" y="125"/>
                  </a:lnTo>
                  <a:lnTo>
                    <a:pt x="74" y="125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2"/>
                  </a:lnTo>
                  <a:lnTo>
                    <a:pt x="84" y="122"/>
                  </a:lnTo>
                  <a:lnTo>
                    <a:pt x="87" y="120"/>
                  </a:lnTo>
                  <a:lnTo>
                    <a:pt x="90" y="119"/>
                  </a:lnTo>
                  <a:lnTo>
                    <a:pt x="92" y="117"/>
                  </a:lnTo>
                  <a:lnTo>
                    <a:pt x="95" y="116"/>
                  </a:lnTo>
                  <a:lnTo>
                    <a:pt x="98" y="114"/>
                  </a:lnTo>
                  <a:lnTo>
                    <a:pt x="99" y="113"/>
                  </a:lnTo>
                  <a:lnTo>
                    <a:pt x="102" y="110"/>
                  </a:lnTo>
                  <a:lnTo>
                    <a:pt x="103" y="108"/>
                  </a:lnTo>
                  <a:lnTo>
                    <a:pt x="105" y="106"/>
                  </a:lnTo>
                  <a:lnTo>
                    <a:pt x="108" y="103"/>
                  </a:lnTo>
                  <a:lnTo>
                    <a:pt x="109" y="102"/>
                  </a:lnTo>
                  <a:lnTo>
                    <a:pt x="111" y="99"/>
                  </a:lnTo>
                  <a:lnTo>
                    <a:pt x="112" y="97"/>
                  </a:lnTo>
                  <a:lnTo>
                    <a:pt x="114" y="94"/>
                  </a:lnTo>
                  <a:lnTo>
                    <a:pt x="115" y="91"/>
                  </a:lnTo>
                  <a:lnTo>
                    <a:pt x="117" y="88"/>
                  </a:lnTo>
                  <a:lnTo>
                    <a:pt x="117" y="85"/>
                  </a:lnTo>
                  <a:lnTo>
                    <a:pt x="118" y="83"/>
                  </a:lnTo>
                  <a:lnTo>
                    <a:pt x="120" y="80"/>
                  </a:lnTo>
                  <a:lnTo>
                    <a:pt x="120" y="77"/>
                  </a:lnTo>
                  <a:lnTo>
                    <a:pt x="120" y="74"/>
                  </a:lnTo>
                  <a:lnTo>
                    <a:pt x="121" y="71"/>
                  </a:lnTo>
                  <a:lnTo>
                    <a:pt x="121" y="68"/>
                  </a:lnTo>
                  <a:lnTo>
                    <a:pt x="121" y="65"/>
                  </a:lnTo>
                  <a:lnTo>
                    <a:pt x="123" y="65"/>
                  </a:lnTo>
                  <a:close/>
                </a:path>
              </a:pathLst>
            </a:custGeom>
            <a:solidFill>
              <a:srgbClr val="636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4" name="Freeform 24"/>
            <p:cNvSpPr>
              <a:spLocks/>
            </p:cNvSpPr>
            <p:nvPr/>
          </p:nvSpPr>
          <p:spPr bwMode="auto">
            <a:xfrm>
              <a:off x="3766" y="2280"/>
              <a:ext cx="120" cy="125"/>
            </a:xfrm>
            <a:custGeom>
              <a:avLst/>
              <a:gdLst/>
              <a:ahLst/>
              <a:cxnLst>
                <a:cxn ang="0">
                  <a:pos x="119" y="51"/>
                </a:cxn>
                <a:cxn ang="0">
                  <a:pos x="114" y="35"/>
                </a:cxn>
                <a:cxn ang="0">
                  <a:pos x="107" y="23"/>
                </a:cxn>
                <a:cxn ang="0">
                  <a:pos x="97" y="12"/>
                </a:cxn>
                <a:cxn ang="0">
                  <a:pos x="83" y="6"/>
                </a:cxn>
                <a:cxn ang="0">
                  <a:pos x="70" y="1"/>
                </a:cxn>
                <a:cxn ang="0">
                  <a:pos x="54" y="1"/>
                </a:cxn>
                <a:cxn ang="0">
                  <a:pos x="40" y="4"/>
                </a:cxn>
                <a:cxn ang="0">
                  <a:pos x="27" y="10"/>
                </a:cxn>
                <a:cxn ang="0">
                  <a:pos x="17" y="21"/>
                </a:cxn>
                <a:cxn ang="0">
                  <a:pos x="8" y="32"/>
                </a:cxn>
                <a:cxn ang="0">
                  <a:pos x="3" y="47"/>
                </a:cxn>
                <a:cxn ang="0">
                  <a:pos x="0" y="63"/>
                </a:cxn>
                <a:cxn ang="0">
                  <a:pos x="3" y="78"/>
                </a:cxn>
                <a:cxn ang="0">
                  <a:pos x="8" y="92"/>
                </a:cxn>
                <a:cxn ang="0">
                  <a:pos x="17" y="104"/>
                </a:cxn>
                <a:cxn ang="0">
                  <a:pos x="27" y="114"/>
                </a:cxn>
                <a:cxn ang="0">
                  <a:pos x="40" y="120"/>
                </a:cxn>
                <a:cxn ang="0">
                  <a:pos x="54" y="125"/>
                </a:cxn>
                <a:cxn ang="0">
                  <a:pos x="70" y="123"/>
                </a:cxn>
                <a:cxn ang="0">
                  <a:pos x="83" y="120"/>
                </a:cxn>
                <a:cxn ang="0">
                  <a:pos x="97" y="112"/>
                </a:cxn>
                <a:cxn ang="0">
                  <a:pos x="107" y="101"/>
                </a:cxn>
                <a:cxn ang="0">
                  <a:pos x="114" y="89"/>
                </a:cxn>
                <a:cxn ang="0">
                  <a:pos x="119" y="75"/>
                </a:cxn>
                <a:cxn ang="0">
                  <a:pos x="117" y="63"/>
                </a:cxn>
                <a:cxn ang="0">
                  <a:pos x="116" y="47"/>
                </a:cxn>
                <a:cxn ang="0">
                  <a:pos x="111" y="34"/>
                </a:cxn>
                <a:cxn ang="0">
                  <a:pos x="102" y="21"/>
                </a:cxn>
                <a:cxn ang="0">
                  <a:pos x="92" y="12"/>
                </a:cxn>
                <a:cxn ang="0">
                  <a:pos x="80" y="6"/>
                </a:cxn>
                <a:cxn ang="0">
                  <a:pos x="67" y="3"/>
                </a:cxn>
                <a:cxn ang="0">
                  <a:pos x="52" y="3"/>
                </a:cxn>
                <a:cxn ang="0">
                  <a:pos x="37" y="7"/>
                </a:cxn>
                <a:cxn ang="0">
                  <a:pos x="26" y="14"/>
                </a:cxn>
                <a:cxn ang="0">
                  <a:pos x="17" y="24"/>
                </a:cxn>
                <a:cxn ang="0">
                  <a:pos x="9" y="37"/>
                </a:cxn>
                <a:cxn ang="0">
                  <a:pos x="3" y="51"/>
                </a:cxn>
                <a:cxn ang="0">
                  <a:pos x="3" y="66"/>
                </a:cxn>
                <a:cxn ang="0">
                  <a:pos x="5" y="80"/>
                </a:cxn>
                <a:cxn ang="0">
                  <a:pos x="11" y="94"/>
                </a:cxn>
                <a:cxn ang="0">
                  <a:pos x="20" y="104"/>
                </a:cxn>
                <a:cxn ang="0">
                  <a:pos x="30" y="114"/>
                </a:cxn>
                <a:cxn ang="0">
                  <a:pos x="43" y="120"/>
                </a:cxn>
                <a:cxn ang="0">
                  <a:pos x="58" y="121"/>
                </a:cxn>
                <a:cxn ang="0">
                  <a:pos x="71" y="121"/>
                </a:cxn>
                <a:cxn ang="0">
                  <a:pos x="85" y="117"/>
                </a:cxn>
                <a:cxn ang="0">
                  <a:pos x="97" y="109"/>
                </a:cxn>
                <a:cxn ang="0">
                  <a:pos x="107" y="98"/>
                </a:cxn>
                <a:cxn ang="0">
                  <a:pos x="113" y="86"/>
                </a:cxn>
                <a:cxn ang="0">
                  <a:pos x="117" y="72"/>
                </a:cxn>
              </a:cxnLst>
              <a:rect l="0" t="0" r="r" b="b"/>
              <a:pathLst>
                <a:path w="120" h="125">
                  <a:moveTo>
                    <a:pt x="120" y="63"/>
                  </a:moveTo>
                  <a:lnTo>
                    <a:pt x="120" y="60"/>
                  </a:lnTo>
                  <a:lnTo>
                    <a:pt x="120" y="57"/>
                  </a:lnTo>
                  <a:lnTo>
                    <a:pt x="119" y="54"/>
                  </a:lnTo>
                  <a:lnTo>
                    <a:pt x="119" y="51"/>
                  </a:lnTo>
                  <a:lnTo>
                    <a:pt x="119" y="47"/>
                  </a:lnTo>
                  <a:lnTo>
                    <a:pt x="117" y="44"/>
                  </a:lnTo>
                  <a:lnTo>
                    <a:pt x="116" y="41"/>
                  </a:lnTo>
                  <a:lnTo>
                    <a:pt x="116" y="38"/>
                  </a:lnTo>
                  <a:lnTo>
                    <a:pt x="114" y="35"/>
                  </a:lnTo>
                  <a:lnTo>
                    <a:pt x="113" y="32"/>
                  </a:lnTo>
                  <a:lnTo>
                    <a:pt x="111" y="31"/>
                  </a:lnTo>
                  <a:lnTo>
                    <a:pt x="110" y="27"/>
                  </a:lnTo>
                  <a:lnTo>
                    <a:pt x="108" y="26"/>
                  </a:lnTo>
                  <a:lnTo>
                    <a:pt x="107" y="23"/>
                  </a:lnTo>
                  <a:lnTo>
                    <a:pt x="104" y="21"/>
                  </a:lnTo>
                  <a:lnTo>
                    <a:pt x="102" y="18"/>
                  </a:lnTo>
                  <a:lnTo>
                    <a:pt x="101" y="17"/>
                  </a:lnTo>
                  <a:lnTo>
                    <a:pt x="98" y="15"/>
                  </a:lnTo>
                  <a:lnTo>
                    <a:pt x="97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9" y="7"/>
                  </a:lnTo>
                  <a:lnTo>
                    <a:pt x="86" y="6"/>
                  </a:lnTo>
                  <a:lnTo>
                    <a:pt x="83" y="6"/>
                  </a:lnTo>
                  <a:lnTo>
                    <a:pt x="80" y="4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0" y="4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1" y="7"/>
                  </a:lnTo>
                  <a:lnTo>
                    <a:pt x="30" y="9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6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9" y="95"/>
                  </a:lnTo>
                  <a:lnTo>
                    <a:pt x="11" y="97"/>
                  </a:lnTo>
                  <a:lnTo>
                    <a:pt x="12" y="100"/>
                  </a:lnTo>
                  <a:lnTo>
                    <a:pt x="15" y="101"/>
                  </a:lnTo>
                  <a:lnTo>
                    <a:pt x="17" y="104"/>
                  </a:lnTo>
                  <a:lnTo>
                    <a:pt x="18" y="106"/>
                  </a:lnTo>
                  <a:lnTo>
                    <a:pt x="21" y="108"/>
                  </a:lnTo>
                  <a:lnTo>
                    <a:pt x="23" y="111"/>
                  </a:lnTo>
                  <a:lnTo>
                    <a:pt x="24" y="112"/>
                  </a:lnTo>
                  <a:lnTo>
                    <a:pt x="27" y="114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34" y="118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43" y="121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51" y="123"/>
                  </a:lnTo>
                  <a:lnTo>
                    <a:pt x="54" y="125"/>
                  </a:lnTo>
                  <a:lnTo>
                    <a:pt x="57" y="125"/>
                  </a:lnTo>
                  <a:lnTo>
                    <a:pt x="61" y="125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70" y="123"/>
                  </a:lnTo>
                  <a:lnTo>
                    <a:pt x="73" y="123"/>
                  </a:lnTo>
                  <a:lnTo>
                    <a:pt x="76" y="123"/>
                  </a:lnTo>
                  <a:lnTo>
                    <a:pt x="79" y="121"/>
                  </a:lnTo>
                  <a:lnTo>
                    <a:pt x="80" y="120"/>
                  </a:lnTo>
                  <a:lnTo>
                    <a:pt x="83" y="120"/>
                  </a:lnTo>
                  <a:lnTo>
                    <a:pt x="86" y="118"/>
                  </a:lnTo>
                  <a:lnTo>
                    <a:pt x="89" y="117"/>
                  </a:lnTo>
                  <a:lnTo>
                    <a:pt x="91" y="115"/>
                  </a:lnTo>
                  <a:lnTo>
                    <a:pt x="94" y="114"/>
                  </a:lnTo>
                  <a:lnTo>
                    <a:pt x="97" y="112"/>
                  </a:lnTo>
                  <a:lnTo>
                    <a:pt x="98" y="111"/>
                  </a:lnTo>
                  <a:lnTo>
                    <a:pt x="101" y="108"/>
                  </a:lnTo>
                  <a:lnTo>
                    <a:pt x="102" y="106"/>
                  </a:lnTo>
                  <a:lnTo>
                    <a:pt x="104" y="104"/>
                  </a:lnTo>
                  <a:lnTo>
                    <a:pt x="107" y="101"/>
                  </a:lnTo>
                  <a:lnTo>
                    <a:pt x="108" y="100"/>
                  </a:lnTo>
                  <a:lnTo>
                    <a:pt x="110" y="97"/>
                  </a:lnTo>
                  <a:lnTo>
                    <a:pt x="111" y="95"/>
                  </a:lnTo>
                  <a:lnTo>
                    <a:pt x="113" y="92"/>
                  </a:lnTo>
                  <a:lnTo>
                    <a:pt x="114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7" y="81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19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17" y="63"/>
                  </a:lnTo>
                  <a:lnTo>
                    <a:pt x="117" y="60"/>
                  </a:lnTo>
                  <a:lnTo>
                    <a:pt x="117" y="57"/>
                  </a:lnTo>
                  <a:lnTo>
                    <a:pt x="117" y="54"/>
                  </a:lnTo>
                  <a:lnTo>
                    <a:pt x="117" y="51"/>
                  </a:lnTo>
                  <a:lnTo>
                    <a:pt x="116" y="47"/>
                  </a:lnTo>
                  <a:lnTo>
                    <a:pt x="116" y="44"/>
                  </a:lnTo>
                  <a:lnTo>
                    <a:pt x="114" y="41"/>
                  </a:lnTo>
                  <a:lnTo>
                    <a:pt x="113" y="40"/>
                  </a:lnTo>
                  <a:lnTo>
                    <a:pt x="113" y="37"/>
                  </a:lnTo>
                  <a:lnTo>
                    <a:pt x="111" y="34"/>
                  </a:lnTo>
                  <a:lnTo>
                    <a:pt x="110" y="31"/>
                  </a:lnTo>
                  <a:lnTo>
                    <a:pt x="108" y="29"/>
                  </a:lnTo>
                  <a:lnTo>
                    <a:pt x="107" y="26"/>
                  </a:lnTo>
                  <a:lnTo>
                    <a:pt x="105" y="24"/>
                  </a:lnTo>
                  <a:lnTo>
                    <a:pt x="102" y="21"/>
                  </a:lnTo>
                  <a:lnTo>
                    <a:pt x="101" y="20"/>
                  </a:lnTo>
                  <a:lnTo>
                    <a:pt x="99" y="18"/>
                  </a:lnTo>
                  <a:lnTo>
                    <a:pt x="97" y="17"/>
                  </a:lnTo>
                  <a:lnTo>
                    <a:pt x="95" y="14"/>
                  </a:lnTo>
                  <a:lnTo>
                    <a:pt x="92" y="12"/>
                  </a:lnTo>
                  <a:lnTo>
                    <a:pt x="91" y="10"/>
                  </a:lnTo>
                  <a:lnTo>
                    <a:pt x="88" y="9"/>
                  </a:lnTo>
                  <a:lnTo>
                    <a:pt x="85" y="9"/>
                  </a:lnTo>
                  <a:lnTo>
                    <a:pt x="83" y="7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4" y="4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4"/>
                  </a:lnTo>
                  <a:lnTo>
                    <a:pt x="46" y="4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4" y="17"/>
                  </a:lnTo>
                  <a:lnTo>
                    <a:pt x="21" y="18"/>
                  </a:lnTo>
                  <a:lnTo>
                    <a:pt x="20" y="20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8" y="40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5" y="80"/>
                  </a:lnTo>
                  <a:lnTo>
                    <a:pt x="6" y="83"/>
                  </a:lnTo>
                  <a:lnTo>
                    <a:pt x="8" y="86"/>
                  </a:lnTo>
                  <a:lnTo>
                    <a:pt x="9" y="89"/>
                  </a:lnTo>
                  <a:lnTo>
                    <a:pt x="9" y="91"/>
                  </a:lnTo>
                  <a:lnTo>
                    <a:pt x="11" y="94"/>
                  </a:lnTo>
                  <a:lnTo>
                    <a:pt x="12" y="95"/>
                  </a:lnTo>
                  <a:lnTo>
                    <a:pt x="14" y="98"/>
                  </a:lnTo>
                  <a:lnTo>
                    <a:pt x="17" y="100"/>
                  </a:lnTo>
                  <a:lnTo>
                    <a:pt x="18" y="103"/>
                  </a:lnTo>
                  <a:lnTo>
                    <a:pt x="20" y="104"/>
                  </a:lnTo>
                  <a:lnTo>
                    <a:pt x="21" y="106"/>
                  </a:lnTo>
                  <a:lnTo>
                    <a:pt x="24" y="109"/>
                  </a:lnTo>
                  <a:lnTo>
                    <a:pt x="26" y="111"/>
                  </a:lnTo>
                  <a:lnTo>
                    <a:pt x="28" y="112"/>
                  </a:lnTo>
                  <a:lnTo>
                    <a:pt x="30" y="114"/>
                  </a:lnTo>
                  <a:lnTo>
                    <a:pt x="33" y="115"/>
                  </a:lnTo>
                  <a:lnTo>
                    <a:pt x="36" y="117"/>
                  </a:lnTo>
                  <a:lnTo>
                    <a:pt x="37" y="117"/>
                  </a:lnTo>
                  <a:lnTo>
                    <a:pt x="40" y="118"/>
                  </a:lnTo>
                  <a:lnTo>
                    <a:pt x="43" y="120"/>
                  </a:lnTo>
                  <a:lnTo>
                    <a:pt x="46" y="120"/>
                  </a:lnTo>
                  <a:lnTo>
                    <a:pt x="49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8" y="121"/>
                  </a:lnTo>
                  <a:lnTo>
                    <a:pt x="61" y="123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4" y="120"/>
                  </a:lnTo>
                  <a:lnTo>
                    <a:pt x="77" y="120"/>
                  </a:lnTo>
                  <a:lnTo>
                    <a:pt x="80" y="118"/>
                  </a:lnTo>
                  <a:lnTo>
                    <a:pt x="83" y="117"/>
                  </a:lnTo>
                  <a:lnTo>
                    <a:pt x="85" y="117"/>
                  </a:lnTo>
                  <a:lnTo>
                    <a:pt x="88" y="115"/>
                  </a:lnTo>
                  <a:lnTo>
                    <a:pt x="91" y="114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7" y="109"/>
                  </a:lnTo>
                  <a:lnTo>
                    <a:pt x="99" y="106"/>
                  </a:lnTo>
                  <a:lnTo>
                    <a:pt x="101" y="104"/>
                  </a:lnTo>
                  <a:lnTo>
                    <a:pt x="102" y="103"/>
                  </a:lnTo>
                  <a:lnTo>
                    <a:pt x="105" y="100"/>
                  </a:lnTo>
                  <a:lnTo>
                    <a:pt x="107" y="98"/>
                  </a:lnTo>
                  <a:lnTo>
                    <a:pt x="108" y="95"/>
                  </a:lnTo>
                  <a:lnTo>
                    <a:pt x="110" y="94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3" y="86"/>
                  </a:lnTo>
                  <a:lnTo>
                    <a:pt x="114" y="83"/>
                  </a:lnTo>
                  <a:lnTo>
                    <a:pt x="116" y="80"/>
                  </a:lnTo>
                  <a:lnTo>
                    <a:pt x="116" y="77"/>
                  </a:lnTo>
                  <a:lnTo>
                    <a:pt x="117" y="74"/>
                  </a:lnTo>
                  <a:lnTo>
                    <a:pt x="117" y="72"/>
                  </a:lnTo>
                  <a:lnTo>
                    <a:pt x="117" y="69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20" y="63"/>
                  </a:lnTo>
                  <a:close/>
                </a:path>
              </a:pathLst>
            </a:custGeom>
            <a:solidFill>
              <a:srgbClr val="686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5" name="Freeform 25"/>
            <p:cNvSpPr>
              <a:spLocks/>
            </p:cNvSpPr>
            <p:nvPr/>
          </p:nvSpPr>
          <p:spPr bwMode="auto">
            <a:xfrm>
              <a:off x="3769" y="2283"/>
              <a:ext cx="114" cy="120"/>
            </a:xfrm>
            <a:custGeom>
              <a:avLst/>
              <a:gdLst/>
              <a:ahLst/>
              <a:cxnLst>
                <a:cxn ang="0">
                  <a:pos x="114" y="48"/>
                </a:cxn>
                <a:cxn ang="0">
                  <a:pos x="110" y="34"/>
                </a:cxn>
                <a:cxn ang="0">
                  <a:pos x="102" y="21"/>
                </a:cxn>
                <a:cxn ang="0">
                  <a:pos x="92" y="11"/>
                </a:cxn>
                <a:cxn ang="0">
                  <a:pos x="80" y="4"/>
                </a:cxn>
                <a:cxn ang="0">
                  <a:pos x="65" y="0"/>
                </a:cxn>
                <a:cxn ang="0">
                  <a:pos x="52" y="0"/>
                </a:cxn>
                <a:cxn ang="0">
                  <a:pos x="37" y="3"/>
                </a:cxn>
                <a:cxn ang="0">
                  <a:pos x="25" y="9"/>
                </a:cxn>
                <a:cxn ang="0">
                  <a:pos x="15" y="18"/>
                </a:cxn>
                <a:cxn ang="0">
                  <a:pos x="6" y="31"/>
                </a:cxn>
                <a:cxn ang="0">
                  <a:pos x="2" y="44"/>
                </a:cxn>
                <a:cxn ang="0">
                  <a:pos x="0" y="60"/>
                </a:cxn>
                <a:cxn ang="0">
                  <a:pos x="2" y="74"/>
                </a:cxn>
                <a:cxn ang="0">
                  <a:pos x="6" y="88"/>
                </a:cxn>
                <a:cxn ang="0">
                  <a:pos x="15" y="100"/>
                </a:cxn>
                <a:cxn ang="0">
                  <a:pos x="25" y="109"/>
                </a:cxn>
                <a:cxn ang="0">
                  <a:pos x="37" y="115"/>
                </a:cxn>
                <a:cxn ang="0">
                  <a:pos x="52" y="118"/>
                </a:cxn>
                <a:cxn ang="0">
                  <a:pos x="65" y="118"/>
                </a:cxn>
                <a:cxn ang="0">
                  <a:pos x="80" y="114"/>
                </a:cxn>
                <a:cxn ang="0">
                  <a:pos x="92" y="108"/>
                </a:cxn>
                <a:cxn ang="0">
                  <a:pos x="102" y="97"/>
                </a:cxn>
                <a:cxn ang="0">
                  <a:pos x="110" y="86"/>
                </a:cxn>
                <a:cxn ang="0">
                  <a:pos x="114" y="71"/>
                </a:cxn>
                <a:cxn ang="0">
                  <a:pos x="113" y="60"/>
                </a:cxn>
                <a:cxn ang="0">
                  <a:pos x="111" y="44"/>
                </a:cxn>
                <a:cxn ang="0">
                  <a:pos x="107" y="32"/>
                </a:cxn>
                <a:cxn ang="0">
                  <a:pos x="98" y="20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2" y="1"/>
                </a:cxn>
                <a:cxn ang="0">
                  <a:pos x="49" y="3"/>
                </a:cxn>
                <a:cxn ang="0">
                  <a:pos x="36" y="6"/>
                </a:cxn>
                <a:cxn ang="0">
                  <a:pos x="24" y="14"/>
                </a:cxn>
                <a:cxn ang="0">
                  <a:pos x="15" y="23"/>
                </a:cxn>
                <a:cxn ang="0">
                  <a:pos x="8" y="34"/>
                </a:cxn>
                <a:cxn ang="0">
                  <a:pos x="3" y="48"/>
                </a:cxn>
                <a:cxn ang="0">
                  <a:pos x="2" y="63"/>
                </a:cxn>
                <a:cxn ang="0">
                  <a:pos x="5" y="77"/>
                </a:cxn>
                <a:cxn ang="0">
                  <a:pos x="9" y="89"/>
                </a:cxn>
                <a:cxn ang="0">
                  <a:pos x="18" y="100"/>
                </a:cxn>
                <a:cxn ang="0">
                  <a:pos x="28" y="109"/>
                </a:cxn>
                <a:cxn ang="0">
                  <a:pos x="40" y="115"/>
                </a:cxn>
                <a:cxn ang="0">
                  <a:pos x="55" y="117"/>
                </a:cxn>
                <a:cxn ang="0">
                  <a:pos x="68" y="115"/>
                </a:cxn>
                <a:cxn ang="0">
                  <a:pos x="82" y="111"/>
                </a:cxn>
                <a:cxn ang="0">
                  <a:pos x="92" y="105"/>
                </a:cxn>
                <a:cxn ang="0">
                  <a:pos x="102" y="94"/>
                </a:cxn>
                <a:cxn ang="0">
                  <a:pos x="108" y="81"/>
                </a:cxn>
                <a:cxn ang="0">
                  <a:pos x="113" y="68"/>
                </a:cxn>
              </a:cxnLst>
              <a:rect l="0" t="0" r="r" b="b"/>
              <a:pathLst>
                <a:path w="114" h="120">
                  <a:moveTo>
                    <a:pt x="114" y="60"/>
                  </a:moveTo>
                  <a:lnTo>
                    <a:pt x="114" y="57"/>
                  </a:lnTo>
                  <a:lnTo>
                    <a:pt x="114" y="54"/>
                  </a:lnTo>
                  <a:lnTo>
                    <a:pt x="114" y="51"/>
                  </a:lnTo>
                  <a:lnTo>
                    <a:pt x="114" y="48"/>
                  </a:lnTo>
                  <a:lnTo>
                    <a:pt x="113" y="44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10" y="37"/>
                  </a:lnTo>
                  <a:lnTo>
                    <a:pt x="110" y="34"/>
                  </a:lnTo>
                  <a:lnTo>
                    <a:pt x="108" y="31"/>
                  </a:lnTo>
                  <a:lnTo>
                    <a:pt x="107" y="28"/>
                  </a:lnTo>
                  <a:lnTo>
                    <a:pt x="105" y="26"/>
                  </a:lnTo>
                  <a:lnTo>
                    <a:pt x="104" y="23"/>
                  </a:lnTo>
                  <a:lnTo>
                    <a:pt x="102" y="21"/>
                  </a:lnTo>
                  <a:lnTo>
                    <a:pt x="99" y="18"/>
                  </a:lnTo>
                  <a:lnTo>
                    <a:pt x="98" y="17"/>
                  </a:lnTo>
                  <a:lnTo>
                    <a:pt x="96" y="15"/>
                  </a:lnTo>
                  <a:lnTo>
                    <a:pt x="94" y="14"/>
                  </a:lnTo>
                  <a:lnTo>
                    <a:pt x="92" y="11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4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8" y="28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5" y="37"/>
                  </a:lnTo>
                  <a:lnTo>
                    <a:pt x="3" y="38"/>
                  </a:lnTo>
                  <a:lnTo>
                    <a:pt x="2" y="41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1"/>
                  </a:lnTo>
                  <a:lnTo>
                    <a:pt x="9" y="92"/>
                  </a:lnTo>
                  <a:lnTo>
                    <a:pt x="11" y="95"/>
                  </a:lnTo>
                  <a:lnTo>
                    <a:pt x="14" y="97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18" y="103"/>
                  </a:lnTo>
                  <a:lnTo>
                    <a:pt x="21" y="106"/>
                  </a:lnTo>
                  <a:lnTo>
                    <a:pt x="23" y="108"/>
                  </a:lnTo>
                  <a:lnTo>
                    <a:pt x="25" y="109"/>
                  </a:lnTo>
                  <a:lnTo>
                    <a:pt x="27" y="111"/>
                  </a:lnTo>
                  <a:lnTo>
                    <a:pt x="30" y="112"/>
                  </a:lnTo>
                  <a:lnTo>
                    <a:pt x="33" y="114"/>
                  </a:lnTo>
                  <a:lnTo>
                    <a:pt x="34" y="114"/>
                  </a:lnTo>
                  <a:lnTo>
                    <a:pt x="37" y="115"/>
                  </a:lnTo>
                  <a:lnTo>
                    <a:pt x="40" y="117"/>
                  </a:lnTo>
                  <a:lnTo>
                    <a:pt x="43" y="117"/>
                  </a:lnTo>
                  <a:lnTo>
                    <a:pt x="46" y="118"/>
                  </a:lnTo>
                  <a:lnTo>
                    <a:pt x="49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8" y="120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8" y="118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7" y="115"/>
                  </a:lnTo>
                  <a:lnTo>
                    <a:pt x="80" y="114"/>
                  </a:lnTo>
                  <a:lnTo>
                    <a:pt x="82" y="114"/>
                  </a:lnTo>
                  <a:lnTo>
                    <a:pt x="85" y="112"/>
                  </a:lnTo>
                  <a:lnTo>
                    <a:pt x="88" y="111"/>
                  </a:lnTo>
                  <a:lnTo>
                    <a:pt x="89" y="109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3"/>
                  </a:lnTo>
                  <a:lnTo>
                    <a:pt x="98" y="101"/>
                  </a:lnTo>
                  <a:lnTo>
                    <a:pt x="99" y="100"/>
                  </a:lnTo>
                  <a:lnTo>
                    <a:pt x="102" y="97"/>
                  </a:lnTo>
                  <a:lnTo>
                    <a:pt x="104" y="95"/>
                  </a:lnTo>
                  <a:lnTo>
                    <a:pt x="105" y="92"/>
                  </a:lnTo>
                  <a:lnTo>
                    <a:pt x="107" y="91"/>
                  </a:lnTo>
                  <a:lnTo>
                    <a:pt x="108" y="88"/>
                  </a:lnTo>
                  <a:lnTo>
                    <a:pt x="110" y="86"/>
                  </a:lnTo>
                  <a:lnTo>
                    <a:pt x="110" y="83"/>
                  </a:lnTo>
                  <a:lnTo>
                    <a:pt x="111" y="80"/>
                  </a:lnTo>
                  <a:lnTo>
                    <a:pt x="113" y="77"/>
                  </a:lnTo>
                  <a:lnTo>
                    <a:pt x="113" y="74"/>
                  </a:lnTo>
                  <a:lnTo>
                    <a:pt x="114" y="71"/>
                  </a:lnTo>
                  <a:lnTo>
                    <a:pt x="114" y="69"/>
                  </a:lnTo>
                  <a:lnTo>
                    <a:pt x="114" y="66"/>
                  </a:lnTo>
                  <a:lnTo>
                    <a:pt x="114" y="63"/>
                  </a:lnTo>
                  <a:lnTo>
                    <a:pt x="114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1" y="48"/>
                  </a:lnTo>
                  <a:lnTo>
                    <a:pt x="111" y="44"/>
                  </a:lnTo>
                  <a:lnTo>
                    <a:pt x="110" y="41"/>
                  </a:lnTo>
                  <a:lnTo>
                    <a:pt x="110" y="40"/>
                  </a:lnTo>
                  <a:lnTo>
                    <a:pt x="108" y="37"/>
                  </a:lnTo>
                  <a:lnTo>
                    <a:pt x="107" y="34"/>
                  </a:lnTo>
                  <a:lnTo>
                    <a:pt x="107" y="32"/>
                  </a:lnTo>
                  <a:lnTo>
                    <a:pt x="105" y="29"/>
                  </a:lnTo>
                  <a:lnTo>
                    <a:pt x="104" y="28"/>
                  </a:lnTo>
                  <a:lnTo>
                    <a:pt x="102" y="24"/>
                  </a:lnTo>
                  <a:lnTo>
                    <a:pt x="101" y="23"/>
                  </a:lnTo>
                  <a:lnTo>
                    <a:pt x="98" y="20"/>
                  </a:lnTo>
                  <a:lnTo>
                    <a:pt x="96" y="18"/>
                  </a:lnTo>
                  <a:lnTo>
                    <a:pt x="95" y="17"/>
                  </a:lnTo>
                  <a:lnTo>
                    <a:pt x="92" y="15"/>
                  </a:lnTo>
                  <a:lnTo>
                    <a:pt x="91" y="14"/>
                  </a:lnTo>
                  <a:lnTo>
                    <a:pt x="89" y="12"/>
                  </a:lnTo>
                  <a:lnTo>
                    <a:pt x="86" y="11"/>
                  </a:lnTo>
                  <a:lnTo>
                    <a:pt x="83" y="9"/>
                  </a:lnTo>
                  <a:lnTo>
                    <a:pt x="82" y="7"/>
                  </a:lnTo>
                  <a:lnTo>
                    <a:pt x="79" y="6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1" y="28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6" y="37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3" y="44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8" y="85"/>
                  </a:lnTo>
                  <a:lnTo>
                    <a:pt x="9" y="88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2" y="94"/>
                  </a:lnTo>
                  <a:lnTo>
                    <a:pt x="15" y="97"/>
                  </a:lnTo>
                  <a:lnTo>
                    <a:pt x="17" y="98"/>
                  </a:lnTo>
                  <a:lnTo>
                    <a:pt x="18" y="100"/>
                  </a:lnTo>
                  <a:lnTo>
                    <a:pt x="20" y="101"/>
                  </a:lnTo>
                  <a:lnTo>
                    <a:pt x="23" y="105"/>
                  </a:lnTo>
                  <a:lnTo>
                    <a:pt x="24" y="106"/>
                  </a:lnTo>
                  <a:lnTo>
                    <a:pt x="27" y="108"/>
                  </a:lnTo>
                  <a:lnTo>
                    <a:pt x="28" y="109"/>
                  </a:lnTo>
                  <a:lnTo>
                    <a:pt x="31" y="111"/>
                  </a:lnTo>
                  <a:lnTo>
                    <a:pt x="33" y="111"/>
                  </a:lnTo>
                  <a:lnTo>
                    <a:pt x="36" y="112"/>
                  </a:lnTo>
                  <a:lnTo>
                    <a:pt x="39" y="114"/>
                  </a:lnTo>
                  <a:lnTo>
                    <a:pt x="40" y="115"/>
                  </a:lnTo>
                  <a:lnTo>
                    <a:pt x="43" y="115"/>
                  </a:lnTo>
                  <a:lnTo>
                    <a:pt x="46" y="115"/>
                  </a:lnTo>
                  <a:lnTo>
                    <a:pt x="49" y="117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8" y="117"/>
                  </a:lnTo>
                  <a:lnTo>
                    <a:pt x="59" y="117"/>
                  </a:lnTo>
                  <a:lnTo>
                    <a:pt x="62" y="117"/>
                  </a:lnTo>
                  <a:lnTo>
                    <a:pt x="65" y="117"/>
                  </a:lnTo>
                  <a:lnTo>
                    <a:pt x="68" y="115"/>
                  </a:lnTo>
                  <a:lnTo>
                    <a:pt x="71" y="115"/>
                  </a:lnTo>
                  <a:lnTo>
                    <a:pt x="74" y="115"/>
                  </a:lnTo>
                  <a:lnTo>
                    <a:pt x="76" y="114"/>
                  </a:lnTo>
                  <a:lnTo>
                    <a:pt x="79" y="112"/>
                  </a:lnTo>
                  <a:lnTo>
                    <a:pt x="82" y="111"/>
                  </a:lnTo>
                  <a:lnTo>
                    <a:pt x="83" y="111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1" y="106"/>
                  </a:lnTo>
                  <a:lnTo>
                    <a:pt x="92" y="105"/>
                  </a:lnTo>
                  <a:lnTo>
                    <a:pt x="95" y="101"/>
                  </a:lnTo>
                  <a:lnTo>
                    <a:pt x="96" y="100"/>
                  </a:lnTo>
                  <a:lnTo>
                    <a:pt x="98" y="98"/>
                  </a:lnTo>
                  <a:lnTo>
                    <a:pt x="101" y="97"/>
                  </a:lnTo>
                  <a:lnTo>
                    <a:pt x="102" y="94"/>
                  </a:lnTo>
                  <a:lnTo>
                    <a:pt x="104" y="92"/>
                  </a:lnTo>
                  <a:lnTo>
                    <a:pt x="105" y="89"/>
                  </a:lnTo>
                  <a:lnTo>
                    <a:pt x="107" y="88"/>
                  </a:lnTo>
                  <a:lnTo>
                    <a:pt x="107" y="85"/>
                  </a:lnTo>
                  <a:lnTo>
                    <a:pt x="108" y="81"/>
                  </a:lnTo>
                  <a:lnTo>
                    <a:pt x="110" y="80"/>
                  </a:lnTo>
                  <a:lnTo>
                    <a:pt x="110" y="77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3" y="63"/>
                  </a:lnTo>
                  <a:lnTo>
                    <a:pt x="113" y="60"/>
                  </a:lnTo>
                  <a:lnTo>
                    <a:pt x="114" y="60"/>
                  </a:lnTo>
                  <a:close/>
                </a:path>
              </a:pathLst>
            </a:custGeom>
            <a:solidFill>
              <a:srgbClr val="6B6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6" name="Freeform 26"/>
            <p:cNvSpPr>
              <a:spLocks/>
            </p:cNvSpPr>
            <p:nvPr/>
          </p:nvSpPr>
          <p:spPr bwMode="auto">
            <a:xfrm>
              <a:off x="3771" y="2284"/>
              <a:ext cx="111" cy="116"/>
            </a:xfrm>
            <a:custGeom>
              <a:avLst/>
              <a:gdLst/>
              <a:ahLst/>
              <a:cxnLst>
                <a:cxn ang="0">
                  <a:pos x="109" y="47"/>
                </a:cxn>
                <a:cxn ang="0">
                  <a:pos x="105" y="33"/>
                </a:cxn>
                <a:cxn ang="0">
                  <a:pos x="99" y="22"/>
                </a:cxn>
                <a:cxn ang="0">
                  <a:pos x="89" y="13"/>
                </a:cxn>
                <a:cxn ang="0">
                  <a:pos x="77" y="5"/>
                </a:cxn>
                <a:cxn ang="0">
                  <a:pos x="63" y="2"/>
                </a:cxn>
                <a:cxn ang="0">
                  <a:pos x="50" y="0"/>
                </a:cxn>
                <a:cxn ang="0">
                  <a:pos x="37" y="3"/>
                </a:cxn>
                <a:cxn ang="0">
                  <a:pos x="25" y="11"/>
                </a:cxn>
                <a:cxn ang="0">
                  <a:pos x="15" y="19"/>
                </a:cxn>
                <a:cxn ang="0">
                  <a:pos x="7" y="31"/>
                </a:cxn>
                <a:cxn ang="0">
                  <a:pos x="1" y="43"/>
                </a:cxn>
                <a:cxn ang="0">
                  <a:pos x="0" y="59"/>
                </a:cxn>
                <a:cxn ang="0">
                  <a:pos x="1" y="73"/>
                </a:cxn>
                <a:cxn ang="0">
                  <a:pos x="7" y="87"/>
                </a:cxn>
                <a:cxn ang="0">
                  <a:pos x="15" y="97"/>
                </a:cxn>
                <a:cxn ang="0">
                  <a:pos x="25" y="107"/>
                </a:cxn>
                <a:cxn ang="0">
                  <a:pos x="37" y="113"/>
                </a:cxn>
                <a:cxn ang="0">
                  <a:pos x="50" y="116"/>
                </a:cxn>
                <a:cxn ang="0">
                  <a:pos x="63" y="116"/>
                </a:cxn>
                <a:cxn ang="0">
                  <a:pos x="77" y="111"/>
                </a:cxn>
                <a:cxn ang="0">
                  <a:pos x="89" y="105"/>
                </a:cxn>
                <a:cxn ang="0">
                  <a:pos x="99" y="96"/>
                </a:cxn>
                <a:cxn ang="0">
                  <a:pos x="105" y="84"/>
                </a:cxn>
                <a:cxn ang="0">
                  <a:pos x="109" y="70"/>
                </a:cxn>
                <a:cxn ang="0">
                  <a:pos x="109" y="59"/>
                </a:cxn>
                <a:cxn ang="0">
                  <a:pos x="108" y="45"/>
                </a:cxn>
                <a:cxn ang="0">
                  <a:pos x="102" y="31"/>
                </a:cxn>
                <a:cxn ang="0">
                  <a:pos x="94" y="20"/>
                </a:cxn>
                <a:cxn ang="0">
                  <a:pos x="86" y="13"/>
                </a:cxn>
                <a:cxn ang="0">
                  <a:pos x="74" y="6"/>
                </a:cxn>
                <a:cxn ang="0">
                  <a:pos x="60" y="3"/>
                </a:cxn>
                <a:cxn ang="0">
                  <a:pos x="47" y="3"/>
                </a:cxn>
                <a:cxn ang="0">
                  <a:pos x="34" y="6"/>
                </a:cxn>
                <a:cxn ang="0">
                  <a:pos x="23" y="14"/>
                </a:cxn>
                <a:cxn ang="0">
                  <a:pos x="15" y="23"/>
                </a:cxn>
                <a:cxn ang="0">
                  <a:pos x="7" y="34"/>
                </a:cxn>
                <a:cxn ang="0">
                  <a:pos x="3" y="47"/>
                </a:cxn>
                <a:cxn ang="0">
                  <a:pos x="1" y="62"/>
                </a:cxn>
                <a:cxn ang="0">
                  <a:pos x="4" y="74"/>
                </a:cxn>
                <a:cxn ang="0">
                  <a:pos x="10" y="87"/>
                </a:cxn>
                <a:cxn ang="0">
                  <a:pos x="18" y="97"/>
                </a:cxn>
                <a:cxn ang="0">
                  <a:pos x="28" y="107"/>
                </a:cxn>
                <a:cxn ang="0">
                  <a:pos x="40" y="111"/>
                </a:cxn>
                <a:cxn ang="0">
                  <a:pos x="53" y="114"/>
                </a:cxn>
                <a:cxn ang="0">
                  <a:pos x="66" y="113"/>
                </a:cxn>
                <a:cxn ang="0">
                  <a:pos x="78" y="108"/>
                </a:cxn>
                <a:cxn ang="0">
                  <a:pos x="90" y="102"/>
                </a:cxn>
                <a:cxn ang="0">
                  <a:pos x="99" y="91"/>
                </a:cxn>
                <a:cxn ang="0">
                  <a:pos x="105" y="80"/>
                </a:cxn>
                <a:cxn ang="0">
                  <a:pos x="108" y="67"/>
                </a:cxn>
              </a:cxnLst>
              <a:rect l="0" t="0" r="r" b="b"/>
              <a:pathLst>
                <a:path w="111" h="116">
                  <a:moveTo>
                    <a:pt x="111" y="59"/>
                  </a:moveTo>
                  <a:lnTo>
                    <a:pt x="111" y="56"/>
                  </a:lnTo>
                  <a:lnTo>
                    <a:pt x="111" y="53"/>
                  </a:lnTo>
                  <a:lnTo>
                    <a:pt x="111" y="50"/>
                  </a:lnTo>
                  <a:lnTo>
                    <a:pt x="109" y="47"/>
                  </a:lnTo>
                  <a:lnTo>
                    <a:pt x="109" y="43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6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3" y="28"/>
                  </a:lnTo>
                  <a:lnTo>
                    <a:pt x="102" y="27"/>
                  </a:lnTo>
                  <a:lnTo>
                    <a:pt x="100" y="23"/>
                  </a:lnTo>
                  <a:lnTo>
                    <a:pt x="99" y="22"/>
                  </a:lnTo>
                  <a:lnTo>
                    <a:pt x="96" y="19"/>
                  </a:lnTo>
                  <a:lnTo>
                    <a:pt x="94" y="17"/>
                  </a:lnTo>
                  <a:lnTo>
                    <a:pt x="93" y="16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7" y="11"/>
                  </a:lnTo>
                  <a:lnTo>
                    <a:pt x="84" y="10"/>
                  </a:lnTo>
                  <a:lnTo>
                    <a:pt x="81" y="8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1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5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3" y="22"/>
                  </a:lnTo>
                  <a:lnTo>
                    <a:pt x="10" y="23"/>
                  </a:lnTo>
                  <a:lnTo>
                    <a:pt x="9" y="27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1" y="73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7" y="87"/>
                  </a:lnTo>
                  <a:lnTo>
                    <a:pt x="7" y="88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15" y="97"/>
                  </a:lnTo>
                  <a:lnTo>
                    <a:pt x="16" y="99"/>
                  </a:lnTo>
                  <a:lnTo>
                    <a:pt x="18" y="100"/>
                  </a:lnTo>
                  <a:lnTo>
                    <a:pt x="21" y="104"/>
                  </a:lnTo>
                  <a:lnTo>
                    <a:pt x="22" y="105"/>
                  </a:lnTo>
                  <a:lnTo>
                    <a:pt x="25" y="107"/>
                  </a:lnTo>
                  <a:lnTo>
                    <a:pt x="26" y="108"/>
                  </a:lnTo>
                  <a:lnTo>
                    <a:pt x="29" y="110"/>
                  </a:lnTo>
                  <a:lnTo>
                    <a:pt x="31" y="110"/>
                  </a:lnTo>
                  <a:lnTo>
                    <a:pt x="34" y="111"/>
                  </a:lnTo>
                  <a:lnTo>
                    <a:pt x="37" y="113"/>
                  </a:lnTo>
                  <a:lnTo>
                    <a:pt x="38" y="114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7" y="116"/>
                  </a:lnTo>
                  <a:lnTo>
                    <a:pt x="50" y="116"/>
                  </a:lnTo>
                  <a:lnTo>
                    <a:pt x="53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60" y="116"/>
                  </a:lnTo>
                  <a:lnTo>
                    <a:pt x="63" y="116"/>
                  </a:lnTo>
                  <a:lnTo>
                    <a:pt x="66" y="114"/>
                  </a:lnTo>
                  <a:lnTo>
                    <a:pt x="69" y="114"/>
                  </a:lnTo>
                  <a:lnTo>
                    <a:pt x="72" y="114"/>
                  </a:lnTo>
                  <a:lnTo>
                    <a:pt x="74" y="113"/>
                  </a:lnTo>
                  <a:lnTo>
                    <a:pt x="77" y="111"/>
                  </a:lnTo>
                  <a:lnTo>
                    <a:pt x="80" y="110"/>
                  </a:lnTo>
                  <a:lnTo>
                    <a:pt x="81" y="110"/>
                  </a:lnTo>
                  <a:lnTo>
                    <a:pt x="84" y="108"/>
                  </a:lnTo>
                  <a:lnTo>
                    <a:pt x="87" y="107"/>
                  </a:lnTo>
                  <a:lnTo>
                    <a:pt x="89" y="105"/>
                  </a:lnTo>
                  <a:lnTo>
                    <a:pt x="90" y="104"/>
                  </a:lnTo>
                  <a:lnTo>
                    <a:pt x="93" y="100"/>
                  </a:lnTo>
                  <a:lnTo>
                    <a:pt x="94" y="99"/>
                  </a:lnTo>
                  <a:lnTo>
                    <a:pt x="96" y="97"/>
                  </a:lnTo>
                  <a:lnTo>
                    <a:pt x="99" y="96"/>
                  </a:lnTo>
                  <a:lnTo>
                    <a:pt x="100" y="93"/>
                  </a:lnTo>
                  <a:lnTo>
                    <a:pt x="102" y="91"/>
                  </a:lnTo>
                  <a:lnTo>
                    <a:pt x="103" y="88"/>
                  </a:lnTo>
                  <a:lnTo>
                    <a:pt x="105" y="87"/>
                  </a:lnTo>
                  <a:lnTo>
                    <a:pt x="105" y="84"/>
                  </a:lnTo>
                  <a:lnTo>
                    <a:pt x="106" y="80"/>
                  </a:lnTo>
                  <a:lnTo>
                    <a:pt x="108" y="79"/>
                  </a:lnTo>
                  <a:lnTo>
                    <a:pt x="108" y="76"/>
                  </a:lnTo>
                  <a:lnTo>
                    <a:pt x="109" y="73"/>
                  </a:lnTo>
                  <a:lnTo>
                    <a:pt x="109" y="70"/>
                  </a:lnTo>
                  <a:lnTo>
                    <a:pt x="111" y="67"/>
                  </a:lnTo>
                  <a:lnTo>
                    <a:pt x="111" y="63"/>
                  </a:lnTo>
                  <a:lnTo>
                    <a:pt x="111" y="62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9" y="56"/>
                  </a:lnTo>
                  <a:lnTo>
                    <a:pt x="109" y="53"/>
                  </a:lnTo>
                  <a:lnTo>
                    <a:pt x="108" y="50"/>
                  </a:lnTo>
                  <a:lnTo>
                    <a:pt x="108" y="47"/>
                  </a:lnTo>
                  <a:lnTo>
                    <a:pt x="108" y="45"/>
                  </a:lnTo>
                  <a:lnTo>
                    <a:pt x="106" y="42"/>
                  </a:lnTo>
                  <a:lnTo>
                    <a:pt x="106" y="39"/>
                  </a:lnTo>
                  <a:lnTo>
                    <a:pt x="105" y="37"/>
                  </a:lnTo>
                  <a:lnTo>
                    <a:pt x="103" y="34"/>
                  </a:lnTo>
                  <a:lnTo>
                    <a:pt x="102" y="31"/>
                  </a:lnTo>
                  <a:lnTo>
                    <a:pt x="102" y="30"/>
                  </a:lnTo>
                  <a:lnTo>
                    <a:pt x="100" y="27"/>
                  </a:lnTo>
                  <a:lnTo>
                    <a:pt x="99" y="25"/>
                  </a:lnTo>
                  <a:lnTo>
                    <a:pt x="97" y="23"/>
                  </a:lnTo>
                  <a:lnTo>
                    <a:pt x="94" y="20"/>
                  </a:lnTo>
                  <a:lnTo>
                    <a:pt x="93" y="19"/>
                  </a:lnTo>
                  <a:lnTo>
                    <a:pt x="92" y="17"/>
                  </a:lnTo>
                  <a:lnTo>
                    <a:pt x="90" y="16"/>
                  </a:lnTo>
                  <a:lnTo>
                    <a:pt x="87" y="14"/>
                  </a:lnTo>
                  <a:lnTo>
                    <a:pt x="86" y="13"/>
                  </a:lnTo>
                  <a:lnTo>
                    <a:pt x="83" y="11"/>
                  </a:lnTo>
                  <a:lnTo>
                    <a:pt x="81" y="10"/>
                  </a:lnTo>
                  <a:lnTo>
                    <a:pt x="78" y="8"/>
                  </a:lnTo>
                  <a:lnTo>
                    <a:pt x="77" y="6"/>
                  </a:lnTo>
                  <a:lnTo>
                    <a:pt x="74" y="6"/>
                  </a:lnTo>
                  <a:lnTo>
                    <a:pt x="71" y="5"/>
                  </a:lnTo>
                  <a:lnTo>
                    <a:pt x="69" y="5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29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2" y="27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1"/>
                  </a:lnTo>
                  <a:lnTo>
                    <a:pt x="15" y="94"/>
                  </a:lnTo>
                  <a:lnTo>
                    <a:pt x="16" y="96"/>
                  </a:lnTo>
                  <a:lnTo>
                    <a:pt x="18" y="97"/>
                  </a:lnTo>
                  <a:lnTo>
                    <a:pt x="19" y="99"/>
                  </a:lnTo>
                  <a:lnTo>
                    <a:pt x="22" y="102"/>
                  </a:lnTo>
                  <a:lnTo>
                    <a:pt x="23" y="104"/>
                  </a:lnTo>
                  <a:lnTo>
                    <a:pt x="25" y="105"/>
                  </a:lnTo>
                  <a:lnTo>
                    <a:pt x="28" y="107"/>
                  </a:lnTo>
                  <a:lnTo>
                    <a:pt x="29" y="107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7" y="111"/>
                  </a:lnTo>
                  <a:lnTo>
                    <a:pt x="40" y="111"/>
                  </a:lnTo>
                  <a:lnTo>
                    <a:pt x="43" y="113"/>
                  </a:lnTo>
                  <a:lnTo>
                    <a:pt x="44" y="113"/>
                  </a:lnTo>
                  <a:lnTo>
                    <a:pt x="47" y="113"/>
                  </a:lnTo>
                  <a:lnTo>
                    <a:pt x="50" y="114"/>
                  </a:lnTo>
                  <a:lnTo>
                    <a:pt x="53" y="114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3" y="113"/>
                  </a:lnTo>
                  <a:lnTo>
                    <a:pt x="66" y="113"/>
                  </a:lnTo>
                  <a:lnTo>
                    <a:pt x="69" y="113"/>
                  </a:lnTo>
                  <a:lnTo>
                    <a:pt x="71" y="111"/>
                  </a:lnTo>
                  <a:lnTo>
                    <a:pt x="74" y="111"/>
                  </a:lnTo>
                  <a:lnTo>
                    <a:pt x="77" y="110"/>
                  </a:lnTo>
                  <a:lnTo>
                    <a:pt x="78" y="108"/>
                  </a:lnTo>
                  <a:lnTo>
                    <a:pt x="81" y="107"/>
                  </a:lnTo>
                  <a:lnTo>
                    <a:pt x="83" y="107"/>
                  </a:lnTo>
                  <a:lnTo>
                    <a:pt x="86" y="105"/>
                  </a:lnTo>
                  <a:lnTo>
                    <a:pt x="87" y="104"/>
                  </a:lnTo>
                  <a:lnTo>
                    <a:pt x="90" y="102"/>
                  </a:lnTo>
                  <a:lnTo>
                    <a:pt x="92" y="99"/>
                  </a:lnTo>
                  <a:lnTo>
                    <a:pt x="93" y="97"/>
                  </a:lnTo>
                  <a:lnTo>
                    <a:pt x="94" y="96"/>
                  </a:lnTo>
                  <a:lnTo>
                    <a:pt x="97" y="94"/>
                  </a:lnTo>
                  <a:lnTo>
                    <a:pt x="99" y="91"/>
                  </a:lnTo>
                  <a:lnTo>
                    <a:pt x="100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3" y="82"/>
                  </a:lnTo>
                  <a:lnTo>
                    <a:pt x="105" y="80"/>
                  </a:lnTo>
                  <a:lnTo>
                    <a:pt x="106" y="77"/>
                  </a:lnTo>
                  <a:lnTo>
                    <a:pt x="106" y="74"/>
                  </a:lnTo>
                  <a:lnTo>
                    <a:pt x="108" y="73"/>
                  </a:lnTo>
                  <a:lnTo>
                    <a:pt x="108" y="70"/>
                  </a:lnTo>
                  <a:lnTo>
                    <a:pt x="108" y="67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09" y="59"/>
                  </a:lnTo>
                  <a:lnTo>
                    <a:pt x="111" y="59"/>
                  </a:lnTo>
                  <a:close/>
                </a:path>
              </a:pathLst>
            </a:custGeom>
            <a:solidFill>
              <a:srgbClr val="707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7" name="Freeform 27"/>
            <p:cNvSpPr>
              <a:spLocks/>
            </p:cNvSpPr>
            <p:nvPr/>
          </p:nvSpPr>
          <p:spPr bwMode="auto">
            <a:xfrm>
              <a:off x="3772" y="2286"/>
              <a:ext cx="108" cy="112"/>
            </a:xfrm>
            <a:custGeom>
              <a:avLst/>
              <a:gdLst/>
              <a:ahLst/>
              <a:cxnLst>
                <a:cxn ang="0">
                  <a:pos x="107" y="45"/>
                </a:cxn>
                <a:cxn ang="0">
                  <a:pos x="102" y="32"/>
                </a:cxn>
                <a:cxn ang="0">
                  <a:pos x="96" y="21"/>
                </a:cxn>
                <a:cxn ang="0">
                  <a:pos x="86" y="12"/>
                </a:cxn>
                <a:cxn ang="0">
                  <a:pos x="76" y="4"/>
                </a:cxn>
                <a:cxn ang="0">
                  <a:pos x="62" y="1"/>
                </a:cxn>
                <a:cxn ang="0">
                  <a:pos x="49" y="1"/>
                </a:cxn>
                <a:cxn ang="0">
                  <a:pos x="36" y="4"/>
                </a:cxn>
                <a:cxn ang="0">
                  <a:pos x="24" y="11"/>
                </a:cxn>
                <a:cxn ang="0">
                  <a:pos x="15" y="18"/>
                </a:cxn>
                <a:cxn ang="0">
                  <a:pos x="8" y="29"/>
                </a:cxn>
                <a:cxn ang="0">
                  <a:pos x="2" y="43"/>
                </a:cxn>
                <a:cxn ang="0">
                  <a:pos x="0" y="57"/>
                </a:cxn>
                <a:cxn ang="0">
                  <a:pos x="2" y="71"/>
                </a:cxn>
                <a:cxn ang="0">
                  <a:pos x="8" y="83"/>
                </a:cxn>
                <a:cxn ang="0">
                  <a:pos x="15" y="94"/>
                </a:cxn>
                <a:cxn ang="0">
                  <a:pos x="24" y="103"/>
                </a:cxn>
                <a:cxn ang="0">
                  <a:pos x="36" y="109"/>
                </a:cxn>
                <a:cxn ang="0">
                  <a:pos x="49" y="112"/>
                </a:cxn>
                <a:cxn ang="0">
                  <a:pos x="62" y="111"/>
                </a:cxn>
                <a:cxn ang="0">
                  <a:pos x="76" y="108"/>
                </a:cxn>
                <a:cxn ang="0">
                  <a:pos x="86" y="102"/>
                </a:cxn>
                <a:cxn ang="0">
                  <a:pos x="96" y="92"/>
                </a:cxn>
                <a:cxn ang="0">
                  <a:pos x="102" y="80"/>
                </a:cxn>
                <a:cxn ang="0">
                  <a:pos x="107" y="68"/>
                </a:cxn>
                <a:cxn ang="0">
                  <a:pos x="105" y="57"/>
                </a:cxn>
                <a:cxn ang="0">
                  <a:pos x="104" y="43"/>
                </a:cxn>
                <a:cxn ang="0">
                  <a:pos x="99" y="31"/>
                </a:cxn>
                <a:cxn ang="0">
                  <a:pos x="92" y="20"/>
                </a:cxn>
                <a:cxn ang="0">
                  <a:pos x="83" y="12"/>
                </a:cxn>
                <a:cxn ang="0">
                  <a:pos x="73" y="6"/>
                </a:cxn>
                <a:cxn ang="0">
                  <a:pos x="59" y="3"/>
                </a:cxn>
                <a:cxn ang="0">
                  <a:pos x="46" y="3"/>
                </a:cxn>
                <a:cxn ang="0">
                  <a:pos x="34" y="8"/>
                </a:cxn>
                <a:cxn ang="0">
                  <a:pos x="24" y="14"/>
                </a:cxn>
                <a:cxn ang="0">
                  <a:pos x="15" y="21"/>
                </a:cxn>
                <a:cxn ang="0">
                  <a:pos x="8" y="34"/>
                </a:cxn>
                <a:cxn ang="0">
                  <a:pos x="3" y="46"/>
                </a:cxn>
                <a:cxn ang="0">
                  <a:pos x="3" y="58"/>
                </a:cxn>
                <a:cxn ang="0">
                  <a:pos x="5" y="72"/>
                </a:cxn>
                <a:cxn ang="0">
                  <a:pos x="11" y="85"/>
                </a:cxn>
                <a:cxn ang="0">
                  <a:pos x="18" y="94"/>
                </a:cxn>
                <a:cxn ang="0">
                  <a:pos x="27" y="102"/>
                </a:cxn>
                <a:cxn ang="0">
                  <a:pos x="39" y="108"/>
                </a:cxn>
                <a:cxn ang="0">
                  <a:pos x="52" y="109"/>
                </a:cxn>
                <a:cxn ang="0">
                  <a:pos x="65" y="109"/>
                </a:cxn>
                <a:cxn ang="0">
                  <a:pos x="77" y="105"/>
                </a:cxn>
                <a:cxn ang="0">
                  <a:pos x="88" y="98"/>
                </a:cxn>
                <a:cxn ang="0">
                  <a:pos x="96" y="89"/>
                </a:cxn>
                <a:cxn ang="0">
                  <a:pos x="102" y="77"/>
                </a:cxn>
                <a:cxn ang="0">
                  <a:pos x="105" y="65"/>
                </a:cxn>
              </a:cxnLst>
              <a:rect l="0" t="0" r="r" b="b"/>
              <a:pathLst>
                <a:path w="108" h="112">
                  <a:moveTo>
                    <a:pt x="108" y="57"/>
                  </a:moveTo>
                  <a:lnTo>
                    <a:pt x="108" y="54"/>
                  </a:lnTo>
                  <a:lnTo>
                    <a:pt x="108" y="51"/>
                  </a:lnTo>
                  <a:lnTo>
                    <a:pt x="107" y="48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5" y="40"/>
                  </a:lnTo>
                  <a:lnTo>
                    <a:pt x="105" y="37"/>
                  </a:lnTo>
                  <a:lnTo>
                    <a:pt x="104" y="35"/>
                  </a:lnTo>
                  <a:lnTo>
                    <a:pt x="102" y="32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99" y="25"/>
                  </a:lnTo>
                  <a:lnTo>
                    <a:pt x="98" y="23"/>
                  </a:lnTo>
                  <a:lnTo>
                    <a:pt x="96" y="21"/>
                  </a:lnTo>
                  <a:lnTo>
                    <a:pt x="93" y="18"/>
                  </a:lnTo>
                  <a:lnTo>
                    <a:pt x="92" y="17"/>
                  </a:lnTo>
                  <a:lnTo>
                    <a:pt x="91" y="15"/>
                  </a:lnTo>
                  <a:lnTo>
                    <a:pt x="89" y="14"/>
                  </a:lnTo>
                  <a:lnTo>
                    <a:pt x="86" y="12"/>
                  </a:lnTo>
                  <a:lnTo>
                    <a:pt x="85" y="11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7" y="6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6" y="32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9" y="85"/>
                  </a:lnTo>
                  <a:lnTo>
                    <a:pt x="11" y="88"/>
                  </a:lnTo>
                  <a:lnTo>
                    <a:pt x="12" y="89"/>
                  </a:lnTo>
                  <a:lnTo>
                    <a:pt x="14" y="92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8" y="97"/>
                  </a:lnTo>
                  <a:lnTo>
                    <a:pt x="21" y="100"/>
                  </a:lnTo>
                  <a:lnTo>
                    <a:pt x="22" y="102"/>
                  </a:lnTo>
                  <a:lnTo>
                    <a:pt x="24" y="103"/>
                  </a:lnTo>
                  <a:lnTo>
                    <a:pt x="27" y="105"/>
                  </a:lnTo>
                  <a:lnTo>
                    <a:pt x="28" y="105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6" y="109"/>
                  </a:lnTo>
                  <a:lnTo>
                    <a:pt x="39" y="109"/>
                  </a:lnTo>
                  <a:lnTo>
                    <a:pt x="42" y="111"/>
                  </a:lnTo>
                  <a:lnTo>
                    <a:pt x="43" y="111"/>
                  </a:lnTo>
                  <a:lnTo>
                    <a:pt x="46" y="111"/>
                  </a:lnTo>
                  <a:lnTo>
                    <a:pt x="49" y="112"/>
                  </a:lnTo>
                  <a:lnTo>
                    <a:pt x="52" y="112"/>
                  </a:lnTo>
                  <a:lnTo>
                    <a:pt x="55" y="112"/>
                  </a:lnTo>
                  <a:lnTo>
                    <a:pt x="56" y="112"/>
                  </a:lnTo>
                  <a:lnTo>
                    <a:pt x="59" y="112"/>
                  </a:lnTo>
                  <a:lnTo>
                    <a:pt x="62" y="111"/>
                  </a:lnTo>
                  <a:lnTo>
                    <a:pt x="65" y="111"/>
                  </a:lnTo>
                  <a:lnTo>
                    <a:pt x="68" y="111"/>
                  </a:lnTo>
                  <a:lnTo>
                    <a:pt x="70" y="109"/>
                  </a:lnTo>
                  <a:lnTo>
                    <a:pt x="73" y="109"/>
                  </a:lnTo>
                  <a:lnTo>
                    <a:pt x="76" y="108"/>
                  </a:lnTo>
                  <a:lnTo>
                    <a:pt x="77" y="106"/>
                  </a:lnTo>
                  <a:lnTo>
                    <a:pt x="80" y="105"/>
                  </a:lnTo>
                  <a:lnTo>
                    <a:pt x="82" y="105"/>
                  </a:lnTo>
                  <a:lnTo>
                    <a:pt x="85" y="103"/>
                  </a:lnTo>
                  <a:lnTo>
                    <a:pt x="86" y="102"/>
                  </a:lnTo>
                  <a:lnTo>
                    <a:pt x="89" y="100"/>
                  </a:lnTo>
                  <a:lnTo>
                    <a:pt x="91" y="97"/>
                  </a:lnTo>
                  <a:lnTo>
                    <a:pt x="92" y="95"/>
                  </a:lnTo>
                  <a:lnTo>
                    <a:pt x="93" y="94"/>
                  </a:lnTo>
                  <a:lnTo>
                    <a:pt x="96" y="92"/>
                  </a:lnTo>
                  <a:lnTo>
                    <a:pt x="98" y="89"/>
                  </a:lnTo>
                  <a:lnTo>
                    <a:pt x="99" y="88"/>
                  </a:lnTo>
                  <a:lnTo>
                    <a:pt x="101" y="85"/>
                  </a:lnTo>
                  <a:lnTo>
                    <a:pt x="101" y="83"/>
                  </a:lnTo>
                  <a:lnTo>
                    <a:pt x="102" y="80"/>
                  </a:lnTo>
                  <a:lnTo>
                    <a:pt x="104" y="78"/>
                  </a:lnTo>
                  <a:lnTo>
                    <a:pt x="105" y="75"/>
                  </a:lnTo>
                  <a:lnTo>
                    <a:pt x="105" y="72"/>
                  </a:lnTo>
                  <a:lnTo>
                    <a:pt x="107" y="71"/>
                  </a:lnTo>
                  <a:lnTo>
                    <a:pt x="107" y="68"/>
                  </a:lnTo>
                  <a:lnTo>
                    <a:pt x="107" y="65"/>
                  </a:lnTo>
                  <a:lnTo>
                    <a:pt x="108" y="61"/>
                  </a:lnTo>
                  <a:lnTo>
                    <a:pt x="108" y="60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5" y="54"/>
                  </a:lnTo>
                  <a:lnTo>
                    <a:pt x="105" y="51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2" y="35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8" y="29"/>
                  </a:lnTo>
                  <a:lnTo>
                    <a:pt x="96" y="26"/>
                  </a:lnTo>
                  <a:lnTo>
                    <a:pt x="96" y="25"/>
                  </a:lnTo>
                  <a:lnTo>
                    <a:pt x="93" y="21"/>
                  </a:lnTo>
                  <a:lnTo>
                    <a:pt x="92" y="20"/>
                  </a:lnTo>
                  <a:lnTo>
                    <a:pt x="91" y="18"/>
                  </a:lnTo>
                  <a:lnTo>
                    <a:pt x="89" y="17"/>
                  </a:lnTo>
                  <a:lnTo>
                    <a:pt x="88" y="15"/>
                  </a:lnTo>
                  <a:lnTo>
                    <a:pt x="85" y="14"/>
                  </a:lnTo>
                  <a:lnTo>
                    <a:pt x="83" y="12"/>
                  </a:lnTo>
                  <a:lnTo>
                    <a:pt x="82" y="11"/>
                  </a:lnTo>
                  <a:lnTo>
                    <a:pt x="79" y="9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3" y="6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7" y="6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4" y="25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6" y="75"/>
                  </a:lnTo>
                  <a:lnTo>
                    <a:pt x="6" y="77"/>
                  </a:lnTo>
                  <a:lnTo>
                    <a:pt x="8" y="80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15" y="91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0" y="95"/>
                  </a:lnTo>
                  <a:lnTo>
                    <a:pt x="21" y="98"/>
                  </a:lnTo>
                  <a:lnTo>
                    <a:pt x="24" y="100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30" y="103"/>
                  </a:lnTo>
                  <a:lnTo>
                    <a:pt x="31" y="105"/>
                  </a:lnTo>
                  <a:lnTo>
                    <a:pt x="34" y="106"/>
                  </a:lnTo>
                  <a:lnTo>
                    <a:pt x="37" y="106"/>
                  </a:lnTo>
                  <a:lnTo>
                    <a:pt x="39" y="108"/>
                  </a:lnTo>
                  <a:lnTo>
                    <a:pt x="42" y="108"/>
                  </a:lnTo>
                  <a:lnTo>
                    <a:pt x="45" y="109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55" y="111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09"/>
                  </a:lnTo>
                  <a:lnTo>
                    <a:pt x="65" y="109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7" y="105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5" y="100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1" y="94"/>
                  </a:lnTo>
                  <a:lnTo>
                    <a:pt x="92" y="92"/>
                  </a:lnTo>
                  <a:lnTo>
                    <a:pt x="93" y="91"/>
                  </a:lnTo>
                  <a:lnTo>
                    <a:pt x="96" y="89"/>
                  </a:lnTo>
                  <a:lnTo>
                    <a:pt x="96" y="86"/>
                  </a:lnTo>
                  <a:lnTo>
                    <a:pt x="98" y="85"/>
                  </a:lnTo>
                  <a:lnTo>
                    <a:pt x="99" y="82"/>
                  </a:lnTo>
                  <a:lnTo>
                    <a:pt x="101" y="80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4" y="72"/>
                  </a:lnTo>
                  <a:lnTo>
                    <a:pt x="104" y="69"/>
                  </a:lnTo>
                  <a:lnTo>
                    <a:pt x="105" y="68"/>
                  </a:lnTo>
                  <a:lnTo>
                    <a:pt x="105" y="65"/>
                  </a:lnTo>
                  <a:lnTo>
                    <a:pt x="105" y="61"/>
                  </a:lnTo>
                  <a:lnTo>
                    <a:pt x="105" y="58"/>
                  </a:lnTo>
                  <a:lnTo>
                    <a:pt x="105" y="57"/>
                  </a:lnTo>
                  <a:lnTo>
                    <a:pt x="108" y="57"/>
                  </a:lnTo>
                  <a:close/>
                </a:path>
              </a:pathLst>
            </a:custGeom>
            <a:solidFill>
              <a:srgbClr val="757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8" name="Freeform 28"/>
            <p:cNvSpPr>
              <a:spLocks/>
            </p:cNvSpPr>
            <p:nvPr/>
          </p:nvSpPr>
          <p:spPr bwMode="auto">
            <a:xfrm>
              <a:off x="3775" y="2289"/>
              <a:ext cx="102" cy="108"/>
            </a:xfrm>
            <a:custGeom>
              <a:avLst/>
              <a:gdLst/>
              <a:ahLst/>
              <a:cxnLst>
                <a:cxn ang="0">
                  <a:pos x="102" y="43"/>
                </a:cxn>
                <a:cxn ang="0">
                  <a:pos x="98" y="31"/>
                </a:cxn>
                <a:cxn ang="0">
                  <a:pos x="90" y="18"/>
                </a:cxn>
                <a:cxn ang="0">
                  <a:pos x="82" y="11"/>
                </a:cxn>
                <a:cxn ang="0">
                  <a:pos x="71" y="5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4" y="3"/>
                </a:cxn>
                <a:cxn ang="0">
                  <a:pos x="22" y="9"/>
                </a:cxn>
                <a:cxn ang="0">
                  <a:pos x="14" y="17"/>
                </a:cxn>
                <a:cxn ang="0">
                  <a:pos x="6" y="28"/>
                </a:cxn>
                <a:cxn ang="0">
                  <a:pos x="2" y="40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6" y="79"/>
                </a:cxn>
                <a:cxn ang="0">
                  <a:pos x="14" y="89"/>
                </a:cxn>
                <a:cxn ang="0">
                  <a:pos x="22" y="99"/>
                </a:cxn>
                <a:cxn ang="0">
                  <a:pos x="34" y="103"/>
                </a:cxn>
                <a:cxn ang="0">
                  <a:pos x="46" y="106"/>
                </a:cxn>
                <a:cxn ang="0">
                  <a:pos x="59" y="106"/>
                </a:cxn>
                <a:cxn ang="0">
                  <a:pos x="71" y="103"/>
                </a:cxn>
                <a:cxn ang="0">
                  <a:pos x="82" y="97"/>
                </a:cxn>
                <a:cxn ang="0">
                  <a:pos x="90" y="88"/>
                </a:cxn>
                <a:cxn ang="0">
                  <a:pos x="98" y="77"/>
                </a:cxn>
                <a:cxn ang="0">
                  <a:pos x="102" y="65"/>
                </a:cxn>
                <a:cxn ang="0">
                  <a:pos x="101" y="54"/>
                </a:cxn>
                <a:cxn ang="0">
                  <a:pos x="99" y="40"/>
                </a:cxn>
                <a:cxn ang="0">
                  <a:pos x="95" y="29"/>
                </a:cxn>
                <a:cxn ang="0">
                  <a:pos x="88" y="18"/>
                </a:cxn>
                <a:cxn ang="0">
                  <a:pos x="79" y="11"/>
                </a:cxn>
                <a:cxn ang="0">
                  <a:pos x="68" y="5"/>
                </a:cxn>
                <a:cxn ang="0">
                  <a:pos x="56" y="1"/>
                </a:cxn>
                <a:cxn ang="0">
                  <a:pos x="43" y="3"/>
                </a:cxn>
                <a:cxn ang="0">
                  <a:pos x="33" y="6"/>
                </a:cxn>
                <a:cxn ang="0">
                  <a:pos x="22" y="12"/>
                </a:cxn>
                <a:cxn ang="0">
                  <a:pos x="14" y="20"/>
                </a:cxn>
                <a:cxn ang="0">
                  <a:pos x="6" y="31"/>
                </a:cxn>
                <a:cxn ang="0">
                  <a:pos x="3" y="43"/>
                </a:cxn>
                <a:cxn ang="0">
                  <a:pos x="2" y="55"/>
                </a:cxn>
                <a:cxn ang="0">
                  <a:pos x="5" y="69"/>
                </a:cxn>
                <a:cxn ang="0">
                  <a:pos x="9" y="80"/>
                </a:cxn>
                <a:cxn ang="0">
                  <a:pos x="17" y="89"/>
                </a:cxn>
                <a:cxn ang="0">
                  <a:pos x="25" y="97"/>
                </a:cxn>
                <a:cxn ang="0">
                  <a:pos x="37" y="103"/>
                </a:cxn>
                <a:cxn ang="0">
                  <a:pos x="49" y="105"/>
                </a:cxn>
                <a:cxn ang="0">
                  <a:pos x="61" y="103"/>
                </a:cxn>
                <a:cxn ang="0">
                  <a:pos x="73" y="100"/>
                </a:cxn>
                <a:cxn ang="0">
                  <a:pos x="83" y="94"/>
                </a:cxn>
                <a:cxn ang="0">
                  <a:pos x="90" y="85"/>
                </a:cxn>
                <a:cxn ang="0">
                  <a:pos x="96" y="74"/>
                </a:cxn>
                <a:cxn ang="0">
                  <a:pos x="101" y="62"/>
                </a:cxn>
              </a:cxnLst>
              <a:rect l="0" t="0" r="r" b="b"/>
              <a:pathLst>
                <a:path w="102" h="108">
                  <a:moveTo>
                    <a:pt x="102" y="54"/>
                  </a:moveTo>
                  <a:lnTo>
                    <a:pt x="102" y="51"/>
                  </a:lnTo>
                  <a:lnTo>
                    <a:pt x="102" y="48"/>
                  </a:lnTo>
                  <a:lnTo>
                    <a:pt x="102" y="45"/>
                  </a:lnTo>
                  <a:lnTo>
                    <a:pt x="102" y="43"/>
                  </a:lnTo>
                  <a:lnTo>
                    <a:pt x="101" y="40"/>
                  </a:lnTo>
                  <a:lnTo>
                    <a:pt x="101" y="37"/>
                  </a:lnTo>
                  <a:lnTo>
                    <a:pt x="99" y="35"/>
                  </a:lnTo>
                  <a:lnTo>
                    <a:pt x="99" y="32"/>
                  </a:lnTo>
                  <a:lnTo>
                    <a:pt x="98" y="31"/>
                  </a:lnTo>
                  <a:lnTo>
                    <a:pt x="96" y="28"/>
                  </a:lnTo>
                  <a:lnTo>
                    <a:pt x="95" y="26"/>
                  </a:lnTo>
                  <a:lnTo>
                    <a:pt x="93" y="23"/>
                  </a:lnTo>
                  <a:lnTo>
                    <a:pt x="93" y="22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88" y="15"/>
                  </a:lnTo>
                  <a:lnTo>
                    <a:pt x="86" y="14"/>
                  </a:lnTo>
                  <a:lnTo>
                    <a:pt x="85" y="12"/>
                  </a:lnTo>
                  <a:lnTo>
                    <a:pt x="82" y="11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6" y="6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11" y="22"/>
                  </a:lnTo>
                  <a:lnTo>
                    <a:pt x="9" y="23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3" y="72"/>
                  </a:lnTo>
                  <a:lnTo>
                    <a:pt x="3" y="74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8" y="82"/>
                  </a:lnTo>
                  <a:lnTo>
                    <a:pt x="9" y="83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4" y="89"/>
                  </a:lnTo>
                  <a:lnTo>
                    <a:pt x="15" y="91"/>
                  </a:lnTo>
                  <a:lnTo>
                    <a:pt x="17" y="92"/>
                  </a:lnTo>
                  <a:lnTo>
                    <a:pt x="18" y="95"/>
                  </a:lnTo>
                  <a:lnTo>
                    <a:pt x="21" y="97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27" y="100"/>
                  </a:lnTo>
                  <a:lnTo>
                    <a:pt x="28" y="102"/>
                  </a:lnTo>
                  <a:lnTo>
                    <a:pt x="31" y="103"/>
                  </a:lnTo>
                  <a:lnTo>
                    <a:pt x="34" y="103"/>
                  </a:lnTo>
                  <a:lnTo>
                    <a:pt x="36" y="105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3" y="106"/>
                  </a:lnTo>
                  <a:lnTo>
                    <a:pt x="46" y="106"/>
                  </a:lnTo>
                  <a:lnTo>
                    <a:pt x="49" y="106"/>
                  </a:lnTo>
                  <a:lnTo>
                    <a:pt x="52" y="108"/>
                  </a:lnTo>
                  <a:lnTo>
                    <a:pt x="53" y="106"/>
                  </a:lnTo>
                  <a:lnTo>
                    <a:pt x="56" y="106"/>
                  </a:lnTo>
                  <a:lnTo>
                    <a:pt x="59" y="106"/>
                  </a:lnTo>
                  <a:lnTo>
                    <a:pt x="62" y="106"/>
                  </a:lnTo>
                  <a:lnTo>
                    <a:pt x="64" y="105"/>
                  </a:lnTo>
                  <a:lnTo>
                    <a:pt x="67" y="105"/>
                  </a:lnTo>
                  <a:lnTo>
                    <a:pt x="70" y="103"/>
                  </a:lnTo>
                  <a:lnTo>
                    <a:pt x="71" y="103"/>
                  </a:lnTo>
                  <a:lnTo>
                    <a:pt x="74" y="102"/>
                  </a:lnTo>
                  <a:lnTo>
                    <a:pt x="76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5" y="95"/>
                  </a:lnTo>
                  <a:lnTo>
                    <a:pt x="86" y="92"/>
                  </a:lnTo>
                  <a:lnTo>
                    <a:pt x="88" y="91"/>
                  </a:lnTo>
                  <a:lnTo>
                    <a:pt x="89" y="89"/>
                  </a:lnTo>
                  <a:lnTo>
                    <a:pt x="90" y="88"/>
                  </a:lnTo>
                  <a:lnTo>
                    <a:pt x="93" y="86"/>
                  </a:lnTo>
                  <a:lnTo>
                    <a:pt x="93" y="83"/>
                  </a:lnTo>
                  <a:lnTo>
                    <a:pt x="95" y="82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101" y="69"/>
                  </a:lnTo>
                  <a:lnTo>
                    <a:pt x="101" y="66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102" y="58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1" y="54"/>
                  </a:lnTo>
                  <a:lnTo>
                    <a:pt x="101" y="51"/>
                  </a:lnTo>
                  <a:lnTo>
                    <a:pt x="101" y="48"/>
                  </a:lnTo>
                  <a:lnTo>
                    <a:pt x="101" y="46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98" y="35"/>
                  </a:lnTo>
                  <a:lnTo>
                    <a:pt x="96" y="34"/>
                  </a:lnTo>
                  <a:lnTo>
                    <a:pt x="96" y="31"/>
                  </a:lnTo>
                  <a:lnTo>
                    <a:pt x="95" y="29"/>
                  </a:lnTo>
                  <a:lnTo>
                    <a:pt x="93" y="26"/>
                  </a:lnTo>
                  <a:lnTo>
                    <a:pt x="92" y="25"/>
                  </a:lnTo>
                  <a:lnTo>
                    <a:pt x="90" y="23"/>
                  </a:lnTo>
                  <a:lnTo>
                    <a:pt x="89" y="20"/>
                  </a:lnTo>
                  <a:lnTo>
                    <a:pt x="88" y="18"/>
                  </a:lnTo>
                  <a:lnTo>
                    <a:pt x="86" y="17"/>
                  </a:lnTo>
                  <a:lnTo>
                    <a:pt x="85" y="15"/>
                  </a:lnTo>
                  <a:lnTo>
                    <a:pt x="83" y="14"/>
                  </a:lnTo>
                  <a:lnTo>
                    <a:pt x="82" y="12"/>
                  </a:lnTo>
                  <a:lnTo>
                    <a:pt x="79" y="11"/>
                  </a:lnTo>
                  <a:lnTo>
                    <a:pt x="77" y="9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68" y="5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9" y="26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6" y="74"/>
                  </a:lnTo>
                  <a:lnTo>
                    <a:pt x="6" y="75"/>
                  </a:lnTo>
                  <a:lnTo>
                    <a:pt x="8" y="79"/>
                  </a:lnTo>
                  <a:lnTo>
                    <a:pt x="9" y="80"/>
                  </a:lnTo>
                  <a:lnTo>
                    <a:pt x="11" y="82"/>
                  </a:lnTo>
                  <a:lnTo>
                    <a:pt x="12" y="85"/>
                  </a:lnTo>
                  <a:lnTo>
                    <a:pt x="14" y="86"/>
                  </a:lnTo>
                  <a:lnTo>
                    <a:pt x="15" y="88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19" y="94"/>
                  </a:lnTo>
                  <a:lnTo>
                    <a:pt x="22" y="95"/>
                  </a:lnTo>
                  <a:lnTo>
                    <a:pt x="24" y="95"/>
                  </a:lnTo>
                  <a:lnTo>
                    <a:pt x="25" y="97"/>
                  </a:lnTo>
                  <a:lnTo>
                    <a:pt x="28" y="99"/>
                  </a:lnTo>
                  <a:lnTo>
                    <a:pt x="30" y="100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7" y="103"/>
                  </a:lnTo>
                  <a:lnTo>
                    <a:pt x="39" y="103"/>
                  </a:lnTo>
                  <a:lnTo>
                    <a:pt x="42" y="103"/>
                  </a:lnTo>
                  <a:lnTo>
                    <a:pt x="43" y="105"/>
                  </a:lnTo>
                  <a:lnTo>
                    <a:pt x="46" y="105"/>
                  </a:lnTo>
                  <a:lnTo>
                    <a:pt x="49" y="105"/>
                  </a:lnTo>
                  <a:lnTo>
                    <a:pt x="52" y="105"/>
                  </a:lnTo>
                  <a:lnTo>
                    <a:pt x="53" y="105"/>
                  </a:lnTo>
                  <a:lnTo>
                    <a:pt x="56" y="105"/>
                  </a:lnTo>
                  <a:lnTo>
                    <a:pt x="59" y="105"/>
                  </a:lnTo>
                  <a:lnTo>
                    <a:pt x="61" y="103"/>
                  </a:lnTo>
                  <a:lnTo>
                    <a:pt x="64" y="103"/>
                  </a:lnTo>
                  <a:lnTo>
                    <a:pt x="67" y="103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3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9" y="95"/>
                  </a:lnTo>
                  <a:lnTo>
                    <a:pt x="82" y="95"/>
                  </a:lnTo>
                  <a:lnTo>
                    <a:pt x="83" y="94"/>
                  </a:lnTo>
                  <a:lnTo>
                    <a:pt x="85" y="91"/>
                  </a:lnTo>
                  <a:lnTo>
                    <a:pt x="86" y="89"/>
                  </a:lnTo>
                  <a:lnTo>
                    <a:pt x="88" y="88"/>
                  </a:lnTo>
                  <a:lnTo>
                    <a:pt x="89" y="86"/>
                  </a:lnTo>
                  <a:lnTo>
                    <a:pt x="90" y="85"/>
                  </a:lnTo>
                  <a:lnTo>
                    <a:pt x="92" y="82"/>
                  </a:lnTo>
                  <a:lnTo>
                    <a:pt x="93" y="80"/>
                  </a:lnTo>
                  <a:lnTo>
                    <a:pt x="95" y="79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8" y="71"/>
                  </a:lnTo>
                  <a:lnTo>
                    <a:pt x="99" y="69"/>
                  </a:lnTo>
                  <a:lnTo>
                    <a:pt x="99" y="66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58"/>
                  </a:lnTo>
                  <a:lnTo>
                    <a:pt x="101" y="55"/>
                  </a:lnTo>
                  <a:lnTo>
                    <a:pt x="101" y="54"/>
                  </a:lnTo>
                  <a:lnTo>
                    <a:pt x="102" y="54"/>
                  </a:lnTo>
                  <a:close/>
                </a:path>
              </a:pathLst>
            </a:custGeom>
            <a:solidFill>
              <a:srgbClr val="7A7A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89" name="Freeform 29"/>
            <p:cNvSpPr>
              <a:spLocks/>
            </p:cNvSpPr>
            <p:nvPr/>
          </p:nvSpPr>
          <p:spPr bwMode="auto">
            <a:xfrm>
              <a:off x="3777" y="2290"/>
              <a:ext cx="99" cy="104"/>
            </a:xfrm>
            <a:custGeom>
              <a:avLst/>
              <a:gdLst/>
              <a:ahLst/>
              <a:cxnLst>
                <a:cxn ang="0">
                  <a:pos x="97" y="42"/>
                </a:cxn>
                <a:cxn ang="0">
                  <a:pos x="94" y="30"/>
                </a:cxn>
                <a:cxn ang="0">
                  <a:pos x="87" y="19"/>
                </a:cxn>
                <a:cxn ang="0">
                  <a:pos x="80" y="11"/>
                </a:cxn>
                <a:cxn ang="0">
                  <a:pos x="69" y="5"/>
                </a:cxn>
                <a:cxn ang="0">
                  <a:pos x="57" y="2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2" y="10"/>
                </a:cxn>
                <a:cxn ang="0">
                  <a:pos x="13" y="17"/>
                </a:cxn>
                <a:cxn ang="0">
                  <a:pos x="6" y="28"/>
                </a:cxn>
                <a:cxn ang="0">
                  <a:pos x="1" y="39"/>
                </a:cxn>
                <a:cxn ang="0">
                  <a:pos x="0" y="53"/>
                </a:cxn>
                <a:cxn ang="0">
                  <a:pos x="1" y="65"/>
                </a:cxn>
                <a:cxn ang="0">
                  <a:pos x="6" y="78"/>
                </a:cxn>
                <a:cxn ang="0">
                  <a:pos x="13" y="87"/>
                </a:cxn>
                <a:cxn ang="0">
                  <a:pos x="22" y="94"/>
                </a:cxn>
                <a:cxn ang="0">
                  <a:pos x="32" y="101"/>
                </a:cxn>
                <a:cxn ang="0">
                  <a:pos x="44" y="104"/>
                </a:cxn>
                <a:cxn ang="0">
                  <a:pos x="57" y="104"/>
                </a:cxn>
                <a:cxn ang="0">
                  <a:pos x="69" y="101"/>
                </a:cxn>
                <a:cxn ang="0">
                  <a:pos x="80" y="94"/>
                </a:cxn>
                <a:cxn ang="0">
                  <a:pos x="87" y="85"/>
                </a:cxn>
                <a:cxn ang="0">
                  <a:pos x="94" y="74"/>
                </a:cxn>
                <a:cxn ang="0">
                  <a:pos x="97" y="62"/>
                </a:cxn>
                <a:cxn ang="0">
                  <a:pos x="97" y="53"/>
                </a:cxn>
                <a:cxn ang="0">
                  <a:pos x="96" y="41"/>
                </a:cxn>
                <a:cxn ang="0">
                  <a:pos x="91" y="28"/>
                </a:cxn>
                <a:cxn ang="0">
                  <a:pos x="84" y="19"/>
                </a:cxn>
                <a:cxn ang="0">
                  <a:pos x="77" y="11"/>
                </a:cxn>
                <a:cxn ang="0">
                  <a:pos x="66" y="5"/>
                </a:cxn>
                <a:cxn ang="0">
                  <a:pos x="54" y="4"/>
                </a:cxn>
                <a:cxn ang="0">
                  <a:pos x="43" y="4"/>
                </a:cxn>
                <a:cxn ang="0">
                  <a:pos x="31" y="7"/>
                </a:cxn>
                <a:cxn ang="0">
                  <a:pos x="20" y="13"/>
                </a:cxn>
                <a:cxn ang="0">
                  <a:pos x="13" y="21"/>
                </a:cxn>
                <a:cxn ang="0">
                  <a:pos x="7" y="31"/>
                </a:cxn>
                <a:cxn ang="0">
                  <a:pos x="3" y="42"/>
                </a:cxn>
                <a:cxn ang="0">
                  <a:pos x="1" y="54"/>
                </a:cxn>
                <a:cxn ang="0">
                  <a:pos x="4" y="67"/>
                </a:cxn>
                <a:cxn ang="0">
                  <a:pos x="9" y="78"/>
                </a:cxn>
                <a:cxn ang="0">
                  <a:pos x="16" y="87"/>
                </a:cxn>
                <a:cxn ang="0">
                  <a:pos x="25" y="94"/>
                </a:cxn>
                <a:cxn ang="0">
                  <a:pos x="35" y="99"/>
                </a:cxn>
                <a:cxn ang="0">
                  <a:pos x="47" y="102"/>
                </a:cxn>
                <a:cxn ang="0">
                  <a:pos x="59" y="101"/>
                </a:cxn>
                <a:cxn ang="0">
                  <a:pos x="71" y="98"/>
                </a:cxn>
                <a:cxn ang="0">
                  <a:pos x="80" y="90"/>
                </a:cxn>
                <a:cxn ang="0">
                  <a:pos x="87" y="82"/>
                </a:cxn>
                <a:cxn ang="0">
                  <a:pos x="93" y="71"/>
                </a:cxn>
                <a:cxn ang="0">
                  <a:pos x="96" y="61"/>
                </a:cxn>
              </a:cxnLst>
              <a:rect l="0" t="0" r="r" b="b"/>
              <a:pathLst>
                <a:path w="99" h="104">
                  <a:moveTo>
                    <a:pt x="99" y="53"/>
                  </a:moveTo>
                  <a:lnTo>
                    <a:pt x="99" y="50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7" y="42"/>
                  </a:lnTo>
                  <a:lnTo>
                    <a:pt x="97" y="39"/>
                  </a:lnTo>
                  <a:lnTo>
                    <a:pt x="97" y="37"/>
                  </a:lnTo>
                  <a:lnTo>
                    <a:pt x="96" y="34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0" y="24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6" y="17"/>
                  </a:lnTo>
                  <a:lnTo>
                    <a:pt x="84" y="16"/>
                  </a:lnTo>
                  <a:lnTo>
                    <a:pt x="83" y="14"/>
                  </a:lnTo>
                  <a:lnTo>
                    <a:pt x="81" y="13"/>
                  </a:lnTo>
                  <a:lnTo>
                    <a:pt x="80" y="11"/>
                  </a:lnTo>
                  <a:lnTo>
                    <a:pt x="77" y="10"/>
                  </a:lnTo>
                  <a:lnTo>
                    <a:pt x="75" y="8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5" y="4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4" y="33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6" y="78"/>
                  </a:lnTo>
                  <a:lnTo>
                    <a:pt x="7" y="79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2" y="85"/>
                  </a:lnTo>
                  <a:lnTo>
                    <a:pt x="13" y="87"/>
                  </a:lnTo>
                  <a:lnTo>
                    <a:pt x="15" y="88"/>
                  </a:lnTo>
                  <a:lnTo>
                    <a:pt x="16" y="90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3" y="96"/>
                  </a:lnTo>
                  <a:lnTo>
                    <a:pt x="26" y="98"/>
                  </a:lnTo>
                  <a:lnTo>
                    <a:pt x="28" y="99"/>
                  </a:lnTo>
                  <a:lnTo>
                    <a:pt x="31" y="101"/>
                  </a:lnTo>
                  <a:lnTo>
                    <a:pt x="32" y="101"/>
                  </a:lnTo>
                  <a:lnTo>
                    <a:pt x="35" y="102"/>
                  </a:lnTo>
                  <a:lnTo>
                    <a:pt x="37" y="102"/>
                  </a:lnTo>
                  <a:lnTo>
                    <a:pt x="40" y="102"/>
                  </a:lnTo>
                  <a:lnTo>
                    <a:pt x="41" y="104"/>
                  </a:lnTo>
                  <a:lnTo>
                    <a:pt x="44" y="104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1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62" y="102"/>
                  </a:lnTo>
                  <a:lnTo>
                    <a:pt x="65" y="102"/>
                  </a:lnTo>
                  <a:lnTo>
                    <a:pt x="66" y="101"/>
                  </a:lnTo>
                  <a:lnTo>
                    <a:pt x="69" y="101"/>
                  </a:lnTo>
                  <a:lnTo>
                    <a:pt x="71" y="99"/>
                  </a:lnTo>
                  <a:lnTo>
                    <a:pt x="74" y="98"/>
                  </a:lnTo>
                  <a:lnTo>
                    <a:pt x="75" y="96"/>
                  </a:lnTo>
                  <a:lnTo>
                    <a:pt x="77" y="94"/>
                  </a:lnTo>
                  <a:lnTo>
                    <a:pt x="80" y="94"/>
                  </a:lnTo>
                  <a:lnTo>
                    <a:pt x="81" y="93"/>
                  </a:lnTo>
                  <a:lnTo>
                    <a:pt x="83" y="90"/>
                  </a:lnTo>
                  <a:lnTo>
                    <a:pt x="84" y="88"/>
                  </a:lnTo>
                  <a:lnTo>
                    <a:pt x="86" y="87"/>
                  </a:lnTo>
                  <a:lnTo>
                    <a:pt x="87" y="85"/>
                  </a:lnTo>
                  <a:lnTo>
                    <a:pt x="88" y="84"/>
                  </a:lnTo>
                  <a:lnTo>
                    <a:pt x="90" y="81"/>
                  </a:lnTo>
                  <a:lnTo>
                    <a:pt x="91" y="79"/>
                  </a:lnTo>
                  <a:lnTo>
                    <a:pt x="93" y="78"/>
                  </a:lnTo>
                  <a:lnTo>
                    <a:pt x="94" y="74"/>
                  </a:lnTo>
                  <a:lnTo>
                    <a:pt x="94" y="73"/>
                  </a:lnTo>
                  <a:lnTo>
                    <a:pt x="96" y="70"/>
                  </a:lnTo>
                  <a:lnTo>
                    <a:pt x="97" y="68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99" y="61"/>
                  </a:lnTo>
                  <a:lnTo>
                    <a:pt x="99" y="57"/>
                  </a:lnTo>
                  <a:lnTo>
                    <a:pt x="99" y="54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7" y="50"/>
                  </a:lnTo>
                  <a:lnTo>
                    <a:pt x="97" y="47"/>
                  </a:lnTo>
                  <a:lnTo>
                    <a:pt x="96" y="45"/>
                  </a:lnTo>
                  <a:lnTo>
                    <a:pt x="96" y="42"/>
                  </a:lnTo>
                  <a:lnTo>
                    <a:pt x="96" y="41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1" y="28"/>
                  </a:lnTo>
                  <a:lnTo>
                    <a:pt x="90" y="27"/>
                  </a:lnTo>
                  <a:lnTo>
                    <a:pt x="88" y="25"/>
                  </a:lnTo>
                  <a:lnTo>
                    <a:pt x="87" y="22"/>
                  </a:lnTo>
                  <a:lnTo>
                    <a:pt x="86" y="21"/>
                  </a:lnTo>
                  <a:lnTo>
                    <a:pt x="84" y="19"/>
                  </a:lnTo>
                  <a:lnTo>
                    <a:pt x="83" y="17"/>
                  </a:lnTo>
                  <a:lnTo>
                    <a:pt x="81" y="16"/>
                  </a:lnTo>
                  <a:lnTo>
                    <a:pt x="80" y="14"/>
                  </a:lnTo>
                  <a:lnTo>
                    <a:pt x="78" y="13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7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5"/>
                  </a:lnTo>
                  <a:lnTo>
                    <a:pt x="9" y="27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6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78"/>
                  </a:lnTo>
                  <a:lnTo>
                    <a:pt x="10" y="81"/>
                  </a:lnTo>
                  <a:lnTo>
                    <a:pt x="12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19" y="90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5" y="94"/>
                  </a:lnTo>
                  <a:lnTo>
                    <a:pt x="26" y="96"/>
                  </a:lnTo>
                  <a:lnTo>
                    <a:pt x="29" y="98"/>
                  </a:lnTo>
                  <a:lnTo>
                    <a:pt x="31" y="98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2" y="101"/>
                  </a:lnTo>
                  <a:lnTo>
                    <a:pt x="63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2" y="96"/>
                  </a:lnTo>
                  <a:lnTo>
                    <a:pt x="74" y="94"/>
                  </a:lnTo>
                  <a:lnTo>
                    <a:pt x="77" y="93"/>
                  </a:lnTo>
                  <a:lnTo>
                    <a:pt x="78" y="91"/>
                  </a:lnTo>
                  <a:lnTo>
                    <a:pt x="80" y="90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4" y="85"/>
                  </a:lnTo>
                  <a:lnTo>
                    <a:pt x="86" y="84"/>
                  </a:lnTo>
                  <a:lnTo>
                    <a:pt x="87" y="82"/>
                  </a:lnTo>
                  <a:lnTo>
                    <a:pt x="88" y="81"/>
                  </a:lnTo>
                  <a:lnTo>
                    <a:pt x="90" y="78"/>
                  </a:lnTo>
                  <a:lnTo>
                    <a:pt x="91" y="76"/>
                  </a:lnTo>
                  <a:lnTo>
                    <a:pt x="93" y="74"/>
                  </a:lnTo>
                  <a:lnTo>
                    <a:pt x="93" y="71"/>
                  </a:lnTo>
                  <a:lnTo>
                    <a:pt x="94" y="70"/>
                  </a:lnTo>
                  <a:lnTo>
                    <a:pt x="94" y="67"/>
                  </a:lnTo>
                  <a:lnTo>
                    <a:pt x="96" y="65"/>
                  </a:lnTo>
                  <a:lnTo>
                    <a:pt x="96" y="62"/>
                  </a:lnTo>
                  <a:lnTo>
                    <a:pt x="96" y="61"/>
                  </a:lnTo>
                  <a:lnTo>
                    <a:pt x="97" y="57"/>
                  </a:lnTo>
                  <a:lnTo>
                    <a:pt x="97" y="54"/>
                  </a:lnTo>
                  <a:lnTo>
                    <a:pt x="97" y="53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828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0" name="Freeform 30"/>
            <p:cNvSpPr>
              <a:spLocks/>
            </p:cNvSpPr>
            <p:nvPr/>
          </p:nvSpPr>
          <p:spPr bwMode="auto">
            <a:xfrm>
              <a:off x="3778" y="2292"/>
              <a:ext cx="96" cy="100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92" y="29"/>
                </a:cxn>
                <a:cxn ang="0">
                  <a:pos x="85" y="19"/>
                </a:cxn>
                <a:cxn ang="0">
                  <a:pos x="77" y="11"/>
                </a:cxn>
                <a:cxn ang="0">
                  <a:pos x="67" y="5"/>
                </a:cxn>
                <a:cxn ang="0">
                  <a:pos x="55" y="2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2" y="9"/>
                </a:cxn>
                <a:cxn ang="0">
                  <a:pos x="14" y="17"/>
                </a:cxn>
                <a:cxn ang="0">
                  <a:pos x="6" y="26"/>
                </a:cxn>
                <a:cxn ang="0">
                  <a:pos x="2" y="39"/>
                </a:cxn>
                <a:cxn ang="0">
                  <a:pos x="0" y="51"/>
                </a:cxn>
                <a:cxn ang="0">
                  <a:pos x="2" y="63"/>
                </a:cxn>
                <a:cxn ang="0">
                  <a:pos x="6" y="74"/>
                </a:cxn>
                <a:cxn ang="0">
                  <a:pos x="14" y="83"/>
                </a:cxn>
                <a:cxn ang="0">
                  <a:pos x="22" y="91"/>
                </a:cxn>
                <a:cxn ang="0">
                  <a:pos x="33" y="97"/>
                </a:cxn>
                <a:cxn ang="0">
                  <a:pos x="43" y="100"/>
                </a:cxn>
                <a:cxn ang="0">
                  <a:pos x="55" y="99"/>
                </a:cxn>
                <a:cxn ang="0">
                  <a:pos x="67" y="96"/>
                </a:cxn>
                <a:cxn ang="0">
                  <a:pos x="77" y="89"/>
                </a:cxn>
                <a:cxn ang="0">
                  <a:pos x="85" y="82"/>
                </a:cxn>
                <a:cxn ang="0">
                  <a:pos x="92" y="72"/>
                </a:cxn>
                <a:cxn ang="0">
                  <a:pos x="95" y="60"/>
                </a:cxn>
                <a:cxn ang="0">
                  <a:pos x="93" y="51"/>
                </a:cxn>
                <a:cxn ang="0">
                  <a:pos x="92" y="39"/>
                </a:cxn>
                <a:cxn ang="0">
                  <a:pos x="89" y="28"/>
                </a:cxn>
                <a:cxn ang="0">
                  <a:pos x="82" y="19"/>
                </a:cxn>
                <a:cxn ang="0">
                  <a:pos x="74" y="11"/>
                </a:cxn>
                <a:cxn ang="0">
                  <a:pos x="64" y="6"/>
                </a:cxn>
                <a:cxn ang="0">
                  <a:pos x="53" y="3"/>
                </a:cxn>
                <a:cxn ang="0">
                  <a:pos x="42" y="3"/>
                </a:cxn>
                <a:cxn ang="0">
                  <a:pos x="31" y="6"/>
                </a:cxn>
                <a:cxn ang="0">
                  <a:pos x="21" y="12"/>
                </a:cxn>
                <a:cxn ang="0">
                  <a:pos x="14" y="20"/>
                </a:cxn>
                <a:cxn ang="0">
                  <a:pos x="8" y="29"/>
                </a:cxn>
                <a:cxn ang="0">
                  <a:pos x="3" y="40"/>
                </a:cxn>
                <a:cxn ang="0">
                  <a:pos x="3" y="52"/>
                </a:cxn>
                <a:cxn ang="0">
                  <a:pos x="5" y="65"/>
                </a:cxn>
                <a:cxn ang="0">
                  <a:pos x="9" y="76"/>
                </a:cxn>
                <a:cxn ang="0">
                  <a:pos x="16" y="83"/>
                </a:cxn>
                <a:cxn ang="0">
                  <a:pos x="25" y="91"/>
                </a:cxn>
                <a:cxn ang="0">
                  <a:pos x="34" y="96"/>
                </a:cxn>
                <a:cxn ang="0">
                  <a:pos x="46" y="97"/>
                </a:cxn>
                <a:cxn ang="0">
                  <a:pos x="58" y="97"/>
                </a:cxn>
                <a:cxn ang="0">
                  <a:pos x="68" y="92"/>
                </a:cxn>
                <a:cxn ang="0">
                  <a:pos x="77" y="86"/>
                </a:cxn>
                <a:cxn ang="0">
                  <a:pos x="85" y="79"/>
                </a:cxn>
                <a:cxn ang="0">
                  <a:pos x="90" y="69"/>
                </a:cxn>
                <a:cxn ang="0">
                  <a:pos x="93" y="57"/>
                </a:cxn>
              </a:cxnLst>
              <a:rect l="0" t="0" r="r" b="b"/>
              <a:pathLst>
                <a:path w="96" h="100">
                  <a:moveTo>
                    <a:pt x="96" y="51"/>
                  </a:moveTo>
                  <a:lnTo>
                    <a:pt x="96" y="48"/>
                  </a:lnTo>
                  <a:lnTo>
                    <a:pt x="96" y="45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0" y="26"/>
                  </a:lnTo>
                  <a:lnTo>
                    <a:pt x="89" y="25"/>
                  </a:lnTo>
                  <a:lnTo>
                    <a:pt x="87" y="23"/>
                  </a:lnTo>
                  <a:lnTo>
                    <a:pt x="86" y="20"/>
                  </a:lnTo>
                  <a:lnTo>
                    <a:pt x="85" y="19"/>
                  </a:lnTo>
                  <a:lnTo>
                    <a:pt x="83" y="17"/>
                  </a:lnTo>
                  <a:lnTo>
                    <a:pt x="82" y="15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6" y="9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2" y="82"/>
                  </a:lnTo>
                  <a:lnTo>
                    <a:pt x="14" y="83"/>
                  </a:lnTo>
                  <a:lnTo>
                    <a:pt x="15" y="85"/>
                  </a:lnTo>
                  <a:lnTo>
                    <a:pt x="16" y="86"/>
                  </a:lnTo>
                  <a:lnTo>
                    <a:pt x="18" y="88"/>
                  </a:lnTo>
                  <a:lnTo>
                    <a:pt x="19" y="89"/>
                  </a:lnTo>
                  <a:lnTo>
                    <a:pt x="22" y="91"/>
                  </a:lnTo>
                  <a:lnTo>
                    <a:pt x="24" y="92"/>
                  </a:lnTo>
                  <a:lnTo>
                    <a:pt x="25" y="94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3" y="97"/>
                  </a:lnTo>
                  <a:lnTo>
                    <a:pt x="34" y="97"/>
                  </a:lnTo>
                  <a:lnTo>
                    <a:pt x="37" y="99"/>
                  </a:lnTo>
                  <a:lnTo>
                    <a:pt x="39" y="99"/>
                  </a:lnTo>
                  <a:lnTo>
                    <a:pt x="42" y="99"/>
                  </a:lnTo>
                  <a:lnTo>
                    <a:pt x="43" y="100"/>
                  </a:lnTo>
                  <a:lnTo>
                    <a:pt x="46" y="100"/>
                  </a:lnTo>
                  <a:lnTo>
                    <a:pt x="49" y="100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5" y="99"/>
                  </a:lnTo>
                  <a:lnTo>
                    <a:pt x="58" y="99"/>
                  </a:lnTo>
                  <a:lnTo>
                    <a:pt x="61" y="99"/>
                  </a:lnTo>
                  <a:lnTo>
                    <a:pt x="62" y="97"/>
                  </a:lnTo>
                  <a:lnTo>
                    <a:pt x="65" y="97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1" y="94"/>
                  </a:lnTo>
                  <a:lnTo>
                    <a:pt x="73" y="92"/>
                  </a:lnTo>
                  <a:lnTo>
                    <a:pt x="76" y="91"/>
                  </a:lnTo>
                  <a:lnTo>
                    <a:pt x="77" y="89"/>
                  </a:lnTo>
                  <a:lnTo>
                    <a:pt x="79" y="88"/>
                  </a:lnTo>
                  <a:lnTo>
                    <a:pt x="80" y="86"/>
                  </a:lnTo>
                  <a:lnTo>
                    <a:pt x="82" y="85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6" y="80"/>
                  </a:lnTo>
                  <a:lnTo>
                    <a:pt x="87" y="79"/>
                  </a:lnTo>
                  <a:lnTo>
                    <a:pt x="89" y="76"/>
                  </a:lnTo>
                  <a:lnTo>
                    <a:pt x="90" y="74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3" y="68"/>
                  </a:lnTo>
                  <a:lnTo>
                    <a:pt x="93" y="65"/>
                  </a:lnTo>
                  <a:lnTo>
                    <a:pt x="95" y="63"/>
                  </a:lnTo>
                  <a:lnTo>
                    <a:pt x="95" y="60"/>
                  </a:lnTo>
                  <a:lnTo>
                    <a:pt x="95" y="59"/>
                  </a:lnTo>
                  <a:lnTo>
                    <a:pt x="96" y="55"/>
                  </a:lnTo>
                  <a:lnTo>
                    <a:pt x="96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3" y="48"/>
                  </a:lnTo>
                  <a:lnTo>
                    <a:pt x="93" y="45"/>
                  </a:lnTo>
                  <a:lnTo>
                    <a:pt x="93" y="43"/>
                  </a:lnTo>
                  <a:lnTo>
                    <a:pt x="93" y="40"/>
                  </a:lnTo>
                  <a:lnTo>
                    <a:pt x="92" y="39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7" y="26"/>
                  </a:lnTo>
                  <a:lnTo>
                    <a:pt x="86" y="23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9" y="15"/>
                  </a:lnTo>
                  <a:lnTo>
                    <a:pt x="77" y="14"/>
                  </a:lnTo>
                  <a:lnTo>
                    <a:pt x="76" y="12"/>
                  </a:lnTo>
                  <a:lnTo>
                    <a:pt x="74" y="11"/>
                  </a:lnTo>
                  <a:lnTo>
                    <a:pt x="73" y="9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7" y="6"/>
                  </a:lnTo>
                  <a:lnTo>
                    <a:pt x="64" y="6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5" y="62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6" y="69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9" y="76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5" y="82"/>
                  </a:lnTo>
                  <a:lnTo>
                    <a:pt x="16" y="83"/>
                  </a:lnTo>
                  <a:lnTo>
                    <a:pt x="18" y="85"/>
                  </a:lnTo>
                  <a:lnTo>
                    <a:pt x="19" y="86"/>
                  </a:lnTo>
                  <a:lnTo>
                    <a:pt x="21" y="88"/>
                  </a:lnTo>
                  <a:lnTo>
                    <a:pt x="22" y="89"/>
                  </a:lnTo>
                  <a:lnTo>
                    <a:pt x="25" y="91"/>
                  </a:lnTo>
                  <a:lnTo>
                    <a:pt x="27" y="92"/>
                  </a:lnTo>
                  <a:lnTo>
                    <a:pt x="28" y="92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4" y="96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3" y="97"/>
                  </a:lnTo>
                  <a:lnTo>
                    <a:pt x="46" y="97"/>
                  </a:lnTo>
                  <a:lnTo>
                    <a:pt x="49" y="97"/>
                  </a:lnTo>
                  <a:lnTo>
                    <a:pt x="50" y="97"/>
                  </a:lnTo>
                  <a:lnTo>
                    <a:pt x="53" y="97"/>
                  </a:lnTo>
                  <a:lnTo>
                    <a:pt x="55" y="97"/>
                  </a:lnTo>
                  <a:lnTo>
                    <a:pt x="58" y="97"/>
                  </a:lnTo>
                  <a:lnTo>
                    <a:pt x="59" y="97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7" y="94"/>
                  </a:lnTo>
                  <a:lnTo>
                    <a:pt x="68" y="92"/>
                  </a:lnTo>
                  <a:lnTo>
                    <a:pt x="70" y="92"/>
                  </a:lnTo>
                  <a:lnTo>
                    <a:pt x="73" y="91"/>
                  </a:lnTo>
                  <a:lnTo>
                    <a:pt x="74" y="89"/>
                  </a:lnTo>
                  <a:lnTo>
                    <a:pt x="76" y="88"/>
                  </a:lnTo>
                  <a:lnTo>
                    <a:pt x="77" y="86"/>
                  </a:lnTo>
                  <a:lnTo>
                    <a:pt x="79" y="85"/>
                  </a:lnTo>
                  <a:lnTo>
                    <a:pt x="80" y="83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5" y="79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9" y="72"/>
                  </a:lnTo>
                  <a:lnTo>
                    <a:pt x="89" y="71"/>
                  </a:lnTo>
                  <a:lnTo>
                    <a:pt x="90" y="69"/>
                  </a:lnTo>
                  <a:lnTo>
                    <a:pt x="92" y="66"/>
                  </a:lnTo>
                  <a:lnTo>
                    <a:pt x="92" y="65"/>
                  </a:lnTo>
                  <a:lnTo>
                    <a:pt x="92" y="62"/>
                  </a:lnTo>
                  <a:lnTo>
                    <a:pt x="93" y="60"/>
                  </a:lnTo>
                  <a:lnTo>
                    <a:pt x="93" y="57"/>
                  </a:lnTo>
                  <a:lnTo>
                    <a:pt x="93" y="55"/>
                  </a:lnTo>
                  <a:lnTo>
                    <a:pt x="93" y="52"/>
                  </a:lnTo>
                  <a:lnTo>
                    <a:pt x="93" y="51"/>
                  </a:lnTo>
                  <a:lnTo>
                    <a:pt x="96" y="51"/>
                  </a:lnTo>
                  <a:close/>
                </a:path>
              </a:pathLst>
            </a:custGeom>
            <a:solidFill>
              <a:srgbClr val="878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1" name="Freeform 31"/>
            <p:cNvSpPr>
              <a:spLocks/>
            </p:cNvSpPr>
            <p:nvPr/>
          </p:nvSpPr>
          <p:spPr bwMode="auto">
            <a:xfrm>
              <a:off x="3781" y="2295"/>
              <a:ext cx="90" cy="94"/>
            </a:xfrm>
            <a:custGeom>
              <a:avLst/>
              <a:gdLst/>
              <a:ahLst/>
              <a:cxnLst>
                <a:cxn ang="0">
                  <a:pos x="90" y="37"/>
                </a:cxn>
                <a:cxn ang="0">
                  <a:pos x="86" y="26"/>
                </a:cxn>
                <a:cxn ang="0">
                  <a:pos x="80" y="17"/>
                </a:cxn>
                <a:cxn ang="0">
                  <a:pos x="73" y="9"/>
                </a:cxn>
                <a:cxn ang="0">
                  <a:pos x="64" y="3"/>
                </a:cxn>
                <a:cxn ang="0">
                  <a:pos x="52" y="0"/>
                </a:cxn>
                <a:cxn ang="0">
                  <a:pos x="40" y="0"/>
                </a:cxn>
                <a:cxn ang="0">
                  <a:pos x="30" y="3"/>
                </a:cxn>
                <a:cxn ang="0">
                  <a:pos x="19" y="8"/>
                </a:cxn>
                <a:cxn ang="0">
                  <a:pos x="12" y="16"/>
                </a:cxn>
                <a:cxn ang="0">
                  <a:pos x="5" y="25"/>
                </a:cxn>
                <a:cxn ang="0">
                  <a:pos x="2" y="36"/>
                </a:cxn>
                <a:cxn ang="0">
                  <a:pos x="0" y="48"/>
                </a:cxn>
                <a:cxn ang="0">
                  <a:pos x="2" y="59"/>
                </a:cxn>
                <a:cxn ang="0">
                  <a:pos x="5" y="69"/>
                </a:cxn>
                <a:cxn ang="0">
                  <a:pos x="12" y="79"/>
                </a:cxn>
                <a:cxn ang="0">
                  <a:pos x="19" y="86"/>
                </a:cxn>
                <a:cxn ang="0">
                  <a:pos x="30" y="93"/>
                </a:cxn>
                <a:cxn ang="0">
                  <a:pos x="40" y="94"/>
                </a:cxn>
                <a:cxn ang="0">
                  <a:pos x="52" y="94"/>
                </a:cxn>
                <a:cxn ang="0">
                  <a:pos x="64" y="91"/>
                </a:cxn>
                <a:cxn ang="0">
                  <a:pos x="73" y="85"/>
                </a:cxn>
                <a:cxn ang="0">
                  <a:pos x="80" y="77"/>
                </a:cxn>
                <a:cxn ang="0">
                  <a:pos x="86" y="68"/>
                </a:cxn>
                <a:cxn ang="0">
                  <a:pos x="90" y="57"/>
                </a:cxn>
                <a:cxn ang="0">
                  <a:pos x="89" y="48"/>
                </a:cxn>
                <a:cxn ang="0">
                  <a:pos x="87" y="36"/>
                </a:cxn>
                <a:cxn ang="0">
                  <a:pos x="84" y="26"/>
                </a:cxn>
                <a:cxn ang="0">
                  <a:pos x="77" y="17"/>
                </a:cxn>
                <a:cxn ang="0">
                  <a:pos x="70" y="9"/>
                </a:cxn>
                <a:cxn ang="0">
                  <a:pos x="61" y="5"/>
                </a:cxn>
                <a:cxn ang="0">
                  <a:pos x="50" y="2"/>
                </a:cxn>
                <a:cxn ang="0">
                  <a:pos x="39" y="2"/>
                </a:cxn>
                <a:cxn ang="0">
                  <a:pos x="28" y="5"/>
                </a:cxn>
                <a:cxn ang="0">
                  <a:pos x="19" y="11"/>
                </a:cxn>
                <a:cxn ang="0">
                  <a:pos x="12" y="19"/>
                </a:cxn>
                <a:cxn ang="0">
                  <a:pos x="6" y="28"/>
                </a:cxn>
                <a:cxn ang="0">
                  <a:pos x="3" y="39"/>
                </a:cxn>
                <a:cxn ang="0">
                  <a:pos x="2" y="49"/>
                </a:cxn>
                <a:cxn ang="0">
                  <a:pos x="3" y="60"/>
                </a:cxn>
                <a:cxn ang="0">
                  <a:pos x="8" y="71"/>
                </a:cxn>
                <a:cxn ang="0">
                  <a:pos x="15" y="80"/>
                </a:cxn>
                <a:cxn ang="0">
                  <a:pos x="22" y="86"/>
                </a:cxn>
                <a:cxn ang="0">
                  <a:pos x="33" y="91"/>
                </a:cxn>
                <a:cxn ang="0">
                  <a:pos x="43" y="93"/>
                </a:cxn>
                <a:cxn ang="0">
                  <a:pos x="55" y="93"/>
                </a:cxn>
                <a:cxn ang="0">
                  <a:pos x="64" y="88"/>
                </a:cxn>
                <a:cxn ang="0">
                  <a:pos x="73" y="82"/>
                </a:cxn>
                <a:cxn ang="0">
                  <a:pos x="80" y="74"/>
                </a:cxn>
                <a:cxn ang="0">
                  <a:pos x="86" y="65"/>
                </a:cxn>
                <a:cxn ang="0">
                  <a:pos x="89" y="54"/>
                </a:cxn>
              </a:cxnLst>
              <a:rect l="0" t="0" r="r" b="b"/>
              <a:pathLst>
                <a:path w="90" h="94">
                  <a:moveTo>
                    <a:pt x="90" y="48"/>
                  </a:moveTo>
                  <a:lnTo>
                    <a:pt x="90" y="45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6"/>
                  </a:lnTo>
                  <a:lnTo>
                    <a:pt x="89" y="32"/>
                  </a:lnTo>
                  <a:lnTo>
                    <a:pt x="89" y="31"/>
                  </a:lnTo>
                  <a:lnTo>
                    <a:pt x="87" y="29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3" y="20"/>
                  </a:lnTo>
                  <a:lnTo>
                    <a:pt x="82" y="19"/>
                  </a:lnTo>
                  <a:lnTo>
                    <a:pt x="80" y="17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6" y="12"/>
                  </a:lnTo>
                  <a:lnTo>
                    <a:pt x="74" y="11"/>
                  </a:lnTo>
                  <a:lnTo>
                    <a:pt x="73" y="9"/>
                  </a:lnTo>
                  <a:lnTo>
                    <a:pt x="71" y="8"/>
                  </a:lnTo>
                  <a:lnTo>
                    <a:pt x="70" y="6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73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5" y="82"/>
                  </a:lnTo>
                  <a:lnTo>
                    <a:pt x="16" y="83"/>
                  </a:lnTo>
                  <a:lnTo>
                    <a:pt x="18" y="85"/>
                  </a:lnTo>
                  <a:lnTo>
                    <a:pt x="19" y="86"/>
                  </a:lnTo>
                  <a:lnTo>
                    <a:pt x="22" y="88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8" y="91"/>
                  </a:lnTo>
                  <a:lnTo>
                    <a:pt x="30" y="93"/>
                  </a:lnTo>
                  <a:lnTo>
                    <a:pt x="31" y="93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3" y="94"/>
                  </a:lnTo>
                  <a:lnTo>
                    <a:pt x="46" y="94"/>
                  </a:lnTo>
                  <a:lnTo>
                    <a:pt x="47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4" y="91"/>
                  </a:lnTo>
                  <a:lnTo>
                    <a:pt x="65" y="89"/>
                  </a:lnTo>
                  <a:lnTo>
                    <a:pt x="67" y="89"/>
                  </a:lnTo>
                  <a:lnTo>
                    <a:pt x="70" y="88"/>
                  </a:lnTo>
                  <a:lnTo>
                    <a:pt x="71" y="86"/>
                  </a:lnTo>
                  <a:lnTo>
                    <a:pt x="73" y="85"/>
                  </a:lnTo>
                  <a:lnTo>
                    <a:pt x="74" y="83"/>
                  </a:lnTo>
                  <a:lnTo>
                    <a:pt x="76" y="82"/>
                  </a:lnTo>
                  <a:lnTo>
                    <a:pt x="77" y="80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4" y="73"/>
                  </a:lnTo>
                  <a:lnTo>
                    <a:pt x="86" y="69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59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89" y="40"/>
                  </a:lnTo>
                  <a:lnTo>
                    <a:pt x="87" y="39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7" y="17"/>
                  </a:lnTo>
                  <a:lnTo>
                    <a:pt x="76" y="16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7" y="8"/>
                  </a:lnTo>
                  <a:lnTo>
                    <a:pt x="64" y="6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19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0" y="89"/>
                  </a:lnTo>
                  <a:lnTo>
                    <a:pt x="33" y="91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6" y="93"/>
                  </a:lnTo>
                  <a:lnTo>
                    <a:pt x="47" y="93"/>
                  </a:lnTo>
                  <a:lnTo>
                    <a:pt x="50" y="93"/>
                  </a:lnTo>
                  <a:lnTo>
                    <a:pt x="52" y="93"/>
                  </a:lnTo>
                  <a:lnTo>
                    <a:pt x="55" y="93"/>
                  </a:lnTo>
                  <a:lnTo>
                    <a:pt x="56" y="91"/>
                  </a:lnTo>
                  <a:lnTo>
                    <a:pt x="58" y="91"/>
                  </a:lnTo>
                  <a:lnTo>
                    <a:pt x="61" y="89"/>
                  </a:lnTo>
                  <a:lnTo>
                    <a:pt x="62" y="89"/>
                  </a:lnTo>
                  <a:lnTo>
                    <a:pt x="64" y="88"/>
                  </a:lnTo>
                  <a:lnTo>
                    <a:pt x="67" y="88"/>
                  </a:lnTo>
                  <a:lnTo>
                    <a:pt x="68" y="86"/>
                  </a:lnTo>
                  <a:lnTo>
                    <a:pt x="70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80" y="74"/>
                  </a:lnTo>
                  <a:lnTo>
                    <a:pt x="82" y="73"/>
                  </a:lnTo>
                  <a:lnTo>
                    <a:pt x="83" y="71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7" y="60"/>
                  </a:lnTo>
                  <a:lnTo>
                    <a:pt x="87" y="59"/>
                  </a:lnTo>
                  <a:lnTo>
                    <a:pt x="87" y="57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9" y="49"/>
                  </a:lnTo>
                  <a:lnTo>
                    <a:pt x="89" y="48"/>
                  </a:lnTo>
                  <a:lnTo>
                    <a:pt x="90" y="48"/>
                  </a:lnTo>
                  <a:close/>
                </a:path>
              </a:pathLst>
            </a:custGeom>
            <a:solidFill>
              <a:srgbClr val="8C8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2" name="Freeform 32"/>
            <p:cNvSpPr>
              <a:spLocks/>
            </p:cNvSpPr>
            <p:nvPr/>
          </p:nvSpPr>
          <p:spPr bwMode="auto">
            <a:xfrm>
              <a:off x="3783" y="2297"/>
              <a:ext cx="87" cy="91"/>
            </a:xfrm>
            <a:custGeom>
              <a:avLst/>
              <a:gdLst/>
              <a:ahLst/>
              <a:cxnLst>
                <a:cxn ang="0">
                  <a:pos x="85" y="37"/>
                </a:cxn>
                <a:cxn ang="0">
                  <a:pos x="82" y="26"/>
                </a:cxn>
                <a:cxn ang="0">
                  <a:pos x="77" y="17"/>
                </a:cxn>
                <a:cxn ang="0">
                  <a:pos x="69" y="9"/>
                </a:cxn>
                <a:cxn ang="0">
                  <a:pos x="60" y="3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28" y="3"/>
                </a:cxn>
                <a:cxn ang="0">
                  <a:pos x="19" y="7"/>
                </a:cxn>
                <a:cxn ang="0">
                  <a:pos x="11" y="15"/>
                </a:cxn>
                <a:cxn ang="0">
                  <a:pos x="6" y="24"/>
                </a:cxn>
                <a:cxn ang="0">
                  <a:pos x="1" y="34"/>
                </a:cxn>
                <a:cxn ang="0">
                  <a:pos x="0" y="46"/>
                </a:cxn>
                <a:cxn ang="0">
                  <a:pos x="1" y="57"/>
                </a:cxn>
                <a:cxn ang="0">
                  <a:pos x="6" y="67"/>
                </a:cxn>
                <a:cxn ang="0">
                  <a:pos x="11" y="75"/>
                </a:cxn>
                <a:cxn ang="0">
                  <a:pos x="19" y="83"/>
                </a:cxn>
                <a:cxn ang="0">
                  <a:pos x="28" y="87"/>
                </a:cxn>
                <a:cxn ang="0">
                  <a:pos x="40" y="91"/>
                </a:cxn>
                <a:cxn ang="0">
                  <a:pos x="50" y="91"/>
                </a:cxn>
                <a:cxn ang="0">
                  <a:pos x="60" y="87"/>
                </a:cxn>
                <a:cxn ang="0">
                  <a:pos x="69" y="81"/>
                </a:cxn>
                <a:cxn ang="0">
                  <a:pos x="77" y="74"/>
                </a:cxn>
                <a:cxn ang="0">
                  <a:pos x="82" y="64"/>
                </a:cxn>
                <a:cxn ang="0">
                  <a:pos x="85" y="55"/>
                </a:cxn>
                <a:cxn ang="0">
                  <a:pos x="85" y="46"/>
                </a:cxn>
                <a:cxn ang="0">
                  <a:pos x="84" y="35"/>
                </a:cxn>
                <a:cxn ang="0">
                  <a:pos x="80" y="24"/>
                </a:cxn>
                <a:cxn ang="0">
                  <a:pos x="74" y="17"/>
                </a:cxn>
                <a:cxn ang="0">
                  <a:pos x="66" y="9"/>
                </a:cxn>
                <a:cxn ang="0">
                  <a:pos x="57" y="4"/>
                </a:cxn>
                <a:cxn ang="0">
                  <a:pos x="47" y="3"/>
                </a:cxn>
                <a:cxn ang="0">
                  <a:pos x="37" y="3"/>
                </a:cxn>
                <a:cxn ang="0">
                  <a:pos x="28" y="6"/>
                </a:cxn>
                <a:cxn ang="0">
                  <a:pos x="19" y="10"/>
                </a:cxn>
                <a:cxn ang="0">
                  <a:pos x="11" y="18"/>
                </a:cxn>
                <a:cxn ang="0">
                  <a:pos x="6" y="26"/>
                </a:cxn>
                <a:cxn ang="0">
                  <a:pos x="3" y="37"/>
                </a:cxn>
                <a:cxn ang="0">
                  <a:pos x="1" y="47"/>
                </a:cxn>
                <a:cxn ang="0">
                  <a:pos x="4" y="58"/>
                </a:cxn>
                <a:cxn ang="0">
                  <a:pos x="7" y="67"/>
                </a:cxn>
                <a:cxn ang="0">
                  <a:pos x="14" y="77"/>
                </a:cxn>
                <a:cxn ang="0">
                  <a:pos x="22" y="83"/>
                </a:cxn>
                <a:cxn ang="0">
                  <a:pos x="31" y="87"/>
                </a:cxn>
                <a:cxn ang="0">
                  <a:pos x="41" y="89"/>
                </a:cxn>
                <a:cxn ang="0">
                  <a:pos x="51" y="87"/>
                </a:cxn>
                <a:cxn ang="0">
                  <a:pos x="62" y="84"/>
                </a:cxn>
                <a:cxn ang="0">
                  <a:pos x="69" y="78"/>
                </a:cxn>
                <a:cxn ang="0">
                  <a:pos x="78" y="69"/>
                </a:cxn>
                <a:cxn ang="0">
                  <a:pos x="82" y="60"/>
                </a:cxn>
                <a:cxn ang="0">
                  <a:pos x="85" y="50"/>
                </a:cxn>
              </a:cxnLst>
              <a:rect l="0" t="0" r="r" b="b"/>
              <a:pathLst>
                <a:path w="87" h="91">
                  <a:moveTo>
                    <a:pt x="87" y="46"/>
                  </a:moveTo>
                  <a:lnTo>
                    <a:pt x="87" y="43"/>
                  </a:lnTo>
                  <a:lnTo>
                    <a:pt x="87" y="41"/>
                  </a:lnTo>
                  <a:lnTo>
                    <a:pt x="87" y="38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5" y="32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1" y="21"/>
                  </a:lnTo>
                  <a:lnTo>
                    <a:pt x="80" y="20"/>
                  </a:lnTo>
                  <a:lnTo>
                    <a:pt x="78" y="18"/>
                  </a:lnTo>
                  <a:lnTo>
                    <a:pt x="77" y="17"/>
                  </a:lnTo>
                  <a:lnTo>
                    <a:pt x="75" y="15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1" y="10"/>
                  </a:lnTo>
                  <a:lnTo>
                    <a:pt x="69" y="9"/>
                  </a:lnTo>
                  <a:lnTo>
                    <a:pt x="68" y="7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6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9" y="72"/>
                  </a:lnTo>
                  <a:lnTo>
                    <a:pt x="10" y="74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17" y="81"/>
                  </a:lnTo>
                  <a:lnTo>
                    <a:pt x="19" y="83"/>
                  </a:lnTo>
                  <a:lnTo>
                    <a:pt x="20" y="84"/>
                  </a:lnTo>
                  <a:lnTo>
                    <a:pt x="23" y="86"/>
                  </a:lnTo>
                  <a:lnTo>
                    <a:pt x="25" y="86"/>
                  </a:lnTo>
                  <a:lnTo>
                    <a:pt x="26" y="87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5" y="91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1" y="91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9" y="87"/>
                  </a:lnTo>
                  <a:lnTo>
                    <a:pt x="60" y="87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6" y="84"/>
                  </a:lnTo>
                  <a:lnTo>
                    <a:pt x="68" y="83"/>
                  </a:lnTo>
                  <a:lnTo>
                    <a:pt x="69" y="81"/>
                  </a:lnTo>
                  <a:lnTo>
                    <a:pt x="71" y="80"/>
                  </a:lnTo>
                  <a:lnTo>
                    <a:pt x="72" y="78"/>
                  </a:lnTo>
                  <a:lnTo>
                    <a:pt x="74" y="78"/>
                  </a:lnTo>
                  <a:lnTo>
                    <a:pt x="75" y="75"/>
                  </a:lnTo>
                  <a:lnTo>
                    <a:pt x="77" y="74"/>
                  </a:lnTo>
                  <a:lnTo>
                    <a:pt x="78" y="72"/>
                  </a:lnTo>
                  <a:lnTo>
                    <a:pt x="80" y="71"/>
                  </a:lnTo>
                  <a:lnTo>
                    <a:pt x="81" y="69"/>
                  </a:lnTo>
                  <a:lnTo>
                    <a:pt x="82" y="67"/>
                  </a:lnTo>
                  <a:lnTo>
                    <a:pt x="82" y="64"/>
                  </a:lnTo>
                  <a:lnTo>
                    <a:pt x="84" y="63"/>
                  </a:lnTo>
                  <a:lnTo>
                    <a:pt x="84" y="61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7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3"/>
                  </a:lnTo>
                  <a:lnTo>
                    <a:pt x="85" y="41"/>
                  </a:lnTo>
                  <a:lnTo>
                    <a:pt x="84" y="38"/>
                  </a:lnTo>
                  <a:lnTo>
                    <a:pt x="84" y="37"/>
                  </a:lnTo>
                  <a:lnTo>
                    <a:pt x="84" y="35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81" y="26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78" y="21"/>
                  </a:lnTo>
                  <a:lnTo>
                    <a:pt x="77" y="20"/>
                  </a:lnTo>
                  <a:lnTo>
                    <a:pt x="75" y="18"/>
                  </a:lnTo>
                  <a:lnTo>
                    <a:pt x="74" y="17"/>
                  </a:lnTo>
                  <a:lnTo>
                    <a:pt x="72" y="15"/>
                  </a:lnTo>
                  <a:lnTo>
                    <a:pt x="72" y="14"/>
                  </a:lnTo>
                  <a:lnTo>
                    <a:pt x="69" y="12"/>
                  </a:lnTo>
                  <a:lnTo>
                    <a:pt x="68" y="10"/>
                  </a:lnTo>
                  <a:lnTo>
                    <a:pt x="66" y="9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9" y="69"/>
                  </a:lnTo>
                  <a:lnTo>
                    <a:pt x="10" y="71"/>
                  </a:lnTo>
                  <a:lnTo>
                    <a:pt x="11" y="74"/>
                  </a:lnTo>
                  <a:lnTo>
                    <a:pt x="13" y="75"/>
                  </a:lnTo>
                  <a:lnTo>
                    <a:pt x="14" y="77"/>
                  </a:lnTo>
                  <a:lnTo>
                    <a:pt x="16" y="77"/>
                  </a:lnTo>
                  <a:lnTo>
                    <a:pt x="17" y="78"/>
                  </a:lnTo>
                  <a:lnTo>
                    <a:pt x="19" y="80"/>
                  </a:lnTo>
                  <a:lnTo>
                    <a:pt x="20" y="81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5" y="84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31" y="87"/>
                  </a:lnTo>
                  <a:lnTo>
                    <a:pt x="34" y="87"/>
                  </a:lnTo>
                  <a:lnTo>
                    <a:pt x="35" y="87"/>
                  </a:lnTo>
                  <a:lnTo>
                    <a:pt x="37" y="87"/>
                  </a:lnTo>
                  <a:lnTo>
                    <a:pt x="40" y="89"/>
                  </a:lnTo>
                  <a:lnTo>
                    <a:pt x="41" y="89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50" y="87"/>
                  </a:lnTo>
                  <a:lnTo>
                    <a:pt x="51" y="87"/>
                  </a:lnTo>
                  <a:lnTo>
                    <a:pt x="54" y="87"/>
                  </a:lnTo>
                  <a:lnTo>
                    <a:pt x="56" y="87"/>
                  </a:lnTo>
                  <a:lnTo>
                    <a:pt x="57" y="86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3" y="83"/>
                  </a:lnTo>
                  <a:lnTo>
                    <a:pt x="65" y="83"/>
                  </a:lnTo>
                  <a:lnTo>
                    <a:pt x="66" y="81"/>
                  </a:lnTo>
                  <a:lnTo>
                    <a:pt x="68" y="80"/>
                  </a:lnTo>
                  <a:lnTo>
                    <a:pt x="69" y="78"/>
                  </a:lnTo>
                  <a:lnTo>
                    <a:pt x="72" y="77"/>
                  </a:lnTo>
                  <a:lnTo>
                    <a:pt x="74" y="75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80" y="67"/>
                  </a:lnTo>
                  <a:lnTo>
                    <a:pt x="80" y="66"/>
                  </a:lnTo>
                  <a:lnTo>
                    <a:pt x="81" y="64"/>
                  </a:lnTo>
                  <a:lnTo>
                    <a:pt x="82" y="63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4" y="57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5" y="50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9191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3" name="Freeform 33"/>
            <p:cNvSpPr>
              <a:spLocks/>
            </p:cNvSpPr>
            <p:nvPr/>
          </p:nvSpPr>
          <p:spPr bwMode="auto">
            <a:xfrm>
              <a:off x="3784" y="2298"/>
              <a:ext cx="84" cy="88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80" y="25"/>
                </a:cxn>
                <a:cxn ang="0">
                  <a:pos x="74" y="17"/>
                </a:cxn>
                <a:cxn ang="0">
                  <a:pos x="67" y="9"/>
                </a:cxn>
                <a:cxn ang="0">
                  <a:pos x="59" y="5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28" y="3"/>
                </a:cxn>
                <a:cxn ang="0">
                  <a:pos x="19" y="8"/>
                </a:cxn>
                <a:cxn ang="0">
                  <a:pos x="12" y="16"/>
                </a:cxn>
                <a:cxn ang="0">
                  <a:pos x="6" y="23"/>
                </a:cxn>
                <a:cxn ang="0">
                  <a:pos x="2" y="34"/>
                </a:cxn>
                <a:cxn ang="0">
                  <a:pos x="0" y="45"/>
                </a:cxn>
                <a:cxn ang="0">
                  <a:pos x="2" y="56"/>
                </a:cxn>
                <a:cxn ang="0">
                  <a:pos x="6" y="65"/>
                </a:cxn>
                <a:cxn ang="0">
                  <a:pos x="12" y="74"/>
                </a:cxn>
                <a:cxn ang="0">
                  <a:pos x="19" y="80"/>
                </a:cxn>
                <a:cxn ang="0">
                  <a:pos x="28" y="85"/>
                </a:cxn>
                <a:cxn ang="0">
                  <a:pos x="39" y="88"/>
                </a:cxn>
                <a:cxn ang="0">
                  <a:pos x="49" y="86"/>
                </a:cxn>
                <a:cxn ang="0">
                  <a:pos x="59" y="85"/>
                </a:cxn>
                <a:cxn ang="0">
                  <a:pos x="67" y="79"/>
                </a:cxn>
                <a:cxn ang="0">
                  <a:pos x="76" y="70"/>
                </a:cxn>
                <a:cxn ang="0">
                  <a:pos x="81" y="62"/>
                </a:cxn>
                <a:cxn ang="0">
                  <a:pos x="83" y="51"/>
                </a:cxn>
                <a:cxn ang="0">
                  <a:pos x="81" y="42"/>
                </a:cxn>
                <a:cxn ang="0">
                  <a:pos x="80" y="33"/>
                </a:cxn>
                <a:cxn ang="0">
                  <a:pos x="77" y="23"/>
                </a:cxn>
                <a:cxn ang="0">
                  <a:pos x="71" y="16"/>
                </a:cxn>
                <a:cxn ang="0">
                  <a:pos x="62" y="9"/>
                </a:cxn>
                <a:cxn ang="0">
                  <a:pos x="55" y="5"/>
                </a:cxn>
                <a:cxn ang="0">
                  <a:pos x="44" y="3"/>
                </a:cxn>
                <a:cxn ang="0">
                  <a:pos x="34" y="3"/>
                </a:cxn>
                <a:cxn ang="0">
                  <a:pos x="25" y="6"/>
                </a:cxn>
                <a:cxn ang="0">
                  <a:pos x="18" y="13"/>
                </a:cxn>
                <a:cxn ang="0">
                  <a:pos x="10" y="20"/>
                </a:cxn>
                <a:cxn ang="0">
                  <a:pos x="6" y="28"/>
                </a:cxn>
                <a:cxn ang="0">
                  <a:pos x="3" y="39"/>
                </a:cxn>
                <a:cxn ang="0">
                  <a:pos x="3" y="48"/>
                </a:cxn>
                <a:cxn ang="0">
                  <a:pos x="5" y="59"/>
                </a:cxn>
                <a:cxn ang="0">
                  <a:pos x="9" y="68"/>
                </a:cxn>
                <a:cxn ang="0">
                  <a:pos x="16" y="74"/>
                </a:cxn>
                <a:cxn ang="0">
                  <a:pos x="24" y="80"/>
                </a:cxn>
                <a:cxn ang="0">
                  <a:pos x="33" y="85"/>
                </a:cxn>
                <a:cxn ang="0">
                  <a:pos x="43" y="85"/>
                </a:cxn>
                <a:cxn ang="0">
                  <a:pos x="52" y="85"/>
                </a:cxn>
                <a:cxn ang="0">
                  <a:pos x="61" y="80"/>
                </a:cxn>
                <a:cxn ang="0">
                  <a:pos x="70" y="74"/>
                </a:cxn>
                <a:cxn ang="0">
                  <a:pos x="76" y="68"/>
                </a:cxn>
                <a:cxn ang="0">
                  <a:pos x="80" y="59"/>
                </a:cxn>
                <a:cxn ang="0">
                  <a:pos x="81" y="48"/>
                </a:cxn>
              </a:cxnLst>
              <a:rect l="0" t="0" r="r" b="b"/>
              <a:pathLst>
                <a:path w="84" h="88">
                  <a:moveTo>
                    <a:pt x="84" y="45"/>
                  </a:moveTo>
                  <a:lnTo>
                    <a:pt x="84" y="42"/>
                  </a:lnTo>
                  <a:lnTo>
                    <a:pt x="84" y="40"/>
                  </a:lnTo>
                  <a:lnTo>
                    <a:pt x="83" y="37"/>
                  </a:lnTo>
                  <a:lnTo>
                    <a:pt x="83" y="36"/>
                  </a:lnTo>
                  <a:lnTo>
                    <a:pt x="83" y="34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8"/>
                  </a:lnTo>
                  <a:lnTo>
                    <a:pt x="80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68" y="11"/>
                  </a:lnTo>
                  <a:lnTo>
                    <a:pt x="67" y="9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6" y="65"/>
                  </a:lnTo>
                  <a:lnTo>
                    <a:pt x="6" y="66"/>
                  </a:lnTo>
                  <a:lnTo>
                    <a:pt x="8" y="68"/>
                  </a:lnTo>
                  <a:lnTo>
                    <a:pt x="9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8" y="79"/>
                  </a:lnTo>
                  <a:lnTo>
                    <a:pt x="19" y="80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4" y="83"/>
                  </a:lnTo>
                  <a:lnTo>
                    <a:pt x="27" y="85"/>
                  </a:lnTo>
                  <a:lnTo>
                    <a:pt x="28" y="85"/>
                  </a:lnTo>
                  <a:lnTo>
                    <a:pt x="30" y="86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5" y="86"/>
                  </a:lnTo>
                  <a:lnTo>
                    <a:pt x="56" y="85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5" y="80"/>
                  </a:lnTo>
                  <a:lnTo>
                    <a:pt x="67" y="79"/>
                  </a:lnTo>
                  <a:lnTo>
                    <a:pt x="68" y="77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4" y="73"/>
                  </a:lnTo>
                  <a:lnTo>
                    <a:pt x="76" y="70"/>
                  </a:lnTo>
                  <a:lnTo>
                    <a:pt x="77" y="68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3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6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4" y="46"/>
                  </a:lnTo>
                  <a:lnTo>
                    <a:pt x="84" y="45"/>
                  </a:lnTo>
                  <a:lnTo>
                    <a:pt x="81" y="45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0" y="33"/>
                  </a:lnTo>
                  <a:lnTo>
                    <a:pt x="80" y="29"/>
                  </a:lnTo>
                  <a:lnTo>
                    <a:pt x="79" y="28"/>
                  </a:lnTo>
                  <a:lnTo>
                    <a:pt x="79" y="26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0" y="14"/>
                  </a:lnTo>
                  <a:lnTo>
                    <a:pt x="68" y="13"/>
                  </a:lnTo>
                  <a:lnTo>
                    <a:pt x="67" y="11"/>
                  </a:lnTo>
                  <a:lnTo>
                    <a:pt x="65" y="9"/>
                  </a:lnTo>
                  <a:lnTo>
                    <a:pt x="62" y="9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5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8" y="63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19" y="77"/>
                  </a:lnTo>
                  <a:lnTo>
                    <a:pt x="21" y="79"/>
                  </a:lnTo>
                  <a:lnTo>
                    <a:pt x="22" y="80"/>
                  </a:lnTo>
                  <a:lnTo>
                    <a:pt x="24" y="80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31" y="83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50" y="85"/>
                  </a:lnTo>
                  <a:lnTo>
                    <a:pt x="52" y="85"/>
                  </a:lnTo>
                  <a:lnTo>
                    <a:pt x="55" y="83"/>
                  </a:lnTo>
                  <a:lnTo>
                    <a:pt x="56" y="83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61" y="80"/>
                  </a:lnTo>
                  <a:lnTo>
                    <a:pt x="62" y="80"/>
                  </a:lnTo>
                  <a:lnTo>
                    <a:pt x="65" y="79"/>
                  </a:lnTo>
                  <a:lnTo>
                    <a:pt x="67" y="77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1" y="74"/>
                  </a:lnTo>
                  <a:lnTo>
                    <a:pt x="71" y="73"/>
                  </a:lnTo>
                  <a:lnTo>
                    <a:pt x="73" y="71"/>
                  </a:lnTo>
                  <a:lnTo>
                    <a:pt x="74" y="70"/>
                  </a:lnTo>
                  <a:lnTo>
                    <a:pt x="76" y="68"/>
                  </a:lnTo>
                  <a:lnTo>
                    <a:pt x="77" y="66"/>
                  </a:lnTo>
                  <a:lnTo>
                    <a:pt x="77" y="63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7"/>
                  </a:lnTo>
                  <a:lnTo>
                    <a:pt x="81" y="54"/>
                  </a:lnTo>
                  <a:lnTo>
                    <a:pt x="81" y="53"/>
                  </a:lnTo>
                  <a:lnTo>
                    <a:pt x="81" y="51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9696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4" name="Freeform 34"/>
            <p:cNvSpPr>
              <a:spLocks/>
            </p:cNvSpPr>
            <p:nvPr/>
          </p:nvSpPr>
          <p:spPr bwMode="auto">
            <a:xfrm>
              <a:off x="3787" y="2301"/>
              <a:ext cx="78" cy="82"/>
            </a:xfrm>
            <a:custGeom>
              <a:avLst/>
              <a:gdLst/>
              <a:ahLst/>
              <a:cxnLst>
                <a:cxn ang="0">
                  <a:pos x="78" y="33"/>
                </a:cxn>
                <a:cxn ang="0">
                  <a:pos x="76" y="23"/>
                </a:cxn>
                <a:cxn ang="0">
                  <a:pos x="70" y="16"/>
                </a:cxn>
                <a:cxn ang="0">
                  <a:pos x="64" y="8"/>
                </a:cxn>
                <a:cxn ang="0">
                  <a:pos x="55" y="3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5" y="2"/>
                </a:cxn>
                <a:cxn ang="0">
                  <a:pos x="18" y="6"/>
                </a:cxn>
                <a:cxn ang="0">
                  <a:pos x="10" y="14"/>
                </a:cxn>
                <a:cxn ang="0">
                  <a:pos x="5" y="22"/>
                </a:cxn>
                <a:cxn ang="0">
                  <a:pos x="2" y="31"/>
                </a:cxn>
                <a:cxn ang="0">
                  <a:pos x="0" y="42"/>
                </a:cxn>
                <a:cxn ang="0">
                  <a:pos x="2" y="51"/>
                </a:cxn>
                <a:cxn ang="0">
                  <a:pos x="5" y="60"/>
                </a:cxn>
                <a:cxn ang="0">
                  <a:pos x="10" y="70"/>
                </a:cxn>
                <a:cxn ang="0">
                  <a:pos x="18" y="76"/>
                </a:cxn>
                <a:cxn ang="0">
                  <a:pos x="25" y="80"/>
                </a:cxn>
                <a:cxn ang="0">
                  <a:pos x="36" y="82"/>
                </a:cxn>
                <a:cxn ang="0">
                  <a:pos x="46" y="82"/>
                </a:cxn>
                <a:cxn ang="0">
                  <a:pos x="55" y="79"/>
                </a:cxn>
                <a:cxn ang="0">
                  <a:pos x="64" y="74"/>
                </a:cxn>
                <a:cxn ang="0">
                  <a:pos x="70" y="68"/>
                </a:cxn>
                <a:cxn ang="0">
                  <a:pos x="76" y="59"/>
                </a:cxn>
                <a:cxn ang="0">
                  <a:pos x="78" y="50"/>
                </a:cxn>
                <a:cxn ang="0">
                  <a:pos x="77" y="42"/>
                </a:cxn>
                <a:cxn ang="0">
                  <a:pos x="76" y="31"/>
                </a:cxn>
                <a:cxn ang="0">
                  <a:pos x="73" y="22"/>
                </a:cxn>
                <a:cxn ang="0">
                  <a:pos x="67" y="16"/>
                </a:cxn>
                <a:cxn ang="0">
                  <a:pos x="61" y="10"/>
                </a:cxn>
                <a:cxn ang="0">
                  <a:pos x="52" y="5"/>
                </a:cxn>
                <a:cxn ang="0">
                  <a:pos x="43" y="2"/>
                </a:cxn>
                <a:cxn ang="0">
                  <a:pos x="34" y="2"/>
                </a:cxn>
                <a:cxn ang="0">
                  <a:pos x="25" y="5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6" y="25"/>
                </a:cxn>
                <a:cxn ang="0">
                  <a:pos x="3" y="34"/>
                </a:cxn>
                <a:cxn ang="0">
                  <a:pos x="2" y="43"/>
                </a:cxn>
                <a:cxn ang="0">
                  <a:pos x="3" y="53"/>
                </a:cxn>
                <a:cxn ang="0">
                  <a:pos x="7" y="62"/>
                </a:cxn>
                <a:cxn ang="0">
                  <a:pos x="13" y="70"/>
                </a:cxn>
                <a:cxn ang="0">
                  <a:pos x="19" y="74"/>
                </a:cxn>
                <a:cxn ang="0">
                  <a:pos x="28" y="79"/>
                </a:cxn>
                <a:cxn ang="0">
                  <a:pos x="37" y="80"/>
                </a:cxn>
                <a:cxn ang="0">
                  <a:pos x="47" y="80"/>
                </a:cxn>
                <a:cxn ang="0">
                  <a:pos x="56" y="77"/>
                </a:cxn>
                <a:cxn ang="0">
                  <a:pos x="64" y="71"/>
                </a:cxn>
                <a:cxn ang="0">
                  <a:pos x="70" y="65"/>
                </a:cxn>
                <a:cxn ang="0">
                  <a:pos x="74" y="57"/>
                </a:cxn>
                <a:cxn ang="0">
                  <a:pos x="77" y="48"/>
                </a:cxn>
              </a:cxnLst>
              <a:rect l="0" t="0" r="r" b="b"/>
              <a:pathLst>
                <a:path w="78" h="82">
                  <a:moveTo>
                    <a:pt x="78" y="42"/>
                  </a:moveTo>
                  <a:lnTo>
                    <a:pt x="78" y="39"/>
                  </a:lnTo>
                  <a:lnTo>
                    <a:pt x="78" y="37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7" y="30"/>
                  </a:lnTo>
                  <a:lnTo>
                    <a:pt x="77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0" y="16"/>
                  </a:lnTo>
                  <a:lnTo>
                    <a:pt x="68" y="14"/>
                  </a:lnTo>
                  <a:lnTo>
                    <a:pt x="68" y="13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19" y="77"/>
                  </a:lnTo>
                  <a:lnTo>
                    <a:pt x="21" y="77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52" y="80"/>
                  </a:lnTo>
                  <a:lnTo>
                    <a:pt x="53" y="80"/>
                  </a:lnTo>
                  <a:lnTo>
                    <a:pt x="55" y="79"/>
                  </a:lnTo>
                  <a:lnTo>
                    <a:pt x="56" y="79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70" y="68"/>
                  </a:lnTo>
                  <a:lnTo>
                    <a:pt x="71" y="67"/>
                  </a:lnTo>
                  <a:lnTo>
                    <a:pt x="73" y="65"/>
                  </a:lnTo>
                  <a:lnTo>
                    <a:pt x="74" y="63"/>
                  </a:lnTo>
                  <a:lnTo>
                    <a:pt x="74" y="60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6" y="31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4" y="26"/>
                  </a:lnTo>
                  <a:lnTo>
                    <a:pt x="74" y="25"/>
                  </a:lnTo>
                  <a:lnTo>
                    <a:pt x="73" y="22"/>
                  </a:lnTo>
                  <a:lnTo>
                    <a:pt x="71" y="20"/>
                  </a:lnTo>
                  <a:lnTo>
                    <a:pt x="71" y="19"/>
                  </a:lnTo>
                  <a:lnTo>
                    <a:pt x="70" y="17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4" y="11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59" y="8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5" y="54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9" y="65"/>
                  </a:lnTo>
                  <a:lnTo>
                    <a:pt x="10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3" y="71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24" y="77"/>
                  </a:lnTo>
                  <a:lnTo>
                    <a:pt x="25" y="77"/>
                  </a:lnTo>
                  <a:lnTo>
                    <a:pt x="27" y="79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37" y="80"/>
                  </a:lnTo>
                  <a:lnTo>
                    <a:pt x="40" y="80"/>
                  </a:lnTo>
                  <a:lnTo>
                    <a:pt x="41" y="80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7" y="80"/>
                  </a:lnTo>
                  <a:lnTo>
                    <a:pt x="49" y="79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3" y="77"/>
                  </a:lnTo>
                  <a:lnTo>
                    <a:pt x="56" y="77"/>
                  </a:lnTo>
                  <a:lnTo>
                    <a:pt x="58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2" y="73"/>
                  </a:lnTo>
                  <a:lnTo>
                    <a:pt x="64" y="71"/>
                  </a:lnTo>
                  <a:lnTo>
                    <a:pt x="65" y="71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8" y="67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3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6" y="51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77" y="42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9C9C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5" name="Freeform 35"/>
            <p:cNvSpPr>
              <a:spLocks/>
            </p:cNvSpPr>
            <p:nvPr/>
          </p:nvSpPr>
          <p:spPr bwMode="auto">
            <a:xfrm>
              <a:off x="3789" y="2303"/>
              <a:ext cx="75" cy="78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72" y="23"/>
                </a:cxn>
                <a:cxn ang="0">
                  <a:pos x="66" y="14"/>
                </a:cxn>
                <a:cxn ang="0">
                  <a:pos x="60" y="8"/>
                </a:cxn>
                <a:cxn ang="0">
                  <a:pos x="51" y="3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5" y="3"/>
                </a:cxn>
                <a:cxn ang="0">
                  <a:pos x="16" y="8"/>
                </a:cxn>
                <a:cxn ang="0">
                  <a:pos x="10" y="14"/>
                </a:cxn>
                <a:cxn ang="0">
                  <a:pos x="4" y="20"/>
                </a:cxn>
                <a:cxn ang="0">
                  <a:pos x="1" y="29"/>
                </a:cxn>
                <a:cxn ang="0">
                  <a:pos x="0" y="40"/>
                </a:cxn>
                <a:cxn ang="0">
                  <a:pos x="1" y="49"/>
                </a:cxn>
                <a:cxn ang="0">
                  <a:pos x="4" y="58"/>
                </a:cxn>
                <a:cxn ang="0">
                  <a:pos x="10" y="66"/>
                </a:cxn>
                <a:cxn ang="0">
                  <a:pos x="16" y="72"/>
                </a:cxn>
                <a:cxn ang="0">
                  <a:pos x="25" y="77"/>
                </a:cxn>
                <a:cxn ang="0">
                  <a:pos x="34" y="78"/>
                </a:cxn>
                <a:cxn ang="0">
                  <a:pos x="42" y="78"/>
                </a:cxn>
                <a:cxn ang="0">
                  <a:pos x="51" y="75"/>
                </a:cxn>
                <a:cxn ang="0">
                  <a:pos x="60" y="71"/>
                </a:cxn>
                <a:cxn ang="0">
                  <a:pos x="66" y="65"/>
                </a:cxn>
                <a:cxn ang="0">
                  <a:pos x="72" y="57"/>
                </a:cxn>
                <a:cxn ang="0">
                  <a:pos x="75" y="48"/>
                </a:cxn>
                <a:cxn ang="0">
                  <a:pos x="74" y="40"/>
                </a:cxn>
                <a:cxn ang="0">
                  <a:pos x="72" y="31"/>
                </a:cxn>
                <a:cxn ang="0">
                  <a:pos x="69" y="21"/>
                </a:cxn>
                <a:cxn ang="0">
                  <a:pos x="63" y="14"/>
                </a:cxn>
                <a:cxn ang="0">
                  <a:pos x="56" y="8"/>
                </a:cxn>
                <a:cxn ang="0">
                  <a:pos x="48" y="4"/>
                </a:cxn>
                <a:cxn ang="0">
                  <a:pos x="39" y="3"/>
                </a:cxn>
                <a:cxn ang="0">
                  <a:pos x="31" y="3"/>
                </a:cxn>
                <a:cxn ang="0">
                  <a:pos x="22" y="6"/>
                </a:cxn>
                <a:cxn ang="0">
                  <a:pos x="14" y="11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3" y="35"/>
                </a:cxn>
                <a:cxn ang="0">
                  <a:pos x="3" y="44"/>
                </a:cxn>
                <a:cxn ang="0">
                  <a:pos x="4" y="54"/>
                </a:cxn>
                <a:cxn ang="0">
                  <a:pos x="8" y="61"/>
                </a:cxn>
                <a:cxn ang="0">
                  <a:pos x="14" y="68"/>
                </a:cxn>
                <a:cxn ang="0">
                  <a:pos x="22" y="72"/>
                </a:cxn>
                <a:cxn ang="0">
                  <a:pos x="31" y="75"/>
                </a:cxn>
                <a:cxn ang="0">
                  <a:pos x="39" y="77"/>
                </a:cxn>
                <a:cxn ang="0">
                  <a:pos x="48" y="75"/>
                </a:cxn>
                <a:cxn ang="0">
                  <a:pos x="56" y="71"/>
                </a:cxn>
                <a:cxn ang="0">
                  <a:pos x="63" y="66"/>
                </a:cxn>
                <a:cxn ang="0">
                  <a:pos x="68" y="58"/>
                </a:cxn>
                <a:cxn ang="0">
                  <a:pos x="72" y="51"/>
                </a:cxn>
                <a:cxn ang="0">
                  <a:pos x="74" y="41"/>
                </a:cxn>
              </a:cxnLst>
              <a:rect l="0" t="0" r="r" b="b"/>
              <a:pathLst>
                <a:path w="75" h="78">
                  <a:moveTo>
                    <a:pt x="75" y="40"/>
                  </a:moveTo>
                  <a:lnTo>
                    <a:pt x="75" y="37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1" y="20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8" y="15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3" y="11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7" y="6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4" y="57"/>
                  </a:lnTo>
                  <a:lnTo>
                    <a:pt x="4" y="58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8" y="65"/>
                  </a:lnTo>
                  <a:lnTo>
                    <a:pt x="10" y="66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3" y="69"/>
                  </a:lnTo>
                  <a:lnTo>
                    <a:pt x="14" y="71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9" y="74"/>
                  </a:lnTo>
                  <a:lnTo>
                    <a:pt x="22" y="75"/>
                  </a:lnTo>
                  <a:lnTo>
                    <a:pt x="23" y="75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8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8" y="78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5" y="78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1" y="75"/>
                  </a:lnTo>
                  <a:lnTo>
                    <a:pt x="54" y="75"/>
                  </a:lnTo>
                  <a:lnTo>
                    <a:pt x="56" y="74"/>
                  </a:lnTo>
                  <a:lnTo>
                    <a:pt x="57" y="72"/>
                  </a:lnTo>
                  <a:lnTo>
                    <a:pt x="59" y="72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5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69" y="61"/>
                  </a:lnTo>
                  <a:lnTo>
                    <a:pt x="69" y="60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5" y="46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4" y="35"/>
                  </a:lnTo>
                  <a:lnTo>
                    <a:pt x="72" y="34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6" y="17"/>
                  </a:lnTo>
                  <a:lnTo>
                    <a:pt x="65" y="15"/>
                  </a:lnTo>
                  <a:lnTo>
                    <a:pt x="63" y="14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7" y="58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6" y="69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3" y="74"/>
                  </a:lnTo>
                  <a:lnTo>
                    <a:pt x="25" y="74"/>
                  </a:lnTo>
                  <a:lnTo>
                    <a:pt x="26" y="75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32" y="77"/>
                  </a:lnTo>
                  <a:lnTo>
                    <a:pt x="34" y="77"/>
                  </a:lnTo>
                  <a:lnTo>
                    <a:pt x="35" y="77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2" y="77"/>
                  </a:lnTo>
                  <a:lnTo>
                    <a:pt x="44" y="75"/>
                  </a:lnTo>
                  <a:lnTo>
                    <a:pt x="47" y="75"/>
                  </a:lnTo>
                  <a:lnTo>
                    <a:pt x="48" y="75"/>
                  </a:lnTo>
                  <a:lnTo>
                    <a:pt x="50" y="74"/>
                  </a:lnTo>
                  <a:lnTo>
                    <a:pt x="51" y="74"/>
                  </a:lnTo>
                  <a:lnTo>
                    <a:pt x="53" y="72"/>
                  </a:lnTo>
                  <a:lnTo>
                    <a:pt x="54" y="72"/>
                  </a:lnTo>
                  <a:lnTo>
                    <a:pt x="56" y="71"/>
                  </a:lnTo>
                  <a:lnTo>
                    <a:pt x="57" y="71"/>
                  </a:lnTo>
                  <a:lnTo>
                    <a:pt x="59" y="69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5" y="63"/>
                  </a:lnTo>
                  <a:lnTo>
                    <a:pt x="66" y="61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2" y="48"/>
                  </a:lnTo>
                  <a:lnTo>
                    <a:pt x="72" y="44"/>
                  </a:lnTo>
                  <a:lnTo>
                    <a:pt x="74" y="43"/>
                  </a:lnTo>
                  <a:lnTo>
                    <a:pt x="74" y="41"/>
                  </a:lnTo>
                  <a:lnTo>
                    <a:pt x="74" y="40"/>
                  </a:lnTo>
                  <a:lnTo>
                    <a:pt x="75" y="40"/>
                  </a:lnTo>
                  <a:close/>
                </a:path>
              </a:pathLst>
            </a:custGeom>
            <a:solidFill>
              <a:srgbClr val="A1A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6" name="Freeform 36"/>
            <p:cNvSpPr>
              <a:spLocks/>
            </p:cNvSpPr>
            <p:nvPr/>
          </p:nvSpPr>
          <p:spPr bwMode="auto">
            <a:xfrm>
              <a:off x="3790" y="2306"/>
              <a:ext cx="73" cy="74"/>
            </a:xfrm>
            <a:custGeom>
              <a:avLst/>
              <a:gdLst/>
              <a:ahLst/>
              <a:cxnLst>
                <a:cxn ang="0">
                  <a:pos x="71" y="31"/>
                </a:cxn>
                <a:cxn ang="0">
                  <a:pos x="70" y="23"/>
                </a:cxn>
                <a:cxn ang="0">
                  <a:pos x="67" y="17"/>
                </a:cxn>
                <a:cxn ang="0">
                  <a:pos x="62" y="11"/>
                </a:cxn>
                <a:cxn ang="0">
                  <a:pos x="56" y="6"/>
                </a:cxn>
                <a:cxn ang="0">
                  <a:pos x="50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6" y="6"/>
                </a:cxn>
                <a:cxn ang="0">
                  <a:pos x="10" y="11"/>
                </a:cxn>
                <a:cxn ang="0">
                  <a:pos x="6" y="17"/>
                </a:cxn>
                <a:cxn ang="0">
                  <a:pos x="3" y="23"/>
                </a:cxn>
                <a:cxn ang="0">
                  <a:pos x="2" y="31"/>
                </a:cxn>
                <a:cxn ang="0">
                  <a:pos x="0" y="38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5"/>
                </a:cxn>
                <a:cxn ang="0">
                  <a:pos x="18" y="68"/>
                </a:cxn>
                <a:cxn ang="0">
                  <a:pos x="24" y="71"/>
                </a:cxn>
                <a:cxn ang="0">
                  <a:pos x="31" y="74"/>
                </a:cxn>
                <a:cxn ang="0">
                  <a:pos x="38" y="74"/>
                </a:cxn>
                <a:cxn ang="0">
                  <a:pos x="46" y="72"/>
                </a:cxn>
                <a:cxn ang="0">
                  <a:pos x="52" y="69"/>
                </a:cxn>
                <a:cxn ang="0">
                  <a:pos x="58" y="66"/>
                </a:cxn>
                <a:cxn ang="0">
                  <a:pos x="62" y="62"/>
                </a:cxn>
                <a:cxn ang="0">
                  <a:pos x="67" y="55"/>
                </a:cxn>
                <a:cxn ang="0">
                  <a:pos x="70" y="49"/>
                </a:cxn>
                <a:cxn ang="0">
                  <a:pos x="71" y="41"/>
                </a:cxn>
                <a:cxn ang="0">
                  <a:pos x="70" y="37"/>
                </a:cxn>
                <a:cxn ang="0">
                  <a:pos x="70" y="29"/>
                </a:cxn>
                <a:cxn ang="0">
                  <a:pos x="68" y="23"/>
                </a:cxn>
                <a:cxn ang="0">
                  <a:pos x="64" y="17"/>
                </a:cxn>
                <a:cxn ang="0">
                  <a:pos x="59" y="11"/>
                </a:cxn>
                <a:cxn ang="0">
                  <a:pos x="53" y="6"/>
                </a:cxn>
                <a:cxn ang="0">
                  <a:pos x="47" y="3"/>
                </a:cxn>
                <a:cxn ang="0">
                  <a:pos x="41" y="1"/>
                </a:cxn>
                <a:cxn ang="0">
                  <a:pos x="34" y="1"/>
                </a:cxn>
                <a:cxn ang="0">
                  <a:pos x="28" y="3"/>
                </a:cxn>
                <a:cxn ang="0">
                  <a:pos x="22" y="5"/>
                </a:cxn>
                <a:cxn ang="0">
                  <a:pos x="16" y="8"/>
                </a:cxn>
                <a:cxn ang="0">
                  <a:pos x="10" y="14"/>
                </a:cxn>
                <a:cxn ang="0">
                  <a:pos x="7" y="20"/>
                </a:cxn>
                <a:cxn ang="0">
                  <a:pos x="4" y="26"/>
                </a:cxn>
                <a:cxn ang="0">
                  <a:pos x="3" y="32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12" y="60"/>
                </a:cxn>
                <a:cxn ang="0">
                  <a:pos x="16" y="65"/>
                </a:cxn>
                <a:cxn ang="0">
                  <a:pos x="22" y="68"/>
                </a:cxn>
                <a:cxn ang="0">
                  <a:pos x="28" y="71"/>
                </a:cxn>
                <a:cxn ang="0">
                  <a:pos x="34" y="71"/>
                </a:cxn>
                <a:cxn ang="0">
                  <a:pos x="41" y="71"/>
                </a:cxn>
                <a:cxn ang="0">
                  <a:pos x="47" y="69"/>
                </a:cxn>
                <a:cxn ang="0">
                  <a:pos x="53" y="66"/>
                </a:cxn>
                <a:cxn ang="0">
                  <a:pos x="59" y="63"/>
                </a:cxn>
                <a:cxn ang="0">
                  <a:pos x="64" y="57"/>
                </a:cxn>
                <a:cxn ang="0">
                  <a:pos x="67" y="52"/>
                </a:cxn>
                <a:cxn ang="0">
                  <a:pos x="70" y="45"/>
                </a:cxn>
                <a:cxn ang="0">
                  <a:pos x="70" y="38"/>
                </a:cxn>
              </a:cxnLst>
              <a:rect l="0" t="0" r="r" b="b"/>
              <a:pathLst>
                <a:path w="73" h="74">
                  <a:moveTo>
                    <a:pt x="73" y="37"/>
                  </a:moveTo>
                  <a:lnTo>
                    <a:pt x="73" y="34"/>
                  </a:lnTo>
                  <a:lnTo>
                    <a:pt x="73" y="32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0" y="23"/>
                  </a:lnTo>
                  <a:lnTo>
                    <a:pt x="70" y="21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5" y="14"/>
                  </a:lnTo>
                  <a:lnTo>
                    <a:pt x="64" y="12"/>
                  </a:lnTo>
                  <a:lnTo>
                    <a:pt x="62" y="11"/>
                  </a:lnTo>
                  <a:lnTo>
                    <a:pt x="61" y="9"/>
                  </a:lnTo>
                  <a:lnTo>
                    <a:pt x="59" y="8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5" y="5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6" y="55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0" y="62"/>
                  </a:lnTo>
                  <a:lnTo>
                    <a:pt x="10" y="63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15" y="66"/>
                  </a:lnTo>
                  <a:lnTo>
                    <a:pt x="16" y="68"/>
                  </a:lnTo>
                  <a:lnTo>
                    <a:pt x="18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5" y="72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7" y="74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1" y="74"/>
                  </a:lnTo>
                  <a:lnTo>
                    <a:pt x="43" y="72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9" y="71"/>
                  </a:lnTo>
                  <a:lnTo>
                    <a:pt x="50" y="71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1" y="65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5" y="58"/>
                  </a:lnTo>
                  <a:lnTo>
                    <a:pt x="67" y="57"/>
                  </a:lnTo>
                  <a:lnTo>
                    <a:pt x="67" y="55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70" y="51"/>
                  </a:lnTo>
                  <a:lnTo>
                    <a:pt x="70" y="49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5"/>
                  </a:lnTo>
                  <a:lnTo>
                    <a:pt x="71" y="41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1"/>
                  </a:lnTo>
                  <a:lnTo>
                    <a:pt x="70" y="29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2" y="14"/>
                  </a:lnTo>
                  <a:lnTo>
                    <a:pt x="61" y="12"/>
                  </a:lnTo>
                  <a:lnTo>
                    <a:pt x="59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7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8" y="71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3" y="71"/>
                  </a:lnTo>
                  <a:lnTo>
                    <a:pt x="44" y="71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9" y="69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3" y="66"/>
                  </a:lnTo>
                  <a:lnTo>
                    <a:pt x="55" y="66"/>
                  </a:lnTo>
                  <a:lnTo>
                    <a:pt x="56" y="65"/>
                  </a:lnTo>
                  <a:lnTo>
                    <a:pt x="58" y="63"/>
                  </a:lnTo>
                  <a:lnTo>
                    <a:pt x="59" y="6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62" y="58"/>
                  </a:lnTo>
                  <a:lnTo>
                    <a:pt x="64" y="57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8" y="51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70" y="45"/>
                  </a:lnTo>
                  <a:lnTo>
                    <a:pt x="70" y="43"/>
                  </a:lnTo>
                  <a:lnTo>
                    <a:pt x="70" y="41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A6A6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7" name="Freeform 37"/>
            <p:cNvSpPr>
              <a:spLocks/>
            </p:cNvSpPr>
            <p:nvPr/>
          </p:nvSpPr>
          <p:spPr bwMode="auto">
            <a:xfrm>
              <a:off x="3793" y="2307"/>
              <a:ext cx="67" cy="70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4"/>
                </a:cxn>
                <a:cxn ang="0">
                  <a:pos x="62" y="17"/>
                </a:cxn>
                <a:cxn ang="0">
                  <a:pos x="58" y="11"/>
                </a:cxn>
                <a:cxn ang="0">
                  <a:pos x="52" y="7"/>
                </a:cxn>
                <a:cxn ang="0">
                  <a:pos x="46" y="4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1" y="4"/>
                </a:cxn>
                <a:cxn ang="0">
                  <a:pos x="15" y="7"/>
                </a:cxn>
                <a:cxn ang="0">
                  <a:pos x="9" y="11"/>
                </a:cxn>
                <a:cxn ang="0">
                  <a:pos x="4" y="17"/>
                </a:cxn>
                <a:cxn ang="0">
                  <a:pos x="1" y="24"/>
                </a:cxn>
                <a:cxn ang="0">
                  <a:pos x="0" y="30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8" y="67"/>
                </a:cxn>
                <a:cxn ang="0">
                  <a:pos x="24" y="68"/>
                </a:cxn>
                <a:cxn ang="0">
                  <a:pos x="30" y="70"/>
                </a:cxn>
                <a:cxn ang="0">
                  <a:pos x="37" y="70"/>
                </a:cxn>
                <a:cxn ang="0">
                  <a:pos x="43" y="68"/>
                </a:cxn>
                <a:cxn ang="0">
                  <a:pos x="49" y="67"/>
                </a:cxn>
                <a:cxn ang="0">
                  <a:pos x="55" y="62"/>
                </a:cxn>
                <a:cxn ang="0">
                  <a:pos x="59" y="57"/>
                </a:cxn>
                <a:cxn ang="0">
                  <a:pos x="64" y="53"/>
                </a:cxn>
                <a:cxn ang="0">
                  <a:pos x="65" y="45"/>
                </a:cxn>
                <a:cxn ang="0">
                  <a:pos x="67" y="39"/>
                </a:cxn>
                <a:cxn ang="0">
                  <a:pos x="65" y="34"/>
                </a:cxn>
                <a:cxn ang="0">
                  <a:pos x="64" y="27"/>
                </a:cxn>
                <a:cxn ang="0">
                  <a:pos x="62" y="20"/>
                </a:cxn>
                <a:cxn ang="0">
                  <a:pos x="58" y="14"/>
                </a:cxn>
                <a:cxn ang="0">
                  <a:pos x="53" y="10"/>
                </a:cxn>
                <a:cxn ang="0">
                  <a:pos x="47" y="5"/>
                </a:cxn>
                <a:cxn ang="0">
                  <a:pos x="41" y="4"/>
                </a:cxn>
                <a:cxn ang="0">
                  <a:pos x="35" y="2"/>
                </a:cxn>
                <a:cxn ang="0">
                  <a:pos x="28" y="2"/>
                </a:cxn>
                <a:cxn ang="0">
                  <a:pos x="22" y="4"/>
                </a:cxn>
                <a:cxn ang="0">
                  <a:pos x="16" y="7"/>
                </a:cxn>
                <a:cxn ang="0">
                  <a:pos x="12" y="11"/>
                </a:cxn>
                <a:cxn ang="0">
                  <a:pos x="7" y="16"/>
                </a:cxn>
                <a:cxn ang="0">
                  <a:pos x="4" y="22"/>
                </a:cxn>
                <a:cxn ang="0">
                  <a:pos x="3" y="28"/>
                </a:cxn>
                <a:cxn ang="0">
                  <a:pos x="1" y="36"/>
                </a:cxn>
                <a:cxn ang="0">
                  <a:pos x="3" y="42"/>
                </a:cxn>
                <a:cxn ang="0">
                  <a:pos x="4" y="48"/>
                </a:cxn>
                <a:cxn ang="0">
                  <a:pos x="7" y="54"/>
                </a:cxn>
                <a:cxn ang="0">
                  <a:pos x="12" y="61"/>
                </a:cxn>
                <a:cxn ang="0">
                  <a:pos x="16" y="64"/>
                </a:cxn>
                <a:cxn ang="0">
                  <a:pos x="22" y="67"/>
                </a:cxn>
                <a:cxn ang="0">
                  <a:pos x="28" y="68"/>
                </a:cxn>
                <a:cxn ang="0">
                  <a:pos x="35" y="68"/>
                </a:cxn>
                <a:cxn ang="0">
                  <a:pos x="41" y="67"/>
                </a:cxn>
                <a:cxn ang="0">
                  <a:pos x="47" y="65"/>
                </a:cxn>
                <a:cxn ang="0">
                  <a:pos x="53" y="61"/>
                </a:cxn>
                <a:cxn ang="0">
                  <a:pos x="58" y="56"/>
                </a:cxn>
                <a:cxn ang="0">
                  <a:pos x="62" y="50"/>
                </a:cxn>
                <a:cxn ang="0">
                  <a:pos x="64" y="44"/>
                </a:cxn>
                <a:cxn ang="0">
                  <a:pos x="65" y="37"/>
                </a:cxn>
              </a:cxnLst>
              <a:rect l="0" t="0" r="r" b="b"/>
              <a:pathLst>
                <a:path w="67" h="70">
                  <a:moveTo>
                    <a:pt x="67" y="36"/>
                  </a:moveTo>
                  <a:lnTo>
                    <a:pt x="67" y="33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5" y="25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2" y="17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13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4"/>
                  </a:lnTo>
                  <a:lnTo>
                    <a:pt x="15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68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3" y="64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9" y="57"/>
                  </a:lnTo>
                  <a:lnTo>
                    <a:pt x="61" y="56"/>
                  </a:lnTo>
                  <a:lnTo>
                    <a:pt x="61" y="54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4" y="51"/>
                  </a:lnTo>
                  <a:lnTo>
                    <a:pt x="65" y="50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8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1" y="19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58" y="14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3" y="10"/>
                  </a:lnTo>
                  <a:lnTo>
                    <a:pt x="52" y="8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6" y="53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7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5" y="68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3" y="67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6" y="59"/>
                  </a:lnTo>
                  <a:lnTo>
                    <a:pt x="56" y="57"/>
                  </a:lnTo>
                  <a:lnTo>
                    <a:pt x="58" y="56"/>
                  </a:lnTo>
                  <a:lnTo>
                    <a:pt x="59" y="54"/>
                  </a:lnTo>
                  <a:lnTo>
                    <a:pt x="61" y="53"/>
                  </a:lnTo>
                  <a:lnTo>
                    <a:pt x="61" y="51"/>
                  </a:lnTo>
                  <a:lnTo>
                    <a:pt x="62" y="50"/>
                  </a:lnTo>
                  <a:lnTo>
                    <a:pt x="62" y="48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7" y="36"/>
                  </a:lnTo>
                  <a:close/>
                </a:path>
              </a:pathLst>
            </a:custGeom>
            <a:solidFill>
              <a:srgbClr val="ABAB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8" name="Freeform 38"/>
            <p:cNvSpPr>
              <a:spLocks/>
            </p:cNvSpPr>
            <p:nvPr/>
          </p:nvSpPr>
          <p:spPr bwMode="auto">
            <a:xfrm>
              <a:off x="3794" y="2309"/>
              <a:ext cx="64" cy="66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63" y="22"/>
                </a:cxn>
                <a:cxn ang="0">
                  <a:pos x="58" y="15"/>
                </a:cxn>
                <a:cxn ang="0">
                  <a:pos x="55" y="9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18" y="3"/>
                </a:cxn>
                <a:cxn ang="0">
                  <a:pos x="14" y="6"/>
                </a:cxn>
                <a:cxn ang="0">
                  <a:pos x="9" y="11"/>
                </a:cxn>
                <a:cxn ang="0">
                  <a:pos x="5" y="17"/>
                </a:cxn>
                <a:cxn ang="0">
                  <a:pos x="2" y="23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2" y="43"/>
                </a:cxn>
                <a:cxn ang="0">
                  <a:pos x="5" y="49"/>
                </a:cxn>
                <a:cxn ang="0">
                  <a:pos x="9" y="55"/>
                </a:cxn>
                <a:cxn ang="0">
                  <a:pos x="14" y="60"/>
                </a:cxn>
                <a:cxn ang="0">
                  <a:pos x="18" y="63"/>
                </a:cxn>
                <a:cxn ang="0">
                  <a:pos x="24" y="65"/>
                </a:cxn>
                <a:cxn ang="0">
                  <a:pos x="30" y="66"/>
                </a:cxn>
                <a:cxn ang="0">
                  <a:pos x="37" y="66"/>
                </a:cxn>
                <a:cxn ang="0">
                  <a:pos x="43" y="65"/>
                </a:cxn>
                <a:cxn ang="0">
                  <a:pos x="49" y="62"/>
                </a:cxn>
                <a:cxn ang="0">
                  <a:pos x="55" y="57"/>
                </a:cxn>
                <a:cxn ang="0">
                  <a:pos x="60" y="51"/>
                </a:cxn>
                <a:cxn ang="0">
                  <a:pos x="63" y="45"/>
                </a:cxn>
                <a:cxn ang="0">
                  <a:pos x="64" y="38"/>
                </a:cxn>
                <a:cxn ang="0">
                  <a:pos x="63" y="34"/>
                </a:cxn>
                <a:cxn ang="0">
                  <a:pos x="61" y="28"/>
                </a:cxn>
                <a:cxn ang="0">
                  <a:pos x="60" y="22"/>
                </a:cxn>
                <a:cxn ang="0">
                  <a:pos x="57" y="15"/>
                </a:cxn>
                <a:cxn ang="0">
                  <a:pos x="52" y="11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3"/>
                </a:cxn>
                <a:cxn ang="0">
                  <a:pos x="30" y="3"/>
                </a:cxn>
                <a:cxn ang="0">
                  <a:pos x="24" y="3"/>
                </a:cxn>
                <a:cxn ang="0">
                  <a:pos x="18" y="6"/>
                </a:cxn>
                <a:cxn ang="0">
                  <a:pos x="14" y="9"/>
                </a:cxn>
                <a:cxn ang="0">
                  <a:pos x="9" y="14"/>
                </a:cxn>
                <a:cxn ang="0">
                  <a:pos x="5" y="20"/>
                </a:cxn>
                <a:cxn ang="0">
                  <a:pos x="3" y="26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5" y="45"/>
                </a:cxn>
                <a:cxn ang="0">
                  <a:pos x="8" y="51"/>
                </a:cxn>
                <a:cxn ang="0">
                  <a:pos x="11" y="55"/>
                </a:cxn>
                <a:cxn ang="0">
                  <a:pos x="17" y="60"/>
                </a:cxn>
                <a:cxn ang="0">
                  <a:pos x="23" y="63"/>
                </a:cxn>
                <a:cxn ang="0">
                  <a:pos x="29" y="65"/>
                </a:cxn>
                <a:cxn ang="0">
                  <a:pos x="34" y="65"/>
                </a:cxn>
                <a:cxn ang="0">
                  <a:pos x="40" y="63"/>
                </a:cxn>
                <a:cxn ang="0">
                  <a:pos x="46" y="60"/>
                </a:cxn>
                <a:cxn ang="0">
                  <a:pos x="51" y="57"/>
                </a:cxn>
                <a:cxn ang="0">
                  <a:pos x="55" y="52"/>
                </a:cxn>
                <a:cxn ang="0">
                  <a:pos x="58" y="48"/>
                </a:cxn>
                <a:cxn ang="0">
                  <a:pos x="61" y="42"/>
                </a:cxn>
                <a:cxn ang="0">
                  <a:pos x="63" y="35"/>
                </a:cxn>
              </a:cxnLst>
              <a:rect l="0" t="0" r="r" b="b"/>
              <a:pathLst>
                <a:path w="64" h="66">
                  <a:moveTo>
                    <a:pt x="64" y="34"/>
                  </a:moveTo>
                  <a:lnTo>
                    <a:pt x="64" y="32"/>
                  </a:lnTo>
                  <a:lnTo>
                    <a:pt x="64" y="29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3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7" y="12"/>
                  </a:lnTo>
                  <a:lnTo>
                    <a:pt x="55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3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9" y="62"/>
                  </a:lnTo>
                  <a:lnTo>
                    <a:pt x="51" y="60"/>
                  </a:lnTo>
                  <a:lnTo>
                    <a:pt x="52" y="59"/>
                  </a:lnTo>
                  <a:lnTo>
                    <a:pt x="54" y="59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4"/>
                  </a:lnTo>
                  <a:lnTo>
                    <a:pt x="58" y="52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1" y="48"/>
                  </a:lnTo>
                  <a:lnTo>
                    <a:pt x="61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3" y="42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4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0" y="23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2" y="11"/>
                  </a:lnTo>
                  <a:lnTo>
                    <a:pt x="51" y="9"/>
                  </a:lnTo>
                  <a:lnTo>
                    <a:pt x="49" y="8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8" y="51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9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3" y="63"/>
                  </a:lnTo>
                  <a:lnTo>
                    <a:pt x="24" y="63"/>
                  </a:lnTo>
                  <a:lnTo>
                    <a:pt x="26" y="63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6" y="60"/>
                  </a:lnTo>
                  <a:lnTo>
                    <a:pt x="48" y="60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1" y="57"/>
                  </a:lnTo>
                  <a:lnTo>
                    <a:pt x="52" y="57"/>
                  </a:lnTo>
                  <a:lnTo>
                    <a:pt x="54" y="55"/>
                  </a:lnTo>
                  <a:lnTo>
                    <a:pt x="54" y="54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57" y="51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60" y="46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1" y="42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3" y="34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B0B0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399" name="Freeform 39"/>
            <p:cNvSpPr>
              <a:spLocks/>
            </p:cNvSpPr>
            <p:nvPr/>
          </p:nvSpPr>
          <p:spPr bwMode="auto">
            <a:xfrm>
              <a:off x="3796" y="2312"/>
              <a:ext cx="61" cy="62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8" y="20"/>
                </a:cxn>
                <a:cxn ang="0">
                  <a:pos x="56" y="14"/>
                </a:cxn>
                <a:cxn ang="0">
                  <a:pos x="52" y="8"/>
                </a:cxn>
                <a:cxn ang="0">
                  <a:pos x="46" y="3"/>
                </a:cxn>
                <a:cxn ang="0">
                  <a:pos x="40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4" y="15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1" y="34"/>
                </a:cxn>
                <a:cxn ang="0">
                  <a:pos x="1" y="40"/>
                </a:cxn>
                <a:cxn ang="0">
                  <a:pos x="4" y="46"/>
                </a:cxn>
                <a:cxn ang="0">
                  <a:pos x="9" y="51"/>
                </a:cxn>
                <a:cxn ang="0">
                  <a:pos x="13" y="56"/>
                </a:cxn>
                <a:cxn ang="0">
                  <a:pos x="19" y="59"/>
                </a:cxn>
                <a:cxn ang="0">
                  <a:pos x="25" y="60"/>
                </a:cxn>
                <a:cxn ang="0">
                  <a:pos x="31" y="62"/>
                </a:cxn>
                <a:cxn ang="0">
                  <a:pos x="37" y="60"/>
                </a:cxn>
                <a:cxn ang="0">
                  <a:pos x="43" y="59"/>
                </a:cxn>
                <a:cxn ang="0">
                  <a:pos x="49" y="56"/>
                </a:cxn>
                <a:cxn ang="0">
                  <a:pos x="52" y="51"/>
                </a:cxn>
                <a:cxn ang="0">
                  <a:pos x="56" y="46"/>
                </a:cxn>
                <a:cxn ang="0">
                  <a:pos x="59" y="40"/>
                </a:cxn>
                <a:cxn ang="0">
                  <a:pos x="61" y="34"/>
                </a:cxn>
                <a:cxn ang="0">
                  <a:pos x="58" y="29"/>
                </a:cxn>
                <a:cxn ang="0">
                  <a:pos x="58" y="23"/>
                </a:cxn>
                <a:cxn ang="0">
                  <a:pos x="55" y="19"/>
                </a:cxn>
                <a:cxn ang="0">
                  <a:pos x="53" y="12"/>
                </a:cxn>
                <a:cxn ang="0">
                  <a:pos x="49" y="9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4" y="2"/>
                </a:cxn>
                <a:cxn ang="0">
                  <a:pos x="28" y="2"/>
                </a:cxn>
                <a:cxn ang="0">
                  <a:pos x="22" y="3"/>
                </a:cxn>
                <a:cxn ang="0">
                  <a:pos x="16" y="6"/>
                </a:cxn>
                <a:cxn ang="0">
                  <a:pos x="10" y="9"/>
                </a:cxn>
                <a:cxn ang="0">
                  <a:pos x="7" y="15"/>
                </a:cxn>
                <a:cxn ang="0">
                  <a:pos x="4" y="20"/>
                </a:cxn>
                <a:cxn ang="0">
                  <a:pos x="3" y="26"/>
                </a:cxn>
                <a:cxn ang="0">
                  <a:pos x="3" y="32"/>
                </a:cxn>
                <a:cxn ang="0">
                  <a:pos x="4" y="39"/>
                </a:cxn>
                <a:cxn ang="0">
                  <a:pos x="6" y="45"/>
                </a:cxn>
                <a:cxn ang="0">
                  <a:pos x="9" y="49"/>
                </a:cxn>
                <a:cxn ang="0">
                  <a:pos x="13" y="52"/>
                </a:cxn>
                <a:cxn ang="0">
                  <a:pos x="18" y="56"/>
                </a:cxn>
                <a:cxn ang="0">
                  <a:pos x="22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4"/>
                </a:cxn>
                <a:cxn ang="0">
                  <a:pos x="50" y="49"/>
                </a:cxn>
                <a:cxn ang="0">
                  <a:pos x="55" y="45"/>
                </a:cxn>
                <a:cxn ang="0">
                  <a:pos x="56" y="39"/>
                </a:cxn>
                <a:cxn ang="0">
                  <a:pos x="58" y="32"/>
                </a:cxn>
              </a:cxnLst>
              <a:rect l="0" t="0" r="r" b="b"/>
              <a:pathLst>
                <a:path w="61" h="62">
                  <a:moveTo>
                    <a:pt x="61" y="31"/>
                  </a:moveTo>
                  <a:lnTo>
                    <a:pt x="61" y="29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5" y="57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5" y="62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40" y="60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7"/>
                  </a:lnTo>
                  <a:lnTo>
                    <a:pt x="46" y="57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2" y="52"/>
                  </a:lnTo>
                  <a:lnTo>
                    <a:pt x="52" y="51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5" y="48"/>
                  </a:lnTo>
                  <a:lnTo>
                    <a:pt x="56" y="46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9" y="35"/>
                  </a:lnTo>
                  <a:lnTo>
                    <a:pt x="61" y="34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2" y="12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7" y="59"/>
                  </a:lnTo>
                  <a:lnTo>
                    <a:pt x="38" y="59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3" y="46"/>
                  </a:lnTo>
                  <a:lnTo>
                    <a:pt x="55" y="45"/>
                  </a:lnTo>
                  <a:lnTo>
                    <a:pt x="55" y="43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8" y="37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B5B5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0" name="Freeform 40"/>
            <p:cNvSpPr>
              <a:spLocks/>
            </p:cNvSpPr>
            <p:nvPr/>
          </p:nvSpPr>
          <p:spPr bwMode="auto">
            <a:xfrm>
              <a:off x="3799" y="2314"/>
              <a:ext cx="55" cy="57"/>
            </a:xfrm>
            <a:custGeom>
              <a:avLst/>
              <a:gdLst/>
              <a:ahLst/>
              <a:cxnLst>
                <a:cxn ang="0">
                  <a:pos x="55" y="24"/>
                </a:cxn>
                <a:cxn ang="0">
                  <a:pos x="53" y="18"/>
                </a:cxn>
                <a:cxn ang="0">
                  <a:pos x="52" y="13"/>
                </a:cxn>
                <a:cxn ang="0">
                  <a:pos x="47" y="9"/>
                </a:cxn>
                <a:cxn ang="0">
                  <a:pos x="44" y="6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6" y="1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3" y="17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4" y="44"/>
                </a:cxn>
                <a:cxn ang="0">
                  <a:pos x="7" y="49"/>
                </a:cxn>
                <a:cxn ang="0">
                  <a:pos x="12" y="52"/>
                </a:cxn>
                <a:cxn ang="0">
                  <a:pos x="16" y="55"/>
                </a:cxn>
                <a:cxn ang="0">
                  <a:pos x="22" y="57"/>
                </a:cxn>
                <a:cxn ang="0">
                  <a:pos x="28" y="57"/>
                </a:cxn>
                <a:cxn ang="0">
                  <a:pos x="34" y="57"/>
                </a:cxn>
                <a:cxn ang="0">
                  <a:pos x="40" y="55"/>
                </a:cxn>
                <a:cxn ang="0">
                  <a:pos x="46" y="50"/>
                </a:cxn>
                <a:cxn ang="0">
                  <a:pos x="50" y="46"/>
                </a:cxn>
                <a:cxn ang="0">
                  <a:pos x="53" y="40"/>
                </a:cxn>
                <a:cxn ang="0">
                  <a:pos x="55" y="33"/>
                </a:cxn>
                <a:cxn ang="0">
                  <a:pos x="53" y="29"/>
                </a:cxn>
                <a:cxn ang="0">
                  <a:pos x="53" y="23"/>
                </a:cxn>
                <a:cxn ang="0">
                  <a:pos x="50" y="17"/>
                </a:cxn>
                <a:cxn ang="0">
                  <a:pos x="49" y="12"/>
                </a:cxn>
                <a:cxn ang="0">
                  <a:pos x="44" y="9"/>
                </a:cxn>
                <a:cxn ang="0">
                  <a:pos x="40" y="4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4" y="1"/>
                </a:cxn>
                <a:cxn ang="0">
                  <a:pos x="18" y="4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6" y="15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3" y="38"/>
                </a:cxn>
                <a:cxn ang="0">
                  <a:pos x="6" y="43"/>
                </a:cxn>
                <a:cxn ang="0">
                  <a:pos x="9" y="47"/>
                </a:cxn>
                <a:cxn ang="0">
                  <a:pos x="15" y="52"/>
                </a:cxn>
                <a:cxn ang="0">
                  <a:pos x="21" y="55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38" y="52"/>
                </a:cxn>
                <a:cxn ang="0">
                  <a:pos x="43" y="50"/>
                </a:cxn>
                <a:cxn ang="0">
                  <a:pos x="47" y="46"/>
                </a:cxn>
                <a:cxn ang="0">
                  <a:pos x="50" y="40"/>
                </a:cxn>
                <a:cxn ang="0">
                  <a:pos x="53" y="33"/>
                </a:cxn>
                <a:cxn ang="0">
                  <a:pos x="55" y="29"/>
                </a:cxn>
              </a:cxnLst>
              <a:rect l="0" t="0" r="r" b="b"/>
              <a:pathLst>
                <a:path w="55" h="57">
                  <a:moveTo>
                    <a:pt x="55" y="29"/>
                  </a:moveTo>
                  <a:lnTo>
                    <a:pt x="55" y="27"/>
                  </a:lnTo>
                  <a:lnTo>
                    <a:pt x="55" y="26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5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2" y="43"/>
                  </a:lnTo>
                  <a:lnTo>
                    <a:pt x="52" y="41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3" y="37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5" y="32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1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0" y="49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5" y="29"/>
                  </a:lnTo>
                  <a:close/>
                </a:path>
              </a:pathLst>
            </a:custGeom>
            <a:solidFill>
              <a:srgbClr val="BAB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1" name="Freeform 41"/>
            <p:cNvSpPr>
              <a:spLocks/>
            </p:cNvSpPr>
            <p:nvPr/>
          </p:nvSpPr>
          <p:spPr bwMode="auto">
            <a:xfrm>
              <a:off x="3800" y="2315"/>
              <a:ext cx="52" cy="54"/>
            </a:xfrm>
            <a:custGeom>
              <a:avLst/>
              <a:gdLst/>
              <a:ahLst/>
              <a:cxnLst>
                <a:cxn ang="0">
                  <a:pos x="52" y="23"/>
                </a:cxn>
                <a:cxn ang="0">
                  <a:pos x="51" y="17"/>
                </a:cxn>
                <a:cxn ang="0">
                  <a:pos x="48" y="12"/>
                </a:cxn>
                <a:cxn ang="0">
                  <a:pos x="45" y="8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9" y="8"/>
                </a:cxn>
                <a:cxn ang="0">
                  <a:pos x="5" y="12"/>
                </a:cxn>
                <a:cxn ang="0">
                  <a:pos x="3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8" y="45"/>
                </a:cxn>
                <a:cxn ang="0">
                  <a:pos x="12" y="49"/>
                </a:cxn>
                <a:cxn ang="0">
                  <a:pos x="18" y="53"/>
                </a:cxn>
                <a:cxn ang="0">
                  <a:pos x="24" y="54"/>
                </a:cxn>
                <a:cxn ang="0">
                  <a:pos x="30" y="54"/>
                </a:cxn>
                <a:cxn ang="0">
                  <a:pos x="36" y="53"/>
                </a:cxn>
                <a:cxn ang="0">
                  <a:pos x="40" y="49"/>
                </a:cxn>
                <a:cxn ang="0">
                  <a:pos x="45" y="45"/>
                </a:cxn>
                <a:cxn ang="0">
                  <a:pos x="49" y="40"/>
                </a:cxn>
                <a:cxn ang="0">
                  <a:pos x="51" y="34"/>
                </a:cxn>
                <a:cxn ang="0">
                  <a:pos x="52" y="28"/>
                </a:cxn>
                <a:cxn ang="0">
                  <a:pos x="49" y="23"/>
                </a:cxn>
                <a:cxn ang="0">
                  <a:pos x="48" y="17"/>
                </a:cxn>
                <a:cxn ang="0">
                  <a:pos x="45" y="11"/>
                </a:cxn>
                <a:cxn ang="0">
                  <a:pos x="42" y="8"/>
                </a:cxn>
                <a:cxn ang="0">
                  <a:pos x="37" y="5"/>
                </a:cxn>
                <a:cxn ang="0">
                  <a:pos x="31" y="3"/>
                </a:cxn>
                <a:cxn ang="0">
                  <a:pos x="26" y="3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2" y="26"/>
                </a:cxn>
                <a:cxn ang="0">
                  <a:pos x="3" y="32"/>
                </a:cxn>
                <a:cxn ang="0">
                  <a:pos x="5" y="39"/>
                </a:cxn>
                <a:cxn ang="0">
                  <a:pos x="8" y="43"/>
                </a:cxn>
                <a:cxn ang="0">
                  <a:pos x="12" y="48"/>
                </a:cxn>
                <a:cxn ang="0">
                  <a:pos x="18" y="51"/>
                </a:cxn>
                <a:cxn ang="0">
                  <a:pos x="24" y="53"/>
                </a:cxn>
                <a:cxn ang="0">
                  <a:pos x="30" y="53"/>
                </a:cxn>
                <a:cxn ang="0">
                  <a:pos x="36" y="49"/>
                </a:cxn>
                <a:cxn ang="0">
                  <a:pos x="42" y="46"/>
                </a:cxn>
                <a:cxn ang="0">
                  <a:pos x="45" y="42"/>
                </a:cxn>
                <a:cxn ang="0">
                  <a:pos x="48" y="37"/>
                </a:cxn>
                <a:cxn ang="0">
                  <a:pos x="49" y="31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6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3"/>
                  </a:lnTo>
                  <a:lnTo>
                    <a:pt x="36" y="53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51" y="36"/>
                  </a:lnTo>
                  <a:lnTo>
                    <a:pt x="51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6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BFB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2" name="Freeform 42"/>
            <p:cNvSpPr>
              <a:spLocks/>
            </p:cNvSpPr>
            <p:nvPr/>
          </p:nvSpPr>
          <p:spPr bwMode="auto">
            <a:xfrm>
              <a:off x="3802" y="2318"/>
              <a:ext cx="49" cy="50"/>
            </a:xfrm>
            <a:custGeom>
              <a:avLst/>
              <a:gdLst/>
              <a:ahLst/>
              <a:cxnLst>
                <a:cxn ang="0">
                  <a:pos x="47" y="20"/>
                </a:cxn>
                <a:cxn ang="0">
                  <a:pos x="46" y="14"/>
                </a:cxn>
                <a:cxn ang="0">
                  <a:pos x="43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3" y="36"/>
                </a:cxn>
                <a:cxn ang="0">
                  <a:pos x="6" y="40"/>
                </a:cxn>
                <a:cxn ang="0">
                  <a:pos x="10" y="45"/>
                </a:cxn>
                <a:cxn ang="0">
                  <a:pos x="16" y="48"/>
                </a:cxn>
                <a:cxn ang="0">
                  <a:pos x="22" y="50"/>
                </a:cxn>
                <a:cxn ang="0">
                  <a:pos x="28" y="50"/>
                </a:cxn>
                <a:cxn ang="0">
                  <a:pos x="34" y="46"/>
                </a:cxn>
                <a:cxn ang="0">
                  <a:pos x="40" y="43"/>
                </a:cxn>
                <a:cxn ang="0">
                  <a:pos x="43" y="39"/>
                </a:cxn>
                <a:cxn ang="0">
                  <a:pos x="46" y="34"/>
                </a:cxn>
                <a:cxn ang="0">
                  <a:pos x="47" y="28"/>
                </a:cxn>
                <a:cxn ang="0">
                  <a:pos x="46" y="23"/>
                </a:cxn>
                <a:cxn ang="0">
                  <a:pos x="46" y="17"/>
                </a:cxn>
                <a:cxn ang="0">
                  <a:pos x="43" y="13"/>
                </a:cxn>
                <a:cxn ang="0">
                  <a:pos x="40" y="9"/>
                </a:cxn>
                <a:cxn ang="0">
                  <a:pos x="37" y="6"/>
                </a:cxn>
                <a:cxn ang="0">
                  <a:pos x="32" y="3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5" y="3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6" y="13"/>
                </a:cxn>
                <a:cxn ang="0">
                  <a:pos x="4" y="17"/>
                </a:cxn>
                <a:cxn ang="0">
                  <a:pos x="3" y="22"/>
                </a:cxn>
                <a:cxn ang="0">
                  <a:pos x="3" y="28"/>
                </a:cxn>
                <a:cxn ang="0">
                  <a:pos x="4" y="34"/>
                </a:cxn>
                <a:cxn ang="0">
                  <a:pos x="7" y="39"/>
                </a:cxn>
                <a:cxn ang="0">
                  <a:pos x="12" y="43"/>
                </a:cxn>
                <a:cxn ang="0">
                  <a:pos x="16" y="46"/>
                </a:cxn>
                <a:cxn ang="0">
                  <a:pos x="22" y="46"/>
                </a:cxn>
                <a:cxn ang="0">
                  <a:pos x="28" y="46"/>
                </a:cxn>
                <a:cxn ang="0">
                  <a:pos x="32" y="45"/>
                </a:cxn>
                <a:cxn ang="0">
                  <a:pos x="37" y="43"/>
                </a:cxn>
                <a:cxn ang="0">
                  <a:pos x="41" y="39"/>
                </a:cxn>
                <a:cxn ang="0">
                  <a:pos x="44" y="36"/>
                </a:cxn>
                <a:cxn ang="0">
                  <a:pos x="46" y="29"/>
                </a:cxn>
                <a:cxn ang="0">
                  <a:pos x="49" y="25"/>
                </a:cxn>
              </a:cxnLst>
              <a:rect l="0" t="0" r="r" b="b"/>
              <a:pathLst>
                <a:path w="49" h="50">
                  <a:moveTo>
                    <a:pt x="49" y="25"/>
                  </a:moveTo>
                  <a:lnTo>
                    <a:pt x="49" y="23"/>
                  </a:lnTo>
                  <a:lnTo>
                    <a:pt x="49" y="22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1" y="39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C4C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3" name="Freeform 43"/>
            <p:cNvSpPr>
              <a:spLocks/>
            </p:cNvSpPr>
            <p:nvPr/>
          </p:nvSpPr>
          <p:spPr bwMode="auto">
            <a:xfrm>
              <a:off x="3805" y="2320"/>
              <a:ext cx="43" cy="44"/>
            </a:xfrm>
            <a:custGeom>
              <a:avLst/>
              <a:gdLst/>
              <a:ahLst/>
              <a:cxnLst>
                <a:cxn ang="0">
                  <a:pos x="43" y="18"/>
                </a:cxn>
                <a:cxn ang="0">
                  <a:pos x="41" y="14"/>
                </a:cxn>
                <a:cxn ang="0">
                  <a:pos x="38" y="9"/>
                </a:cxn>
                <a:cxn ang="0">
                  <a:pos x="35" y="6"/>
                </a:cxn>
                <a:cxn ang="0">
                  <a:pos x="32" y="3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5" y="1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7" y="40"/>
                </a:cxn>
                <a:cxn ang="0">
                  <a:pos x="12" y="43"/>
                </a:cxn>
                <a:cxn ang="0">
                  <a:pos x="16" y="44"/>
                </a:cxn>
                <a:cxn ang="0">
                  <a:pos x="22" y="44"/>
                </a:cxn>
                <a:cxn ang="0">
                  <a:pos x="28" y="44"/>
                </a:cxn>
                <a:cxn ang="0">
                  <a:pos x="32" y="43"/>
                </a:cxn>
                <a:cxn ang="0">
                  <a:pos x="35" y="40"/>
                </a:cxn>
                <a:cxn ang="0">
                  <a:pos x="40" y="35"/>
                </a:cxn>
                <a:cxn ang="0">
                  <a:pos x="41" y="31"/>
                </a:cxn>
                <a:cxn ang="0">
                  <a:pos x="43" y="24"/>
                </a:cxn>
                <a:cxn ang="0">
                  <a:pos x="41" y="20"/>
                </a:cxn>
                <a:cxn ang="0">
                  <a:pos x="40" y="15"/>
                </a:cxn>
                <a:cxn ang="0">
                  <a:pos x="37" y="11"/>
                </a:cxn>
                <a:cxn ang="0">
                  <a:pos x="34" y="6"/>
                </a:cxn>
                <a:cxn ang="0">
                  <a:pos x="29" y="4"/>
                </a:cxn>
                <a:cxn ang="0">
                  <a:pos x="25" y="3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1" y="18"/>
                </a:cxn>
                <a:cxn ang="0">
                  <a:pos x="1" y="24"/>
                </a:cxn>
                <a:cxn ang="0">
                  <a:pos x="3" y="31"/>
                </a:cxn>
                <a:cxn ang="0">
                  <a:pos x="7" y="37"/>
                </a:cxn>
                <a:cxn ang="0">
                  <a:pos x="12" y="40"/>
                </a:cxn>
                <a:cxn ang="0">
                  <a:pos x="16" y="43"/>
                </a:cxn>
                <a:cxn ang="0">
                  <a:pos x="22" y="43"/>
                </a:cxn>
                <a:cxn ang="0">
                  <a:pos x="28" y="41"/>
                </a:cxn>
                <a:cxn ang="0">
                  <a:pos x="34" y="38"/>
                </a:cxn>
                <a:cxn ang="0">
                  <a:pos x="38" y="34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44">
                  <a:moveTo>
                    <a:pt x="43" y="23"/>
                  </a:move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C9C9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4" name="Freeform 44"/>
            <p:cNvSpPr>
              <a:spLocks/>
            </p:cNvSpPr>
            <p:nvPr/>
          </p:nvSpPr>
          <p:spPr bwMode="auto">
            <a:xfrm>
              <a:off x="3806" y="2321"/>
              <a:ext cx="40" cy="42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39" y="16"/>
                </a:cxn>
                <a:cxn ang="0">
                  <a:pos x="37" y="11"/>
                </a:cxn>
                <a:cxn ang="0">
                  <a:pos x="36" y="8"/>
                </a:cxn>
                <a:cxn ang="0">
                  <a:pos x="33" y="5"/>
                </a:cxn>
                <a:cxn ang="0">
                  <a:pos x="30" y="3"/>
                </a:cxn>
                <a:cxn ang="0">
                  <a:pos x="27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6" y="8"/>
                </a:cxn>
                <a:cxn ang="0">
                  <a:pos x="3" y="10"/>
                </a:cxn>
                <a:cxn ang="0">
                  <a:pos x="2" y="14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8"/>
                </a:cxn>
                <a:cxn ang="0">
                  <a:pos x="3" y="33"/>
                </a:cxn>
                <a:cxn ang="0">
                  <a:pos x="8" y="37"/>
                </a:cxn>
                <a:cxn ang="0">
                  <a:pos x="11" y="39"/>
                </a:cxn>
                <a:cxn ang="0">
                  <a:pos x="15" y="40"/>
                </a:cxn>
                <a:cxn ang="0">
                  <a:pos x="18" y="42"/>
                </a:cxn>
                <a:cxn ang="0">
                  <a:pos x="22" y="42"/>
                </a:cxn>
                <a:cxn ang="0">
                  <a:pos x="27" y="40"/>
                </a:cxn>
                <a:cxn ang="0">
                  <a:pos x="31" y="39"/>
                </a:cxn>
                <a:cxn ang="0">
                  <a:pos x="34" y="36"/>
                </a:cxn>
                <a:cxn ang="0">
                  <a:pos x="37" y="31"/>
                </a:cxn>
                <a:cxn ang="0">
                  <a:pos x="40" y="26"/>
                </a:cxn>
                <a:cxn ang="0">
                  <a:pos x="40" y="22"/>
                </a:cxn>
                <a:cxn ang="0">
                  <a:pos x="39" y="19"/>
                </a:cxn>
                <a:cxn ang="0">
                  <a:pos x="37" y="16"/>
                </a:cxn>
                <a:cxn ang="0">
                  <a:pos x="36" y="11"/>
                </a:cxn>
                <a:cxn ang="0">
                  <a:pos x="31" y="6"/>
                </a:cxn>
                <a:cxn ang="0">
                  <a:pos x="28" y="5"/>
                </a:cxn>
                <a:cxn ang="0">
                  <a:pos x="25" y="3"/>
                </a:cxn>
                <a:cxn ang="0">
                  <a:pos x="21" y="3"/>
                </a:cxn>
                <a:cxn ang="0">
                  <a:pos x="17" y="3"/>
                </a:cxn>
                <a:cxn ang="0">
                  <a:pos x="14" y="5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3" y="16"/>
                </a:cxn>
                <a:cxn ang="0">
                  <a:pos x="3" y="20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6" y="31"/>
                </a:cxn>
                <a:cxn ang="0">
                  <a:pos x="8" y="36"/>
                </a:cxn>
                <a:cxn ang="0">
                  <a:pos x="12" y="37"/>
                </a:cxn>
                <a:cxn ang="0">
                  <a:pos x="15" y="39"/>
                </a:cxn>
                <a:cxn ang="0">
                  <a:pos x="20" y="40"/>
                </a:cxn>
                <a:cxn ang="0">
                  <a:pos x="24" y="39"/>
                </a:cxn>
                <a:cxn ang="0">
                  <a:pos x="28" y="39"/>
                </a:cxn>
                <a:cxn ang="0">
                  <a:pos x="31" y="36"/>
                </a:cxn>
                <a:cxn ang="0">
                  <a:pos x="34" y="34"/>
                </a:cxn>
                <a:cxn ang="0">
                  <a:pos x="36" y="30"/>
                </a:cxn>
                <a:cxn ang="0">
                  <a:pos x="37" y="25"/>
                </a:cxn>
                <a:cxn ang="0">
                  <a:pos x="39" y="22"/>
                </a:cxn>
              </a:cxnLst>
              <a:rect l="0" t="0" r="r" b="b"/>
              <a:pathLst>
                <a:path w="40" h="42">
                  <a:moveTo>
                    <a:pt x="40" y="22"/>
                  </a:moveTo>
                  <a:lnTo>
                    <a:pt x="40" y="20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6" y="36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30" y="37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D1D1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5" name="Freeform 45"/>
            <p:cNvSpPr>
              <a:spLocks/>
            </p:cNvSpPr>
            <p:nvPr/>
          </p:nvSpPr>
          <p:spPr bwMode="auto">
            <a:xfrm>
              <a:off x="3808" y="2324"/>
              <a:ext cx="37" cy="37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35" y="13"/>
                </a:cxn>
                <a:cxn ang="0">
                  <a:pos x="34" y="8"/>
                </a:cxn>
                <a:cxn ang="0">
                  <a:pos x="29" y="3"/>
                </a:cxn>
                <a:cxn ang="0">
                  <a:pos x="26" y="2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6" y="7"/>
                </a:cxn>
                <a:cxn ang="0">
                  <a:pos x="3" y="8"/>
                </a:cxn>
                <a:cxn ang="0">
                  <a:pos x="1" y="13"/>
                </a:cxn>
                <a:cxn ang="0">
                  <a:pos x="1" y="17"/>
                </a:cxn>
                <a:cxn ang="0">
                  <a:pos x="1" y="20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6" y="33"/>
                </a:cxn>
                <a:cxn ang="0">
                  <a:pos x="10" y="34"/>
                </a:cxn>
                <a:cxn ang="0">
                  <a:pos x="13" y="36"/>
                </a:cxn>
                <a:cxn ang="0">
                  <a:pos x="18" y="37"/>
                </a:cxn>
                <a:cxn ang="0">
                  <a:pos x="22" y="36"/>
                </a:cxn>
                <a:cxn ang="0">
                  <a:pos x="26" y="36"/>
                </a:cxn>
                <a:cxn ang="0">
                  <a:pos x="29" y="33"/>
                </a:cxn>
                <a:cxn ang="0">
                  <a:pos x="32" y="31"/>
                </a:cxn>
                <a:cxn ang="0">
                  <a:pos x="34" y="27"/>
                </a:cxn>
                <a:cxn ang="0">
                  <a:pos x="35" y="22"/>
                </a:cxn>
                <a:cxn ang="0">
                  <a:pos x="37" y="19"/>
                </a:cxn>
                <a:cxn ang="0">
                  <a:pos x="34" y="16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8" y="5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6" y="8"/>
                </a:cxn>
                <a:cxn ang="0">
                  <a:pos x="4" y="11"/>
                </a:cxn>
                <a:cxn ang="0">
                  <a:pos x="3" y="16"/>
                </a:cxn>
                <a:cxn ang="0">
                  <a:pos x="3" y="20"/>
                </a:cxn>
                <a:cxn ang="0">
                  <a:pos x="4" y="25"/>
                </a:cxn>
                <a:cxn ang="0">
                  <a:pos x="7" y="30"/>
                </a:cxn>
                <a:cxn ang="0">
                  <a:pos x="10" y="33"/>
                </a:cxn>
                <a:cxn ang="0">
                  <a:pos x="13" y="34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5" y="33"/>
                </a:cxn>
                <a:cxn ang="0">
                  <a:pos x="28" y="31"/>
                </a:cxn>
                <a:cxn ang="0">
                  <a:pos x="31" y="30"/>
                </a:cxn>
                <a:cxn ang="0">
                  <a:pos x="32" y="25"/>
                </a:cxn>
                <a:cxn ang="0">
                  <a:pos x="34" y="20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lnTo>
                    <a:pt x="37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D6D6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6" name="Freeform 46"/>
            <p:cNvSpPr>
              <a:spLocks/>
            </p:cNvSpPr>
            <p:nvPr/>
          </p:nvSpPr>
          <p:spPr bwMode="auto">
            <a:xfrm>
              <a:off x="3811" y="2326"/>
              <a:ext cx="31" cy="32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9"/>
                </a:cxn>
                <a:cxn ang="0">
                  <a:pos x="28" y="6"/>
                </a:cxn>
                <a:cxn ang="0">
                  <a:pos x="25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7" y="31"/>
                </a:cxn>
                <a:cxn ang="0">
                  <a:pos x="10" y="32"/>
                </a:cxn>
                <a:cxn ang="0">
                  <a:pos x="15" y="32"/>
                </a:cxn>
                <a:cxn ang="0">
                  <a:pos x="19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8" y="28"/>
                </a:cxn>
                <a:cxn ang="0">
                  <a:pos x="29" y="23"/>
                </a:cxn>
                <a:cxn ang="0">
                  <a:pos x="31" y="18"/>
                </a:cxn>
                <a:cxn ang="0">
                  <a:pos x="29" y="15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3" y="5"/>
                </a:cxn>
                <a:cxn ang="0">
                  <a:pos x="20" y="3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9" y="5"/>
                </a:cxn>
                <a:cxn ang="0">
                  <a:pos x="4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1" y="18"/>
                </a:cxn>
                <a:cxn ang="0">
                  <a:pos x="3" y="21"/>
                </a:cxn>
                <a:cxn ang="0">
                  <a:pos x="4" y="26"/>
                </a:cxn>
                <a:cxn ang="0">
                  <a:pos x="7" y="28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0" y="29"/>
                </a:cxn>
                <a:cxn ang="0">
                  <a:pos x="25" y="28"/>
                </a:cxn>
                <a:cxn ang="0">
                  <a:pos x="26" y="25"/>
                </a:cxn>
                <a:cxn ang="0">
                  <a:pos x="28" y="21"/>
                </a:cxn>
                <a:cxn ang="0">
                  <a:pos x="29" y="17"/>
                </a:cxn>
              </a:cxnLst>
              <a:rect l="0" t="0" r="r" b="b"/>
              <a:pathLst>
                <a:path w="31" h="32">
                  <a:moveTo>
                    <a:pt x="31" y="17"/>
                  </a:moveTo>
                  <a:lnTo>
                    <a:pt x="31" y="15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D9D9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7" name="Freeform 47"/>
            <p:cNvSpPr>
              <a:spLocks/>
            </p:cNvSpPr>
            <p:nvPr/>
          </p:nvSpPr>
          <p:spPr bwMode="auto">
            <a:xfrm>
              <a:off x="3812" y="2327"/>
              <a:ext cx="28" cy="30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1" y="4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3" y="24"/>
                </a:cxn>
                <a:cxn ang="0">
                  <a:pos x="5" y="25"/>
                </a:cxn>
                <a:cxn ang="0">
                  <a:pos x="6" y="27"/>
                </a:cxn>
                <a:cxn ang="0">
                  <a:pos x="9" y="28"/>
                </a:cxn>
                <a:cxn ang="0">
                  <a:pos x="12" y="30"/>
                </a:cxn>
                <a:cxn ang="0">
                  <a:pos x="15" y="30"/>
                </a:cxn>
                <a:cxn ang="0">
                  <a:pos x="18" y="30"/>
                </a:cxn>
                <a:cxn ang="0">
                  <a:pos x="21" y="28"/>
                </a:cxn>
                <a:cxn ang="0">
                  <a:pos x="24" y="27"/>
                </a:cxn>
                <a:cxn ang="0">
                  <a:pos x="25" y="25"/>
                </a:cxn>
                <a:cxn ang="0">
                  <a:pos x="27" y="24"/>
                </a:cxn>
                <a:cxn ang="0">
                  <a:pos x="27" y="20"/>
                </a:cxn>
                <a:cxn ang="0">
                  <a:pos x="28" y="17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25" y="11"/>
                </a:cxn>
                <a:cxn ang="0">
                  <a:pos x="24" y="8"/>
                </a:cxn>
                <a:cxn ang="0">
                  <a:pos x="22" y="7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5" y="8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3" y="20"/>
                </a:cxn>
                <a:cxn ang="0">
                  <a:pos x="5" y="24"/>
                </a:cxn>
                <a:cxn ang="0">
                  <a:pos x="6" y="25"/>
                </a:cxn>
                <a:cxn ang="0">
                  <a:pos x="8" y="27"/>
                </a:cxn>
                <a:cxn ang="0">
                  <a:pos x="11" y="27"/>
                </a:cxn>
                <a:cxn ang="0">
                  <a:pos x="12" y="28"/>
                </a:cxn>
                <a:cxn ang="0">
                  <a:pos x="15" y="28"/>
                </a:cxn>
                <a:cxn ang="0">
                  <a:pos x="18" y="27"/>
                </a:cxn>
                <a:cxn ang="0">
                  <a:pos x="21" y="27"/>
                </a:cxn>
                <a:cxn ang="0">
                  <a:pos x="22" y="25"/>
                </a:cxn>
                <a:cxn ang="0">
                  <a:pos x="24" y="24"/>
                </a:cxn>
                <a:cxn ang="0">
                  <a:pos x="25" y="20"/>
                </a:cxn>
                <a:cxn ang="0">
                  <a:pos x="25" y="17"/>
                </a:cxn>
                <a:cxn ang="0">
                  <a:pos x="27" y="16"/>
                </a:cxn>
              </a:cxnLst>
              <a:rect l="0" t="0" r="r" b="b"/>
              <a:pathLst>
                <a:path w="28" h="30">
                  <a:moveTo>
                    <a:pt x="28" y="16"/>
                  </a:moveTo>
                  <a:lnTo>
                    <a:pt x="28" y="14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DEDE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8" name="Freeform 48"/>
            <p:cNvSpPr>
              <a:spLocks/>
            </p:cNvSpPr>
            <p:nvPr/>
          </p:nvSpPr>
          <p:spPr bwMode="auto">
            <a:xfrm>
              <a:off x="3815" y="2331"/>
              <a:ext cx="24" cy="24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21" y="3"/>
                </a:cxn>
                <a:cxn ang="0">
                  <a:pos x="19" y="1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11" y="24"/>
                </a:cxn>
                <a:cxn ang="0">
                  <a:pos x="13" y="24"/>
                </a:cxn>
                <a:cxn ang="0">
                  <a:pos x="16" y="23"/>
                </a:cxn>
                <a:cxn ang="0">
                  <a:pos x="18" y="21"/>
                </a:cxn>
                <a:cxn ang="0">
                  <a:pos x="19" y="20"/>
                </a:cxn>
                <a:cxn ang="0">
                  <a:pos x="21" y="18"/>
                </a:cxn>
                <a:cxn ang="0">
                  <a:pos x="22" y="15"/>
                </a:cxn>
                <a:cxn ang="0">
                  <a:pos x="24" y="13"/>
                </a:cxn>
                <a:cxn ang="0">
                  <a:pos x="21" y="12"/>
                </a:cxn>
                <a:cxn ang="0">
                  <a:pos x="21" y="9"/>
                </a:cxn>
                <a:cxn ang="0">
                  <a:pos x="19" y="6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3" y="18"/>
                </a:cxn>
                <a:cxn ang="0">
                  <a:pos x="5" y="20"/>
                </a:cxn>
                <a:cxn ang="0">
                  <a:pos x="6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15" y="21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9" y="16"/>
                </a:cxn>
                <a:cxn ang="0">
                  <a:pos x="21" y="15"/>
                </a:cxn>
                <a:cxn ang="0">
                  <a:pos x="21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0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3E3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09" name="Freeform 49"/>
            <p:cNvSpPr>
              <a:spLocks/>
            </p:cNvSpPr>
            <p:nvPr/>
          </p:nvSpPr>
          <p:spPr bwMode="auto">
            <a:xfrm>
              <a:off x="3817" y="2332"/>
              <a:ext cx="19" cy="2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6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4" y="19"/>
                </a:cxn>
                <a:cxn ang="0">
                  <a:pos x="6" y="20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4" y="20"/>
                </a:cxn>
                <a:cxn ang="0">
                  <a:pos x="16" y="19"/>
                </a:cxn>
                <a:cxn ang="0">
                  <a:pos x="17" y="17"/>
                </a:cxn>
                <a:cxn ang="0">
                  <a:pos x="19" y="15"/>
                </a:cxn>
                <a:cxn ang="0">
                  <a:pos x="19" y="12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4" y="17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4" y="15"/>
                </a:cxn>
                <a:cxn ang="0">
                  <a:pos x="16" y="14"/>
                </a:cxn>
                <a:cxn ang="0">
                  <a:pos x="17" y="12"/>
                </a:cxn>
                <a:cxn ang="0">
                  <a:pos x="19" y="11"/>
                </a:cxn>
              </a:cxnLst>
              <a:rect l="0" t="0" r="r" b="b"/>
              <a:pathLst>
                <a:path w="19" h="20">
                  <a:moveTo>
                    <a:pt x="19" y="11"/>
                  </a:moveTo>
                  <a:lnTo>
                    <a:pt x="19" y="9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EBE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0" name="Freeform 50"/>
            <p:cNvSpPr>
              <a:spLocks/>
            </p:cNvSpPr>
            <p:nvPr/>
          </p:nvSpPr>
          <p:spPr bwMode="auto">
            <a:xfrm>
              <a:off x="3818" y="2334"/>
              <a:ext cx="16" cy="17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5" y="15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10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6" y="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0F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1" name="Freeform 51"/>
            <p:cNvSpPr>
              <a:spLocks/>
            </p:cNvSpPr>
            <p:nvPr/>
          </p:nvSpPr>
          <p:spPr bwMode="auto">
            <a:xfrm>
              <a:off x="3821" y="2337"/>
              <a:ext cx="12" cy="1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5F5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2" name="Freeform 52"/>
            <p:cNvSpPr>
              <a:spLocks/>
            </p:cNvSpPr>
            <p:nvPr/>
          </p:nvSpPr>
          <p:spPr bwMode="auto">
            <a:xfrm>
              <a:off x="3823" y="2338"/>
              <a:ext cx="7" cy="8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7" y="5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AFA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3" name="Freeform 53"/>
            <p:cNvSpPr>
              <a:spLocks/>
            </p:cNvSpPr>
            <p:nvPr/>
          </p:nvSpPr>
          <p:spPr bwMode="auto">
            <a:xfrm>
              <a:off x="3824" y="2340"/>
              <a:ext cx="4" cy="4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4" name="Freeform 54"/>
            <p:cNvSpPr>
              <a:spLocks noEditPoints="1"/>
            </p:cNvSpPr>
            <p:nvPr/>
          </p:nvSpPr>
          <p:spPr bwMode="auto">
            <a:xfrm>
              <a:off x="3499" y="2164"/>
              <a:ext cx="307" cy="65"/>
            </a:xfrm>
            <a:custGeom>
              <a:avLst/>
              <a:gdLst/>
              <a:ahLst/>
              <a:cxnLst>
                <a:cxn ang="0">
                  <a:pos x="281" y="2"/>
                </a:cxn>
                <a:cxn ang="0">
                  <a:pos x="285" y="3"/>
                </a:cxn>
                <a:cxn ang="0">
                  <a:pos x="290" y="6"/>
                </a:cxn>
                <a:cxn ang="0">
                  <a:pos x="294" y="9"/>
                </a:cxn>
                <a:cxn ang="0">
                  <a:pos x="297" y="12"/>
                </a:cxn>
                <a:cxn ang="0">
                  <a:pos x="301" y="17"/>
                </a:cxn>
                <a:cxn ang="0">
                  <a:pos x="303" y="20"/>
                </a:cxn>
                <a:cxn ang="0">
                  <a:pos x="306" y="25"/>
                </a:cxn>
                <a:cxn ang="0">
                  <a:pos x="307" y="29"/>
                </a:cxn>
                <a:cxn ang="0">
                  <a:pos x="281" y="32"/>
                </a:cxn>
                <a:cxn ang="0">
                  <a:pos x="279" y="12"/>
                </a:cxn>
                <a:cxn ang="0">
                  <a:pos x="276" y="65"/>
                </a:cxn>
                <a:cxn ang="0">
                  <a:pos x="282" y="62"/>
                </a:cxn>
                <a:cxn ang="0">
                  <a:pos x="287" y="60"/>
                </a:cxn>
                <a:cxn ang="0">
                  <a:pos x="291" y="57"/>
                </a:cxn>
                <a:cxn ang="0">
                  <a:pos x="294" y="54"/>
                </a:cxn>
                <a:cxn ang="0">
                  <a:pos x="298" y="51"/>
                </a:cxn>
                <a:cxn ang="0">
                  <a:pos x="301" y="48"/>
                </a:cxn>
                <a:cxn ang="0">
                  <a:pos x="303" y="45"/>
                </a:cxn>
                <a:cxn ang="0">
                  <a:pos x="306" y="40"/>
                </a:cxn>
                <a:cxn ang="0">
                  <a:pos x="307" y="36"/>
                </a:cxn>
                <a:cxn ang="0">
                  <a:pos x="281" y="32"/>
                </a:cxn>
                <a:cxn ang="0">
                  <a:pos x="279" y="52"/>
                </a:cxn>
                <a:cxn ang="0">
                  <a:pos x="29" y="65"/>
                </a:cxn>
                <a:cxn ang="0">
                  <a:pos x="25" y="62"/>
                </a:cxn>
                <a:cxn ang="0">
                  <a:pos x="20" y="60"/>
                </a:cxn>
                <a:cxn ang="0">
                  <a:pos x="16" y="57"/>
                </a:cxn>
                <a:cxn ang="0">
                  <a:pos x="11" y="54"/>
                </a:cxn>
                <a:cxn ang="0">
                  <a:pos x="8" y="51"/>
                </a:cxn>
                <a:cxn ang="0">
                  <a:pos x="6" y="46"/>
                </a:cxn>
                <a:cxn ang="0">
                  <a:pos x="3" y="43"/>
                </a:cxn>
                <a:cxn ang="0">
                  <a:pos x="1" y="40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3" y="22"/>
                </a:cxn>
                <a:cxn ang="0">
                  <a:pos x="6" y="19"/>
                </a:cxn>
                <a:cxn ang="0">
                  <a:pos x="7" y="14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20" y="5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26" y="19"/>
                </a:cxn>
                <a:cxn ang="0">
                  <a:pos x="26" y="39"/>
                </a:cxn>
                <a:cxn ang="0">
                  <a:pos x="29" y="59"/>
                </a:cxn>
              </a:cxnLst>
              <a:rect l="0" t="0" r="r" b="b"/>
              <a:pathLst>
                <a:path w="307" h="65">
                  <a:moveTo>
                    <a:pt x="276" y="0"/>
                  </a:moveTo>
                  <a:lnTo>
                    <a:pt x="279" y="0"/>
                  </a:lnTo>
                  <a:lnTo>
                    <a:pt x="281" y="2"/>
                  </a:lnTo>
                  <a:lnTo>
                    <a:pt x="282" y="2"/>
                  </a:lnTo>
                  <a:lnTo>
                    <a:pt x="284" y="3"/>
                  </a:lnTo>
                  <a:lnTo>
                    <a:pt x="285" y="3"/>
                  </a:lnTo>
                  <a:lnTo>
                    <a:pt x="287" y="5"/>
                  </a:lnTo>
                  <a:lnTo>
                    <a:pt x="288" y="6"/>
                  </a:lnTo>
                  <a:lnTo>
                    <a:pt x="290" y="6"/>
                  </a:lnTo>
                  <a:lnTo>
                    <a:pt x="291" y="8"/>
                  </a:lnTo>
                  <a:lnTo>
                    <a:pt x="293" y="9"/>
                  </a:lnTo>
                  <a:lnTo>
                    <a:pt x="294" y="9"/>
                  </a:lnTo>
                  <a:lnTo>
                    <a:pt x="294" y="11"/>
                  </a:lnTo>
                  <a:lnTo>
                    <a:pt x="295" y="11"/>
                  </a:lnTo>
                  <a:lnTo>
                    <a:pt x="297" y="12"/>
                  </a:lnTo>
                  <a:lnTo>
                    <a:pt x="298" y="14"/>
                  </a:lnTo>
                  <a:lnTo>
                    <a:pt x="300" y="16"/>
                  </a:lnTo>
                  <a:lnTo>
                    <a:pt x="301" y="17"/>
                  </a:lnTo>
                  <a:lnTo>
                    <a:pt x="301" y="19"/>
                  </a:lnTo>
                  <a:lnTo>
                    <a:pt x="303" y="19"/>
                  </a:lnTo>
                  <a:lnTo>
                    <a:pt x="303" y="20"/>
                  </a:lnTo>
                  <a:lnTo>
                    <a:pt x="304" y="22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6" y="26"/>
                  </a:lnTo>
                  <a:lnTo>
                    <a:pt x="306" y="28"/>
                  </a:lnTo>
                  <a:lnTo>
                    <a:pt x="307" y="29"/>
                  </a:lnTo>
                  <a:lnTo>
                    <a:pt x="307" y="31"/>
                  </a:lnTo>
                  <a:lnTo>
                    <a:pt x="307" y="32"/>
                  </a:lnTo>
                  <a:lnTo>
                    <a:pt x="281" y="32"/>
                  </a:lnTo>
                  <a:lnTo>
                    <a:pt x="281" y="25"/>
                  </a:lnTo>
                  <a:lnTo>
                    <a:pt x="281" y="19"/>
                  </a:lnTo>
                  <a:lnTo>
                    <a:pt x="279" y="12"/>
                  </a:lnTo>
                  <a:lnTo>
                    <a:pt x="278" y="6"/>
                  </a:lnTo>
                  <a:lnTo>
                    <a:pt x="276" y="0"/>
                  </a:lnTo>
                  <a:close/>
                  <a:moveTo>
                    <a:pt x="276" y="65"/>
                  </a:moveTo>
                  <a:lnTo>
                    <a:pt x="279" y="65"/>
                  </a:lnTo>
                  <a:lnTo>
                    <a:pt x="281" y="63"/>
                  </a:lnTo>
                  <a:lnTo>
                    <a:pt x="282" y="62"/>
                  </a:lnTo>
                  <a:lnTo>
                    <a:pt x="284" y="62"/>
                  </a:lnTo>
                  <a:lnTo>
                    <a:pt x="285" y="60"/>
                  </a:lnTo>
                  <a:lnTo>
                    <a:pt x="287" y="60"/>
                  </a:lnTo>
                  <a:lnTo>
                    <a:pt x="288" y="59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3" y="56"/>
                  </a:lnTo>
                  <a:lnTo>
                    <a:pt x="294" y="56"/>
                  </a:lnTo>
                  <a:lnTo>
                    <a:pt x="294" y="54"/>
                  </a:lnTo>
                  <a:lnTo>
                    <a:pt x="295" y="52"/>
                  </a:lnTo>
                  <a:lnTo>
                    <a:pt x="297" y="52"/>
                  </a:lnTo>
                  <a:lnTo>
                    <a:pt x="298" y="51"/>
                  </a:lnTo>
                  <a:lnTo>
                    <a:pt x="298" y="49"/>
                  </a:lnTo>
                  <a:lnTo>
                    <a:pt x="300" y="49"/>
                  </a:lnTo>
                  <a:lnTo>
                    <a:pt x="301" y="48"/>
                  </a:lnTo>
                  <a:lnTo>
                    <a:pt x="301" y="46"/>
                  </a:lnTo>
                  <a:lnTo>
                    <a:pt x="303" y="46"/>
                  </a:lnTo>
                  <a:lnTo>
                    <a:pt x="303" y="45"/>
                  </a:lnTo>
                  <a:lnTo>
                    <a:pt x="304" y="43"/>
                  </a:lnTo>
                  <a:lnTo>
                    <a:pt x="304" y="42"/>
                  </a:lnTo>
                  <a:lnTo>
                    <a:pt x="306" y="40"/>
                  </a:lnTo>
                  <a:lnTo>
                    <a:pt x="306" y="39"/>
                  </a:lnTo>
                  <a:lnTo>
                    <a:pt x="306" y="37"/>
                  </a:lnTo>
                  <a:lnTo>
                    <a:pt x="307" y="36"/>
                  </a:lnTo>
                  <a:lnTo>
                    <a:pt x="307" y="34"/>
                  </a:lnTo>
                  <a:lnTo>
                    <a:pt x="307" y="32"/>
                  </a:lnTo>
                  <a:lnTo>
                    <a:pt x="281" y="32"/>
                  </a:lnTo>
                  <a:lnTo>
                    <a:pt x="281" y="39"/>
                  </a:lnTo>
                  <a:lnTo>
                    <a:pt x="281" y="46"/>
                  </a:lnTo>
                  <a:lnTo>
                    <a:pt x="279" y="52"/>
                  </a:lnTo>
                  <a:lnTo>
                    <a:pt x="278" y="59"/>
                  </a:lnTo>
                  <a:lnTo>
                    <a:pt x="276" y="65"/>
                  </a:lnTo>
                  <a:close/>
                  <a:moveTo>
                    <a:pt x="29" y="65"/>
                  </a:moveTo>
                  <a:lnTo>
                    <a:pt x="28" y="65"/>
                  </a:lnTo>
                  <a:lnTo>
                    <a:pt x="26" y="63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9" y="59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4" y="56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6"/>
                  </a:lnTo>
                  <a:lnTo>
                    <a:pt x="28" y="12"/>
                  </a:lnTo>
                  <a:lnTo>
                    <a:pt x="26" y="19"/>
                  </a:lnTo>
                  <a:lnTo>
                    <a:pt x="26" y="25"/>
                  </a:lnTo>
                  <a:lnTo>
                    <a:pt x="26" y="32"/>
                  </a:lnTo>
                  <a:lnTo>
                    <a:pt x="26" y="39"/>
                  </a:lnTo>
                  <a:lnTo>
                    <a:pt x="26" y="46"/>
                  </a:lnTo>
                  <a:lnTo>
                    <a:pt x="28" y="52"/>
                  </a:lnTo>
                  <a:lnTo>
                    <a:pt x="29" y="59"/>
                  </a:lnTo>
                  <a:lnTo>
                    <a:pt x="29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5" name="Freeform 55"/>
            <p:cNvSpPr>
              <a:spLocks noEditPoints="1"/>
            </p:cNvSpPr>
            <p:nvPr/>
          </p:nvSpPr>
          <p:spPr bwMode="auto">
            <a:xfrm>
              <a:off x="3525" y="2163"/>
              <a:ext cx="255" cy="67"/>
            </a:xfrm>
            <a:custGeom>
              <a:avLst/>
              <a:gdLst/>
              <a:ahLst/>
              <a:cxnLst>
                <a:cxn ang="0">
                  <a:pos x="250" y="1"/>
                </a:cxn>
                <a:cxn ang="0">
                  <a:pos x="250" y="0"/>
                </a:cxn>
                <a:cxn ang="0">
                  <a:pos x="249" y="0"/>
                </a:cxn>
                <a:cxn ang="0">
                  <a:pos x="247" y="0"/>
                </a:cxn>
                <a:cxn ang="0">
                  <a:pos x="249" y="1"/>
                </a:cxn>
                <a:cxn ang="0">
                  <a:pos x="250" y="7"/>
                </a:cxn>
                <a:cxn ang="0">
                  <a:pos x="250" y="13"/>
                </a:cxn>
                <a:cxn ang="0">
                  <a:pos x="252" y="20"/>
                </a:cxn>
                <a:cxn ang="0">
                  <a:pos x="252" y="27"/>
                </a:cxn>
                <a:cxn ang="0">
                  <a:pos x="252" y="33"/>
                </a:cxn>
                <a:cxn ang="0">
                  <a:pos x="255" y="33"/>
                </a:cxn>
                <a:cxn ang="0">
                  <a:pos x="255" y="40"/>
                </a:cxn>
                <a:cxn ang="0">
                  <a:pos x="255" y="47"/>
                </a:cxn>
                <a:cxn ang="0">
                  <a:pos x="253" y="53"/>
                </a:cxn>
                <a:cxn ang="0">
                  <a:pos x="252" y="60"/>
                </a:cxn>
                <a:cxn ang="0">
                  <a:pos x="250" y="66"/>
                </a:cxn>
                <a:cxn ang="0">
                  <a:pos x="250" y="67"/>
                </a:cxn>
                <a:cxn ang="0">
                  <a:pos x="249" y="67"/>
                </a:cxn>
                <a:cxn ang="0">
                  <a:pos x="247" y="67"/>
                </a:cxn>
                <a:cxn ang="0">
                  <a:pos x="249" y="66"/>
                </a:cxn>
                <a:cxn ang="0">
                  <a:pos x="250" y="60"/>
                </a:cxn>
                <a:cxn ang="0">
                  <a:pos x="250" y="53"/>
                </a:cxn>
                <a:cxn ang="0">
                  <a:pos x="252" y="47"/>
                </a:cxn>
                <a:cxn ang="0">
                  <a:pos x="252" y="40"/>
                </a:cxn>
                <a:cxn ang="0">
                  <a:pos x="252" y="33"/>
                </a:cxn>
                <a:cxn ang="0">
                  <a:pos x="255" y="33"/>
                </a:cxn>
                <a:cxn ang="0">
                  <a:pos x="255" y="26"/>
                </a:cxn>
                <a:cxn ang="0">
                  <a:pos x="255" y="20"/>
                </a:cxn>
                <a:cxn ang="0">
                  <a:pos x="253" y="13"/>
                </a:cxn>
                <a:cxn ang="0">
                  <a:pos x="252" y="7"/>
                </a:cxn>
                <a:cxn ang="0">
                  <a:pos x="250" y="1"/>
                </a:cxn>
                <a:cxn ang="0">
                  <a:pos x="3" y="66"/>
                </a:cxn>
                <a:cxn ang="0">
                  <a:pos x="5" y="66"/>
                </a:cxn>
                <a:cxn ang="0">
                  <a:pos x="5" y="67"/>
                </a:cxn>
                <a:cxn ang="0">
                  <a:pos x="6" y="67"/>
                </a:cxn>
                <a:cxn ang="0">
                  <a:pos x="8" y="67"/>
                </a:cxn>
                <a:cxn ang="0">
                  <a:pos x="6" y="66"/>
                </a:cxn>
                <a:cxn ang="0">
                  <a:pos x="5" y="60"/>
                </a:cxn>
                <a:cxn ang="0">
                  <a:pos x="5" y="53"/>
                </a:cxn>
                <a:cxn ang="0">
                  <a:pos x="3" y="47"/>
                </a:cxn>
                <a:cxn ang="0">
                  <a:pos x="3" y="40"/>
                </a:cxn>
                <a:cxn ang="0">
                  <a:pos x="3" y="33"/>
                </a:cxn>
                <a:cxn ang="0">
                  <a:pos x="3" y="27"/>
                </a:cxn>
                <a:cxn ang="0">
                  <a:pos x="3" y="20"/>
                </a:cxn>
                <a:cxn ang="0">
                  <a:pos x="5" y="13"/>
                </a:cxn>
                <a:cxn ang="0">
                  <a:pos x="5" y="7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7"/>
                </a:cxn>
                <a:cxn ang="0">
                  <a:pos x="2" y="13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2" y="53"/>
                </a:cxn>
                <a:cxn ang="0">
                  <a:pos x="3" y="60"/>
                </a:cxn>
                <a:cxn ang="0">
                  <a:pos x="3" y="66"/>
                </a:cxn>
              </a:cxnLst>
              <a:rect l="0" t="0" r="r" b="b"/>
              <a:pathLst>
                <a:path w="255" h="67">
                  <a:moveTo>
                    <a:pt x="250" y="1"/>
                  </a:moveTo>
                  <a:lnTo>
                    <a:pt x="250" y="0"/>
                  </a:lnTo>
                  <a:lnTo>
                    <a:pt x="249" y="0"/>
                  </a:lnTo>
                  <a:lnTo>
                    <a:pt x="247" y="0"/>
                  </a:lnTo>
                  <a:lnTo>
                    <a:pt x="249" y="1"/>
                  </a:lnTo>
                  <a:lnTo>
                    <a:pt x="250" y="7"/>
                  </a:lnTo>
                  <a:lnTo>
                    <a:pt x="250" y="13"/>
                  </a:lnTo>
                  <a:lnTo>
                    <a:pt x="252" y="20"/>
                  </a:lnTo>
                  <a:lnTo>
                    <a:pt x="252" y="27"/>
                  </a:lnTo>
                  <a:lnTo>
                    <a:pt x="252" y="33"/>
                  </a:lnTo>
                  <a:lnTo>
                    <a:pt x="255" y="33"/>
                  </a:lnTo>
                  <a:lnTo>
                    <a:pt x="255" y="40"/>
                  </a:lnTo>
                  <a:lnTo>
                    <a:pt x="255" y="47"/>
                  </a:lnTo>
                  <a:lnTo>
                    <a:pt x="253" y="53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67"/>
                  </a:lnTo>
                  <a:lnTo>
                    <a:pt x="249" y="67"/>
                  </a:lnTo>
                  <a:lnTo>
                    <a:pt x="247" y="67"/>
                  </a:lnTo>
                  <a:lnTo>
                    <a:pt x="249" y="66"/>
                  </a:lnTo>
                  <a:lnTo>
                    <a:pt x="250" y="60"/>
                  </a:lnTo>
                  <a:lnTo>
                    <a:pt x="250" y="53"/>
                  </a:lnTo>
                  <a:lnTo>
                    <a:pt x="252" y="47"/>
                  </a:lnTo>
                  <a:lnTo>
                    <a:pt x="252" y="40"/>
                  </a:lnTo>
                  <a:lnTo>
                    <a:pt x="252" y="33"/>
                  </a:lnTo>
                  <a:lnTo>
                    <a:pt x="255" y="33"/>
                  </a:lnTo>
                  <a:lnTo>
                    <a:pt x="255" y="26"/>
                  </a:lnTo>
                  <a:lnTo>
                    <a:pt x="255" y="20"/>
                  </a:lnTo>
                  <a:lnTo>
                    <a:pt x="253" y="13"/>
                  </a:lnTo>
                  <a:lnTo>
                    <a:pt x="252" y="7"/>
                  </a:lnTo>
                  <a:lnTo>
                    <a:pt x="250" y="1"/>
                  </a:lnTo>
                  <a:close/>
                  <a:moveTo>
                    <a:pt x="3" y="66"/>
                  </a:moveTo>
                  <a:lnTo>
                    <a:pt x="5" y="66"/>
                  </a:lnTo>
                  <a:lnTo>
                    <a:pt x="5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5" y="60"/>
                  </a:lnTo>
                  <a:lnTo>
                    <a:pt x="5" y="53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3"/>
                  </a:lnTo>
                  <a:lnTo>
                    <a:pt x="3" y="27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5" y="7"/>
                  </a:lnTo>
                  <a:lnTo>
                    <a:pt x="6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7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3"/>
                  </a:lnTo>
                  <a:lnTo>
                    <a:pt x="3" y="60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0505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6" name="Freeform 56"/>
            <p:cNvSpPr>
              <a:spLocks noEditPoints="1"/>
            </p:cNvSpPr>
            <p:nvPr/>
          </p:nvSpPr>
          <p:spPr bwMode="auto">
            <a:xfrm>
              <a:off x="3528" y="2161"/>
              <a:ext cx="249" cy="71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41" y="0"/>
                </a:cxn>
                <a:cxn ang="0">
                  <a:pos x="244" y="9"/>
                </a:cxn>
                <a:cxn ang="0">
                  <a:pos x="246" y="22"/>
                </a:cxn>
                <a:cxn ang="0">
                  <a:pos x="247" y="35"/>
                </a:cxn>
                <a:cxn ang="0">
                  <a:pos x="249" y="42"/>
                </a:cxn>
                <a:cxn ang="0">
                  <a:pos x="247" y="55"/>
                </a:cxn>
                <a:cxn ang="0">
                  <a:pos x="246" y="68"/>
                </a:cxn>
                <a:cxn ang="0">
                  <a:pos x="243" y="69"/>
                </a:cxn>
                <a:cxn ang="0">
                  <a:pos x="241" y="71"/>
                </a:cxn>
                <a:cxn ang="0">
                  <a:pos x="244" y="62"/>
                </a:cxn>
                <a:cxn ang="0">
                  <a:pos x="246" y="48"/>
                </a:cxn>
                <a:cxn ang="0">
                  <a:pos x="247" y="35"/>
                </a:cxn>
                <a:cxn ang="0">
                  <a:pos x="249" y="29"/>
                </a:cxn>
                <a:cxn ang="0">
                  <a:pos x="247" y="15"/>
                </a:cxn>
                <a:cxn ang="0">
                  <a:pos x="246" y="3"/>
                </a:cxn>
                <a:cxn ang="0">
                  <a:pos x="5" y="69"/>
                </a:cxn>
                <a:cxn ang="0">
                  <a:pos x="6" y="71"/>
                </a:cxn>
                <a:cxn ang="0">
                  <a:pos x="6" y="68"/>
                </a:cxn>
                <a:cxn ang="0">
                  <a:pos x="3" y="54"/>
                </a:cxn>
                <a:cxn ang="0">
                  <a:pos x="2" y="42"/>
                </a:cxn>
                <a:cxn ang="0">
                  <a:pos x="2" y="29"/>
                </a:cxn>
                <a:cxn ang="0">
                  <a:pos x="3" y="15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2" y="9"/>
                </a:cxn>
                <a:cxn ang="0">
                  <a:pos x="0" y="22"/>
                </a:cxn>
                <a:cxn ang="0">
                  <a:pos x="0" y="35"/>
                </a:cxn>
                <a:cxn ang="0">
                  <a:pos x="0" y="49"/>
                </a:cxn>
                <a:cxn ang="0">
                  <a:pos x="2" y="62"/>
                </a:cxn>
                <a:cxn ang="0">
                  <a:pos x="5" y="69"/>
                </a:cxn>
              </a:cxnLst>
              <a:rect l="0" t="0" r="r" b="b"/>
              <a:pathLst>
                <a:path w="249" h="71">
                  <a:moveTo>
                    <a:pt x="244" y="2"/>
                  </a:moveTo>
                  <a:lnTo>
                    <a:pt x="244" y="0"/>
                  </a:lnTo>
                  <a:lnTo>
                    <a:pt x="243" y="0"/>
                  </a:lnTo>
                  <a:lnTo>
                    <a:pt x="241" y="0"/>
                  </a:lnTo>
                  <a:lnTo>
                    <a:pt x="243" y="3"/>
                  </a:lnTo>
                  <a:lnTo>
                    <a:pt x="244" y="9"/>
                  </a:lnTo>
                  <a:lnTo>
                    <a:pt x="246" y="15"/>
                  </a:lnTo>
                  <a:lnTo>
                    <a:pt x="246" y="22"/>
                  </a:lnTo>
                  <a:lnTo>
                    <a:pt x="246" y="29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49" y="42"/>
                  </a:lnTo>
                  <a:lnTo>
                    <a:pt x="249" y="49"/>
                  </a:lnTo>
                  <a:lnTo>
                    <a:pt x="247" y="55"/>
                  </a:lnTo>
                  <a:lnTo>
                    <a:pt x="247" y="62"/>
                  </a:lnTo>
                  <a:lnTo>
                    <a:pt x="246" y="68"/>
                  </a:lnTo>
                  <a:lnTo>
                    <a:pt x="244" y="69"/>
                  </a:lnTo>
                  <a:lnTo>
                    <a:pt x="243" y="69"/>
                  </a:lnTo>
                  <a:lnTo>
                    <a:pt x="243" y="71"/>
                  </a:lnTo>
                  <a:lnTo>
                    <a:pt x="241" y="71"/>
                  </a:lnTo>
                  <a:lnTo>
                    <a:pt x="243" y="68"/>
                  </a:lnTo>
                  <a:lnTo>
                    <a:pt x="244" y="62"/>
                  </a:lnTo>
                  <a:lnTo>
                    <a:pt x="246" y="54"/>
                  </a:lnTo>
                  <a:lnTo>
                    <a:pt x="246" y="48"/>
                  </a:lnTo>
                  <a:lnTo>
                    <a:pt x="246" y="42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49" y="29"/>
                  </a:lnTo>
                  <a:lnTo>
                    <a:pt x="249" y="22"/>
                  </a:lnTo>
                  <a:lnTo>
                    <a:pt x="247" y="15"/>
                  </a:lnTo>
                  <a:lnTo>
                    <a:pt x="247" y="9"/>
                  </a:lnTo>
                  <a:lnTo>
                    <a:pt x="246" y="3"/>
                  </a:lnTo>
                  <a:lnTo>
                    <a:pt x="244" y="2"/>
                  </a:lnTo>
                  <a:close/>
                  <a:moveTo>
                    <a:pt x="5" y="69"/>
                  </a:moveTo>
                  <a:lnTo>
                    <a:pt x="5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2" y="35"/>
                  </a:lnTo>
                  <a:lnTo>
                    <a:pt x="2" y="29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5" y="9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9"/>
                  </a:lnTo>
                  <a:lnTo>
                    <a:pt x="2" y="15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2" y="62"/>
                  </a:lnTo>
                  <a:lnTo>
                    <a:pt x="3" y="68"/>
                  </a:lnTo>
                  <a:lnTo>
                    <a:pt x="5" y="69"/>
                  </a:lnTo>
                  <a:close/>
                </a:path>
              </a:pathLst>
            </a:custGeom>
            <a:solidFill>
              <a:srgbClr val="0A0A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7" name="Freeform 57"/>
            <p:cNvSpPr>
              <a:spLocks noEditPoints="1"/>
            </p:cNvSpPr>
            <p:nvPr/>
          </p:nvSpPr>
          <p:spPr bwMode="auto">
            <a:xfrm>
              <a:off x="3530" y="2159"/>
              <a:ext cx="245" cy="74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36" y="0"/>
                </a:cxn>
                <a:cxn ang="0">
                  <a:pos x="239" y="13"/>
                </a:cxn>
                <a:cxn ang="0">
                  <a:pos x="241" y="25"/>
                </a:cxn>
                <a:cxn ang="0">
                  <a:pos x="242" y="37"/>
                </a:cxn>
                <a:cxn ang="0">
                  <a:pos x="244" y="44"/>
                </a:cxn>
                <a:cxn ang="0">
                  <a:pos x="244" y="56"/>
                </a:cxn>
                <a:cxn ang="0">
                  <a:pos x="241" y="70"/>
                </a:cxn>
                <a:cxn ang="0">
                  <a:pos x="238" y="73"/>
                </a:cxn>
                <a:cxn ang="0">
                  <a:pos x="236" y="74"/>
                </a:cxn>
                <a:cxn ang="0">
                  <a:pos x="239" y="62"/>
                </a:cxn>
                <a:cxn ang="0">
                  <a:pos x="241" y="50"/>
                </a:cxn>
                <a:cxn ang="0">
                  <a:pos x="242" y="37"/>
                </a:cxn>
                <a:cxn ang="0">
                  <a:pos x="244" y="31"/>
                </a:cxn>
                <a:cxn ang="0">
                  <a:pos x="244" y="17"/>
                </a:cxn>
                <a:cxn ang="0">
                  <a:pos x="241" y="5"/>
                </a:cxn>
                <a:cxn ang="0">
                  <a:pos x="6" y="73"/>
                </a:cxn>
                <a:cxn ang="0">
                  <a:pos x="7" y="74"/>
                </a:cxn>
                <a:cxn ang="0">
                  <a:pos x="7" y="68"/>
                </a:cxn>
                <a:cxn ang="0">
                  <a:pos x="4" y="56"/>
                </a:cxn>
                <a:cxn ang="0">
                  <a:pos x="3" y="44"/>
                </a:cxn>
                <a:cxn ang="0">
                  <a:pos x="3" y="31"/>
                </a:cxn>
                <a:cxn ang="0">
                  <a:pos x="4" y="19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3" y="1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1" y="50"/>
                </a:cxn>
                <a:cxn ang="0">
                  <a:pos x="3" y="64"/>
                </a:cxn>
                <a:cxn ang="0">
                  <a:pos x="6" y="73"/>
                </a:cxn>
              </a:cxnLst>
              <a:rect l="0" t="0" r="r" b="b"/>
              <a:pathLst>
                <a:path w="245" h="74">
                  <a:moveTo>
                    <a:pt x="239" y="2"/>
                  </a:moveTo>
                  <a:lnTo>
                    <a:pt x="239" y="0"/>
                  </a:lnTo>
                  <a:lnTo>
                    <a:pt x="238" y="0"/>
                  </a:lnTo>
                  <a:lnTo>
                    <a:pt x="236" y="0"/>
                  </a:lnTo>
                  <a:lnTo>
                    <a:pt x="238" y="7"/>
                  </a:lnTo>
                  <a:lnTo>
                    <a:pt x="239" y="13"/>
                  </a:lnTo>
                  <a:lnTo>
                    <a:pt x="241" y="19"/>
                  </a:lnTo>
                  <a:lnTo>
                    <a:pt x="241" y="25"/>
                  </a:lnTo>
                  <a:lnTo>
                    <a:pt x="242" y="31"/>
                  </a:lnTo>
                  <a:lnTo>
                    <a:pt x="242" y="37"/>
                  </a:lnTo>
                  <a:lnTo>
                    <a:pt x="245" y="37"/>
                  </a:lnTo>
                  <a:lnTo>
                    <a:pt x="244" y="44"/>
                  </a:lnTo>
                  <a:lnTo>
                    <a:pt x="244" y="50"/>
                  </a:lnTo>
                  <a:lnTo>
                    <a:pt x="244" y="56"/>
                  </a:lnTo>
                  <a:lnTo>
                    <a:pt x="242" y="64"/>
                  </a:lnTo>
                  <a:lnTo>
                    <a:pt x="241" y="70"/>
                  </a:lnTo>
                  <a:lnTo>
                    <a:pt x="239" y="73"/>
                  </a:lnTo>
                  <a:lnTo>
                    <a:pt x="238" y="73"/>
                  </a:lnTo>
                  <a:lnTo>
                    <a:pt x="238" y="74"/>
                  </a:lnTo>
                  <a:lnTo>
                    <a:pt x="236" y="74"/>
                  </a:lnTo>
                  <a:lnTo>
                    <a:pt x="238" y="68"/>
                  </a:lnTo>
                  <a:lnTo>
                    <a:pt x="239" y="62"/>
                  </a:lnTo>
                  <a:lnTo>
                    <a:pt x="241" y="56"/>
                  </a:lnTo>
                  <a:lnTo>
                    <a:pt x="241" y="50"/>
                  </a:lnTo>
                  <a:lnTo>
                    <a:pt x="242" y="44"/>
                  </a:lnTo>
                  <a:lnTo>
                    <a:pt x="242" y="37"/>
                  </a:lnTo>
                  <a:lnTo>
                    <a:pt x="245" y="37"/>
                  </a:lnTo>
                  <a:lnTo>
                    <a:pt x="244" y="31"/>
                  </a:lnTo>
                  <a:lnTo>
                    <a:pt x="244" y="24"/>
                  </a:lnTo>
                  <a:lnTo>
                    <a:pt x="244" y="17"/>
                  </a:lnTo>
                  <a:lnTo>
                    <a:pt x="242" y="11"/>
                  </a:lnTo>
                  <a:lnTo>
                    <a:pt x="241" y="5"/>
                  </a:lnTo>
                  <a:lnTo>
                    <a:pt x="239" y="2"/>
                  </a:lnTo>
                  <a:close/>
                  <a:moveTo>
                    <a:pt x="6" y="73"/>
                  </a:moveTo>
                  <a:lnTo>
                    <a:pt x="7" y="73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7" y="68"/>
                  </a:lnTo>
                  <a:lnTo>
                    <a:pt x="6" y="62"/>
                  </a:lnTo>
                  <a:lnTo>
                    <a:pt x="4" y="56"/>
                  </a:lnTo>
                  <a:lnTo>
                    <a:pt x="3" y="50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3" y="31"/>
                  </a:lnTo>
                  <a:lnTo>
                    <a:pt x="3" y="25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7" y="7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5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1" y="56"/>
                  </a:lnTo>
                  <a:lnTo>
                    <a:pt x="3" y="64"/>
                  </a:lnTo>
                  <a:lnTo>
                    <a:pt x="4" y="70"/>
                  </a:lnTo>
                  <a:lnTo>
                    <a:pt x="6" y="73"/>
                  </a:lnTo>
                  <a:close/>
                </a:path>
              </a:pathLst>
            </a:custGeom>
            <a:solidFill>
              <a:srgbClr val="101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8" name="Freeform 58"/>
            <p:cNvSpPr>
              <a:spLocks noEditPoints="1"/>
            </p:cNvSpPr>
            <p:nvPr/>
          </p:nvSpPr>
          <p:spPr bwMode="auto">
            <a:xfrm>
              <a:off x="3533" y="2158"/>
              <a:ext cx="239" cy="77"/>
            </a:xfrm>
            <a:custGeom>
              <a:avLst/>
              <a:gdLst/>
              <a:ahLst/>
              <a:cxnLst>
                <a:cxn ang="0">
                  <a:pos x="232" y="1"/>
                </a:cxn>
                <a:cxn ang="0">
                  <a:pos x="230" y="0"/>
                </a:cxn>
                <a:cxn ang="0">
                  <a:pos x="233" y="8"/>
                </a:cxn>
                <a:cxn ang="0">
                  <a:pos x="235" y="20"/>
                </a:cxn>
                <a:cxn ang="0">
                  <a:pos x="236" y="32"/>
                </a:cxn>
                <a:cxn ang="0">
                  <a:pos x="239" y="38"/>
                </a:cxn>
                <a:cxn ang="0">
                  <a:pos x="238" y="51"/>
                </a:cxn>
                <a:cxn ang="0">
                  <a:pos x="236" y="63"/>
                </a:cxn>
                <a:cxn ang="0">
                  <a:pos x="233" y="75"/>
                </a:cxn>
                <a:cxn ang="0">
                  <a:pos x="230" y="75"/>
                </a:cxn>
                <a:cxn ang="0">
                  <a:pos x="230" y="74"/>
                </a:cxn>
                <a:cxn ang="0">
                  <a:pos x="233" y="63"/>
                </a:cxn>
                <a:cxn ang="0">
                  <a:pos x="236" y="51"/>
                </a:cxn>
                <a:cxn ang="0">
                  <a:pos x="236" y="38"/>
                </a:cxn>
                <a:cxn ang="0">
                  <a:pos x="239" y="32"/>
                </a:cxn>
                <a:cxn ang="0">
                  <a:pos x="238" y="20"/>
                </a:cxn>
                <a:cxn ang="0">
                  <a:pos x="235" y="8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7" y="74"/>
                </a:cxn>
                <a:cxn ang="0">
                  <a:pos x="4" y="63"/>
                </a:cxn>
                <a:cxn ang="0">
                  <a:pos x="3" y="51"/>
                </a:cxn>
                <a:cxn ang="0">
                  <a:pos x="3" y="38"/>
                </a:cxn>
                <a:cxn ang="0">
                  <a:pos x="3" y="26"/>
                </a:cxn>
                <a:cxn ang="0">
                  <a:pos x="4" y="1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3" y="14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3" y="63"/>
                </a:cxn>
                <a:cxn ang="0">
                  <a:pos x="6" y="75"/>
                </a:cxn>
              </a:cxnLst>
              <a:rect l="0" t="0" r="r" b="b"/>
              <a:pathLst>
                <a:path w="239" h="77">
                  <a:moveTo>
                    <a:pt x="233" y="1"/>
                  </a:moveTo>
                  <a:lnTo>
                    <a:pt x="232" y="1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30" y="1"/>
                  </a:lnTo>
                  <a:lnTo>
                    <a:pt x="233" y="8"/>
                  </a:lnTo>
                  <a:lnTo>
                    <a:pt x="233" y="14"/>
                  </a:lnTo>
                  <a:lnTo>
                    <a:pt x="235" y="20"/>
                  </a:lnTo>
                  <a:lnTo>
                    <a:pt x="236" y="26"/>
                  </a:lnTo>
                  <a:lnTo>
                    <a:pt x="236" y="32"/>
                  </a:lnTo>
                  <a:lnTo>
                    <a:pt x="236" y="38"/>
                  </a:lnTo>
                  <a:lnTo>
                    <a:pt x="239" y="38"/>
                  </a:lnTo>
                  <a:lnTo>
                    <a:pt x="239" y="45"/>
                  </a:lnTo>
                  <a:lnTo>
                    <a:pt x="238" y="51"/>
                  </a:lnTo>
                  <a:lnTo>
                    <a:pt x="238" y="57"/>
                  </a:lnTo>
                  <a:lnTo>
                    <a:pt x="236" y="63"/>
                  </a:lnTo>
                  <a:lnTo>
                    <a:pt x="235" y="69"/>
                  </a:lnTo>
                  <a:lnTo>
                    <a:pt x="233" y="75"/>
                  </a:lnTo>
                  <a:lnTo>
                    <a:pt x="232" y="75"/>
                  </a:lnTo>
                  <a:lnTo>
                    <a:pt x="230" y="75"/>
                  </a:lnTo>
                  <a:lnTo>
                    <a:pt x="230" y="77"/>
                  </a:lnTo>
                  <a:lnTo>
                    <a:pt x="230" y="74"/>
                  </a:lnTo>
                  <a:lnTo>
                    <a:pt x="233" y="69"/>
                  </a:lnTo>
                  <a:lnTo>
                    <a:pt x="233" y="63"/>
                  </a:lnTo>
                  <a:lnTo>
                    <a:pt x="235" y="57"/>
                  </a:lnTo>
                  <a:lnTo>
                    <a:pt x="236" y="51"/>
                  </a:lnTo>
                  <a:lnTo>
                    <a:pt x="236" y="45"/>
                  </a:lnTo>
                  <a:lnTo>
                    <a:pt x="236" y="38"/>
                  </a:lnTo>
                  <a:lnTo>
                    <a:pt x="239" y="38"/>
                  </a:lnTo>
                  <a:lnTo>
                    <a:pt x="239" y="32"/>
                  </a:lnTo>
                  <a:lnTo>
                    <a:pt x="238" y="26"/>
                  </a:lnTo>
                  <a:lnTo>
                    <a:pt x="238" y="20"/>
                  </a:lnTo>
                  <a:lnTo>
                    <a:pt x="236" y="14"/>
                  </a:lnTo>
                  <a:lnTo>
                    <a:pt x="235" y="8"/>
                  </a:lnTo>
                  <a:lnTo>
                    <a:pt x="233" y="1"/>
                  </a:lnTo>
                  <a:close/>
                  <a:moveTo>
                    <a:pt x="6" y="75"/>
                  </a:moveTo>
                  <a:lnTo>
                    <a:pt x="7" y="75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7" y="74"/>
                  </a:lnTo>
                  <a:lnTo>
                    <a:pt x="6" y="69"/>
                  </a:lnTo>
                  <a:lnTo>
                    <a:pt x="4" y="63"/>
                  </a:lnTo>
                  <a:lnTo>
                    <a:pt x="4" y="57"/>
                  </a:lnTo>
                  <a:lnTo>
                    <a:pt x="3" y="51"/>
                  </a:lnTo>
                  <a:lnTo>
                    <a:pt x="3" y="45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6" y="8"/>
                  </a:lnTo>
                  <a:lnTo>
                    <a:pt x="7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8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" y="57"/>
                  </a:lnTo>
                  <a:lnTo>
                    <a:pt x="3" y="63"/>
                  </a:lnTo>
                  <a:lnTo>
                    <a:pt x="4" y="69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rgbClr val="151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19" name="Freeform 59"/>
            <p:cNvSpPr>
              <a:spLocks noEditPoints="1"/>
            </p:cNvSpPr>
            <p:nvPr/>
          </p:nvSpPr>
          <p:spPr bwMode="auto">
            <a:xfrm>
              <a:off x="3536" y="2156"/>
              <a:ext cx="233" cy="79"/>
            </a:xfrm>
            <a:custGeom>
              <a:avLst/>
              <a:gdLst/>
              <a:ahLst/>
              <a:cxnLst>
                <a:cxn ang="0">
                  <a:pos x="226" y="2"/>
                </a:cxn>
                <a:cxn ang="0">
                  <a:pos x="224" y="0"/>
                </a:cxn>
                <a:cxn ang="0">
                  <a:pos x="227" y="11"/>
                </a:cxn>
                <a:cxn ang="0">
                  <a:pos x="229" y="22"/>
                </a:cxn>
                <a:cxn ang="0">
                  <a:pos x="230" y="34"/>
                </a:cxn>
                <a:cxn ang="0">
                  <a:pos x="233" y="40"/>
                </a:cxn>
                <a:cxn ang="0">
                  <a:pos x="233" y="53"/>
                </a:cxn>
                <a:cxn ang="0">
                  <a:pos x="230" y="65"/>
                </a:cxn>
                <a:cxn ang="0">
                  <a:pos x="227" y="76"/>
                </a:cxn>
                <a:cxn ang="0">
                  <a:pos x="226" y="79"/>
                </a:cxn>
                <a:cxn ang="0">
                  <a:pos x="226" y="76"/>
                </a:cxn>
                <a:cxn ang="0">
                  <a:pos x="229" y="64"/>
                </a:cxn>
                <a:cxn ang="0">
                  <a:pos x="230" y="53"/>
                </a:cxn>
                <a:cxn ang="0">
                  <a:pos x="230" y="40"/>
                </a:cxn>
                <a:cxn ang="0">
                  <a:pos x="233" y="34"/>
                </a:cxn>
                <a:cxn ang="0">
                  <a:pos x="232" y="22"/>
                </a:cxn>
                <a:cxn ang="0">
                  <a:pos x="230" y="10"/>
                </a:cxn>
                <a:cxn ang="0">
                  <a:pos x="227" y="2"/>
                </a:cxn>
                <a:cxn ang="0">
                  <a:pos x="7" y="79"/>
                </a:cxn>
                <a:cxn ang="0">
                  <a:pos x="7" y="76"/>
                </a:cxn>
                <a:cxn ang="0">
                  <a:pos x="4" y="64"/>
                </a:cxn>
                <a:cxn ang="0">
                  <a:pos x="3" y="53"/>
                </a:cxn>
                <a:cxn ang="0">
                  <a:pos x="3" y="40"/>
                </a:cxn>
                <a:cxn ang="0">
                  <a:pos x="3" y="28"/>
                </a:cxn>
                <a:cxn ang="0">
                  <a:pos x="4" y="16"/>
                </a:cxn>
                <a:cxn ang="0">
                  <a:pos x="7" y="5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3" y="10"/>
                </a:cxn>
                <a:cxn ang="0">
                  <a:pos x="1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1" y="59"/>
                </a:cxn>
                <a:cxn ang="0">
                  <a:pos x="3" y="71"/>
                </a:cxn>
                <a:cxn ang="0">
                  <a:pos x="6" y="79"/>
                </a:cxn>
              </a:cxnLst>
              <a:rect l="0" t="0" r="r" b="b"/>
              <a:pathLst>
                <a:path w="233" h="79">
                  <a:moveTo>
                    <a:pt x="227" y="2"/>
                  </a:moveTo>
                  <a:lnTo>
                    <a:pt x="226" y="2"/>
                  </a:lnTo>
                  <a:lnTo>
                    <a:pt x="224" y="2"/>
                  </a:lnTo>
                  <a:lnTo>
                    <a:pt x="224" y="0"/>
                  </a:lnTo>
                  <a:lnTo>
                    <a:pt x="226" y="5"/>
                  </a:lnTo>
                  <a:lnTo>
                    <a:pt x="227" y="11"/>
                  </a:lnTo>
                  <a:lnTo>
                    <a:pt x="229" y="16"/>
                  </a:lnTo>
                  <a:lnTo>
                    <a:pt x="229" y="22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30" y="40"/>
                  </a:lnTo>
                  <a:lnTo>
                    <a:pt x="233" y="40"/>
                  </a:lnTo>
                  <a:lnTo>
                    <a:pt x="233" y="47"/>
                  </a:lnTo>
                  <a:lnTo>
                    <a:pt x="233" y="53"/>
                  </a:lnTo>
                  <a:lnTo>
                    <a:pt x="232" y="59"/>
                  </a:lnTo>
                  <a:lnTo>
                    <a:pt x="230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27" y="79"/>
                  </a:lnTo>
                  <a:lnTo>
                    <a:pt x="226" y="79"/>
                  </a:lnTo>
                  <a:lnTo>
                    <a:pt x="224" y="79"/>
                  </a:lnTo>
                  <a:lnTo>
                    <a:pt x="226" y="76"/>
                  </a:lnTo>
                  <a:lnTo>
                    <a:pt x="227" y="70"/>
                  </a:lnTo>
                  <a:lnTo>
                    <a:pt x="229" y="64"/>
                  </a:lnTo>
                  <a:lnTo>
                    <a:pt x="229" y="59"/>
                  </a:lnTo>
                  <a:lnTo>
                    <a:pt x="230" y="53"/>
                  </a:lnTo>
                  <a:lnTo>
                    <a:pt x="230" y="47"/>
                  </a:lnTo>
                  <a:lnTo>
                    <a:pt x="230" y="40"/>
                  </a:lnTo>
                  <a:lnTo>
                    <a:pt x="233" y="40"/>
                  </a:lnTo>
                  <a:lnTo>
                    <a:pt x="233" y="34"/>
                  </a:lnTo>
                  <a:lnTo>
                    <a:pt x="233" y="28"/>
                  </a:lnTo>
                  <a:lnTo>
                    <a:pt x="232" y="22"/>
                  </a:lnTo>
                  <a:lnTo>
                    <a:pt x="230" y="16"/>
                  </a:lnTo>
                  <a:lnTo>
                    <a:pt x="230" y="10"/>
                  </a:lnTo>
                  <a:lnTo>
                    <a:pt x="227" y="3"/>
                  </a:lnTo>
                  <a:lnTo>
                    <a:pt x="227" y="2"/>
                  </a:lnTo>
                  <a:close/>
                  <a:moveTo>
                    <a:pt x="6" y="79"/>
                  </a:moveTo>
                  <a:lnTo>
                    <a:pt x="7" y="79"/>
                  </a:lnTo>
                  <a:lnTo>
                    <a:pt x="8" y="79"/>
                  </a:lnTo>
                  <a:lnTo>
                    <a:pt x="7" y="76"/>
                  </a:lnTo>
                  <a:lnTo>
                    <a:pt x="6" y="70"/>
                  </a:lnTo>
                  <a:lnTo>
                    <a:pt x="4" y="64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7" y="5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10"/>
                  </a:lnTo>
                  <a:lnTo>
                    <a:pt x="1" y="16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1" y="59"/>
                  </a:lnTo>
                  <a:lnTo>
                    <a:pt x="1" y="65"/>
                  </a:lnTo>
                  <a:lnTo>
                    <a:pt x="3" y="71"/>
                  </a:lnTo>
                  <a:lnTo>
                    <a:pt x="4" y="76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val="191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0" name="Freeform 60"/>
            <p:cNvSpPr>
              <a:spLocks noEditPoints="1"/>
            </p:cNvSpPr>
            <p:nvPr/>
          </p:nvSpPr>
          <p:spPr bwMode="auto">
            <a:xfrm>
              <a:off x="3539" y="2156"/>
              <a:ext cx="227" cy="81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5"/>
                </a:cxn>
                <a:cxn ang="0">
                  <a:pos x="223" y="17"/>
                </a:cxn>
                <a:cxn ang="0">
                  <a:pos x="224" y="28"/>
                </a:cxn>
                <a:cxn ang="0">
                  <a:pos x="226" y="40"/>
                </a:cxn>
                <a:cxn ang="0">
                  <a:pos x="227" y="47"/>
                </a:cxn>
                <a:cxn ang="0">
                  <a:pos x="226" y="59"/>
                </a:cxn>
                <a:cxn ang="0">
                  <a:pos x="224" y="70"/>
                </a:cxn>
                <a:cxn ang="0">
                  <a:pos x="221" y="79"/>
                </a:cxn>
                <a:cxn ang="0">
                  <a:pos x="218" y="81"/>
                </a:cxn>
                <a:cxn ang="0">
                  <a:pos x="221" y="70"/>
                </a:cxn>
                <a:cxn ang="0">
                  <a:pos x="224" y="57"/>
                </a:cxn>
                <a:cxn ang="0">
                  <a:pos x="224" y="47"/>
                </a:cxn>
                <a:cxn ang="0">
                  <a:pos x="227" y="40"/>
                </a:cxn>
                <a:cxn ang="0">
                  <a:pos x="227" y="28"/>
                </a:cxn>
                <a:cxn ang="0">
                  <a:pos x="226" y="16"/>
                </a:cxn>
                <a:cxn ang="0">
                  <a:pos x="223" y="5"/>
                </a:cxn>
                <a:cxn ang="0">
                  <a:pos x="5" y="79"/>
                </a:cxn>
                <a:cxn ang="0">
                  <a:pos x="7" y="81"/>
                </a:cxn>
                <a:cxn ang="0">
                  <a:pos x="7" y="74"/>
                </a:cxn>
                <a:cxn ang="0">
                  <a:pos x="4" y="64"/>
                </a:cxn>
                <a:cxn ang="0">
                  <a:pos x="3" y="53"/>
                </a:cxn>
                <a:cxn ang="0">
                  <a:pos x="1" y="40"/>
                </a:cxn>
                <a:cxn ang="0">
                  <a:pos x="3" y="28"/>
                </a:cxn>
                <a:cxn ang="0">
                  <a:pos x="4" y="17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4" y="5"/>
                </a:cxn>
                <a:cxn ang="0">
                  <a:pos x="1" y="16"/>
                </a:cxn>
                <a:cxn ang="0">
                  <a:pos x="0" y="28"/>
                </a:cxn>
                <a:cxn ang="0">
                  <a:pos x="0" y="40"/>
                </a:cxn>
                <a:cxn ang="0">
                  <a:pos x="0" y="53"/>
                </a:cxn>
                <a:cxn ang="0">
                  <a:pos x="1" y="64"/>
                </a:cxn>
                <a:cxn ang="0">
                  <a:pos x="4" y="76"/>
                </a:cxn>
              </a:cxnLst>
              <a:rect l="0" t="0" r="r" b="b"/>
              <a:pathLst>
                <a:path w="227" h="81">
                  <a:moveTo>
                    <a:pt x="221" y="0"/>
                  </a:moveTo>
                  <a:lnTo>
                    <a:pt x="220" y="0"/>
                  </a:lnTo>
                  <a:lnTo>
                    <a:pt x="218" y="0"/>
                  </a:lnTo>
                  <a:lnTo>
                    <a:pt x="220" y="5"/>
                  </a:lnTo>
                  <a:lnTo>
                    <a:pt x="221" y="11"/>
                  </a:lnTo>
                  <a:lnTo>
                    <a:pt x="223" y="17"/>
                  </a:lnTo>
                  <a:lnTo>
                    <a:pt x="224" y="22"/>
                  </a:lnTo>
                  <a:lnTo>
                    <a:pt x="224" y="28"/>
                  </a:lnTo>
                  <a:lnTo>
                    <a:pt x="224" y="34"/>
                  </a:lnTo>
                  <a:lnTo>
                    <a:pt x="226" y="40"/>
                  </a:lnTo>
                  <a:lnTo>
                    <a:pt x="227" y="40"/>
                  </a:lnTo>
                  <a:lnTo>
                    <a:pt x="227" y="47"/>
                  </a:lnTo>
                  <a:lnTo>
                    <a:pt x="227" y="53"/>
                  </a:lnTo>
                  <a:lnTo>
                    <a:pt x="226" y="59"/>
                  </a:lnTo>
                  <a:lnTo>
                    <a:pt x="226" y="64"/>
                  </a:lnTo>
                  <a:lnTo>
                    <a:pt x="224" y="70"/>
                  </a:lnTo>
                  <a:lnTo>
                    <a:pt x="223" y="76"/>
                  </a:lnTo>
                  <a:lnTo>
                    <a:pt x="221" y="79"/>
                  </a:lnTo>
                  <a:lnTo>
                    <a:pt x="220" y="81"/>
                  </a:lnTo>
                  <a:lnTo>
                    <a:pt x="218" y="81"/>
                  </a:lnTo>
                  <a:lnTo>
                    <a:pt x="220" y="74"/>
                  </a:lnTo>
                  <a:lnTo>
                    <a:pt x="221" y="70"/>
                  </a:lnTo>
                  <a:lnTo>
                    <a:pt x="223" y="64"/>
                  </a:lnTo>
                  <a:lnTo>
                    <a:pt x="224" y="57"/>
                  </a:lnTo>
                  <a:lnTo>
                    <a:pt x="224" y="53"/>
                  </a:lnTo>
                  <a:lnTo>
                    <a:pt x="224" y="47"/>
                  </a:lnTo>
                  <a:lnTo>
                    <a:pt x="226" y="40"/>
                  </a:lnTo>
                  <a:lnTo>
                    <a:pt x="227" y="40"/>
                  </a:lnTo>
                  <a:lnTo>
                    <a:pt x="227" y="34"/>
                  </a:lnTo>
                  <a:lnTo>
                    <a:pt x="227" y="28"/>
                  </a:lnTo>
                  <a:lnTo>
                    <a:pt x="226" y="22"/>
                  </a:lnTo>
                  <a:lnTo>
                    <a:pt x="226" y="16"/>
                  </a:lnTo>
                  <a:lnTo>
                    <a:pt x="224" y="11"/>
                  </a:lnTo>
                  <a:lnTo>
                    <a:pt x="223" y="5"/>
                  </a:lnTo>
                  <a:lnTo>
                    <a:pt x="221" y="0"/>
                  </a:lnTo>
                  <a:close/>
                  <a:moveTo>
                    <a:pt x="5" y="79"/>
                  </a:moveTo>
                  <a:lnTo>
                    <a:pt x="5" y="81"/>
                  </a:lnTo>
                  <a:lnTo>
                    <a:pt x="7" y="81"/>
                  </a:lnTo>
                  <a:lnTo>
                    <a:pt x="8" y="81"/>
                  </a:lnTo>
                  <a:lnTo>
                    <a:pt x="7" y="74"/>
                  </a:lnTo>
                  <a:lnTo>
                    <a:pt x="5" y="70"/>
                  </a:lnTo>
                  <a:lnTo>
                    <a:pt x="4" y="64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5" y="11"/>
                  </a:lnTo>
                  <a:lnTo>
                    <a:pt x="7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5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4"/>
                  </a:lnTo>
                  <a:lnTo>
                    <a:pt x="3" y="70"/>
                  </a:lnTo>
                  <a:lnTo>
                    <a:pt x="4" y="76"/>
                  </a:lnTo>
                  <a:lnTo>
                    <a:pt x="5" y="79"/>
                  </a:lnTo>
                  <a:close/>
                </a:path>
              </a:pathLst>
            </a:custGeom>
            <a:solidFill>
              <a:srgbClr val="1E1E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1" name="Freeform 61"/>
            <p:cNvSpPr>
              <a:spLocks noEditPoints="1"/>
            </p:cNvSpPr>
            <p:nvPr/>
          </p:nvSpPr>
          <p:spPr bwMode="auto">
            <a:xfrm>
              <a:off x="3540" y="2155"/>
              <a:ext cx="225" cy="83"/>
            </a:xfrm>
            <a:custGeom>
              <a:avLst/>
              <a:gdLst/>
              <a:ahLst/>
              <a:cxnLst>
                <a:cxn ang="0">
                  <a:pos x="216" y="1"/>
                </a:cxn>
                <a:cxn ang="0">
                  <a:pos x="215" y="0"/>
                </a:cxn>
                <a:cxn ang="0">
                  <a:pos x="216" y="8"/>
                </a:cxn>
                <a:cxn ang="0">
                  <a:pos x="219" y="18"/>
                </a:cxn>
                <a:cxn ang="0">
                  <a:pos x="220" y="29"/>
                </a:cxn>
                <a:cxn ang="0">
                  <a:pos x="222" y="41"/>
                </a:cxn>
                <a:cxn ang="0">
                  <a:pos x="223" y="48"/>
                </a:cxn>
                <a:cxn ang="0">
                  <a:pos x="223" y="58"/>
                </a:cxn>
                <a:cxn ang="0">
                  <a:pos x="220" y="71"/>
                </a:cxn>
                <a:cxn ang="0">
                  <a:pos x="217" y="82"/>
                </a:cxn>
                <a:cxn ang="0">
                  <a:pos x="215" y="82"/>
                </a:cxn>
                <a:cxn ang="0">
                  <a:pos x="215" y="80"/>
                </a:cxn>
                <a:cxn ang="0">
                  <a:pos x="217" y="69"/>
                </a:cxn>
                <a:cxn ang="0">
                  <a:pos x="220" y="58"/>
                </a:cxn>
                <a:cxn ang="0">
                  <a:pos x="222" y="48"/>
                </a:cxn>
                <a:cxn ang="0">
                  <a:pos x="225" y="41"/>
                </a:cxn>
                <a:cxn ang="0">
                  <a:pos x="223" y="29"/>
                </a:cxn>
                <a:cxn ang="0">
                  <a:pos x="222" y="18"/>
                </a:cxn>
                <a:cxn ang="0">
                  <a:pos x="219" y="6"/>
                </a:cxn>
                <a:cxn ang="0">
                  <a:pos x="7" y="82"/>
                </a:cxn>
                <a:cxn ang="0">
                  <a:pos x="9" y="83"/>
                </a:cxn>
                <a:cxn ang="0">
                  <a:pos x="10" y="80"/>
                </a:cxn>
                <a:cxn ang="0">
                  <a:pos x="6" y="69"/>
                </a:cxn>
                <a:cxn ang="0">
                  <a:pos x="4" y="58"/>
                </a:cxn>
                <a:cxn ang="0">
                  <a:pos x="3" y="48"/>
                </a:cxn>
                <a:cxn ang="0">
                  <a:pos x="3" y="35"/>
                </a:cxn>
                <a:cxn ang="0">
                  <a:pos x="4" y="25"/>
                </a:cxn>
                <a:cxn ang="0">
                  <a:pos x="6" y="12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4" y="12"/>
                </a:cxn>
                <a:cxn ang="0">
                  <a:pos x="2" y="23"/>
                </a:cxn>
                <a:cxn ang="0">
                  <a:pos x="0" y="35"/>
                </a:cxn>
                <a:cxn ang="0">
                  <a:pos x="0" y="48"/>
                </a:cxn>
                <a:cxn ang="0">
                  <a:pos x="2" y="58"/>
                </a:cxn>
                <a:cxn ang="0">
                  <a:pos x="4" y="71"/>
                </a:cxn>
                <a:cxn ang="0">
                  <a:pos x="7" y="82"/>
                </a:cxn>
              </a:cxnLst>
              <a:rect l="0" t="0" r="r" b="b"/>
              <a:pathLst>
                <a:path w="225" h="83">
                  <a:moveTo>
                    <a:pt x="217" y="1"/>
                  </a:moveTo>
                  <a:lnTo>
                    <a:pt x="216" y="1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5" y="1"/>
                  </a:lnTo>
                  <a:lnTo>
                    <a:pt x="216" y="8"/>
                  </a:lnTo>
                  <a:lnTo>
                    <a:pt x="217" y="12"/>
                  </a:lnTo>
                  <a:lnTo>
                    <a:pt x="219" y="18"/>
                  </a:lnTo>
                  <a:lnTo>
                    <a:pt x="220" y="25"/>
                  </a:lnTo>
                  <a:lnTo>
                    <a:pt x="220" y="29"/>
                  </a:lnTo>
                  <a:lnTo>
                    <a:pt x="222" y="35"/>
                  </a:lnTo>
                  <a:lnTo>
                    <a:pt x="222" y="41"/>
                  </a:lnTo>
                  <a:lnTo>
                    <a:pt x="225" y="41"/>
                  </a:lnTo>
                  <a:lnTo>
                    <a:pt x="223" y="48"/>
                  </a:lnTo>
                  <a:lnTo>
                    <a:pt x="223" y="54"/>
                  </a:lnTo>
                  <a:lnTo>
                    <a:pt x="223" y="58"/>
                  </a:lnTo>
                  <a:lnTo>
                    <a:pt x="222" y="65"/>
                  </a:lnTo>
                  <a:lnTo>
                    <a:pt x="220" y="71"/>
                  </a:lnTo>
                  <a:lnTo>
                    <a:pt x="219" y="75"/>
                  </a:lnTo>
                  <a:lnTo>
                    <a:pt x="217" y="82"/>
                  </a:lnTo>
                  <a:lnTo>
                    <a:pt x="216" y="82"/>
                  </a:lnTo>
                  <a:lnTo>
                    <a:pt x="215" y="82"/>
                  </a:lnTo>
                  <a:lnTo>
                    <a:pt x="215" y="83"/>
                  </a:lnTo>
                  <a:lnTo>
                    <a:pt x="215" y="80"/>
                  </a:lnTo>
                  <a:lnTo>
                    <a:pt x="216" y="75"/>
                  </a:lnTo>
                  <a:lnTo>
                    <a:pt x="217" y="69"/>
                  </a:lnTo>
                  <a:lnTo>
                    <a:pt x="219" y="65"/>
                  </a:lnTo>
                  <a:lnTo>
                    <a:pt x="220" y="58"/>
                  </a:lnTo>
                  <a:lnTo>
                    <a:pt x="220" y="52"/>
                  </a:lnTo>
                  <a:lnTo>
                    <a:pt x="222" y="48"/>
                  </a:lnTo>
                  <a:lnTo>
                    <a:pt x="222" y="41"/>
                  </a:lnTo>
                  <a:lnTo>
                    <a:pt x="225" y="41"/>
                  </a:lnTo>
                  <a:lnTo>
                    <a:pt x="223" y="35"/>
                  </a:lnTo>
                  <a:lnTo>
                    <a:pt x="223" y="29"/>
                  </a:lnTo>
                  <a:lnTo>
                    <a:pt x="223" y="23"/>
                  </a:lnTo>
                  <a:lnTo>
                    <a:pt x="222" y="18"/>
                  </a:lnTo>
                  <a:lnTo>
                    <a:pt x="220" y="12"/>
                  </a:lnTo>
                  <a:lnTo>
                    <a:pt x="219" y="6"/>
                  </a:lnTo>
                  <a:lnTo>
                    <a:pt x="217" y="1"/>
                  </a:lnTo>
                  <a:close/>
                  <a:moveTo>
                    <a:pt x="7" y="82"/>
                  </a:moveTo>
                  <a:lnTo>
                    <a:pt x="9" y="82"/>
                  </a:lnTo>
                  <a:lnTo>
                    <a:pt x="9" y="83"/>
                  </a:lnTo>
                  <a:lnTo>
                    <a:pt x="10" y="83"/>
                  </a:lnTo>
                  <a:lnTo>
                    <a:pt x="10" y="80"/>
                  </a:lnTo>
                  <a:lnTo>
                    <a:pt x="7" y="75"/>
                  </a:lnTo>
                  <a:lnTo>
                    <a:pt x="6" y="69"/>
                  </a:lnTo>
                  <a:lnTo>
                    <a:pt x="6" y="65"/>
                  </a:lnTo>
                  <a:lnTo>
                    <a:pt x="4" y="58"/>
                  </a:lnTo>
                  <a:lnTo>
                    <a:pt x="3" y="52"/>
                  </a:lnTo>
                  <a:lnTo>
                    <a:pt x="3" y="48"/>
                  </a:lnTo>
                  <a:lnTo>
                    <a:pt x="3" y="41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7" y="8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6"/>
                  </a:lnTo>
                  <a:lnTo>
                    <a:pt x="4" y="12"/>
                  </a:lnTo>
                  <a:lnTo>
                    <a:pt x="3" y="18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3" y="65"/>
                  </a:lnTo>
                  <a:lnTo>
                    <a:pt x="4" y="71"/>
                  </a:lnTo>
                  <a:lnTo>
                    <a:pt x="6" y="75"/>
                  </a:lnTo>
                  <a:lnTo>
                    <a:pt x="7" y="82"/>
                  </a:lnTo>
                  <a:close/>
                </a:path>
              </a:pathLst>
            </a:custGeom>
            <a:solidFill>
              <a:srgbClr val="2323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2" name="Freeform 62"/>
            <p:cNvSpPr>
              <a:spLocks noEditPoints="1"/>
            </p:cNvSpPr>
            <p:nvPr/>
          </p:nvSpPr>
          <p:spPr bwMode="auto">
            <a:xfrm>
              <a:off x="3543" y="2153"/>
              <a:ext cx="219" cy="85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09" y="0"/>
                </a:cxn>
                <a:cxn ang="0">
                  <a:pos x="212" y="10"/>
                </a:cxn>
                <a:cxn ang="0">
                  <a:pos x="214" y="20"/>
                </a:cxn>
                <a:cxn ang="0">
                  <a:pos x="216" y="33"/>
                </a:cxn>
                <a:cxn ang="0">
                  <a:pos x="216" y="43"/>
                </a:cxn>
                <a:cxn ang="0">
                  <a:pos x="219" y="50"/>
                </a:cxn>
                <a:cxn ang="0">
                  <a:pos x="217" y="60"/>
                </a:cxn>
                <a:cxn ang="0">
                  <a:pos x="214" y="71"/>
                </a:cxn>
                <a:cxn ang="0">
                  <a:pos x="212" y="82"/>
                </a:cxn>
                <a:cxn ang="0">
                  <a:pos x="210" y="85"/>
                </a:cxn>
                <a:cxn ang="0">
                  <a:pos x="210" y="82"/>
                </a:cxn>
                <a:cxn ang="0">
                  <a:pos x="213" y="71"/>
                </a:cxn>
                <a:cxn ang="0">
                  <a:pos x="214" y="60"/>
                </a:cxn>
                <a:cxn ang="0">
                  <a:pos x="216" y="50"/>
                </a:cxn>
                <a:cxn ang="0">
                  <a:pos x="219" y="43"/>
                </a:cxn>
                <a:cxn ang="0">
                  <a:pos x="217" y="31"/>
                </a:cxn>
                <a:cxn ang="0">
                  <a:pos x="216" y="20"/>
                </a:cxn>
                <a:cxn ang="0">
                  <a:pos x="213" y="10"/>
                </a:cxn>
                <a:cxn ang="0">
                  <a:pos x="212" y="2"/>
                </a:cxn>
                <a:cxn ang="0">
                  <a:pos x="9" y="85"/>
                </a:cxn>
                <a:cxn ang="0">
                  <a:pos x="9" y="82"/>
                </a:cxn>
                <a:cxn ang="0">
                  <a:pos x="6" y="71"/>
                </a:cxn>
                <a:cxn ang="0">
                  <a:pos x="4" y="60"/>
                </a:cxn>
                <a:cxn ang="0">
                  <a:pos x="3" y="50"/>
                </a:cxn>
                <a:cxn ang="0">
                  <a:pos x="3" y="37"/>
                </a:cxn>
                <a:cxn ang="0">
                  <a:pos x="4" y="27"/>
                </a:cxn>
                <a:cxn ang="0">
                  <a:pos x="6" y="16"/>
                </a:cxn>
                <a:cxn ang="0">
                  <a:pos x="9" y="5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4" y="10"/>
                </a:cxn>
                <a:cxn ang="0">
                  <a:pos x="3" y="20"/>
                </a:cxn>
                <a:cxn ang="0">
                  <a:pos x="0" y="31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3" y="67"/>
                </a:cxn>
                <a:cxn ang="0">
                  <a:pos x="4" y="77"/>
                </a:cxn>
                <a:cxn ang="0">
                  <a:pos x="7" y="85"/>
                </a:cxn>
              </a:cxnLst>
              <a:rect l="0" t="0" r="r" b="b"/>
              <a:pathLst>
                <a:path w="219" h="85">
                  <a:moveTo>
                    <a:pt x="212" y="2"/>
                  </a:moveTo>
                  <a:lnTo>
                    <a:pt x="210" y="2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210" y="5"/>
                  </a:lnTo>
                  <a:lnTo>
                    <a:pt x="212" y="10"/>
                  </a:lnTo>
                  <a:lnTo>
                    <a:pt x="213" y="16"/>
                  </a:lnTo>
                  <a:lnTo>
                    <a:pt x="214" y="20"/>
                  </a:lnTo>
                  <a:lnTo>
                    <a:pt x="214" y="27"/>
                  </a:lnTo>
                  <a:lnTo>
                    <a:pt x="216" y="33"/>
                  </a:lnTo>
                  <a:lnTo>
                    <a:pt x="216" y="37"/>
                  </a:lnTo>
                  <a:lnTo>
                    <a:pt x="216" y="43"/>
                  </a:lnTo>
                  <a:lnTo>
                    <a:pt x="219" y="43"/>
                  </a:lnTo>
                  <a:lnTo>
                    <a:pt x="219" y="50"/>
                  </a:lnTo>
                  <a:lnTo>
                    <a:pt x="217" y="54"/>
                  </a:lnTo>
                  <a:lnTo>
                    <a:pt x="217" y="60"/>
                  </a:lnTo>
                  <a:lnTo>
                    <a:pt x="216" y="67"/>
                  </a:lnTo>
                  <a:lnTo>
                    <a:pt x="214" y="71"/>
                  </a:lnTo>
                  <a:lnTo>
                    <a:pt x="213" y="77"/>
                  </a:lnTo>
                  <a:lnTo>
                    <a:pt x="212" y="82"/>
                  </a:lnTo>
                  <a:lnTo>
                    <a:pt x="212" y="85"/>
                  </a:lnTo>
                  <a:lnTo>
                    <a:pt x="210" y="85"/>
                  </a:lnTo>
                  <a:lnTo>
                    <a:pt x="209" y="85"/>
                  </a:lnTo>
                  <a:lnTo>
                    <a:pt x="210" y="82"/>
                  </a:lnTo>
                  <a:lnTo>
                    <a:pt x="212" y="76"/>
                  </a:lnTo>
                  <a:lnTo>
                    <a:pt x="213" y="71"/>
                  </a:lnTo>
                  <a:lnTo>
                    <a:pt x="214" y="65"/>
                  </a:lnTo>
                  <a:lnTo>
                    <a:pt x="214" y="60"/>
                  </a:lnTo>
                  <a:lnTo>
                    <a:pt x="216" y="54"/>
                  </a:lnTo>
                  <a:lnTo>
                    <a:pt x="216" y="50"/>
                  </a:lnTo>
                  <a:lnTo>
                    <a:pt x="216" y="43"/>
                  </a:lnTo>
                  <a:lnTo>
                    <a:pt x="219" y="43"/>
                  </a:lnTo>
                  <a:lnTo>
                    <a:pt x="219" y="37"/>
                  </a:lnTo>
                  <a:lnTo>
                    <a:pt x="217" y="31"/>
                  </a:lnTo>
                  <a:lnTo>
                    <a:pt x="217" y="27"/>
                  </a:lnTo>
                  <a:lnTo>
                    <a:pt x="216" y="20"/>
                  </a:lnTo>
                  <a:lnTo>
                    <a:pt x="214" y="14"/>
                  </a:lnTo>
                  <a:lnTo>
                    <a:pt x="213" y="10"/>
                  </a:lnTo>
                  <a:lnTo>
                    <a:pt x="212" y="3"/>
                  </a:lnTo>
                  <a:lnTo>
                    <a:pt x="212" y="2"/>
                  </a:lnTo>
                  <a:close/>
                  <a:moveTo>
                    <a:pt x="7" y="85"/>
                  </a:moveTo>
                  <a:lnTo>
                    <a:pt x="9" y="85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7" y="76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4" y="60"/>
                  </a:lnTo>
                  <a:lnTo>
                    <a:pt x="3" y="54"/>
                  </a:lnTo>
                  <a:lnTo>
                    <a:pt x="3" y="50"/>
                  </a:lnTo>
                  <a:lnTo>
                    <a:pt x="3" y="43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3" y="67"/>
                  </a:lnTo>
                  <a:lnTo>
                    <a:pt x="3" y="71"/>
                  </a:lnTo>
                  <a:lnTo>
                    <a:pt x="4" y="77"/>
                  </a:lnTo>
                  <a:lnTo>
                    <a:pt x="7" y="82"/>
                  </a:lnTo>
                  <a:lnTo>
                    <a:pt x="7" y="85"/>
                  </a:lnTo>
                  <a:close/>
                </a:path>
              </a:pathLst>
            </a:custGeom>
            <a:solidFill>
              <a:srgbClr val="29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3" name="Freeform 63"/>
            <p:cNvSpPr>
              <a:spLocks noEditPoints="1"/>
            </p:cNvSpPr>
            <p:nvPr/>
          </p:nvSpPr>
          <p:spPr bwMode="auto">
            <a:xfrm>
              <a:off x="3546" y="2153"/>
              <a:ext cx="213" cy="87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01" y="0"/>
                </a:cxn>
                <a:cxn ang="0">
                  <a:pos x="204" y="6"/>
                </a:cxn>
                <a:cxn ang="0">
                  <a:pos x="207" y="16"/>
                </a:cxn>
                <a:cxn ang="0">
                  <a:pos x="209" y="27"/>
                </a:cxn>
                <a:cxn ang="0">
                  <a:pos x="210" y="37"/>
                </a:cxn>
                <a:cxn ang="0">
                  <a:pos x="213" y="43"/>
                </a:cxn>
                <a:cxn ang="0">
                  <a:pos x="213" y="54"/>
                </a:cxn>
                <a:cxn ang="0">
                  <a:pos x="211" y="65"/>
                </a:cxn>
                <a:cxn ang="0">
                  <a:pos x="209" y="76"/>
                </a:cxn>
                <a:cxn ang="0">
                  <a:pos x="206" y="85"/>
                </a:cxn>
                <a:cxn ang="0">
                  <a:pos x="204" y="87"/>
                </a:cxn>
                <a:cxn ang="0">
                  <a:pos x="201" y="87"/>
                </a:cxn>
                <a:cxn ang="0">
                  <a:pos x="204" y="80"/>
                </a:cxn>
                <a:cxn ang="0">
                  <a:pos x="207" y="70"/>
                </a:cxn>
                <a:cxn ang="0">
                  <a:pos x="209" y="60"/>
                </a:cxn>
                <a:cxn ang="0">
                  <a:pos x="210" y="48"/>
                </a:cxn>
                <a:cxn ang="0">
                  <a:pos x="213" y="43"/>
                </a:cxn>
                <a:cxn ang="0">
                  <a:pos x="213" y="33"/>
                </a:cxn>
                <a:cxn ang="0">
                  <a:pos x="211" y="20"/>
                </a:cxn>
                <a:cxn ang="0">
                  <a:pos x="209" y="10"/>
                </a:cxn>
                <a:cxn ang="0">
                  <a:pos x="206" y="0"/>
                </a:cxn>
                <a:cxn ang="0">
                  <a:pos x="9" y="85"/>
                </a:cxn>
                <a:cxn ang="0">
                  <a:pos x="10" y="87"/>
                </a:cxn>
                <a:cxn ang="0">
                  <a:pos x="9" y="80"/>
                </a:cxn>
                <a:cxn ang="0">
                  <a:pos x="6" y="70"/>
                </a:cxn>
                <a:cxn ang="0">
                  <a:pos x="3" y="60"/>
                </a:cxn>
                <a:cxn ang="0">
                  <a:pos x="3" y="48"/>
                </a:cxn>
                <a:cxn ang="0">
                  <a:pos x="3" y="37"/>
                </a:cxn>
                <a:cxn ang="0">
                  <a:pos x="3" y="27"/>
                </a:cxn>
                <a:cxn ang="0">
                  <a:pos x="6" y="16"/>
                </a:cxn>
                <a:cxn ang="0">
                  <a:pos x="9" y="6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10"/>
                </a:cxn>
                <a:cxn ang="0">
                  <a:pos x="1" y="20"/>
                </a:cxn>
                <a:cxn ang="0">
                  <a:pos x="0" y="33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1" y="65"/>
                </a:cxn>
                <a:cxn ang="0">
                  <a:pos x="4" y="76"/>
                </a:cxn>
                <a:cxn ang="0">
                  <a:pos x="7" y="85"/>
                </a:cxn>
              </a:cxnLst>
              <a:rect l="0" t="0" r="r" b="b"/>
              <a:pathLst>
                <a:path w="213" h="87">
                  <a:moveTo>
                    <a:pt x="206" y="0"/>
                  </a:moveTo>
                  <a:lnTo>
                    <a:pt x="204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203" y="2"/>
                  </a:lnTo>
                  <a:lnTo>
                    <a:pt x="204" y="6"/>
                  </a:lnTo>
                  <a:lnTo>
                    <a:pt x="206" y="11"/>
                  </a:lnTo>
                  <a:lnTo>
                    <a:pt x="207" y="16"/>
                  </a:lnTo>
                  <a:lnTo>
                    <a:pt x="209" y="22"/>
                  </a:lnTo>
                  <a:lnTo>
                    <a:pt x="209" y="27"/>
                  </a:lnTo>
                  <a:lnTo>
                    <a:pt x="210" y="33"/>
                  </a:lnTo>
                  <a:lnTo>
                    <a:pt x="210" y="37"/>
                  </a:lnTo>
                  <a:lnTo>
                    <a:pt x="210" y="43"/>
                  </a:lnTo>
                  <a:lnTo>
                    <a:pt x="213" y="43"/>
                  </a:lnTo>
                  <a:lnTo>
                    <a:pt x="213" y="50"/>
                  </a:lnTo>
                  <a:lnTo>
                    <a:pt x="213" y="54"/>
                  </a:lnTo>
                  <a:lnTo>
                    <a:pt x="211" y="60"/>
                  </a:lnTo>
                  <a:lnTo>
                    <a:pt x="211" y="65"/>
                  </a:lnTo>
                  <a:lnTo>
                    <a:pt x="210" y="71"/>
                  </a:lnTo>
                  <a:lnTo>
                    <a:pt x="209" y="76"/>
                  </a:lnTo>
                  <a:lnTo>
                    <a:pt x="207" y="82"/>
                  </a:lnTo>
                  <a:lnTo>
                    <a:pt x="206" y="85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3" y="87"/>
                  </a:lnTo>
                  <a:lnTo>
                    <a:pt x="201" y="87"/>
                  </a:lnTo>
                  <a:lnTo>
                    <a:pt x="203" y="85"/>
                  </a:lnTo>
                  <a:lnTo>
                    <a:pt x="204" y="80"/>
                  </a:lnTo>
                  <a:lnTo>
                    <a:pt x="206" y="76"/>
                  </a:lnTo>
                  <a:lnTo>
                    <a:pt x="207" y="70"/>
                  </a:lnTo>
                  <a:lnTo>
                    <a:pt x="209" y="65"/>
                  </a:lnTo>
                  <a:lnTo>
                    <a:pt x="209" y="60"/>
                  </a:lnTo>
                  <a:lnTo>
                    <a:pt x="210" y="54"/>
                  </a:lnTo>
                  <a:lnTo>
                    <a:pt x="210" y="48"/>
                  </a:lnTo>
                  <a:lnTo>
                    <a:pt x="210" y="43"/>
                  </a:lnTo>
                  <a:lnTo>
                    <a:pt x="213" y="43"/>
                  </a:lnTo>
                  <a:lnTo>
                    <a:pt x="213" y="37"/>
                  </a:lnTo>
                  <a:lnTo>
                    <a:pt x="213" y="33"/>
                  </a:lnTo>
                  <a:lnTo>
                    <a:pt x="211" y="27"/>
                  </a:lnTo>
                  <a:lnTo>
                    <a:pt x="211" y="20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6" y="0"/>
                  </a:lnTo>
                  <a:close/>
                  <a:moveTo>
                    <a:pt x="7" y="85"/>
                  </a:moveTo>
                  <a:lnTo>
                    <a:pt x="9" y="85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9" y="80"/>
                  </a:lnTo>
                  <a:lnTo>
                    <a:pt x="7" y="76"/>
                  </a:lnTo>
                  <a:lnTo>
                    <a:pt x="6" y="70"/>
                  </a:lnTo>
                  <a:lnTo>
                    <a:pt x="4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3" y="43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3" y="27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5"/>
                  </a:lnTo>
                  <a:lnTo>
                    <a:pt x="4" y="10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3" y="71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7" y="85"/>
                  </a:lnTo>
                  <a:close/>
                </a:path>
              </a:pathLst>
            </a:custGeom>
            <a:solidFill>
              <a:srgbClr val="2E2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4" name="Freeform 64"/>
            <p:cNvSpPr>
              <a:spLocks noEditPoints="1"/>
            </p:cNvSpPr>
            <p:nvPr/>
          </p:nvSpPr>
          <p:spPr bwMode="auto">
            <a:xfrm>
              <a:off x="3549" y="2152"/>
              <a:ext cx="207" cy="89"/>
            </a:xfrm>
            <a:custGeom>
              <a:avLst/>
              <a:gdLst/>
              <a:ahLst/>
              <a:cxnLst>
                <a:cxn ang="0">
                  <a:pos x="197" y="1"/>
                </a:cxn>
                <a:cxn ang="0">
                  <a:pos x="195" y="0"/>
                </a:cxn>
                <a:cxn ang="0">
                  <a:pos x="198" y="7"/>
                </a:cxn>
                <a:cxn ang="0">
                  <a:pos x="201" y="18"/>
                </a:cxn>
                <a:cxn ang="0">
                  <a:pos x="204" y="28"/>
                </a:cxn>
                <a:cxn ang="0">
                  <a:pos x="204" y="38"/>
                </a:cxn>
                <a:cxn ang="0">
                  <a:pos x="207" y="44"/>
                </a:cxn>
                <a:cxn ang="0">
                  <a:pos x="207" y="55"/>
                </a:cxn>
                <a:cxn ang="0">
                  <a:pos x="206" y="66"/>
                </a:cxn>
                <a:cxn ang="0">
                  <a:pos x="203" y="77"/>
                </a:cxn>
                <a:cxn ang="0">
                  <a:pos x="200" y="86"/>
                </a:cxn>
                <a:cxn ang="0">
                  <a:pos x="197" y="88"/>
                </a:cxn>
                <a:cxn ang="0">
                  <a:pos x="195" y="89"/>
                </a:cxn>
                <a:cxn ang="0">
                  <a:pos x="198" y="80"/>
                </a:cxn>
                <a:cxn ang="0">
                  <a:pos x="201" y="71"/>
                </a:cxn>
                <a:cxn ang="0">
                  <a:pos x="204" y="60"/>
                </a:cxn>
                <a:cxn ang="0">
                  <a:pos x="204" y="49"/>
                </a:cxn>
                <a:cxn ang="0">
                  <a:pos x="207" y="44"/>
                </a:cxn>
                <a:cxn ang="0">
                  <a:pos x="207" y="34"/>
                </a:cxn>
                <a:cxn ang="0">
                  <a:pos x="206" y="23"/>
                </a:cxn>
                <a:cxn ang="0">
                  <a:pos x="203" y="12"/>
                </a:cxn>
                <a:cxn ang="0">
                  <a:pos x="200" y="3"/>
                </a:cxn>
                <a:cxn ang="0">
                  <a:pos x="7" y="88"/>
                </a:cxn>
                <a:cxn ang="0">
                  <a:pos x="10" y="88"/>
                </a:cxn>
                <a:cxn ang="0">
                  <a:pos x="10" y="86"/>
                </a:cxn>
                <a:cxn ang="0">
                  <a:pos x="6" y="75"/>
                </a:cxn>
                <a:cxn ang="0">
                  <a:pos x="4" y="66"/>
                </a:cxn>
                <a:cxn ang="0">
                  <a:pos x="3" y="55"/>
                </a:cxn>
                <a:cxn ang="0">
                  <a:pos x="1" y="44"/>
                </a:cxn>
                <a:cxn ang="0">
                  <a:pos x="3" y="34"/>
                </a:cxn>
                <a:cxn ang="0">
                  <a:pos x="4" y="23"/>
                </a:cxn>
                <a:cxn ang="0">
                  <a:pos x="6" y="12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7"/>
                </a:cxn>
                <a:cxn ang="0">
                  <a:pos x="3" y="17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0" y="49"/>
                </a:cxn>
                <a:cxn ang="0">
                  <a:pos x="0" y="61"/>
                </a:cxn>
                <a:cxn ang="0">
                  <a:pos x="3" y="71"/>
                </a:cxn>
                <a:cxn ang="0">
                  <a:pos x="6" y="81"/>
                </a:cxn>
                <a:cxn ang="0">
                  <a:pos x="7" y="88"/>
                </a:cxn>
              </a:cxnLst>
              <a:rect l="0" t="0" r="r" b="b"/>
              <a:pathLst>
                <a:path w="207" h="89">
                  <a:moveTo>
                    <a:pt x="198" y="1"/>
                  </a:moveTo>
                  <a:lnTo>
                    <a:pt x="197" y="1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7" y="3"/>
                  </a:lnTo>
                  <a:lnTo>
                    <a:pt x="198" y="7"/>
                  </a:lnTo>
                  <a:lnTo>
                    <a:pt x="200" y="12"/>
                  </a:lnTo>
                  <a:lnTo>
                    <a:pt x="201" y="18"/>
                  </a:lnTo>
                  <a:lnTo>
                    <a:pt x="203" y="23"/>
                  </a:lnTo>
                  <a:lnTo>
                    <a:pt x="204" y="28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4" y="44"/>
                  </a:lnTo>
                  <a:lnTo>
                    <a:pt x="207" y="44"/>
                  </a:lnTo>
                  <a:lnTo>
                    <a:pt x="207" y="49"/>
                  </a:lnTo>
                  <a:lnTo>
                    <a:pt x="207" y="55"/>
                  </a:lnTo>
                  <a:lnTo>
                    <a:pt x="206" y="61"/>
                  </a:lnTo>
                  <a:lnTo>
                    <a:pt x="206" y="66"/>
                  </a:lnTo>
                  <a:lnTo>
                    <a:pt x="204" y="71"/>
                  </a:lnTo>
                  <a:lnTo>
                    <a:pt x="203" y="77"/>
                  </a:lnTo>
                  <a:lnTo>
                    <a:pt x="201" y="81"/>
                  </a:lnTo>
                  <a:lnTo>
                    <a:pt x="200" y="86"/>
                  </a:lnTo>
                  <a:lnTo>
                    <a:pt x="198" y="88"/>
                  </a:lnTo>
                  <a:lnTo>
                    <a:pt x="197" y="88"/>
                  </a:lnTo>
                  <a:lnTo>
                    <a:pt x="195" y="88"/>
                  </a:lnTo>
                  <a:lnTo>
                    <a:pt x="195" y="89"/>
                  </a:lnTo>
                  <a:lnTo>
                    <a:pt x="197" y="86"/>
                  </a:lnTo>
                  <a:lnTo>
                    <a:pt x="198" y="80"/>
                  </a:lnTo>
                  <a:lnTo>
                    <a:pt x="200" y="75"/>
                  </a:lnTo>
                  <a:lnTo>
                    <a:pt x="201" y="71"/>
                  </a:lnTo>
                  <a:lnTo>
                    <a:pt x="203" y="66"/>
                  </a:lnTo>
                  <a:lnTo>
                    <a:pt x="204" y="60"/>
                  </a:lnTo>
                  <a:lnTo>
                    <a:pt x="204" y="55"/>
                  </a:lnTo>
                  <a:lnTo>
                    <a:pt x="204" y="49"/>
                  </a:lnTo>
                  <a:lnTo>
                    <a:pt x="204" y="44"/>
                  </a:lnTo>
                  <a:lnTo>
                    <a:pt x="207" y="44"/>
                  </a:lnTo>
                  <a:lnTo>
                    <a:pt x="207" y="38"/>
                  </a:lnTo>
                  <a:lnTo>
                    <a:pt x="207" y="34"/>
                  </a:lnTo>
                  <a:lnTo>
                    <a:pt x="206" y="28"/>
                  </a:lnTo>
                  <a:lnTo>
                    <a:pt x="206" y="23"/>
                  </a:lnTo>
                  <a:lnTo>
                    <a:pt x="204" y="17"/>
                  </a:lnTo>
                  <a:lnTo>
                    <a:pt x="203" y="12"/>
                  </a:lnTo>
                  <a:lnTo>
                    <a:pt x="201" y="7"/>
                  </a:lnTo>
                  <a:lnTo>
                    <a:pt x="200" y="3"/>
                  </a:lnTo>
                  <a:lnTo>
                    <a:pt x="198" y="1"/>
                  </a:lnTo>
                  <a:close/>
                  <a:moveTo>
                    <a:pt x="7" y="88"/>
                  </a:moveTo>
                  <a:lnTo>
                    <a:pt x="9" y="88"/>
                  </a:lnTo>
                  <a:lnTo>
                    <a:pt x="10" y="88"/>
                  </a:lnTo>
                  <a:lnTo>
                    <a:pt x="12" y="89"/>
                  </a:lnTo>
                  <a:lnTo>
                    <a:pt x="10" y="86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0"/>
                  </a:lnTo>
                  <a:lnTo>
                    <a:pt x="3" y="55"/>
                  </a:lnTo>
                  <a:lnTo>
                    <a:pt x="1" y="49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7"/>
                  </a:lnTo>
                  <a:lnTo>
                    <a:pt x="4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3" y="71"/>
                  </a:lnTo>
                  <a:lnTo>
                    <a:pt x="4" y="77"/>
                  </a:lnTo>
                  <a:lnTo>
                    <a:pt x="6" y="81"/>
                  </a:lnTo>
                  <a:lnTo>
                    <a:pt x="7" y="86"/>
                  </a:lnTo>
                  <a:lnTo>
                    <a:pt x="7" y="88"/>
                  </a:lnTo>
                  <a:close/>
                </a:path>
              </a:pathLst>
            </a:custGeom>
            <a:solidFill>
              <a:srgbClr val="363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5" name="Freeform 65"/>
            <p:cNvSpPr>
              <a:spLocks noEditPoints="1"/>
            </p:cNvSpPr>
            <p:nvPr/>
          </p:nvSpPr>
          <p:spPr bwMode="auto">
            <a:xfrm>
              <a:off x="3550" y="2152"/>
              <a:ext cx="203" cy="89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93" y="4"/>
                </a:cxn>
                <a:cxn ang="0">
                  <a:pos x="197" y="14"/>
                </a:cxn>
                <a:cxn ang="0">
                  <a:pos x="199" y="23"/>
                </a:cxn>
                <a:cxn ang="0">
                  <a:pos x="200" y="34"/>
                </a:cxn>
                <a:cxn ang="0">
                  <a:pos x="202" y="44"/>
                </a:cxn>
                <a:cxn ang="0">
                  <a:pos x="203" y="49"/>
                </a:cxn>
                <a:cxn ang="0">
                  <a:pos x="203" y="60"/>
                </a:cxn>
                <a:cxn ang="0">
                  <a:pos x="200" y="71"/>
                </a:cxn>
                <a:cxn ang="0">
                  <a:pos x="197" y="80"/>
                </a:cxn>
                <a:cxn ang="0">
                  <a:pos x="194" y="89"/>
                </a:cxn>
                <a:cxn ang="0">
                  <a:pos x="191" y="89"/>
                </a:cxn>
                <a:cxn ang="0">
                  <a:pos x="196" y="80"/>
                </a:cxn>
                <a:cxn ang="0">
                  <a:pos x="199" y="71"/>
                </a:cxn>
                <a:cxn ang="0">
                  <a:pos x="200" y="60"/>
                </a:cxn>
                <a:cxn ang="0">
                  <a:pos x="202" y="49"/>
                </a:cxn>
                <a:cxn ang="0">
                  <a:pos x="203" y="44"/>
                </a:cxn>
                <a:cxn ang="0">
                  <a:pos x="203" y="34"/>
                </a:cxn>
                <a:cxn ang="0">
                  <a:pos x="202" y="23"/>
                </a:cxn>
                <a:cxn ang="0">
                  <a:pos x="199" y="12"/>
                </a:cxn>
                <a:cxn ang="0">
                  <a:pos x="196" y="3"/>
                </a:cxn>
                <a:cxn ang="0">
                  <a:pos x="11" y="89"/>
                </a:cxn>
                <a:cxn ang="0">
                  <a:pos x="14" y="89"/>
                </a:cxn>
                <a:cxn ang="0">
                  <a:pos x="9" y="80"/>
                </a:cxn>
                <a:cxn ang="0">
                  <a:pos x="6" y="71"/>
                </a:cxn>
                <a:cxn ang="0">
                  <a:pos x="5" y="60"/>
                </a:cxn>
                <a:cxn ang="0">
                  <a:pos x="3" y="49"/>
                </a:cxn>
                <a:cxn ang="0">
                  <a:pos x="3" y="38"/>
                </a:cxn>
                <a:cxn ang="0">
                  <a:pos x="5" y="29"/>
                </a:cxn>
                <a:cxn ang="0">
                  <a:pos x="6" y="18"/>
                </a:cxn>
                <a:cxn ang="0">
                  <a:pos x="9" y="9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8" y="7"/>
                </a:cxn>
                <a:cxn ang="0">
                  <a:pos x="5" y="18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0" y="49"/>
                </a:cxn>
                <a:cxn ang="0">
                  <a:pos x="2" y="60"/>
                </a:cxn>
                <a:cxn ang="0">
                  <a:pos x="5" y="71"/>
                </a:cxn>
                <a:cxn ang="0">
                  <a:pos x="8" y="80"/>
                </a:cxn>
                <a:cxn ang="0">
                  <a:pos x="11" y="89"/>
                </a:cxn>
              </a:cxnLst>
              <a:rect l="0" t="0" r="r" b="b"/>
              <a:pathLst>
                <a:path w="203" h="89">
                  <a:moveTo>
                    <a:pt x="194" y="0"/>
                  </a:moveTo>
                  <a:lnTo>
                    <a:pt x="193" y="0"/>
                  </a:lnTo>
                  <a:lnTo>
                    <a:pt x="191" y="0"/>
                  </a:lnTo>
                  <a:lnTo>
                    <a:pt x="193" y="4"/>
                  </a:lnTo>
                  <a:lnTo>
                    <a:pt x="196" y="9"/>
                  </a:lnTo>
                  <a:lnTo>
                    <a:pt x="197" y="14"/>
                  </a:lnTo>
                  <a:lnTo>
                    <a:pt x="199" y="18"/>
                  </a:lnTo>
                  <a:lnTo>
                    <a:pt x="199" y="23"/>
                  </a:lnTo>
                  <a:lnTo>
                    <a:pt x="200" y="29"/>
                  </a:lnTo>
                  <a:lnTo>
                    <a:pt x="200" y="34"/>
                  </a:lnTo>
                  <a:lnTo>
                    <a:pt x="202" y="38"/>
                  </a:lnTo>
                  <a:lnTo>
                    <a:pt x="202" y="44"/>
                  </a:lnTo>
                  <a:lnTo>
                    <a:pt x="203" y="44"/>
                  </a:lnTo>
                  <a:lnTo>
                    <a:pt x="203" y="49"/>
                  </a:lnTo>
                  <a:lnTo>
                    <a:pt x="203" y="55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0" y="71"/>
                  </a:lnTo>
                  <a:lnTo>
                    <a:pt x="199" y="75"/>
                  </a:lnTo>
                  <a:lnTo>
                    <a:pt x="197" y="80"/>
                  </a:lnTo>
                  <a:lnTo>
                    <a:pt x="196" y="86"/>
                  </a:lnTo>
                  <a:lnTo>
                    <a:pt x="194" y="89"/>
                  </a:lnTo>
                  <a:lnTo>
                    <a:pt x="193" y="89"/>
                  </a:lnTo>
                  <a:lnTo>
                    <a:pt x="191" y="89"/>
                  </a:lnTo>
                  <a:lnTo>
                    <a:pt x="193" y="85"/>
                  </a:lnTo>
                  <a:lnTo>
                    <a:pt x="196" y="80"/>
                  </a:lnTo>
                  <a:lnTo>
                    <a:pt x="197" y="75"/>
                  </a:lnTo>
                  <a:lnTo>
                    <a:pt x="199" y="71"/>
                  </a:lnTo>
                  <a:lnTo>
                    <a:pt x="199" y="64"/>
                  </a:lnTo>
                  <a:lnTo>
                    <a:pt x="200" y="60"/>
                  </a:lnTo>
                  <a:lnTo>
                    <a:pt x="200" y="55"/>
                  </a:lnTo>
                  <a:lnTo>
                    <a:pt x="202" y="49"/>
                  </a:lnTo>
                  <a:lnTo>
                    <a:pt x="202" y="44"/>
                  </a:lnTo>
                  <a:lnTo>
                    <a:pt x="203" y="44"/>
                  </a:lnTo>
                  <a:lnTo>
                    <a:pt x="203" y="38"/>
                  </a:lnTo>
                  <a:lnTo>
                    <a:pt x="203" y="34"/>
                  </a:lnTo>
                  <a:lnTo>
                    <a:pt x="203" y="28"/>
                  </a:lnTo>
                  <a:lnTo>
                    <a:pt x="202" y="23"/>
                  </a:lnTo>
                  <a:lnTo>
                    <a:pt x="200" y="18"/>
                  </a:lnTo>
                  <a:lnTo>
                    <a:pt x="199" y="12"/>
                  </a:lnTo>
                  <a:lnTo>
                    <a:pt x="197" y="7"/>
                  </a:lnTo>
                  <a:lnTo>
                    <a:pt x="196" y="3"/>
                  </a:lnTo>
                  <a:lnTo>
                    <a:pt x="194" y="0"/>
                  </a:lnTo>
                  <a:close/>
                  <a:moveTo>
                    <a:pt x="11" y="89"/>
                  </a:moveTo>
                  <a:lnTo>
                    <a:pt x="12" y="89"/>
                  </a:lnTo>
                  <a:lnTo>
                    <a:pt x="14" y="89"/>
                  </a:lnTo>
                  <a:lnTo>
                    <a:pt x="11" y="85"/>
                  </a:lnTo>
                  <a:lnTo>
                    <a:pt x="9" y="80"/>
                  </a:lnTo>
                  <a:lnTo>
                    <a:pt x="8" y="75"/>
                  </a:lnTo>
                  <a:lnTo>
                    <a:pt x="6" y="71"/>
                  </a:lnTo>
                  <a:lnTo>
                    <a:pt x="5" y="64"/>
                  </a:lnTo>
                  <a:lnTo>
                    <a:pt x="5" y="60"/>
                  </a:lnTo>
                  <a:lnTo>
                    <a:pt x="3" y="55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5" y="23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8" y="7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2" y="60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5" y="75"/>
                  </a:lnTo>
                  <a:lnTo>
                    <a:pt x="8" y="80"/>
                  </a:lnTo>
                  <a:lnTo>
                    <a:pt x="9" y="86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3B3B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6" name="Freeform 66"/>
            <p:cNvSpPr>
              <a:spLocks noEditPoints="1"/>
            </p:cNvSpPr>
            <p:nvPr/>
          </p:nvSpPr>
          <p:spPr bwMode="auto">
            <a:xfrm>
              <a:off x="3553" y="2150"/>
              <a:ext cx="199" cy="93"/>
            </a:xfrm>
            <a:custGeom>
              <a:avLst/>
              <a:gdLst/>
              <a:ahLst/>
              <a:cxnLst>
                <a:cxn ang="0">
                  <a:pos x="187" y="2"/>
                </a:cxn>
                <a:cxn ang="0">
                  <a:pos x="185" y="0"/>
                </a:cxn>
                <a:cxn ang="0">
                  <a:pos x="188" y="8"/>
                </a:cxn>
                <a:cxn ang="0">
                  <a:pos x="191" y="17"/>
                </a:cxn>
                <a:cxn ang="0">
                  <a:pos x="194" y="26"/>
                </a:cxn>
                <a:cxn ang="0">
                  <a:pos x="196" y="36"/>
                </a:cxn>
                <a:cxn ang="0">
                  <a:pos x="196" y="46"/>
                </a:cxn>
                <a:cxn ang="0">
                  <a:pos x="199" y="51"/>
                </a:cxn>
                <a:cxn ang="0">
                  <a:pos x="197" y="62"/>
                </a:cxn>
                <a:cxn ang="0">
                  <a:pos x="196" y="73"/>
                </a:cxn>
                <a:cxn ang="0">
                  <a:pos x="193" y="82"/>
                </a:cxn>
                <a:cxn ang="0">
                  <a:pos x="188" y="91"/>
                </a:cxn>
                <a:cxn ang="0">
                  <a:pos x="185" y="91"/>
                </a:cxn>
                <a:cxn ang="0">
                  <a:pos x="187" y="90"/>
                </a:cxn>
                <a:cxn ang="0">
                  <a:pos x="190" y="80"/>
                </a:cxn>
                <a:cxn ang="0">
                  <a:pos x="193" y="71"/>
                </a:cxn>
                <a:cxn ang="0">
                  <a:pos x="194" y="62"/>
                </a:cxn>
                <a:cxn ang="0">
                  <a:pos x="196" y="51"/>
                </a:cxn>
                <a:cxn ang="0">
                  <a:pos x="199" y="46"/>
                </a:cxn>
                <a:cxn ang="0">
                  <a:pos x="197" y="36"/>
                </a:cxn>
                <a:cxn ang="0">
                  <a:pos x="196" y="25"/>
                </a:cxn>
                <a:cxn ang="0">
                  <a:pos x="194" y="16"/>
                </a:cxn>
                <a:cxn ang="0">
                  <a:pos x="190" y="6"/>
                </a:cxn>
                <a:cxn ang="0">
                  <a:pos x="11" y="91"/>
                </a:cxn>
                <a:cxn ang="0">
                  <a:pos x="14" y="93"/>
                </a:cxn>
                <a:cxn ang="0">
                  <a:pos x="11" y="85"/>
                </a:cxn>
                <a:cxn ang="0">
                  <a:pos x="8" y="76"/>
                </a:cxn>
                <a:cxn ang="0">
                  <a:pos x="5" y="66"/>
                </a:cxn>
                <a:cxn ang="0">
                  <a:pos x="3" y="57"/>
                </a:cxn>
                <a:cxn ang="0">
                  <a:pos x="3" y="46"/>
                </a:cxn>
                <a:cxn ang="0">
                  <a:pos x="3" y="36"/>
                </a:cxn>
                <a:cxn ang="0">
                  <a:pos x="5" y="26"/>
                </a:cxn>
                <a:cxn ang="0">
                  <a:pos x="8" y="17"/>
                </a:cxn>
                <a:cxn ang="0">
                  <a:pos x="11" y="8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8" y="6"/>
                </a:cxn>
                <a:cxn ang="0">
                  <a:pos x="5" y="16"/>
                </a:cxn>
                <a:cxn ang="0">
                  <a:pos x="2" y="25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7"/>
                </a:cxn>
                <a:cxn ang="0">
                  <a:pos x="2" y="66"/>
                </a:cxn>
                <a:cxn ang="0">
                  <a:pos x="5" y="77"/>
                </a:cxn>
                <a:cxn ang="0">
                  <a:pos x="8" y="87"/>
                </a:cxn>
              </a:cxnLst>
              <a:rect l="0" t="0" r="r" b="b"/>
              <a:pathLst>
                <a:path w="199" h="93">
                  <a:moveTo>
                    <a:pt x="188" y="2"/>
                  </a:moveTo>
                  <a:lnTo>
                    <a:pt x="187" y="2"/>
                  </a:lnTo>
                  <a:lnTo>
                    <a:pt x="187" y="0"/>
                  </a:lnTo>
                  <a:lnTo>
                    <a:pt x="185" y="0"/>
                  </a:lnTo>
                  <a:lnTo>
                    <a:pt x="187" y="3"/>
                  </a:lnTo>
                  <a:lnTo>
                    <a:pt x="188" y="8"/>
                  </a:lnTo>
                  <a:lnTo>
                    <a:pt x="190" y="13"/>
                  </a:lnTo>
                  <a:lnTo>
                    <a:pt x="191" y="17"/>
                  </a:lnTo>
                  <a:lnTo>
                    <a:pt x="193" y="22"/>
                  </a:lnTo>
                  <a:lnTo>
                    <a:pt x="194" y="26"/>
                  </a:lnTo>
                  <a:lnTo>
                    <a:pt x="194" y="31"/>
                  </a:lnTo>
                  <a:lnTo>
                    <a:pt x="196" y="36"/>
                  </a:lnTo>
                  <a:lnTo>
                    <a:pt x="196" y="42"/>
                  </a:lnTo>
                  <a:lnTo>
                    <a:pt x="196" y="46"/>
                  </a:lnTo>
                  <a:lnTo>
                    <a:pt x="199" y="46"/>
                  </a:lnTo>
                  <a:lnTo>
                    <a:pt x="199" y="51"/>
                  </a:lnTo>
                  <a:lnTo>
                    <a:pt x="197" y="57"/>
                  </a:lnTo>
                  <a:lnTo>
                    <a:pt x="197" y="62"/>
                  </a:lnTo>
                  <a:lnTo>
                    <a:pt x="196" y="66"/>
                  </a:lnTo>
                  <a:lnTo>
                    <a:pt x="196" y="73"/>
                  </a:lnTo>
                  <a:lnTo>
                    <a:pt x="194" y="77"/>
                  </a:lnTo>
                  <a:lnTo>
                    <a:pt x="193" y="82"/>
                  </a:lnTo>
                  <a:lnTo>
                    <a:pt x="190" y="87"/>
                  </a:lnTo>
                  <a:lnTo>
                    <a:pt x="188" y="91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5" y="93"/>
                  </a:lnTo>
                  <a:lnTo>
                    <a:pt x="187" y="90"/>
                  </a:lnTo>
                  <a:lnTo>
                    <a:pt x="188" y="85"/>
                  </a:lnTo>
                  <a:lnTo>
                    <a:pt x="190" y="80"/>
                  </a:lnTo>
                  <a:lnTo>
                    <a:pt x="191" y="76"/>
                  </a:lnTo>
                  <a:lnTo>
                    <a:pt x="193" y="71"/>
                  </a:lnTo>
                  <a:lnTo>
                    <a:pt x="194" y="66"/>
                  </a:lnTo>
                  <a:lnTo>
                    <a:pt x="194" y="62"/>
                  </a:lnTo>
                  <a:lnTo>
                    <a:pt x="196" y="57"/>
                  </a:lnTo>
                  <a:lnTo>
                    <a:pt x="196" y="51"/>
                  </a:lnTo>
                  <a:lnTo>
                    <a:pt x="196" y="46"/>
                  </a:lnTo>
                  <a:lnTo>
                    <a:pt x="199" y="46"/>
                  </a:lnTo>
                  <a:lnTo>
                    <a:pt x="199" y="40"/>
                  </a:lnTo>
                  <a:lnTo>
                    <a:pt x="197" y="36"/>
                  </a:lnTo>
                  <a:lnTo>
                    <a:pt x="197" y="31"/>
                  </a:lnTo>
                  <a:lnTo>
                    <a:pt x="196" y="25"/>
                  </a:lnTo>
                  <a:lnTo>
                    <a:pt x="196" y="20"/>
                  </a:lnTo>
                  <a:lnTo>
                    <a:pt x="194" y="16"/>
                  </a:lnTo>
                  <a:lnTo>
                    <a:pt x="193" y="11"/>
                  </a:lnTo>
                  <a:lnTo>
                    <a:pt x="190" y="6"/>
                  </a:lnTo>
                  <a:lnTo>
                    <a:pt x="188" y="2"/>
                  </a:lnTo>
                  <a:close/>
                  <a:moveTo>
                    <a:pt x="11" y="91"/>
                  </a:moveTo>
                  <a:lnTo>
                    <a:pt x="12" y="91"/>
                  </a:lnTo>
                  <a:lnTo>
                    <a:pt x="14" y="93"/>
                  </a:lnTo>
                  <a:lnTo>
                    <a:pt x="12" y="90"/>
                  </a:lnTo>
                  <a:lnTo>
                    <a:pt x="11" y="85"/>
                  </a:lnTo>
                  <a:lnTo>
                    <a:pt x="9" y="80"/>
                  </a:lnTo>
                  <a:lnTo>
                    <a:pt x="8" y="76"/>
                  </a:lnTo>
                  <a:lnTo>
                    <a:pt x="6" y="71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3" y="57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36"/>
                  </a:lnTo>
                  <a:lnTo>
                    <a:pt x="5" y="31"/>
                  </a:lnTo>
                  <a:lnTo>
                    <a:pt x="5" y="26"/>
                  </a:lnTo>
                  <a:lnTo>
                    <a:pt x="6" y="22"/>
                  </a:lnTo>
                  <a:lnTo>
                    <a:pt x="8" y="17"/>
                  </a:lnTo>
                  <a:lnTo>
                    <a:pt x="9" y="13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8" y="6"/>
                  </a:lnTo>
                  <a:lnTo>
                    <a:pt x="6" y="11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3" y="73"/>
                  </a:lnTo>
                  <a:lnTo>
                    <a:pt x="5" y="77"/>
                  </a:lnTo>
                  <a:lnTo>
                    <a:pt x="6" y="82"/>
                  </a:lnTo>
                  <a:lnTo>
                    <a:pt x="8" y="87"/>
                  </a:lnTo>
                  <a:lnTo>
                    <a:pt x="11" y="91"/>
                  </a:lnTo>
                  <a:close/>
                </a:path>
              </a:pathLst>
            </a:custGeom>
            <a:solidFill>
              <a:srgbClr val="4040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7" name="Freeform 67"/>
            <p:cNvSpPr>
              <a:spLocks noEditPoints="1"/>
            </p:cNvSpPr>
            <p:nvPr/>
          </p:nvSpPr>
          <p:spPr bwMode="auto">
            <a:xfrm>
              <a:off x="3556" y="2150"/>
              <a:ext cx="193" cy="93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3"/>
                </a:cxn>
                <a:cxn ang="0">
                  <a:pos x="184" y="13"/>
                </a:cxn>
                <a:cxn ang="0">
                  <a:pos x="187" y="22"/>
                </a:cxn>
                <a:cxn ang="0">
                  <a:pos x="188" y="31"/>
                </a:cxn>
                <a:cxn ang="0">
                  <a:pos x="190" y="42"/>
                </a:cxn>
                <a:cxn ang="0">
                  <a:pos x="193" y="46"/>
                </a:cxn>
                <a:cxn ang="0">
                  <a:pos x="193" y="57"/>
                </a:cxn>
                <a:cxn ang="0">
                  <a:pos x="191" y="66"/>
                </a:cxn>
                <a:cxn ang="0">
                  <a:pos x="188" y="76"/>
                </a:cxn>
                <a:cxn ang="0">
                  <a:pos x="185" y="85"/>
                </a:cxn>
                <a:cxn ang="0">
                  <a:pos x="182" y="93"/>
                </a:cxn>
                <a:cxn ang="0">
                  <a:pos x="179" y="93"/>
                </a:cxn>
                <a:cxn ang="0">
                  <a:pos x="182" y="85"/>
                </a:cxn>
                <a:cxn ang="0">
                  <a:pos x="185" y="76"/>
                </a:cxn>
                <a:cxn ang="0">
                  <a:pos x="188" y="66"/>
                </a:cxn>
                <a:cxn ang="0">
                  <a:pos x="190" y="56"/>
                </a:cxn>
                <a:cxn ang="0">
                  <a:pos x="190" y="46"/>
                </a:cxn>
                <a:cxn ang="0">
                  <a:pos x="193" y="42"/>
                </a:cxn>
                <a:cxn ang="0">
                  <a:pos x="191" y="31"/>
                </a:cxn>
                <a:cxn ang="0">
                  <a:pos x="190" y="22"/>
                </a:cxn>
                <a:cxn ang="0">
                  <a:pos x="187" y="13"/>
                </a:cxn>
                <a:cxn ang="0">
                  <a:pos x="184" y="3"/>
                </a:cxn>
                <a:cxn ang="0">
                  <a:pos x="11" y="93"/>
                </a:cxn>
                <a:cxn ang="0">
                  <a:pos x="14" y="93"/>
                </a:cxn>
                <a:cxn ang="0">
                  <a:pos x="11" y="85"/>
                </a:cxn>
                <a:cxn ang="0">
                  <a:pos x="6" y="76"/>
                </a:cxn>
                <a:cxn ang="0">
                  <a:pos x="5" y="66"/>
                </a:cxn>
                <a:cxn ang="0">
                  <a:pos x="3" y="56"/>
                </a:cxn>
                <a:cxn ang="0">
                  <a:pos x="3" y="46"/>
                </a:cxn>
                <a:cxn ang="0">
                  <a:pos x="3" y="36"/>
                </a:cxn>
                <a:cxn ang="0">
                  <a:pos x="5" y="26"/>
                </a:cxn>
                <a:cxn ang="0">
                  <a:pos x="6" y="17"/>
                </a:cxn>
                <a:cxn ang="0">
                  <a:pos x="11" y="8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8" y="8"/>
                </a:cxn>
                <a:cxn ang="0">
                  <a:pos x="5" y="17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57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8" y="85"/>
                </a:cxn>
                <a:cxn ang="0">
                  <a:pos x="11" y="93"/>
                </a:cxn>
              </a:cxnLst>
              <a:rect l="0" t="0" r="r" b="b"/>
              <a:pathLst>
                <a:path w="193" h="93">
                  <a:moveTo>
                    <a:pt x="182" y="0"/>
                  </a:moveTo>
                  <a:lnTo>
                    <a:pt x="181" y="0"/>
                  </a:lnTo>
                  <a:lnTo>
                    <a:pt x="179" y="0"/>
                  </a:lnTo>
                  <a:lnTo>
                    <a:pt x="181" y="3"/>
                  </a:lnTo>
                  <a:lnTo>
                    <a:pt x="182" y="8"/>
                  </a:lnTo>
                  <a:lnTo>
                    <a:pt x="184" y="13"/>
                  </a:lnTo>
                  <a:lnTo>
                    <a:pt x="185" y="17"/>
                  </a:lnTo>
                  <a:lnTo>
                    <a:pt x="187" y="22"/>
                  </a:lnTo>
                  <a:lnTo>
                    <a:pt x="188" y="26"/>
                  </a:lnTo>
                  <a:lnTo>
                    <a:pt x="188" y="31"/>
                  </a:lnTo>
                  <a:lnTo>
                    <a:pt x="190" y="36"/>
                  </a:lnTo>
                  <a:lnTo>
                    <a:pt x="190" y="42"/>
                  </a:lnTo>
                  <a:lnTo>
                    <a:pt x="190" y="46"/>
                  </a:lnTo>
                  <a:lnTo>
                    <a:pt x="193" y="46"/>
                  </a:lnTo>
                  <a:lnTo>
                    <a:pt x="193" y="51"/>
                  </a:lnTo>
                  <a:lnTo>
                    <a:pt x="193" y="57"/>
                  </a:lnTo>
                  <a:lnTo>
                    <a:pt x="191" y="62"/>
                  </a:lnTo>
                  <a:lnTo>
                    <a:pt x="191" y="66"/>
                  </a:lnTo>
                  <a:lnTo>
                    <a:pt x="190" y="71"/>
                  </a:lnTo>
                  <a:lnTo>
                    <a:pt x="188" y="76"/>
                  </a:lnTo>
                  <a:lnTo>
                    <a:pt x="187" y="80"/>
                  </a:lnTo>
                  <a:lnTo>
                    <a:pt x="185" y="85"/>
                  </a:lnTo>
                  <a:lnTo>
                    <a:pt x="184" y="90"/>
                  </a:lnTo>
                  <a:lnTo>
                    <a:pt x="182" y="93"/>
                  </a:lnTo>
                  <a:lnTo>
                    <a:pt x="181" y="93"/>
                  </a:lnTo>
                  <a:lnTo>
                    <a:pt x="179" y="93"/>
                  </a:lnTo>
                  <a:lnTo>
                    <a:pt x="181" y="88"/>
                  </a:lnTo>
                  <a:lnTo>
                    <a:pt x="182" y="85"/>
                  </a:lnTo>
                  <a:lnTo>
                    <a:pt x="184" y="80"/>
                  </a:lnTo>
                  <a:lnTo>
                    <a:pt x="185" y="76"/>
                  </a:lnTo>
                  <a:lnTo>
                    <a:pt x="187" y="71"/>
                  </a:lnTo>
                  <a:lnTo>
                    <a:pt x="188" y="66"/>
                  </a:lnTo>
                  <a:lnTo>
                    <a:pt x="188" y="62"/>
                  </a:lnTo>
                  <a:lnTo>
                    <a:pt x="190" y="56"/>
                  </a:lnTo>
                  <a:lnTo>
                    <a:pt x="190" y="51"/>
                  </a:lnTo>
                  <a:lnTo>
                    <a:pt x="190" y="46"/>
                  </a:lnTo>
                  <a:lnTo>
                    <a:pt x="193" y="46"/>
                  </a:lnTo>
                  <a:lnTo>
                    <a:pt x="193" y="42"/>
                  </a:lnTo>
                  <a:lnTo>
                    <a:pt x="193" y="36"/>
                  </a:lnTo>
                  <a:lnTo>
                    <a:pt x="191" y="31"/>
                  </a:lnTo>
                  <a:lnTo>
                    <a:pt x="191" y="26"/>
                  </a:lnTo>
                  <a:lnTo>
                    <a:pt x="190" y="22"/>
                  </a:lnTo>
                  <a:lnTo>
                    <a:pt x="188" y="17"/>
                  </a:lnTo>
                  <a:lnTo>
                    <a:pt x="187" y="13"/>
                  </a:lnTo>
                  <a:lnTo>
                    <a:pt x="185" y="8"/>
                  </a:lnTo>
                  <a:lnTo>
                    <a:pt x="184" y="3"/>
                  </a:lnTo>
                  <a:lnTo>
                    <a:pt x="182" y="0"/>
                  </a:lnTo>
                  <a:close/>
                  <a:moveTo>
                    <a:pt x="11" y="93"/>
                  </a:moveTo>
                  <a:lnTo>
                    <a:pt x="12" y="93"/>
                  </a:lnTo>
                  <a:lnTo>
                    <a:pt x="14" y="93"/>
                  </a:lnTo>
                  <a:lnTo>
                    <a:pt x="12" y="88"/>
                  </a:lnTo>
                  <a:lnTo>
                    <a:pt x="11" y="85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5" y="66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6" y="22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4545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8" name="Freeform 68"/>
            <p:cNvSpPr>
              <a:spLocks noEditPoints="1"/>
            </p:cNvSpPr>
            <p:nvPr/>
          </p:nvSpPr>
          <p:spPr bwMode="auto">
            <a:xfrm>
              <a:off x="3559" y="2149"/>
              <a:ext cx="187" cy="95"/>
            </a:xfrm>
            <a:custGeom>
              <a:avLst/>
              <a:gdLst/>
              <a:ahLst/>
              <a:cxnLst>
                <a:cxn ang="0">
                  <a:pos x="175" y="1"/>
                </a:cxn>
                <a:cxn ang="0">
                  <a:pos x="173" y="0"/>
                </a:cxn>
                <a:cxn ang="0">
                  <a:pos x="173" y="3"/>
                </a:cxn>
                <a:cxn ang="0">
                  <a:pos x="178" y="10"/>
                </a:cxn>
                <a:cxn ang="0">
                  <a:pos x="181" y="20"/>
                </a:cxn>
                <a:cxn ang="0">
                  <a:pos x="182" y="27"/>
                </a:cxn>
                <a:cxn ang="0">
                  <a:pos x="184" y="38"/>
                </a:cxn>
                <a:cxn ang="0">
                  <a:pos x="184" y="47"/>
                </a:cxn>
                <a:cxn ang="0">
                  <a:pos x="187" y="52"/>
                </a:cxn>
                <a:cxn ang="0">
                  <a:pos x="185" y="63"/>
                </a:cxn>
                <a:cxn ang="0">
                  <a:pos x="184" y="72"/>
                </a:cxn>
                <a:cxn ang="0">
                  <a:pos x="181" y="81"/>
                </a:cxn>
                <a:cxn ang="0">
                  <a:pos x="178" y="89"/>
                </a:cxn>
                <a:cxn ang="0">
                  <a:pos x="175" y="94"/>
                </a:cxn>
                <a:cxn ang="0">
                  <a:pos x="173" y="95"/>
                </a:cxn>
                <a:cxn ang="0">
                  <a:pos x="173" y="92"/>
                </a:cxn>
                <a:cxn ang="0">
                  <a:pos x="178" y="84"/>
                </a:cxn>
                <a:cxn ang="0">
                  <a:pos x="181" y="75"/>
                </a:cxn>
                <a:cxn ang="0">
                  <a:pos x="182" y="66"/>
                </a:cxn>
                <a:cxn ang="0">
                  <a:pos x="184" y="57"/>
                </a:cxn>
                <a:cxn ang="0">
                  <a:pos x="184" y="47"/>
                </a:cxn>
                <a:cxn ang="0">
                  <a:pos x="187" y="43"/>
                </a:cxn>
                <a:cxn ang="0">
                  <a:pos x="185" y="32"/>
                </a:cxn>
                <a:cxn ang="0">
                  <a:pos x="184" y="23"/>
                </a:cxn>
                <a:cxn ang="0">
                  <a:pos x="181" y="14"/>
                </a:cxn>
                <a:cxn ang="0">
                  <a:pos x="178" y="4"/>
                </a:cxn>
                <a:cxn ang="0">
                  <a:pos x="11" y="94"/>
                </a:cxn>
                <a:cxn ang="0">
                  <a:pos x="14" y="94"/>
                </a:cxn>
                <a:cxn ang="0">
                  <a:pos x="15" y="95"/>
                </a:cxn>
                <a:cxn ang="0">
                  <a:pos x="11" y="89"/>
                </a:cxn>
                <a:cxn ang="0">
                  <a:pos x="8" y="80"/>
                </a:cxn>
                <a:cxn ang="0">
                  <a:pos x="5" y="71"/>
                </a:cxn>
                <a:cxn ang="0">
                  <a:pos x="3" y="61"/>
                </a:cxn>
                <a:cxn ang="0">
                  <a:pos x="2" y="52"/>
                </a:cxn>
                <a:cxn ang="0">
                  <a:pos x="2" y="43"/>
                </a:cxn>
                <a:cxn ang="0">
                  <a:pos x="3" y="34"/>
                </a:cxn>
                <a:cxn ang="0">
                  <a:pos x="5" y="24"/>
                </a:cxn>
                <a:cxn ang="0">
                  <a:pos x="8" y="15"/>
                </a:cxn>
                <a:cxn ang="0">
                  <a:pos x="11" y="6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2" y="27"/>
                </a:cxn>
                <a:cxn ang="0">
                  <a:pos x="0" y="37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2" y="67"/>
                </a:cxn>
                <a:cxn ang="0">
                  <a:pos x="3" y="77"/>
                </a:cxn>
                <a:cxn ang="0">
                  <a:pos x="8" y="86"/>
                </a:cxn>
                <a:cxn ang="0">
                  <a:pos x="11" y="94"/>
                </a:cxn>
              </a:cxnLst>
              <a:rect l="0" t="0" r="r" b="b"/>
              <a:pathLst>
                <a:path w="187" h="95">
                  <a:moveTo>
                    <a:pt x="176" y="1"/>
                  </a:moveTo>
                  <a:lnTo>
                    <a:pt x="175" y="1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173" y="3"/>
                  </a:lnTo>
                  <a:lnTo>
                    <a:pt x="175" y="6"/>
                  </a:lnTo>
                  <a:lnTo>
                    <a:pt x="178" y="10"/>
                  </a:lnTo>
                  <a:lnTo>
                    <a:pt x="179" y="15"/>
                  </a:lnTo>
                  <a:lnTo>
                    <a:pt x="181" y="20"/>
                  </a:lnTo>
                  <a:lnTo>
                    <a:pt x="182" y="24"/>
                  </a:lnTo>
                  <a:lnTo>
                    <a:pt x="182" y="27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84" y="43"/>
                  </a:lnTo>
                  <a:lnTo>
                    <a:pt x="184" y="47"/>
                  </a:lnTo>
                  <a:lnTo>
                    <a:pt x="187" y="47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5" y="63"/>
                  </a:lnTo>
                  <a:lnTo>
                    <a:pt x="185" y="67"/>
                  </a:lnTo>
                  <a:lnTo>
                    <a:pt x="184" y="72"/>
                  </a:lnTo>
                  <a:lnTo>
                    <a:pt x="182" y="77"/>
                  </a:lnTo>
                  <a:lnTo>
                    <a:pt x="181" y="81"/>
                  </a:lnTo>
                  <a:lnTo>
                    <a:pt x="179" y="86"/>
                  </a:lnTo>
                  <a:lnTo>
                    <a:pt x="178" y="89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3" y="94"/>
                  </a:lnTo>
                  <a:lnTo>
                    <a:pt x="173" y="95"/>
                  </a:lnTo>
                  <a:lnTo>
                    <a:pt x="172" y="95"/>
                  </a:lnTo>
                  <a:lnTo>
                    <a:pt x="173" y="92"/>
                  </a:lnTo>
                  <a:lnTo>
                    <a:pt x="175" y="89"/>
                  </a:lnTo>
                  <a:lnTo>
                    <a:pt x="178" y="84"/>
                  </a:lnTo>
                  <a:lnTo>
                    <a:pt x="179" y="80"/>
                  </a:lnTo>
                  <a:lnTo>
                    <a:pt x="181" y="75"/>
                  </a:lnTo>
                  <a:lnTo>
                    <a:pt x="182" y="71"/>
                  </a:lnTo>
                  <a:lnTo>
                    <a:pt x="182" y="66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7"/>
                  </a:lnTo>
                  <a:lnTo>
                    <a:pt x="187" y="47"/>
                  </a:lnTo>
                  <a:lnTo>
                    <a:pt x="187" y="43"/>
                  </a:lnTo>
                  <a:lnTo>
                    <a:pt x="187" y="37"/>
                  </a:lnTo>
                  <a:lnTo>
                    <a:pt x="185" y="32"/>
                  </a:lnTo>
                  <a:lnTo>
                    <a:pt x="185" y="27"/>
                  </a:lnTo>
                  <a:lnTo>
                    <a:pt x="184" y="23"/>
                  </a:lnTo>
                  <a:lnTo>
                    <a:pt x="182" y="18"/>
                  </a:lnTo>
                  <a:lnTo>
                    <a:pt x="181" y="14"/>
                  </a:lnTo>
                  <a:lnTo>
                    <a:pt x="179" y="9"/>
                  </a:lnTo>
                  <a:lnTo>
                    <a:pt x="178" y="4"/>
                  </a:lnTo>
                  <a:lnTo>
                    <a:pt x="176" y="1"/>
                  </a:lnTo>
                  <a:close/>
                  <a:moveTo>
                    <a:pt x="11" y="94"/>
                  </a:move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2"/>
                  </a:lnTo>
                  <a:lnTo>
                    <a:pt x="11" y="89"/>
                  </a:lnTo>
                  <a:lnTo>
                    <a:pt x="9" y="84"/>
                  </a:lnTo>
                  <a:lnTo>
                    <a:pt x="8" y="80"/>
                  </a:lnTo>
                  <a:lnTo>
                    <a:pt x="6" y="75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3" y="61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3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6" y="20"/>
                  </a:lnTo>
                  <a:lnTo>
                    <a:pt x="8" y="15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4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3"/>
                  </a:lnTo>
                  <a:lnTo>
                    <a:pt x="2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3" y="72"/>
                  </a:lnTo>
                  <a:lnTo>
                    <a:pt x="3" y="77"/>
                  </a:lnTo>
                  <a:lnTo>
                    <a:pt x="5" y="81"/>
                  </a:lnTo>
                  <a:lnTo>
                    <a:pt x="8" y="86"/>
                  </a:lnTo>
                  <a:lnTo>
                    <a:pt x="9" y="89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484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29" name="Freeform 69"/>
            <p:cNvSpPr>
              <a:spLocks noEditPoints="1"/>
            </p:cNvSpPr>
            <p:nvPr/>
          </p:nvSpPr>
          <p:spPr bwMode="auto">
            <a:xfrm>
              <a:off x="3561" y="2149"/>
              <a:ext cx="182" cy="9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8" y="3"/>
                </a:cxn>
                <a:cxn ang="0">
                  <a:pos x="173" y="12"/>
                </a:cxn>
                <a:cxn ang="0">
                  <a:pos x="176" y="20"/>
                </a:cxn>
                <a:cxn ang="0">
                  <a:pos x="177" y="29"/>
                </a:cxn>
                <a:cxn ang="0">
                  <a:pos x="179" y="38"/>
                </a:cxn>
                <a:cxn ang="0">
                  <a:pos x="180" y="47"/>
                </a:cxn>
                <a:cxn ang="0">
                  <a:pos x="182" y="52"/>
                </a:cxn>
                <a:cxn ang="0">
                  <a:pos x="182" y="61"/>
                </a:cxn>
                <a:cxn ang="0">
                  <a:pos x="180" y="71"/>
                </a:cxn>
                <a:cxn ang="0">
                  <a:pos x="177" y="80"/>
                </a:cxn>
                <a:cxn ang="0">
                  <a:pos x="173" y="89"/>
                </a:cxn>
                <a:cxn ang="0">
                  <a:pos x="170" y="95"/>
                </a:cxn>
                <a:cxn ang="0">
                  <a:pos x="167" y="95"/>
                </a:cxn>
                <a:cxn ang="0">
                  <a:pos x="171" y="88"/>
                </a:cxn>
                <a:cxn ang="0">
                  <a:pos x="174" y="78"/>
                </a:cxn>
                <a:cxn ang="0">
                  <a:pos x="177" y="71"/>
                </a:cxn>
                <a:cxn ang="0">
                  <a:pos x="179" y="61"/>
                </a:cxn>
                <a:cxn ang="0">
                  <a:pos x="180" y="52"/>
                </a:cxn>
                <a:cxn ang="0">
                  <a:pos x="182" y="47"/>
                </a:cxn>
                <a:cxn ang="0">
                  <a:pos x="182" y="38"/>
                </a:cxn>
                <a:cxn ang="0">
                  <a:pos x="180" y="27"/>
                </a:cxn>
                <a:cxn ang="0">
                  <a:pos x="179" y="20"/>
                </a:cxn>
                <a:cxn ang="0">
                  <a:pos x="176" y="10"/>
                </a:cxn>
                <a:cxn ang="0">
                  <a:pos x="171" y="3"/>
                </a:cxn>
                <a:cxn ang="0">
                  <a:pos x="13" y="95"/>
                </a:cxn>
                <a:cxn ang="0">
                  <a:pos x="16" y="95"/>
                </a:cxn>
                <a:cxn ang="0">
                  <a:pos x="12" y="88"/>
                </a:cxn>
                <a:cxn ang="0">
                  <a:pos x="9" y="78"/>
                </a:cxn>
                <a:cxn ang="0">
                  <a:pos x="6" y="71"/>
                </a:cxn>
                <a:cxn ang="0">
                  <a:pos x="4" y="61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4" y="34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12" y="7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9" y="6"/>
                </a:cxn>
                <a:cxn ang="0">
                  <a:pos x="6" y="15"/>
                </a:cxn>
                <a:cxn ang="0">
                  <a:pos x="3" y="24"/>
                </a:cxn>
                <a:cxn ang="0">
                  <a:pos x="1" y="34"/>
                </a:cxn>
                <a:cxn ang="0">
                  <a:pos x="0" y="43"/>
                </a:cxn>
                <a:cxn ang="0">
                  <a:pos x="0" y="52"/>
                </a:cxn>
                <a:cxn ang="0">
                  <a:pos x="1" y="61"/>
                </a:cxn>
                <a:cxn ang="0">
                  <a:pos x="3" y="71"/>
                </a:cxn>
                <a:cxn ang="0">
                  <a:pos x="6" y="80"/>
                </a:cxn>
                <a:cxn ang="0">
                  <a:pos x="9" y="89"/>
                </a:cxn>
                <a:cxn ang="0">
                  <a:pos x="13" y="95"/>
                </a:cxn>
              </a:cxnLst>
              <a:rect l="0" t="0" r="r" b="b"/>
              <a:pathLst>
                <a:path w="182" h="95">
                  <a:moveTo>
                    <a:pt x="170" y="0"/>
                  </a:moveTo>
                  <a:lnTo>
                    <a:pt x="168" y="0"/>
                  </a:lnTo>
                  <a:lnTo>
                    <a:pt x="167" y="0"/>
                  </a:lnTo>
                  <a:lnTo>
                    <a:pt x="168" y="3"/>
                  </a:lnTo>
                  <a:lnTo>
                    <a:pt x="171" y="7"/>
                  </a:lnTo>
                  <a:lnTo>
                    <a:pt x="173" y="12"/>
                  </a:lnTo>
                  <a:lnTo>
                    <a:pt x="174" y="15"/>
                  </a:lnTo>
                  <a:lnTo>
                    <a:pt x="176" y="20"/>
                  </a:lnTo>
                  <a:lnTo>
                    <a:pt x="177" y="24"/>
                  </a:lnTo>
                  <a:lnTo>
                    <a:pt x="177" y="29"/>
                  </a:lnTo>
                  <a:lnTo>
                    <a:pt x="179" y="34"/>
                  </a:lnTo>
                  <a:lnTo>
                    <a:pt x="179" y="38"/>
                  </a:lnTo>
                  <a:lnTo>
                    <a:pt x="180" y="43"/>
                  </a:lnTo>
                  <a:lnTo>
                    <a:pt x="180" y="47"/>
                  </a:lnTo>
                  <a:lnTo>
                    <a:pt x="182" y="47"/>
                  </a:lnTo>
                  <a:lnTo>
                    <a:pt x="182" y="52"/>
                  </a:lnTo>
                  <a:lnTo>
                    <a:pt x="182" y="57"/>
                  </a:lnTo>
                  <a:lnTo>
                    <a:pt x="182" y="61"/>
                  </a:lnTo>
                  <a:lnTo>
                    <a:pt x="180" y="66"/>
                  </a:lnTo>
                  <a:lnTo>
                    <a:pt x="180" y="71"/>
                  </a:lnTo>
                  <a:lnTo>
                    <a:pt x="179" y="75"/>
                  </a:lnTo>
                  <a:lnTo>
                    <a:pt x="177" y="80"/>
                  </a:lnTo>
                  <a:lnTo>
                    <a:pt x="176" y="84"/>
                  </a:lnTo>
                  <a:lnTo>
                    <a:pt x="173" y="89"/>
                  </a:lnTo>
                  <a:lnTo>
                    <a:pt x="171" y="92"/>
                  </a:lnTo>
                  <a:lnTo>
                    <a:pt x="170" y="95"/>
                  </a:lnTo>
                  <a:lnTo>
                    <a:pt x="168" y="95"/>
                  </a:lnTo>
                  <a:lnTo>
                    <a:pt x="167" y="95"/>
                  </a:lnTo>
                  <a:lnTo>
                    <a:pt x="168" y="91"/>
                  </a:lnTo>
                  <a:lnTo>
                    <a:pt x="171" y="88"/>
                  </a:lnTo>
                  <a:lnTo>
                    <a:pt x="173" y="83"/>
                  </a:lnTo>
                  <a:lnTo>
                    <a:pt x="174" y="78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77" y="66"/>
                  </a:lnTo>
                  <a:lnTo>
                    <a:pt x="179" y="61"/>
                  </a:lnTo>
                  <a:lnTo>
                    <a:pt x="179" y="57"/>
                  </a:lnTo>
                  <a:lnTo>
                    <a:pt x="180" y="52"/>
                  </a:lnTo>
                  <a:lnTo>
                    <a:pt x="180" y="47"/>
                  </a:lnTo>
                  <a:lnTo>
                    <a:pt x="182" y="47"/>
                  </a:lnTo>
                  <a:lnTo>
                    <a:pt x="182" y="43"/>
                  </a:lnTo>
                  <a:lnTo>
                    <a:pt x="182" y="38"/>
                  </a:lnTo>
                  <a:lnTo>
                    <a:pt x="182" y="34"/>
                  </a:lnTo>
                  <a:lnTo>
                    <a:pt x="180" y="27"/>
                  </a:lnTo>
                  <a:lnTo>
                    <a:pt x="180" y="24"/>
                  </a:lnTo>
                  <a:lnTo>
                    <a:pt x="179" y="20"/>
                  </a:lnTo>
                  <a:lnTo>
                    <a:pt x="177" y="15"/>
                  </a:lnTo>
                  <a:lnTo>
                    <a:pt x="176" y="10"/>
                  </a:lnTo>
                  <a:lnTo>
                    <a:pt x="173" y="6"/>
                  </a:lnTo>
                  <a:lnTo>
                    <a:pt x="171" y="3"/>
                  </a:lnTo>
                  <a:lnTo>
                    <a:pt x="170" y="0"/>
                  </a:lnTo>
                  <a:close/>
                  <a:moveTo>
                    <a:pt x="13" y="95"/>
                  </a:moveTo>
                  <a:lnTo>
                    <a:pt x="15" y="95"/>
                  </a:lnTo>
                  <a:lnTo>
                    <a:pt x="16" y="95"/>
                  </a:lnTo>
                  <a:lnTo>
                    <a:pt x="13" y="91"/>
                  </a:lnTo>
                  <a:lnTo>
                    <a:pt x="12" y="88"/>
                  </a:lnTo>
                  <a:lnTo>
                    <a:pt x="10" y="83"/>
                  </a:lnTo>
                  <a:lnTo>
                    <a:pt x="9" y="78"/>
                  </a:lnTo>
                  <a:lnTo>
                    <a:pt x="7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4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4"/>
                  </a:lnTo>
                  <a:lnTo>
                    <a:pt x="4" y="29"/>
                  </a:lnTo>
                  <a:lnTo>
                    <a:pt x="6" y="24"/>
                  </a:lnTo>
                  <a:lnTo>
                    <a:pt x="7" y="20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5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3" y="66"/>
                  </a:lnTo>
                  <a:lnTo>
                    <a:pt x="3" y="71"/>
                  </a:lnTo>
                  <a:lnTo>
                    <a:pt x="4" y="75"/>
                  </a:lnTo>
                  <a:lnTo>
                    <a:pt x="6" y="80"/>
                  </a:lnTo>
                  <a:lnTo>
                    <a:pt x="7" y="84"/>
                  </a:lnTo>
                  <a:lnTo>
                    <a:pt x="9" y="89"/>
                  </a:lnTo>
                  <a:lnTo>
                    <a:pt x="12" y="92"/>
                  </a:lnTo>
                  <a:lnTo>
                    <a:pt x="13" y="95"/>
                  </a:lnTo>
                  <a:close/>
                </a:path>
              </a:pathLst>
            </a:custGeom>
            <a:solidFill>
              <a:srgbClr val="4D4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0" name="Freeform 70"/>
            <p:cNvSpPr>
              <a:spLocks noEditPoints="1"/>
            </p:cNvSpPr>
            <p:nvPr/>
          </p:nvSpPr>
          <p:spPr bwMode="auto">
            <a:xfrm>
              <a:off x="3564" y="2147"/>
              <a:ext cx="177" cy="99"/>
            </a:xfrm>
            <a:custGeom>
              <a:avLst/>
              <a:gdLst/>
              <a:ahLst/>
              <a:cxnLst>
                <a:cxn ang="0">
                  <a:pos x="162" y="2"/>
                </a:cxn>
                <a:cxn ang="0">
                  <a:pos x="161" y="0"/>
                </a:cxn>
                <a:cxn ang="0">
                  <a:pos x="164" y="6"/>
                </a:cxn>
                <a:cxn ang="0">
                  <a:pos x="167" y="14"/>
                </a:cxn>
                <a:cxn ang="0">
                  <a:pos x="170" y="23"/>
                </a:cxn>
                <a:cxn ang="0">
                  <a:pos x="173" y="31"/>
                </a:cxn>
                <a:cxn ang="0">
                  <a:pos x="174" y="40"/>
                </a:cxn>
                <a:cxn ang="0">
                  <a:pos x="174" y="49"/>
                </a:cxn>
                <a:cxn ang="0">
                  <a:pos x="177" y="54"/>
                </a:cxn>
                <a:cxn ang="0">
                  <a:pos x="176" y="63"/>
                </a:cxn>
                <a:cxn ang="0">
                  <a:pos x="174" y="73"/>
                </a:cxn>
                <a:cxn ang="0">
                  <a:pos x="171" y="80"/>
                </a:cxn>
                <a:cxn ang="0">
                  <a:pos x="168" y="90"/>
                </a:cxn>
                <a:cxn ang="0">
                  <a:pos x="164" y="97"/>
                </a:cxn>
                <a:cxn ang="0">
                  <a:pos x="161" y="97"/>
                </a:cxn>
                <a:cxn ang="0">
                  <a:pos x="162" y="96"/>
                </a:cxn>
                <a:cxn ang="0">
                  <a:pos x="165" y="88"/>
                </a:cxn>
                <a:cxn ang="0">
                  <a:pos x="168" y="80"/>
                </a:cxn>
                <a:cxn ang="0">
                  <a:pos x="171" y="71"/>
                </a:cxn>
                <a:cxn ang="0">
                  <a:pos x="173" y="63"/>
                </a:cxn>
                <a:cxn ang="0">
                  <a:pos x="174" y="54"/>
                </a:cxn>
                <a:cxn ang="0">
                  <a:pos x="177" y="49"/>
                </a:cxn>
                <a:cxn ang="0">
                  <a:pos x="176" y="40"/>
                </a:cxn>
                <a:cxn ang="0">
                  <a:pos x="174" y="31"/>
                </a:cxn>
                <a:cxn ang="0">
                  <a:pos x="173" y="22"/>
                </a:cxn>
                <a:cxn ang="0">
                  <a:pos x="170" y="14"/>
                </a:cxn>
                <a:cxn ang="0">
                  <a:pos x="165" y="5"/>
                </a:cxn>
                <a:cxn ang="0">
                  <a:pos x="13" y="97"/>
                </a:cxn>
                <a:cxn ang="0">
                  <a:pos x="16" y="97"/>
                </a:cxn>
                <a:cxn ang="0">
                  <a:pos x="14" y="96"/>
                </a:cxn>
                <a:cxn ang="0">
                  <a:pos x="12" y="88"/>
                </a:cxn>
                <a:cxn ang="0">
                  <a:pos x="7" y="80"/>
                </a:cxn>
                <a:cxn ang="0">
                  <a:pos x="6" y="71"/>
                </a:cxn>
                <a:cxn ang="0">
                  <a:pos x="4" y="63"/>
                </a:cxn>
                <a:cxn ang="0">
                  <a:pos x="3" y="54"/>
                </a:cxn>
                <a:cxn ang="0">
                  <a:pos x="3" y="45"/>
                </a:cxn>
                <a:cxn ang="0">
                  <a:pos x="4" y="36"/>
                </a:cxn>
                <a:cxn ang="0">
                  <a:pos x="6" y="26"/>
                </a:cxn>
                <a:cxn ang="0">
                  <a:pos x="7" y="19"/>
                </a:cxn>
                <a:cxn ang="0">
                  <a:pos x="12" y="11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9" y="9"/>
                </a:cxn>
                <a:cxn ang="0">
                  <a:pos x="6" y="17"/>
                </a:cxn>
                <a:cxn ang="0">
                  <a:pos x="3" y="26"/>
                </a:cxn>
                <a:cxn ang="0">
                  <a:pos x="1" y="36"/>
                </a:cxn>
                <a:cxn ang="0">
                  <a:pos x="0" y="45"/>
                </a:cxn>
                <a:cxn ang="0">
                  <a:pos x="0" y="54"/>
                </a:cxn>
                <a:cxn ang="0">
                  <a:pos x="1" y="63"/>
                </a:cxn>
                <a:cxn ang="0">
                  <a:pos x="3" y="73"/>
                </a:cxn>
                <a:cxn ang="0">
                  <a:pos x="6" y="80"/>
                </a:cxn>
                <a:cxn ang="0">
                  <a:pos x="9" y="90"/>
                </a:cxn>
                <a:cxn ang="0">
                  <a:pos x="13" y="97"/>
                </a:cxn>
              </a:cxnLst>
              <a:rect l="0" t="0" r="r" b="b"/>
              <a:pathLst>
                <a:path w="177" h="99">
                  <a:moveTo>
                    <a:pt x="164" y="2"/>
                  </a:moveTo>
                  <a:lnTo>
                    <a:pt x="162" y="2"/>
                  </a:lnTo>
                  <a:lnTo>
                    <a:pt x="162" y="0"/>
                  </a:lnTo>
                  <a:lnTo>
                    <a:pt x="161" y="0"/>
                  </a:lnTo>
                  <a:lnTo>
                    <a:pt x="162" y="3"/>
                  </a:lnTo>
                  <a:lnTo>
                    <a:pt x="164" y="6"/>
                  </a:lnTo>
                  <a:lnTo>
                    <a:pt x="165" y="11"/>
                  </a:lnTo>
                  <a:lnTo>
                    <a:pt x="167" y="14"/>
                  </a:lnTo>
                  <a:lnTo>
                    <a:pt x="168" y="19"/>
                  </a:lnTo>
                  <a:lnTo>
                    <a:pt x="170" y="23"/>
                  </a:lnTo>
                  <a:lnTo>
                    <a:pt x="171" y="26"/>
                  </a:lnTo>
                  <a:lnTo>
                    <a:pt x="173" y="31"/>
                  </a:lnTo>
                  <a:lnTo>
                    <a:pt x="173" y="36"/>
                  </a:lnTo>
                  <a:lnTo>
                    <a:pt x="174" y="40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7" y="49"/>
                  </a:lnTo>
                  <a:lnTo>
                    <a:pt x="177" y="54"/>
                  </a:lnTo>
                  <a:lnTo>
                    <a:pt x="176" y="59"/>
                  </a:lnTo>
                  <a:lnTo>
                    <a:pt x="176" y="63"/>
                  </a:lnTo>
                  <a:lnTo>
                    <a:pt x="174" y="68"/>
                  </a:lnTo>
                  <a:lnTo>
                    <a:pt x="174" y="73"/>
                  </a:lnTo>
                  <a:lnTo>
                    <a:pt x="173" y="77"/>
                  </a:lnTo>
                  <a:lnTo>
                    <a:pt x="171" y="80"/>
                  </a:lnTo>
                  <a:lnTo>
                    <a:pt x="170" y="85"/>
                  </a:lnTo>
                  <a:lnTo>
                    <a:pt x="168" y="90"/>
                  </a:lnTo>
                  <a:lnTo>
                    <a:pt x="165" y="93"/>
                  </a:lnTo>
                  <a:lnTo>
                    <a:pt x="164" y="97"/>
                  </a:lnTo>
                  <a:lnTo>
                    <a:pt x="162" y="97"/>
                  </a:lnTo>
                  <a:lnTo>
                    <a:pt x="161" y="97"/>
                  </a:lnTo>
                  <a:lnTo>
                    <a:pt x="161" y="99"/>
                  </a:lnTo>
                  <a:lnTo>
                    <a:pt x="162" y="96"/>
                  </a:lnTo>
                  <a:lnTo>
                    <a:pt x="164" y="93"/>
                  </a:lnTo>
                  <a:lnTo>
                    <a:pt x="165" y="88"/>
                  </a:lnTo>
                  <a:lnTo>
                    <a:pt x="167" y="83"/>
                  </a:lnTo>
                  <a:lnTo>
                    <a:pt x="168" y="80"/>
                  </a:lnTo>
                  <a:lnTo>
                    <a:pt x="170" y="76"/>
                  </a:lnTo>
                  <a:lnTo>
                    <a:pt x="171" y="71"/>
                  </a:lnTo>
                  <a:lnTo>
                    <a:pt x="173" y="68"/>
                  </a:lnTo>
                  <a:lnTo>
                    <a:pt x="173" y="63"/>
                  </a:lnTo>
                  <a:lnTo>
                    <a:pt x="174" y="59"/>
                  </a:lnTo>
                  <a:lnTo>
                    <a:pt x="174" y="54"/>
                  </a:lnTo>
                  <a:lnTo>
                    <a:pt x="174" y="49"/>
                  </a:lnTo>
                  <a:lnTo>
                    <a:pt x="177" y="49"/>
                  </a:lnTo>
                  <a:lnTo>
                    <a:pt x="177" y="45"/>
                  </a:lnTo>
                  <a:lnTo>
                    <a:pt x="176" y="40"/>
                  </a:lnTo>
                  <a:lnTo>
                    <a:pt x="176" y="36"/>
                  </a:lnTo>
                  <a:lnTo>
                    <a:pt x="174" y="31"/>
                  </a:lnTo>
                  <a:lnTo>
                    <a:pt x="174" y="26"/>
                  </a:lnTo>
                  <a:lnTo>
                    <a:pt x="173" y="22"/>
                  </a:lnTo>
                  <a:lnTo>
                    <a:pt x="171" y="17"/>
                  </a:lnTo>
                  <a:lnTo>
                    <a:pt x="170" y="14"/>
                  </a:lnTo>
                  <a:lnTo>
                    <a:pt x="168" y="9"/>
                  </a:lnTo>
                  <a:lnTo>
                    <a:pt x="165" y="5"/>
                  </a:lnTo>
                  <a:lnTo>
                    <a:pt x="164" y="2"/>
                  </a:lnTo>
                  <a:close/>
                  <a:moveTo>
                    <a:pt x="13" y="97"/>
                  </a:moveTo>
                  <a:lnTo>
                    <a:pt x="14" y="97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4" y="96"/>
                  </a:lnTo>
                  <a:lnTo>
                    <a:pt x="13" y="93"/>
                  </a:lnTo>
                  <a:lnTo>
                    <a:pt x="12" y="88"/>
                  </a:lnTo>
                  <a:lnTo>
                    <a:pt x="9" y="83"/>
                  </a:lnTo>
                  <a:lnTo>
                    <a:pt x="7" y="80"/>
                  </a:lnTo>
                  <a:lnTo>
                    <a:pt x="7" y="76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4" y="63"/>
                  </a:lnTo>
                  <a:lnTo>
                    <a:pt x="3" y="59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4" y="36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3" y="73"/>
                  </a:lnTo>
                  <a:lnTo>
                    <a:pt x="4" y="77"/>
                  </a:lnTo>
                  <a:lnTo>
                    <a:pt x="6" y="80"/>
                  </a:lnTo>
                  <a:lnTo>
                    <a:pt x="7" y="85"/>
                  </a:lnTo>
                  <a:lnTo>
                    <a:pt x="9" y="90"/>
                  </a:lnTo>
                  <a:lnTo>
                    <a:pt x="10" y="93"/>
                  </a:lnTo>
                  <a:lnTo>
                    <a:pt x="13" y="97"/>
                  </a:lnTo>
                  <a:close/>
                </a:path>
              </a:pathLst>
            </a:custGeom>
            <a:solidFill>
              <a:srgbClr val="525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1" name="Freeform 71"/>
            <p:cNvSpPr>
              <a:spLocks noEditPoints="1"/>
            </p:cNvSpPr>
            <p:nvPr/>
          </p:nvSpPr>
          <p:spPr bwMode="auto">
            <a:xfrm>
              <a:off x="3567" y="2147"/>
              <a:ext cx="171" cy="99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3" y="0"/>
                </a:cxn>
                <a:cxn ang="0">
                  <a:pos x="156" y="5"/>
                </a:cxn>
                <a:cxn ang="0">
                  <a:pos x="161" y="11"/>
                </a:cxn>
                <a:cxn ang="0">
                  <a:pos x="164" y="20"/>
                </a:cxn>
                <a:cxn ang="0">
                  <a:pos x="165" y="28"/>
                </a:cxn>
                <a:cxn ang="0">
                  <a:pos x="168" y="36"/>
                </a:cxn>
                <a:cxn ang="0">
                  <a:pos x="168" y="45"/>
                </a:cxn>
                <a:cxn ang="0">
                  <a:pos x="171" y="49"/>
                </a:cxn>
                <a:cxn ang="0">
                  <a:pos x="171" y="59"/>
                </a:cxn>
                <a:cxn ang="0">
                  <a:pos x="170" y="68"/>
                </a:cxn>
                <a:cxn ang="0">
                  <a:pos x="167" y="76"/>
                </a:cxn>
                <a:cxn ang="0">
                  <a:pos x="164" y="83"/>
                </a:cxn>
                <a:cxn ang="0">
                  <a:pos x="161" y="93"/>
                </a:cxn>
                <a:cxn ang="0">
                  <a:pos x="158" y="99"/>
                </a:cxn>
                <a:cxn ang="0">
                  <a:pos x="155" y="99"/>
                </a:cxn>
                <a:cxn ang="0">
                  <a:pos x="155" y="97"/>
                </a:cxn>
                <a:cxn ang="0">
                  <a:pos x="158" y="91"/>
                </a:cxn>
                <a:cxn ang="0">
                  <a:pos x="162" y="83"/>
                </a:cxn>
                <a:cxn ang="0">
                  <a:pos x="165" y="76"/>
                </a:cxn>
                <a:cxn ang="0">
                  <a:pos x="167" y="66"/>
                </a:cxn>
                <a:cxn ang="0">
                  <a:pos x="168" y="59"/>
                </a:cxn>
                <a:cxn ang="0">
                  <a:pos x="168" y="49"/>
                </a:cxn>
                <a:cxn ang="0">
                  <a:pos x="171" y="45"/>
                </a:cxn>
                <a:cxn ang="0">
                  <a:pos x="170" y="36"/>
                </a:cxn>
                <a:cxn ang="0">
                  <a:pos x="168" y="26"/>
                </a:cxn>
                <a:cxn ang="0">
                  <a:pos x="165" y="19"/>
                </a:cxn>
                <a:cxn ang="0">
                  <a:pos x="162" y="11"/>
                </a:cxn>
                <a:cxn ang="0">
                  <a:pos x="159" y="3"/>
                </a:cxn>
                <a:cxn ang="0">
                  <a:pos x="13" y="99"/>
                </a:cxn>
                <a:cxn ang="0">
                  <a:pos x="16" y="99"/>
                </a:cxn>
                <a:cxn ang="0">
                  <a:pos x="16" y="97"/>
                </a:cxn>
                <a:cxn ang="0">
                  <a:pos x="11" y="91"/>
                </a:cxn>
                <a:cxn ang="0">
                  <a:pos x="9" y="83"/>
                </a:cxn>
                <a:cxn ang="0">
                  <a:pos x="6" y="76"/>
                </a:cxn>
                <a:cxn ang="0">
                  <a:pos x="4" y="66"/>
                </a:cxn>
                <a:cxn ang="0">
                  <a:pos x="3" y="59"/>
                </a:cxn>
                <a:cxn ang="0">
                  <a:pos x="3" y="49"/>
                </a:cxn>
                <a:cxn ang="0">
                  <a:pos x="3" y="40"/>
                </a:cxn>
                <a:cxn ang="0">
                  <a:pos x="4" y="33"/>
                </a:cxn>
                <a:cxn ang="0">
                  <a:pos x="6" y="23"/>
                </a:cxn>
                <a:cxn ang="0">
                  <a:pos x="9" y="16"/>
                </a:cxn>
                <a:cxn ang="0">
                  <a:pos x="11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6"/>
                </a:cxn>
                <a:cxn ang="0">
                  <a:pos x="6" y="14"/>
                </a:cxn>
                <a:cxn ang="0">
                  <a:pos x="4" y="23"/>
                </a:cxn>
                <a:cxn ang="0">
                  <a:pos x="1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59"/>
                </a:cxn>
                <a:cxn ang="0">
                  <a:pos x="1" y="68"/>
                </a:cxn>
                <a:cxn ang="0">
                  <a:pos x="4" y="76"/>
                </a:cxn>
                <a:cxn ang="0">
                  <a:pos x="6" y="83"/>
                </a:cxn>
                <a:cxn ang="0">
                  <a:pos x="10" y="93"/>
                </a:cxn>
                <a:cxn ang="0">
                  <a:pos x="13" y="99"/>
                </a:cxn>
              </a:cxnLst>
              <a:rect l="0" t="0" r="r" b="b"/>
              <a:pathLst>
                <a:path w="171" h="99">
                  <a:moveTo>
                    <a:pt x="158" y="0"/>
                  </a:move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6" y="5"/>
                  </a:lnTo>
                  <a:lnTo>
                    <a:pt x="158" y="8"/>
                  </a:lnTo>
                  <a:lnTo>
                    <a:pt x="161" y="11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5" y="23"/>
                  </a:lnTo>
                  <a:lnTo>
                    <a:pt x="165" y="28"/>
                  </a:lnTo>
                  <a:lnTo>
                    <a:pt x="167" y="33"/>
                  </a:lnTo>
                  <a:lnTo>
                    <a:pt x="168" y="36"/>
                  </a:lnTo>
                  <a:lnTo>
                    <a:pt x="168" y="40"/>
                  </a:lnTo>
                  <a:lnTo>
                    <a:pt x="168" y="45"/>
                  </a:lnTo>
                  <a:lnTo>
                    <a:pt x="168" y="49"/>
                  </a:lnTo>
                  <a:lnTo>
                    <a:pt x="171" y="49"/>
                  </a:lnTo>
                  <a:lnTo>
                    <a:pt x="171" y="54"/>
                  </a:lnTo>
                  <a:lnTo>
                    <a:pt x="171" y="59"/>
                  </a:lnTo>
                  <a:lnTo>
                    <a:pt x="170" y="63"/>
                  </a:lnTo>
                  <a:lnTo>
                    <a:pt x="170" y="68"/>
                  </a:lnTo>
                  <a:lnTo>
                    <a:pt x="168" y="71"/>
                  </a:lnTo>
                  <a:lnTo>
                    <a:pt x="167" y="76"/>
                  </a:lnTo>
                  <a:lnTo>
                    <a:pt x="165" y="80"/>
                  </a:lnTo>
                  <a:lnTo>
                    <a:pt x="164" y="83"/>
                  </a:lnTo>
                  <a:lnTo>
                    <a:pt x="162" y="88"/>
                  </a:lnTo>
                  <a:lnTo>
                    <a:pt x="161" y="93"/>
                  </a:lnTo>
                  <a:lnTo>
                    <a:pt x="159" y="96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5" y="99"/>
                  </a:lnTo>
                  <a:lnTo>
                    <a:pt x="153" y="99"/>
                  </a:lnTo>
                  <a:lnTo>
                    <a:pt x="155" y="97"/>
                  </a:lnTo>
                  <a:lnTo>
                    <a:pt x="156" y="94"/>
                  </a:lnTo>
                  <a:lnTo>
                    <a:pt x="158" y="91"/>
                  </a:lnTo>
                  <a:lnTo>
                    <a:pt x="161" y="86"/>
                  </a:lnTo>
                  <a:lnTo>
                    <a:pt x="162" y="83"/>
                  </a:lnTo>
                  <a:lnTo>
                    <a:pt x="164" y="79"/>
                  </a:lnTo>
                  <a:lnTo>
                    <a:pt x="165" y="76"/>
                  </a:lnTo>
                  <a:lnTo>
                    <a:pt x="165" y="71"/>
                  </a:lnTo>
                  <a:lnTo>
                    <a:pt x="167" y="66"/>
                  </a:lnTo>
                  <a:lnTo>
                    <a:pt x="168" y="62"/>
                  </a:lnTo>
                  <a:lnTo>
                    <a:pt x="168" y="59"/>
                  </a:lnTo>
                  <a:lnTo>
                    <a:pt x="168" y="54"/>
                  </a:lnTo>
                  <a:lnTo>
                    <a:pt x="168" y="49"/>
                  </a:lnTo>
                  <a:lnTo>
                    <a:pt x="171" y="49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0" y="36"/>
                  </a:lnTo>
                  <a:lnTo>
                    <a:pt x="170" y="31"/>
                  </a:lnTo>
                  <a:lnTo>
                    <a:pt x="168" y="26"/>
                  </a:lnTo>
                  <a:lnTo>
                    <a:pt x="167" y="23"/>
                  </a:lnTo>
                  <a:lnTo>
                    <a:pt x="165" y="19"/>
                  </a:lnTo>
                  <a:lnTo>
                    <a:pt x="164" y="14"/>
                  </a:lnTo>
                  <a:lnTo>
                    <a:pt x="162" y="11"/>
                  </a:lnTo>
                  <a:lnTo>
                    <a:pt x="161" y="6"/>
                  </a:lnTo>
                  <a:lnTo>
                    <a:pt x="159" y="3"/>
                  </a:lnTo>
                  <a:lnTo>
                    <a:pt x="158" y="0"/>
                  </a:lnTo>
                  <a:close/>
                  <a:moveTo>
                    <a:pt x="13" y="99"/>
                  </a:moveTo>
                  <a:lnTo>
                    <a:pt x="14" y="99"/>
                  </a:lnTo>
                  <a:lnTo>
                    <a:pt x="16" y="99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4"/>
                  </a:lnTo>
                  <a:lnTo>
                    <a:pt x="11" y="91"/>
                  </a:lnTo>
                  <a:lnTo>
                    <a:pt x="10" y="86"/>
                  </a:lnTo>
                  <a:lnTo>
                    <a:pt x="9" y="83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4" y="71"/>
                  </a:lnTo>
                  <a:lnTo>
                    <a:pt x="4" y="66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9" y="16"/>
                  </a:lnTo>
                  <a:lnTo>
                    <a:pt x="10" y="11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3" y="26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3" y="71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9" y="88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3" y="99"/>
                  </a:lnTo>
                  <a:close/>
                </a:path>
              </a:pathLst>
            </a:custGeom>
            <a:solidFill>
              <a:srgbClr val="5757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2" name="Freeform 72"/>
            <p:cNvSpPr>
              <a:spLocks noEditPoints="1"/>
            </p:cNvSpPr>
            <p:nvPr/>
          </p:nvSpPr>
          <p:spPr bwMode="auto">
            <a:xfrm>
              <a:off x="3570" y="2146"/>
              <a:ext cx="165" cy="100"/>
            </a:xfrm>
            <a:custGeom>
              <a:avLst/>
              <a:gdLst/>
              <a:ahLst/>
              <a:cxnLst>
                <a:cxn ang="0">
                  <a:pos x="149" y="1"/>
                </a:cxn>
                <a:cxn ang="0">
                  <a:pos x="148" y="0"/>
                </a:cxn>
                <a:cxn ang="0">
                  <a:pos x="152" y="7"/>
                </a:cxn>
                <a:cxn ang="0">
                  <a:pos x="155" y="13"/>
                </a:cxn>
                <a:cxn ang="0">
                  <a:pos x="158" y="21"/>
                </a:cxn>
                <a:cxn ang="0">
                  <a:pos x="161" y="29"/>
                </a:cxn>
                <a:cxn ang="0">
                  <a:pos x="162" y="38"/>
                </a:cxn>
                <a:cxn ang="0">
                  <a:pos x="162" y="46"/>
                </a:cxn>
                <a:cxn ang="0">
                  <a:pos x="165" y="50"/>
                </a:cxn>
                <a:cxn ang="0">
                  <a:pos x="165" y="60"/>
                </a:cxn>
                <a:cxn ang="0">
                  <a:pos x="164" y="67"/>
                </a:cxn>
                <a:cxn ang="0">
                  <a:pos x="162" y="77"/>
                </a:cxn>
                <a:cxn ang="0">
                  <a:pos x="159" y="84"/>
                </a:cxn>
                <a:cxn ang="0">
                  <a:pos x="155" y="92"/>
                </a:cxn>
                <a:cxn ang="0">
                  <a:pos x="152" y="98"/>
                </a:cxn>
                <a:cxn ang="0">
                  <a:pos x="149" y="100"/>
                </a:cxn>
                <a:cxn ang="0">
                  <a:pos x="149" y="97"/>
                </a:cxn>
                <a:cxn ang="0">
                  <a:pos x="153" y="91"/>
                </a:cxn>
                <a:cxn ang="0">
                  <a:pos x="156" y="83"/>
                </a:cxn>
                <a:cxn ang="0">
                  <a:pos x="159" y="75"/>
                </a:cxn>
                <a:cxn ang="0">
                  <a:pos x="161" y="67"/>
                </a:cxn>
                <a:cxn ang="0">
                  <a:pos x="162" y="58"/>
                </a:cxn>
                <a:cxn ang="0">
                  <a:pos x="162" y="50"/>
                </a:cxn>
                <a:cxn ang="0">
                  <a:pos x="165" y="46"/>
                </a:cxn>
                <a:cxn ang="0">
                  <a:pos x="165" y="37"/>
                </a:cxn>
                <a:cxn ang="0">
                  <a:pos x="162" y="29"/>
                </a:cxn>
                <a:cxn ang="0">
                  <a:pos x="161" y="21"/>
                </a:cxn>
                <a:cxn ang="0">
                  <a:pos x="158" y="12"/>
                </a:cxn>
                <a:cxn ang="0">
                  <a:pos x="153" y="6"/>
                </a:cxn>
                <a:cxn ang="0">
                  <a:pos x="150" y="1"/>
                </a:cxn>
                <a:cxn ang="0">
                  <a:pos x="16" y="100"/>
                </a:cxn>
                <a:cxn ang="0">
                  <a:pos x="16" y="97"/>
                </a:cxn>
                <a:cxn ang="0">
                  <a:pos x="11" y="91"/>
                </a:cxn>
                <a:cxn ang="0">
                  <a:pos x="8" y="83"/>
                </a:cxn>
                <a:cxn ang="0">
                  <a:pos x="6" y="75"/>
                </a:cxn>
                <a:cxn ang="0">
                  <a:pos x="4" y="67"/>
                </a:cxn>
                <a:cxn ang="0">
                  <a:pos x="3" y="58"/>
                </a:cxn>
                <a:cxn ang="0">
                  <a:pos x="1" y="50"/>
                </a:cxn>
                <a:cxn ang="0">
                  <a:pos x="3" y="41"/>
                </a:cxn>
                <a:cxn ang="0">
                  <a:pos x="4" y="34"/>
                </a:cxn>
                <a:cxn ang="0">
                  <a:pos x="6" y="26"/>
                </a:cxn>
                <a:cxn ang="0">
                  <a:pos x="8" y="18"/>
                </a:cxn>
                <a:cxn ang="0">
                  <a:pos x="11" y="10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6"/>
                </a:cxn>
                <a:cxn ang="0">
                  <a:pos x="7" y="12"/>
                </a:cxn>
                <a:cxn ang="0">
                  <a:pos x="4" y="21"/>
                </a:cxn>
                <a:cxn ang="0">
                  <a:pos x="1" y="29"/>
                </a:cxn>
                <a:cxn ang="0">
                  <a:pos x="0" y="37"/>
                </a:cxn>
                <a:cxn ang="0">
                  <a:pos x="0" y="46"/>
                </a:cxn>
                <a:cxn ang="0">
                  <a:pos x="0" y="55"/>
                </a:cxn>
                <a:cxn ang="0">
                  <a:pos x="0" y="63"/>
                </a:cxn>
                <a:cxn ang="0">
                  <a:pos x="1" y="72"/>
                </a:cxn>
                <a:cxn ang="0">
                  <a:pos x="4" y="80"/>
                </a:cxn>
                <a:cxn ang="0">
                  <a:pos x="7" y="87"/>
                </a:cxn>
                <a:cxn ang="0">
                  <a:pos x="11" y="95"/>
                </a:cxn>
                <a:cxn ang="0">
                  <a:pos x="14" y="100"/>
                </a:cxn>
              </a:cxnLst>
              <a:rect l="0" t="0" r="r" b="b"/>
              <a:pathLst>
                <a:path w="165" h="100">
                  <a:moveTo>
                    <a:pt x="150" y="1"/>
                  </a:move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9" y="3"/>
                  </a:lnTo>
                  <a:lnTo>
                    <a:pt x="152" y="7"/>
                  </a:lnTo>
                  <a:lnTo>
                    <a:pt x="153" y="10"/>
                  </a:lnTo>
                  <a:lnTo>
                    <a:pt x="155" y="13"/>
                  </a:lnTo>
                  <a:lnTo>
                    <a:pt x="156" y="18"/>
                  </a:lnTo>
                  <a:lnTo>
                    <a:pt x="158" y="21"/>
                  </a:lnTo>
                  <a:lnTo>
                    <a:pt x="159" y="26"/>
                  </a:lnTo>
                  <a:lnTo>
                    <a:pt x="161" y="29"/>
                  </a:lnTo>
                  <a:lnTo>
                    <a:pt x="161" y="34"/>
                  </a:lnTo>
                  <a:lnTo>
                    <a:pt x="162" y="38"/>
                  </a:lnTo>
                  <a:lnTo>
                    <a:pt x="162" y="41"/>
                  </a:lnTo>
                  <a:lnTo>
                    <a:pt x="162" y="46"/>
                  </a:lnTo>
                  <a:lnTo>
                    <a:pt x="162" y="50"/>
                  </a:lnTo>
                  <a:lnTo>
                    <a:pt x="165" y="50"/>
                  </a:lnTo>
                  <a:lnTo>
                    <a:pt x="165" y="55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4" y="67"/>
                  </a:lnTo>
                  <a:lnTo>
                    <a:pt x="162" y="72"/>
                  </a:lnTo>
                  <a:lnTo>
                    <a:pt x="162" y="77"/>
                  </a:lnTo>
                  <a:lnTo>
                    <a:pt x="161" y="80"/>
                  </a:lnTo>
                  <a:lnTo>
                    <a:pt x="159" y="84"/>
                  </a:lnTo>
                  <a:lnTo>
                    <a:pt x="158" y="87"/>
                  </a:lnTo>
                  <a:lnTo>
                    <a:pt x="155" y="92"/>
                  </a:lnTo>
                  <a:lnTo>
                    <a:pt x="153" y="95"/>
                  </a:lnTo>
                  <a:lnTo>
                    <a:pt x="152" y="98"/>
                  </a:lnTo>
                  <a:lnTo>
                    <a:pt x="150" y="100"/>
                  </a:lnTo>
                  <a:lnTo>
                    <a:pt x="149" y="100"/>
                  </a:lnTo>
                  <a:lnTo>
                    <a:pt x="148" y="100"/>
                  </a:lnTo>
                  <a:lnTo>
                    <a:pt x="149" y="97"/>
                  </a:lnTo>
                  <a:lnTo>
                    <a:pt x="152" y="94"/>
                  </a:lnTo>
                  <a:lnTo>
                    <a:pt x="153" y="91"/>
                  </a:lnTo>
                  <a:lnTo>
                    <a:pt x="155" y="87"/>
                  </a:lnTo>
                  <a:lnTo>
                    <a:pt x="156" y="83"/>
                  </a:lnTo>
                  <a:lnTo>
                    <a:pt x="158" y="80"/>
                  </a:lnTo>
                  <a:lnTo>
                    <a:pt x="159" y="75"/>
                  </a:lnTo>
                  <a:lnTo>
                    <a:pt x="161" y="70"/>
                  </a:lnTo>
                  <a:lnTo>
                    <a:pt x="161" y="67"/>
                  </a:lnTo>
                  <a:lnTo>
                    <a:pt x="162" y="63"/>
                  </a:lnTo>
                  <a:lnTo>
                    <a:pt x="162" y="58"/>
                  </a:lnTo>
                  <a:lnTo>
                    <a:pt x="162" y="55"/>
                  </a:lnTo>
                  <a:lnTo>
                    <a:pt x="162" y="50"/>
                  </a:lnTo>
                  <a:lnTo>
                    <a:pt x="165" y="50"/>
                  </a:lnTo>
                  <a:lnTo>
                    <a:pt x="165" y="46"/>
                  </a:lnTo>
                  <a:lnTo>
                    <a:pt x="165" y="41"/>
                  </a:lnTo>
                  <a:lnTo>
                    <a:pt x="165" y="37"/>
                  </a:lnTo>
                  <a:lnTo>
                    <a:pt x="164" y="34"/>
                  </a:lnTo>
                  <a:lnTo>
                    <a:pt x="162" y="29"/>
                  </a:lnTo>
                  <a:lnTo>
                    <a:pt x="162" y="24"/>
                  </a:lnTo>
                  <a:lnTo>
                    <a:pt x="161" y="21"/>
                  </a:lnTo>
                  <a:lnTo>
                    <a:pt x="159" y="17"/>
                  </a:lnTo>
                  <a:lnTo>
                    <a:pt x="158" y="12"/>
                  </a:lnTo>
                  <a:lnTo>
                    <a:pt x="155" y="9"/>
                  </a:lnTo>
                  <a:lnTo>
                    <a:pt x="153" y="6"/>
                  </a:lnTo>
                  <a:lnTo>
                    <a:pt x="152" y="1"/>
                  </a:lnTo>
                  <a:lnTo>
                    <a:pt x="150" y="1"/>
                  </a:lnTo>
                  <a:close/>
                  <a:moveTo>
                    <a:pt x="14" y="100"/>
                  </a:moveTo>
                  <a:lnTo>
                    <a:pt x="16" y="100"/>
                  </a:lnTo>
                  <a:lnTo>
                    <a:pt x="17" y="100"/>
                  </a:lnTo>
                  <a:lnTo>
                    <a:pt x="16" y="97"/>
                  </a:lnTo>
                  <a:lnTo>
                    <a:pt x="13" y="94"/>
                  </a:lnTo>
                  <a:lnTo>
                    <a:pt x="11" y="91"/>
                  </a:lnTo>
                  <a:lnTo>
                    <a:pt x="10" y="87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5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1" y="50"/>
                  </a:lnTo>
                  <a:lnTo>
                    <a:pt x="3" y="46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4" y="34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7" y="21"/>
                  </a:lnTo>
                  <a:lnTo>
                    <a:pt x="8" y="18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6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4" y="21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1" y="72"/>
                  </a:lnTo>
                  <a:lnTo>
                    <a:pt x="3" y="77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7" y="87"/>
                  </a:lnTo>
                  <a:lnTo>
                    <a:pt x="8" y="92"/>
                  </a:lnTo>
                  <a:lnTo>
                    <a:pt x="11" y="95"/>
                  </a:lnTo>
                  <a:lnTo>
                    <a:pt x="13" y="98"/>
                  </a:lnTo>
                  <a:lnTo>
                    <a:pt x="14" y="100"/>
                  </a:lnTo>
                  <a:close/>
                </a:path>
              </a:pathLst>
            </a:custGeom>
            <a:solidFill>
              <a:srgbClr val="5E5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3" name="Freeform 73"/>
            <p:cNvSpPr>
              <a:spLocks noEditPoints="1"/>
            </p:cNvSpPr>
            <p:nvPr/>
          </p:nvSpPr>
          <p:spPr bwMode="auto">
            <a:xfrm>
              <a:off x="3571" y="2146"/>
              <a:ext cx="161" cy="101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2" y="0"/>
                </a:cxn>
                <a:cxn ang="0">
                  <a:pos x="147" y="4"/>
                </a:cxn>
                <a:cxn ang="0">
                  <a:pos x="149" y="12"/>
                </a:cxn>
                <a:cxn ang="0">
                  <a:pos x="154" y="18"/>
                </a:cxn>
                <a:cxn ang="0">
                  <a:pos x="155" y="26"/>
                </a:cxn>
                <a:cxn ang="0">
                  <a:pos x="158" y="34"/>
                </a:cxn>
                <a:cxn ang="0">
                  <a:pos x="158" y="41"/>
                </a:cxn>
                <a:cxn ang="0">
                  <a:pos x="160" y="50"/>
                </a:cxn>
                <a:cxn ang="0">
                  <a:pos x="161" y="55"/>
                </a:cxn>
                <a:cxn ang="0">
                  <a:pos x="161" y="63"/>
                </a:cxn>
                <a:cxn ang="0">
                  <a:pos x="160" y="70"/>
                </a:cxn>
                <a:cxn ang="0">
                  <a:pos x="157" y="80"/>
                </a:cxn>
                <a:cxn ang="0">
                  <a:pos x="154" y="87"/>
                </a:cxn>
                <a:cxn ang="0">
                  <a:pos x="151" y="94"/>
                </a:cxn>
                <a:cxn ang="0">
                  <a:pos x="147" y="100"/>
                </a:cxn>
                <a:cxn ang="0">
                  <a:pos x="145" y="101"/>
                </a:cxn>
                <a:cxn ang="0">
                  <a:pos x="142" y="101"/>
                </a:cxn>
                <a:cxn ang="0">
                  <a:pos x="147" y="95"/>
                </a:cxn>
                <a:cxn ang="0">
                  <a:pos x="149" y="89"/>
                </a:cxn>
                <a:cxn ang="0">
                  <a:pos x="154" y="81"/>
                </a:cxn>
                <a:cxn ang="0">
                  <a:pos x="155" y="75"/>
                </a:cxn>
                <a:cxn ang="0">
                  <a:pos x="158" y="67"/>
                </a:cxn>
                <a:cxn ang="0">
                  <a:pos x="158" y="58"/>
                </a:cxn>
                <a:cxn ang="0">
                  <a:pos x="160" y="50"/>
                </a:cxn>
                <a:cxn ang="0">
                  <a:pos x="161" y="46"/>
                </a:cxn>
                <a:cxn ang="0">
                  <a:pos x="161" y="38"/>
                </a:cxn>
                <a:cxn ang="0">
                  <a:pos x="160" y="29"/>
                </a:cxn>
                <a:cxn ang="0">
                  <a:pos x="157" y="21"/>
                </a:cxn>
                <a:cxn ang="0">
                  <a:pos x="154" y="13"/>
                </a:cxn>
                <a:cxn ang="0">
                  <a:pos x="151" y="7"/>
                </a:cxn>
                <a:cxn ang="0">
                  <a:pos x="147" y="0"/>
                </a:cxn>
                <a:cxn ang="0">
                  <a:pos x="18" y="100"/>
                </a:cxn>
                <a:cxn ang="0">
                  <a:pos x="19" y="101"/>
                </a:cxn>
                <a:cxn ang="0">
                  <a:pos x="19" y="98"/>
                </a:cxn>
                <a:cxn ang="0">
                  <a:pos x="15" y="92"/>
                </a:cxn>
                <a:cxn ang="0">
                  <a:pos x="10" y="86"/>
                </a:cxn>
                <a:cxn ang="0">
                  <a:pos x="7" y="78"/>
                </a:cxn>
                <a:cxn ang="0">
                  <a:pos x="6" y="70"/>
                </a:cxn>
                <a:cxn ang="0">
                  <a:pos x="5" y="63"/>
                </a:cxn>
                <a:cxn ang="0">
                  <a:pos x="3" y="55"/>
                </a:cxn>
                <a:cxn ang="0">
                  <a:pos x="3" y="46"/>
                </a:cxn>
                <a:cxn ang="0">
                  <a:pos x="5" y="38"/>
                </a:cxn>
                <a:cxn ang="0">
                  <a:pos x="6" y="30"/>
                </a:cxn>
                <a:cxn ang="0">
                  <a:pos x="7" y="23"/>
                </a:cxn>
                <a:cxn ang="0">
                  <a:pos x="10" y="15"/>
                </a:cxn>
                <a:cxn ang="0">
                  <a:pos x="15" y="9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2" y="7"/>
                </a:cxn>
                <a:cxn ang="0">
                  <a:pos x="9" y="13"/>
                </a:cxn>
                <a:cxn ang="0">
                  <a:pos x="6" y="21"/>
                </a:cxn>
                <a:cxn ang="0">
                  <a:pos x="3" y="29"/>
                </a:cxn>
                <a:cxn ang="0">
                  <a:pos x="2" y="38"/>
                </a:cxn>
                <a:cxn ang="0">
                  <a:pos x="2" y="46"/>
                </a:cxn>
                <a:cxn ang="0">
                  <a:pos x="2" y="55"/>
                </a:cxn>
                <a:cxn ang="0">
                  <a:pos x="2" y="63"/>
                </a:cxn>
                <a:cxn ang="0">
                  <a:pos x="3" y="70"/>
                </a:cxn>
                <a:cxn ang="0">
                  <a:pos x="6" y="80"/>
                </a:cxn>
                <a:cxn ang="0">
                  <a:pos x="9" y="87"/>
                </a:cxn>
                <a:cxn ang="0">
                  <a:pos x="12" y="94"/>
                </a:cxn>
                <a:cxn ang="0">
                  <a:pos x="16" y="100"/>
                </a:cxn>
              </a:cxnLst>
              <a:rect l="0" t="0" r="r" b="b"/>
              <a:pathLst>
                <a:path w="161" h="101">
                  <a:moveTo>
                    <a:pt x="147" y="0"/>
                  </a:moveTo>
                  <a:lnTo>
                    <a:pt x="145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4" y="1"/>
                  </a:lnTo>
                  <a:lnTo>
                    <a:pt x="147" y="4"/>
                  </a:lnTo>
                  <a:lnTo>
                    <a:pt x="148" y="9"/>
                  </a:lnTo>
                  <a:lnTo>
                    <a:pt x="149" y="12"/>
                  </a:lnTo>
                  <a:lnTo>
                    <a:pt x="151" y="15"/>
                  </a:lnTo>
                  <a:lnTo>
                    <a:pt x="154" y="18"/>
                  </a:lnTo>
                  <a:lnTo>
                    <a:pt x="154" y="23"/>
                  </a:lnTo>
                  <a:lnTo>
                    <a:pt x="155" y="26"/>
                  </a:lnTo>
                  <a:lnTo>
                    <a:pt x="157" y="30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58" y="41"/>
                  </a:lnTo>
                  <a:lnTo>
                    <a:pt x="160" y="46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1" y="55"/>
                  </a:lnTo>
                  <a:lnTo>
                    <a:pt x="161" y="58"/>
                  </a:lnTo>
                  <a:lnTo>
                    <a:pt x="161" y="63"/>
                  </a:lnTo>
                  <a:lnTo>
                    <a:pt x="160" y="67"/>
                  </a:lnTo>
                  <a:lnTo>
                    <a:pt x="160" y="70"/>
                  </a:lnTo>
                  <a:lnTo>
                    <a:pt x="158" y="75"/>
                  </a:lnTo>
                  <a:lnTo>
                    <a:pt x="157" y="80"/>
                  </a:lnTo>
                  <a:lnTo>
                    <a:pt x="155" y="83"/>
                  </a:lnTo>
                  <a:lnTo>
                    <a:pt x="154" y="87"/>
                  </a:lnTo>
                  <a:lnTo>
                    <a:pt x="152" y="91"/>
                  </a:lnTo>
                  <a:lnTo>
                    <a:pt x="151" y="94"/>
                  </a:lnTo>
                  <a:lnTo>
                    <a:pt x="148" y="97"/>
                  </a:lnTo>
                  <a:lnTo>
                    <a:pt x="147" y="100"/>
                  </a:lnTo>
                  <a:lnTo>
                    <a:pt x="145" y="100"/>
                  </a:lnTo>
                  <a:lnTo>
                    <a:pt x="145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4" y="98"/>
                  </a:lnTo>
                  <a:lnTo>
                    <a:pt x="147" y="95"/>
                  </a:lnTo>
                  <a:lnTo>
                    <a:pt x="148" y="92"/>
                  </a:lnTo>
                  <a:lnTo>
                    <a:pt x="149" y="89"/>
                  </a:lnTo>
                  <a:lnTo>
                    <a:pt x="151" y="86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5" y="75"/>
                  </a:lnTo>
                  <a:lnTo>
                    <a:pt x="157" y="70"/>
                  </a:lnTo>
                  <a:lnTo>
                    <a:pt x="158" y="67"/>
                  </a:lnTo>
                  <a:lnTo>
                    <a:pt x="158" y="63"/>
                  </a:lnTo>
                  <a:lnTo>
                    <a:pt x="158" y="58"/>
                  </a:lnTo>
                  <a:lnTo>
                    <a:pt x="160" y="55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1" y="46"/>
                  </a:lnTo>
                  <a:lnTo>
                    <a:pt x="161" y="41"/>
                  </a:lnTo>
                  <a:lnTo>
                    <a:pt x="161" y="38"/>
                  </a:lnTo>
                  <a:lnTo>
                    <a:pt x="160" y="34"/>
                  </a:lnTo>
                  <a:lnTo>
                    <a:pt x="160" y="29"/>
                  </a:lnTo>
                  <a:lnTo>
                    <a:pt x="158" y="26"/>
                  </a:lnTo>
                  <a:lnTo>
                    <a:pt x="157" y="21"/>
                  </a:lnTo>
                  <a:lnTo>
                    <a:pt x="155" y="18"/>
                  </a:lnTo>
                  <a:lnTo>
                    <a:pt x="154" y="13"/>
                  </a:lnTo>
                  <a:lnTo>
                    <a:pt x="152" y="10"/>
                  </a:lnTo>
                  <a:lnTo>
                    <a:pt x="151" y="7"/>
                  </a:lnTo>
                  <a:lnTo>
                    <a:pt x="148" y="3"/>
                  </a:lnTo>
                  <a:lnTo>
                    <a:pt x="147" y="0"/>
                  </a:lnTo>
                  <a:close/>
                  <a:moveTo>
                    <a:pt x="16" y="100"/>
                  </a:moveTo>
                  <a:lnTo>
                    <a:pt x="18" y="100"/>
                  </a:lnTo>
                  <a:lnTo>
                    <a:pt x="18" y="101"/>
                  </a:lnTo>
                  <a:lnTo>
                    <a:pt x="19" y="101"/>
                  </a:lnTo>
                  <a:lnTo>
                    <a:pt x="21" y="101"/>
                  </a:lnTo>
                  <a:lnTo>
                    <a:pt x="19" y="98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13" y="89"/>
                  </a:lnTo>
                  <a:lnTo>
                    <a:pt x="10" y="86"/>
                  </a:lnTo>
                  <a:lnTo>
                    <a:pt x="9" y="81"/>
                  </a:lnTo>
                  <a:lnTo>
                    <a:pt x="7" y="78"/>
                  </a:lnTo>
                  <a:lnTo>
                    <a:pt x="7" y="75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5" y="63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2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5" y="75"/>
                  </a:lnTo>
                  <a:lnTo>
                    <a:pt x="6" y="80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0" y="91"/>
                  </a:lnTo>
                  <a:lnTo>
                    <a:pt x="12" y="94"/>
                  </a:lnTo>
                  <a:lnTo>
                    <a:pt x="15" y="97"/>
                  </a:lnTo>
                  <a:lnTo>
                    <a:pt x="16" y="100"/>
                  </a:lnTo>
                  <a:close/>
                </a:path>
              </a:pathLst>
            </a:custGeom>
            <a:solidFill>
              <a:srgbClr val="636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4" name="Freeform 74"/>
            <p:cNvSpPr>
              <a:spLocks noEditPoints="1"/>
            </p:cNvSpPr>
            <p:nvPr/>
          </p:nvSpPr>
          <p:spPr bwMode="auto">
            <a:xfrm>
              <a:off x="3574" y="2146"/>
              <a:ext cx="157" cy="101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9" y="3"/>
                </a:cxn>
                <a:cxn ang="0">
                  <a:pos x="144" y="9"/>
                </a:cxn>
                <a:cxn ang="0">
                  <a:pos x="146" y="17"/>
                </a:cxn>
                <a:cxn ang="0">
                  <a:pos x="149" y="23"/>
                </a:cxn>
                <a:cxn ang="0">
                  <a:pos x="151" y="30"/>
                </a:cxn>
                <a:cxn ang="0">
                  <a:pos x="152" y="38"/>
                </a:cxn>
                <a:cxn ang="0">
                  <a:pos x="154" y="46"/>
                </a:cxn>
                <a:cxn ang="0">
                  <a:pos x="157" y="50"/>
                </a:cxn>
                <a:cxn ang="0">
                  <a:pos x="155" y="58"/>
                </a:cxn>
                <a:cxn ang="0">
                  <a:pos x="155" y="67"/>
                </a:cxn>
                <a:cxn ang="0">
                  <a:pos x="152" y="75"/>
                </a:cxn>
                <a:cxn ang="0">
                  <a:pos x="151" y="81"/>
                </a:cxn>
                <a:cxn ang="0">
                  <a:pos x="146" y="89"/>
                </a:cxn>
                <a:cxn ang="0">
                  <a:pos x="144" y="95"/>
                </a:cxn>
                <a:cxn ang="0">
                  <a:pos x="139" y="101"/>
                </a:cxn>
                <a:cxn ang="0">
                  <a:pos x="136" y="101"/>
                </a:cxn>
                <a:cxn ang="0">
                  <a:pos x="139" y="97"/>
                </a:cxn>
                <a:cxn ang="0">
                  <a:pos x="144" y="91"/>
                </a:cxn>
                <a:cxn ang="0">
                  <a:pos x="146" y="84"/>
                </a:cxn>
                <a:cxn ang="0">
                  <a:pos x="149" y="77"/>
                </a:cxn>
                <a:cxn ang="0">
                  <a:pos x="151" y="70"/>
                </a:cxn>
                <a:cxn ang="0">
                  <a:pos x="152" y="63"/>
                </a:cxn>
                <a:cxn ang="0">
                  <a:pos x="154" y="55"/>
                </a:cxn>
                <a:cxn ang="0">
                  <a:pos x="157" y="50"/>
                </a:cxn>
                <a:cxn ang="0">
                  <a:pos x="155" y="41"/>
                </a:cxn>
                <a:cxn ang="0">
                  <a:pos x="155" y="34"/>
                </a:cxn>
                <a:cxn ang="0">
                  <a:pos x="152" y="26"/>
                </a:cxn>
                <a:cxn ang="0">
                  <a:pos x="151" y="18"/>
                </a:cxn>
                <a:cxn ang="0">
                  <a:pos x="146" y="12"/>
                </a:cxn>
                <a:cxn ang="0">
                  <a:pos x="144" y="4"/>
                </a:cxn>
                <a:cxn ang="0">
                  <a:pos x="139" y="0"/>
                </a:cxn>
                <a:cxn ang="0">
                  <a:pos x="19" y="101"/>
                </a:cxn>
                <a:cxn ang="0">
                  <a:pos x="21" y="100"/>
                </a:cxn>
                <a:cxn ang="0">
                  <a:pos x="16" y="94"/>
                </a:cxn>
                <a:cxn ang="0">
                  <a:pos x="12" y="87"/>
                </a:cxn>
                <a:cxn ang="0">
                  <a:pos x="9" y="81"/>
                </a:cxn>
                <a:cxn ang="0">
                  <a:pos x="6" y="74"/>
                </a:cxn>
                <a:cxn ang="0">
                  <a:pos x="4" y="66"/>
                </a:cxn>
                <a:cxn ang="0">
                  <a:pos x="3" y="58"/>
                </a:cxn>
                <a:cxn ang="0">
                  <a:pos x="3" y="50"/>
                </a:cxn>
                <a:cxn ang="0">
                  <a:pos x="3" y="43"/>
                </a:cxn>
                <a:cxn ang="0">
                  <a:pos x="4" y="35"/>
                </a:cxn>
                <a:cxn ang="0">
                  <a:pos x="6" y="27"/>
                </a:cxn>
                <a:cxn ang="0">
                  <a:pos x="9" y="20"/>
                </a:cxn>
                <a:cxn ang="0">
                  <a:pos x="12" y="13"/>
                </a:cxn>
                <a:cxn ang="0">
                  <a:pos x="16" y="6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10" y="12"/>
                </a:cxn>
                <a:cxn ang="0">
                  <a:pos x="6" y="18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50"/>
                </a:cxn>
                <a:cxn ang="0">
                  <a:pos x="0" y="58"/>
                </a:cxn>
                <a:cxn ang="0">
                  <a:pos x="2" y="67"/>
                </a:cxn>
                <a:cxn ang="0">
                  <a:pos x="4" y="75"/>
                </a:cxn>
                <a:cxn ang="0">
                  <a:pos x="6" y="81"/>
                </a:cxn>
                <a:cxn ang="0">
                  <a:pos x="10" y="89"/>
                </a:cxn>
                <a:cxn ang="0">
                  <a:pos x="13" y="95"/>
                </a:cxn>
                <a:cxn ang="0">
                  <a:pos x="18" y="101"/>
                </a:cxn>
              </a:cxnLst>
              <a:rect l="0" t="0" r="r" b="b"/>
              <a:pathLst>
                <a:path w="157" h="101">
                  <a:moveTo>
                    <a:pt x="139" y="0"/>
                  </a:moveTo>
                  <a:lnTo>
                    <a:pt x="138" y="0"/>
                  </a:lnTo>
                  <a:lnTo>
                    <a:pt x="136" y="0"/>
                  </a:lnTo>
                  <a:lnTo>
                    <a:pt x="139" y="3"/>
                  </a:lnTo>
                  <a:lnTo>
                    <a:pt x="141" y="6"/>
                  </a:lnTo>
                  <a:lnTo>
                    <a:pt x="144" y="9"/>
                  </a:lnTo>
                  <a:lnTo>
                    <a:pt x="145" y="13"/>
                  </a:lnTo>
                  <a:lnTo>
                    <a:pt x="146" y="17"/>
                  </a:lnTo>
                  <a:lnTo>
                    <a:pt x="148" y="20"/>
                  </a:lnTo>
                  <a:lnTo>
                    <a:pt x="149" y="23"/>
                  </a:lnTo>
                  <a:lnTo>
                    <a:pt x="151" y="27"/>
                  </a:lnTo>
                  <a:lnTo>
                    <a:pt x="151" y="30"/>
                  </a:lnTo>
                  <a:lnTo>
                    <a:pt x="152" y="35"/>
                  </a:lnTo>
                  <a:lnTo>
                    <a:pt x="152" y="38"/>
                  </a:lnTo>
                  <a:lnTo>
                    <a:pt x="154" y="43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57" y="50"/>
                  </a:lnTo>
                  <a:lnTo>
                    <a:pt x="157" y="55"/>
                  </a:lnTo>
                  <a:lnTo>
                    <a:pt x="155" y="58"/>
                  </a:lnTo>
                  <a:lnTo>
                    <a:pt x="155" y="63"/>
                  </a:lnTo>
                  <a:lnTo>
                    <a:pt x="155" y="67"/>
                  </a:lnTo>
                  <a:lnTo>
                    <a:pt x="154" y="70"/>
                  </a:lnTo>
                  <a:lnTo>
                    <a:pt x="152" y="75"/>
                  </a:lnTo>
                  <a:lnTo>
                    <a:pt x="151" y="78"/>
                  </a:lnTo>
                  <a:lnTo>
                    <a:pt x="151" y="81"/>
                  </a:lnTo>
                  <a:lnTo>
                    <a:pt x="148" y="86"/>
                  </a:lnTo>
                  <a:lnTo>
                    <a:pt x="146" y="89"/>
                  </a:lnTo>
                  <a:lnTo>
                    <a:pt x="145" y="92"/>
                  </a:lnTo>
                  <a:lnTo>
                    <a:pt x="144" y="95"/>
                  </a:lnTo>
                  <a:lnTo>
                    <a:pt x="141" y="98"/>
                  </a:lnTo>
                  <a:lnTo>
                    <a:pt x="139" y="101"/>
                  </a:lnTo>
                  <a:lnTo>
                    <a:pt x="138" y="101"/>
                  </a:lnTo>
                  <a:lnTo>
                    <a:pt x="136" y="101"/>
                  </a:lnTo>
                  <a:lnTo>
                    <a:pt x="136" y="100"/>
                  </a:lnTo>
                  <a:lnTo>
                    <a:pt x="139" y="97"/>
                  </a:lnTo>
                  <a:lnTo>
                    <a:pt x="141" y="94"/>
                  </a:lnTo>
                  <a:lnTo>
                    <a:pt x="144" y="91"/>
                  </a:lnTo>
                  <a:lnTo>
                    <a:pt x="145" y="87"/>
                  </a:lnTo>
                  <a:lnTo>
                    <a:pt x="146" y="84"/>
                  </a:lnTo>
                  <a:lnTo>
                    <a:pt x="148" y="81"/>
                  </a:lnTo>
                  <a:lnTo>
                    <a:pt x="149" y="77"/>
                  </a:lnTo>
                  <a:lnTo>
                    <a:pt x="151" y="74"/>
                  </a:lnTo>
                  <a:lnTo>
                    <a:pt x="151" y="70"/>
                  </a:lnTo>
                  <a:lnTo>
                    <a:pt x="152" y="66"/>
                  </a:lnTo>
                  <a:lnTo>
                    <a:pt x="152" y="63"/>
                  </a:lnTo>
                  <a:lnTo>
                    <a:pt x="154" y="58"/>
                  </a:lnTo>
                  <a:lnTo>
                    <a:pt x="154" y="55"/>
                  </a:lnTo>
                  <a:lnTo>
                    <a:pt x="154" y="50"/>
                  </a:lnTo>
                  <a:lnTo>
                    <a:pt x="157" y="50"/>
                  </a:lnTo>
                  <a:lnTo>
                    <a:pt x="157" y="46"/>
                  </a:lnTo>
                  <a:lnTo>
                    <a:pt x="155" y="41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4" y="30"/>
                  </a:lnTo>
                  <a:lnTo>
                    <a:pt x="152" y="26"/>
                  </a:lnTo>
                  <a:lnTo>
                    <a:pt x="151" y="23"/>
                  </a:lnTo>
                  <a:lnTo>
                    <a:pt x="151" y="18"/>
                  </a:lnTo>
                  <a:lnTo>
                    <a:pt x="148" y="15"/>
                  </a:lnTo>
                  <a:lnTo>
                    <a:pt x="146" y="12"/>
                  </a:lnTo>
                  <a:lnTo>
                    <a:pt x="145" y="9"/>
                  </a:lnTo>
                  <a:lnTo>
                    <a:pt x="144" y="4"/>
                  </a:lnTo>
                  <a:lnTo>
                    <a:pt x="141" y="1"/>
                  </a:lnTo>
                  <a:lnTo>
                    <a:pt x="139" y="0"/>
                  </a:lnTo>
                  <a:close/>
                  <a:moveTo>
                    <a:pt x="18" y="101"/>
                  </a:moveTo>
                  <a:lnTo>
                    <a:pt x="19" y="101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13" y="91"/>
                  </a:lnTo>
                  <a:lnTo>
                    <a:pt x="12" y="87"/>
                  </a:lnTo>
                  <a:lnTo>
                    <a:pt x="10" y="84"/>
                  </a:lnTo>
                  <a:lnTo>
                    <a:pt x="9" y="81"/>
                  </a:lnTo>
                  <a:lnTo>
                    <a:pt x="7" y="77"/>
                  </a:lnTo>
                  <a:lnTo>
                    <a:pt x="6" y="74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2" y="13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4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3" y="30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6" y="81"/>
                  </a:lnTo>
                  <a:lnTo>
                    <a:pt x="7" y="86"/>
                  </a:lnTo>
                  <a:lnTo>
                    <a:pt x="10" y="89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6" y="98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686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5" name="Freeform 75"/>
            <p:cNvSpPr>
              <a:spLocks noEditPoints="1"/>
            </p:cNvSpPr>
            <p:nvPr/>
          </p:nvSpPr>
          <p:spPr bwMode="auto">
            <a:xfrm>
              <a:off x="3577" y="2144"/>
              <a:ext cx="151" cy="105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9" y="2"/>
                </a:cxn>
                <a:cxn ang="0">
                  <a:pos x="136" y="9"/>
                </a:cxn>
                <a:cxn ang="0">
                  <a:pos x="141" y="20"/>
                </a:cxn>
                <a:cxn ang="0">
                  <a:pos x="145" y="29"/>
                </a:cxn>
                <a:cxn ang="0">
                  <a:pos x="148" y="40"/>
                </a:cxn>
                <a:cxn ang="0">
                  <a:pos x="148" y="52"/>
                </a:cxn>
                <a:cxn ang="0">
                  <a:pos x="151" y="60"/>
                </a:cxn>
                <a:cxn ang="0">
                  <a:pos x="148" y="72"/>
                </a:cxn>
                <a:cxn ang="0">
                  <a:pos x="145" y="83"/>
                </a:cxn>
                <a:cxn ang="0">
                  <a:pos x="141" y="93"/>
                </a:cxn>
                <a:cxn ang="0">
                  <a:pos x="133" y="102"/>
                </a:cxn>
                <a:cxn ang="0">
                  <a:pos x="130" y="103"/>
                </a:cxn>
                <a:cxn ang="0">
                  <a:pos x="129" y="103"/>
                </a:cxn>
                <a:cxn ang="0">
                  <a:pos x="136" y="94"/>
                </a:cxn>
                <a:cxn ang="0">
                  <a:pos x="141" y="85"/>
                </a:cxn>
                <a:cxn ang="0">
                  <a:pos x="145" y="76"/>
                </a:cxn>
                <a:cxn ang="0">
                  <a:pos x="148" y="63"/>
                </a:cxn>
                <a:cxn ang="0">
                  <a:pos x="148" y="52"/>
                </a:cxn>
                <a:cxn ang="0">
                  <a:pos x="151" y="45"/>
                </a:cxn>
                <a:cxn ang="0">
                  <a:pos x="148" y="32"/>
                </a:cxn>
                <a:cxn ang="0">
                  <a:pos x="145" y="22"/>
                </a:cxn>
                <a:cxn ang="0">
                  <a:pos x="141" y="11"/>
                </a:cxn>
                <a:cxn ang="0">
                  <a:pos x="133" y="2"/>
                </a:cxn>
                <a:cxn ang="0">
                  <a:pos x="21" y="103"/>
                </a:cxn>
                <a:cxn ang="0">
                  <a:pos x="22" y="103"/>
                </a:cxn>
                <a:cxn ang="0">
                  <a:pos x="15" y="94"/>
                </a:cxn>
                <a:cxn ang="0">
                  <a:pos x="10" y="85"/>
                </a:cxn>
                <a:cxn ang="0">
                  <a:pos x="6" y="76"/>
                </a:cxn>
                <a:cxn ang="0">
                  <a:pos x="3" y="63"/>
                </a:cxn>
                <a:cxn ang="0">
                  <a:pos x="3" y="52"/>
                </a:cxn>
                <a:cxn ang="0">
                  <a:pos x="3" y="40"/>
                </a:cxn>
                <a:cxn ang="0">
                  <a:pos x="6" y="29"/>
                </a:cxn>
                <a:cxn ang="0">
                  <a:pos x="10" y="20"/>
                </a:cxn>
                <a:cxn ang="0">
                  <a:pos x="15" y="9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5" y="5"/>
                </a:cxn>
                <a:cxn ang="0">
                  <a:pos x="9" y="15"/>
                </a:cxn>
                <a:cxn ang="0">
                  <a:pos x="4" y="25"/>
                </a:cxn>
                <a:cxn ang="0">
                  <a:pos x="1" y="37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3" y="72"/>
                </a:cxn>
                <a:cxn ang="0">
                  <a:pos x="6" y="83"/>
                </a:cxn>
                <a:cxn ang="0">
                  <a:pos x="10" y="93"/>
                </a:cxn>
                <a:cxn ang="0">
                  <a:pos x="18" y="102"/>
                </a:cxn>
              </a:cxnLst>
              <a:rect l="0" t="0" r="r" b="b"/>
              <a:pathLst>
                <a:path w="151" h="105">
                  <a:moveTo>
                    <a:pt x="133" y="2"/>
                  </a:moveTo>
                  <a:lnTo>
                    <a:pt x="132" y="2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2" y="5"/>
                  </a:lnTo>
                  <a:lnTo>
                    <a:pt x="133" y="6"/>
                  </a:lnTo>
                  <a:lnTo>
                    <a:pt x="136" y="9"/>
                  </a:lnTo>
                  <a:lnTo>
                    <a:pt x="138" y="12"/>
                  </a:lnTo>
                  <a:lnTo>
                    <a:pt x="139" y="15"/>
                  </a:lnTo>
                  <a:lnTo>
                    <a:pt x="141" y="20"/>
                  </a:lnTo>
                  <a:lnTo>
                    <a:pt x="142" y="23"/>
                  </a:lnTo>
                  <a:lnTo>
                    <a:pt x="143" y="26"/>
                  </a:lnTo>
                  <a:lnTo>
                    <a:pt x="145" y="29"/>
                  </a:lnTo>
                  <a:lnTo>
                    <a:pt x="146" y="34"/>
                  </a:lnTo>
                  <a:lnTo>
                    <a:pt x="146" y="37"/>
                  </a:lnTo>
                  <a:lnTo>
                    <a:pt x="148" y="40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57"/>
                  </a:lnTo>
                  <a:lnTo>
                    <a:pt x="151" y="60"/>
                  </a:lnTo>
                  <a:lnTo>
                    <a:pt x="149" y="65"/>
                  </a:lnTo>
                  <a:lnTo>
                    <a:pt x="149" y="68"/>
                  </a:lnTo>
                  <a:lnTo>
                    <a:pt x="148" y="72"/>
                  </a:lnTo>
                  <a:lnTo>
                    <a:pt x="148" y="76"/>
                  </a:lnTo>
                  <a:lnTo>
                    <a:pt x="146" y="79"/>
                  </a:lnTo>
                  <a:lnTo>
                    <a:pt x="145" y="83"/>
                  </a:lnTo>
                  <a:lnTo>
                    <a:pt x="143" y="86"/>
                  </a:lnTo>
                  <a:lnTo>
                    <a:pt x="142" y="89"/>
                  </a:lnTo>
                  <a:lnTo>
                    <a:pt x="141" y="93"/>
                  </a:lnTo>
                  <a:lnTo>
                    <a:pt x="138" y="96"/>
                  </a:lnTo>
                  <a:lnTo>
                    <a:pt x="136" y="99"/>
                  </a:lnTo>
                  <a:lnTo>
                    <a:pt x="133" y="102"/>
                  </a:lnTo>
                  <a:lnTo>
                    <a:pt x="133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9" y="103"/>
                  </a:lnTo>
                  <a:lnTo>
                    <a:pt x="129" y="105"/>
                  </a:lnTo>
                  <a:lnTo>
                    <a:pt x="129" y="103"/>
                  </a:lnTo>
                  <a:lnTo>
                    <a:pt x="132" y="100"/>
                  </a:lnTo>
                  <a:lnTo>
                    <a:pt x="133" y="97"/>
                  </a:lnTo>
                  <a:lnTo>
                    <a:pt x="136" y="94"/>
                  </a:lnTo>
                  <a:lnTo>
                    <a:pt x="138" y="91"/>
                  </a:lnTo>
                  <a:lnTo>
                    <a:pt x="139" y="88"/>
                  </a:lnTo>
                  <a:lnTo>
                    <a:pt x="141" y="85"/>
                  </a:lnTo>
                  <a:lnTo>
                    <a:pt x="142" y="82"/>
                  </a:lnTo>
                  <a:lnTo>
                    <a:pt x="143" y="79"/>
                  </a:lnTo>
                  <a:lnTo>
                    <a:pt x="145" y="76"/>
                  </a:lnTo>
                  <a:lnTo>
                    <a:pt x="146" y="71"/>
                  </a:lnTo>
                  <a:lnTo>
                    <a:pt x="146" y="68"/>
                  </a:lnTo>
                  <a:lnTo>
                    <a:pt x="148" y="63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8"/>
                  </a:lnTo>
                  <a:lnTo>
                    <a:pt x="151" y="45"/>
                  </a:lnTo>
                  <a:lnTo>
                    <a:pt x="149" y="40"/>
                  </a:lnTo>
                  <a:lnTo>
                    <a:pt x="149" y="37"/>
                  </a:lnTo>
                  <a:lnTo>
                    <a:pt x="148" y="32"/>
                  </a:lnTo>
                  <a:lnTo>
                    <a:pt x="148" y="29"/>
                  </a:lnTo>
                  <a:lnTo>
                    <a:pt x="146" y="25"/>
                  </a:lnTo>
                  <a:lnTo>
                    <a:pt x="145" y="22"/>
                  </a:lnTo>
                  <a:lnTo>
                    <a:pt x="143" y="19"/>
                  </a:lnTo>
                  <a:lnTo>
                    <a:pt x="142" y="15"/>
                  </a:lnTo>
                  <a:lnTo>
                    <a:pt x="141" y="11"/>
                  </a:lnTo>
                  <a:lnTo>
                    <a:pt x="138" y="8"/>
                  </a:lnTo>
                  <a:lnTo>
                    <a:pt x="136" y="5"/>
                  </a:lnTo>
                  <a:lnTo>
                    <a:pt x="133" y="2"/>
                  </a:lnTo>
                  <a:close/>
                  <a:moveTo>
                    <a:pt x="18" y="103"/>
                  </a:moveTo>
                  <a:lnTo>
                    <a:pt x="19" y="103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5"/>
                  </a:lnTo>
                  <a:lnTo>
                    <a:pt x="22" y="103"/>
                  </a:lnTo>
                  <a:lnTo>
                    <a:pt x="19" y="100"/>
                  </a:lnTo>
                  <a:lnTo>
                    <a:pt x="16" y="97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9" y="15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5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3" y="76"/>
                  </a:lnTo>
                  <a:lnTo>
                    <a:pt x="4" y="79"/>
                  </a:lnTo>
                  <a:lnTo>
                    <a:pt x="6" y="83"/>
                  </a:lnTo>
                  <a:lnTo>
                    <a:pt x="7" y="86"/>
                  </a:lnTo>
                  <a:lnTo>
                    <a:pt x="9" y="89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15" y="99"/>
                  </a:lnTo>
                  <a:lnTo>
                    <a:pt x="18" y="102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6B6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6" name="Freeform 76"/>
            <p:cNvSpPr>
              <a:spLocks noEditPoints="1"/>
            </p:cNvSpPr>
            <p:nvPr/>
          </p:nvSpPr>
          <p:spPr bwMode="auto">
            <a:xfrm>
              <a:off x="3580" y="2144"/>
              <a:ext cx="145" cy="10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7" y="6"/>
                </a:cxn>
                <a:cxn ang="0">
                  <a:pos x="133" y="14"/>
                </a:cxn>
                <a:cxn ang="0">
                  <a:pos x="138" y="23"/>
                </a:cxn>
                <a:cxn ang="0">
                  <a:pos x="140" y="34"/>
                </a:cxn>
                <a:cxn ang="0">
                  <a:pos x="142" y="45"/>
                </a:cxn>
                <a:cxn ang="0">
                  <a:pos x="145" y="52"/>
                </a:cxn>
                <a:cxn ang="0">
                  <a:pos x="145" y="63"/>
                </a:cxn>
                <a:cxn ang="0">
                  <a:pos x="142" y="76"/>
                </a:cxn>
                <a:cxn ang="0">
                  <a:pos x="138" y="85"/>
                </a:cxn>
                <a:cxn ang="0">
                  <a:pos x="133" y="94"/>
                </a:cxn>
                <a:cxn ang="0">
                  <a:pos x="126" y="103"/>
                </a:cxn>
                <a:cxn ang="0">
                  <a:pos x="123" y="105"/>
                </a:cxn>
                <a:cxn ang="0">
                  <a:pos x="124" y="102"/>
                </a:cxn>
                <a:cxn ang="0">
                  <a:pos x="130" y="93"/>
                </a:cxn>
                <a:cxn ang="0">
                  <a:pos x="136" y="83"/>
                </a:cxn>
                <a:cxn ang="0">
                  <a:pos x="139" y="74"/>
                </a:cxn>
                <a:cxn ang="0">
                  <a:pos x="142" y="63"/>
                </a:cxn>
                <a:cxn ang="0">
                  <a:pos x="142" y="52"/>
                </a:cxn>
                <a:cxn ang="0">
                  <a:pos x="145" y="45"/>
                </a:cxn>
                <a:cxn ang="0">
                  <a:pos x="143" y="34"/>
                </a:cxn>
                <a:cxn ang="0">
                  <a:pos x="139" y="23"/>
                </a:cxn>
                <a:cxn ang="0">
                  <a:pos x="135" y="12"/>
                </a:cxn>
                <a:cxn ang="0">
                  <a:pos x="129" y="5"/>
                </a:cxn>
                <a:cxn ang="0">
                  <a:pos x="19" y="105"/>
                </a:cxn>
                <a:cxn ang="0">
                  <a:pos x="24" y="105"/>
                </a:cxn>
                <a:cxn ang="0">
                  <a:pos x="18" y="99"/>
                </a:cxn>
                <a:cxn ang="0">
                  <a:pos x="12" y="89"/>
                </a:cxn>
                <a:cxn ang="0">
                  <a:pos x="7" y="80"/>
                </a:cxn>
                <a:cxn ang="0">
                  <a:pos x="4" y="71"/>
                </a:cxn>
                <a:cxn ang="0">
                  <a:pos x="3" y="60"/>
                </a:cxn>
                <a:cxn ang="0">
                  <a:pos x="3" y="48"/>
                </a:cxn>
                <a:cxn ang="0">
                  <a:pos x="3" y="37"/>
                </a:cxn>
                <a:cxn ang="0">
                  <a:pos x="6" y="28"/>
                </a:cxn>
                <a:cxn ang="0">
                  <a:pos x="10" y="17"/>
                </a:cxn>
                <a:cxn ang="0">
                  <a:pos x="16" y="8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6" y="5"/>
                </a:cxn>
                <a:cxn ang="0">
                  <a:pos x="10" y="12"/>
                </a:cxn>
                <a:cxn ang="0">
                  <a:pos x="6" y="23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1" y="68"/>
                </a:cxn>
                <a:cxn ang="0">
                  <a:pos x="4" y="79"/>
                </a:cxn>
                <a:cxn ang="0">
                  <a:pos x="9" y="88"/>
                </a:cxn>
                <a:cxn ang="0">
                  <a:pos x="13" y="97"/>
                </a:cxn>
                <a:cxn ang="0">
                  <a:pos x="19" y="105"/>
                </a:cxn>
              </a:cxnLst>
              <a:rect l="0" t="0" r="r" b="b"/>
              <a:pathLst>
                <a:path w="145" h="105">
                  <a:moveTo>
                    <a:pt x="126" y="0"/>
                  </a:move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4" y="3"/>
                  </a:lnTo>
                  <a:lnTo>
                    <a:pt x="127" y="6"/>
                  </a:lnTo>
                  <a:lnTo>
                    <a:pt x="129" y="8"/>
                  </a:lnTo>
                  <a:lnTo>
                    <a:pt x="130" y="11"/>
                  </a:lnTo>
                  <a:lnTo>
                    <a:pt x="133" y="14"/>
                  </a:lnTo>
                  <a:lnTo>
                    <a:pt x="135" y="17"/>
                  </a:lnTo>
                  <a:lnTo>
                    <a:pt x="136" y="20"/>
                  </a:lnTo>
                  <a:lnTo>
                    <a:pt x="138" y="23"/>
                  </a:lnTo>
                  <a:lnTo>
                    <a:pt x="139" y="28"/>
                  </a:lnTo>
                  <a:lnTo>
                    <a:pt x="139" y="31"/>
                  </a:lnTo>
                  <a:lnTo>
                    <a:pt x="140" y="34"/>
                  </a:lnTo>
                  <a:lnTo>
                    <a:pt x="140" y="37"/>
                  </a:lnTo>
                  <a:lnTo>
                    <a:pt x="142" y="42"/>
                  </a:lnTo>
                  <a:lnTo>
                    <a:pt x="142" y="45"/>
                  </a:lnTo>
                  <a:lnTo>
                    <a:pt x="142" y="48"/>
                  </a:lnTo>
                  <a:lnTo>
                    <a:pt x="142" y="52"/>
                  </a:lnTo>
                  <a:lnTo>
                    <a:pt x="145" y="52"/>
                  </a:lnTo>
                  <a:lnTo>
                    <a:pt x="145" y="56"/>
                  </a:lnTo>
                  <a:lnTo>
                    <a:pt x="145" y="60"/>
                  </a:lnTo>
                  <a:lnTo>
                    <a:pt x="145" y="63"/>
                  </a:lnTo>
                  <a:lnTo>
                    <a:pt x="143" y="68"/>
                  </a:lnTo>
                  <a:lnTo>
                    <a:pt x="143" y="71"/>
                  </a:lnTo>
                  <a:lnTo>
                    <a:pt x="142" y="76"/>
                  </a:lnTo>
                  <a:lnTo>
                    <a:pt x="140" y="79"/>
                  </a:lnTo>
                  <a:lnTo>
                    <a:pt x="139" y="82"/>
                  </a:lnTo>
                  <a:lnTo>
                    <a:pt x="138" y="85"/>
                  </a:lnTo>
                  <a:lnTo>
                    <a:pt x="136" y="88"/>
                  </a:lnTo>
                  <a:lnTo>
                    <a:pt x="135" y="91"/>
                  </a:lnTo>
                  <a:lnTo>
                    <a:pt x="133" y="94"/>
                  </a:lnTo>
                  <a:lnTo>
                    <a:pt x="130" y="97"/>
                  </a:lnTo>
                  <a:lnTo>
                    <a:pt x="129" y="100"/>
                  </a:lnTo>
                  <a:lnTo>
                    <a:pt x="126" y="103"/>
                  </a:lnTo>
                  <a:lnTo>
                    <a:pt x="126" y="105"/>
                  </a:lnTo>
                  <a:lnTo>
                    <a:pt x="124" y="105"/>
                  </a:lnTo>
                  <a:lnTo>
                    <a:pt x="123" y="105"/>
                  </a:lnTo>
                  <a:lnTo>
                    <a:pt x="121" y="105"/>
                  </a:lnTo>
                  <a:lnTo>
                    <a:pt x="121" y="103"/>
                  </a:lnTo>
                  <a:lnTo>
                    <a:pt x="124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3" y="89"/>
                  </a:lnTo>
                  <a:lnTo>
                    <a:pt x="135" y="88"/>
                  </a:lnTo>
                  <a:lnTo>
                    <a:pt x="136" y="83"/>
                  </a:lnTo>
                  <a:lnTo>
                    <a:pt x="138" y="80"/>
                  </a:lnTo>
                  <a:lnTo>
                    <a:pt x="139" y="77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6"/>
                  </a:lnTo>
                  <a:lnTo>
                    <a:pt x="142" y="63"/>
                  </a:lnTo>
                  <a:lnTo>
                    <a:pt x="142" y="60"/>
                  </a:lnTo>
                  <a:lnTo>
                    <a:pt x="142" y="56"/>
                  </a:lnTo>
                  <a:lnTo>
                    <a:pt x="142" y="52"/>
                  </a:lnTo>
                  <a:lnTo>
                    <a:pt x="145" y="52"/>
                  </a:lnTo>
                  <a:lnTo>
                    <a:pt x="145" y="48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3" y="37"/>
                  </a:lnTo>
                  <a:lnTo>
                    <a:pt x="143" y="34"/>
                  </a:lnTo>
                  <a:lnTo>
                    <a:pt x="142" y="29"/>
                  </a:lnTo>
                  <a:lnTo>
                    <a:pt x="140" y="26"/>
                  </a:lnTo>
                  <a:lnTo>
                    <a:pt x="139" y="23"/>
                  </a:lnTo>
                  <a:lnTo>
                    <a:pt x="138" y="20"/>
                  </a:lnTo>
                  <a:lnTo>
                    <a:pt x="136" y="15"/>
                  </a:lnTo>
                  <a:lnTo>
                    <a:pt x="135" y="12"/>
                  </a:lnTo>
                  <a:lnTo>
                    <a:pt x="133" y="9"/>
                  </a:lnTo>
                  <a:lnTo>
                    <a:pt x="130" y="6"/>
                  </a:lnTo>
                  <a:lnTo>
                    <a:pt x="129" y="5"/>
                  </a:lnTo>
                  <a:lnTo>
                    <a:pt x="126" y="2"/>
                  </a:lnTo>
                  <a:lnTo>
                    <a:pt x="126" y="0"/>
                  </a:lnTo>
                  <a:close/>
                  <a:moveTo>
                    <a:pt x="19" y="105"/>
                  </a:moveTo>
                  <a:lnTo>
                    <a:pt x="21" y="105"/>
                  </a:lnTo>
                  <a:lnTo>
                    <a:pt x="22" y="105"/>
                  </a:lnTo>
                  <a:lnTo>
                    <a:pt x="24" y="105"/>
                  </a:lnTo>
                  <a:lnTo>
                    <a:pt x="22" y="103"/>
                  </a:lnTo>
                  <a:lnTo>
                    <a:pt x="21" y="102"/>
                  </a:lnTo>
                  <a:lnTo>
                    <a:pt x="18" y="99"/>
                  </a:lnTo>
                  <a:lnTo>
                    <a:pt x="16" y="96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9" y="83"/>
                  </a:lnTo>
                  <a:lnTo>
                    <a:pt x="7" y="80"/>
                  </a:lnTo>
                  <a:lnTo>
                    <a:pt x="6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1" y="52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4" y="34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1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3" y="76"/>
                  </a:lnTo>
                  <a:lnTo>
                    <a:pt x="4" y="79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9" y="88"/>
                  </a:lnTo>
                  <a:lnTo>
                    <a:pt x="10" y="91"/>
                  </a:lnTo>
                  <a:lnTo>
                    <a:pt x="12" y="94"/>
                  </a:lnTo>
                  <a:lnTo>
                    <a:pt x="13" y="97"/>
                  </a:lnTo>
                  <a:lnTo>
                    <a:pt x="16" y="100"/>
                  </a:lnTo>
                  <a:lnTo>
                    <a:pt x="19" y="103"/>
                  </a:lnTo>
                  <a:lnTo>
                    <a:pt x="19" y="105"/>
                  </a:lnTo>
                  <a:close/>
                </a:path>
              </a:pathLst>
            </a:custGeom>
            <a:solidFill>
              <a:srgbClr val="707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7" name="Freeform 77"/>
            <p:cNvSpPr>
              <a:spLocks noEditPoints="1"/>
            </p:cNvSpPr>
            <p:nvPr/>
          </p:nvSpPr>
          <p:spPr bwMode="auto">
            <a:xfrm>
              <a:off x="3581" y="2144"/>
              <a:ext cx="141" cy="10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9" y="3"/>
                </a:cxn>
                <a:cxn ang="0">
                  <a:pos x="126" y="11"/>
                </a:cxn>
                <a:cxn ang="0">
                  <a:pos x="131" y="19"/>
                </a:cxn>
                <a:cxn ang="0">
                  <a:pos x="135" y="28"/>
                </a:cxn>
                <a:cxn ang="0">
                  <a:pos x="138" y="39"/>
                </a:cxn>
                <a:cxn ang="0">
                  <a:pos x="139" y="49"/>
                </a:cxn>
                <a:cxn ang="0">
                  <a:pos x="141" y="56"/>
                </a:cxn>
                <a:cxn ang="0">
                  <a:pos x="139" y="66"/>
                </a:cxn>
                <a:cxn ang="0">
                  <a:pos x="138" y="77"/>
                </a:cxn>
                <a:cxn ang="0">
                  <a:pos x="134" y="88"/>
                </a:cxn>
                <a:cxn ang="0">
                  <a:pos x="128" y="96"/>
                </a:cxn>
                <a:cxn ang="0">
                  <a:pos x="120" y="103"/>
                </a:cxn>
                <a:cxn ang="0">
                  <a:pos x="117" y="105"/>
                </a:cxn>
                <a:cxn ang="0">
                  <a:pos x="119" y="102"/>
                </a:cxn>
                <a:cxn ang="0">
                  <a:pos x="126" y="94"/>
                </a:cxn>
                <a:cxn ang="0">
                  <a:pos x="131" y="86"/>
                </a:cxn>
                <a:cxn ang="0">
                  <a:pos x="135" y="77"/>
                </a:cxn>
                <a:cxn ang="0">
                  <a:pos x="138" y="66"/>
                </a:cxn>
                <a:cxn ang="0">
                  <a:pos x="139" y="56"/>
                </a:cxn>
                <a:cxn ang="0">
                  <a:pos x="141" y="48"/>
                </a:cxn>
                <a:cxn ang="0">
                  <a:pos x="139" y="37"/>
                </a:cxn>
                <a:cxn ang="0">
                  <a:pos x="138" y="28"/>
                </a:cxn>
                <a:cxn ang="0">
                  <a:pos x="134" y="17"/>
                </a:cxn>
                <a:cxn ang="0">
                  <a:pos x="128" y="8"/>
                </a:cxn>
                <a:cxn ang="0">
                  <a:pos x="120" y="0"/>
                </a:cxn>
                <a:cxn ang="0">
                  <a:pos x="26" y="105"/>
                </a:cxn>
                <a:cxn ang="0">
                  <a:pos x="24" y="102"/>
                </a:cxn>
                <a:cxn ang="0">
                  <a:pos x="17" y="94"/>
                </a:cxn>
                <a:cxn ang="0">
                  <a:pos x="12" y="86"/>
                </a:cxn>
                <a:cxn ang="0">
                  <a:pos x="8" y="77"/>
                </a:cxn>
                <a:cxn ang="0">
                  <a:pos x="5" y="66"/>
                </a:cxn>
                <a:cxn ang="0">
                  <a:pos x="3" y="56"/>
                </a:cxn>
                <a:cxn ang="0">
                  <a:pos x="3" y="45"/>
                </a:cxn>
                <a:cxn ang="0">
                  <a:pos x="6" y="34"/>
                </a:cxn>
                <a:cxn ang="0">
                  <a:pos x="9" y="25"/>
                </a:cxn>
                <a:cxn ang="0">
                  <a:pos x="14" y="15"/>
                </a:cxn>
                <a:cxn ang="0">
                  <a:pos x="20" y="8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3"/>
                </a:cxn>
                <a:cxn ang="0">
                  <a:pos x="14" y="11"/>
                </a:cxn>
                <a:cxn ang="0">
                  <a:pos x="8" y="20"/>
                </a:cxn>
                <a:cxn ang="0">
                  <a:pos x="5" y="31"/>
                </a:cxn>
                <a:cxn ang="0">
                  <a:pos x="2" y="42"/>
                </a:cxn>
                <a:cxn ang="0">
                  <a:pos x="0" y="52"/>
                </a:cxn>
                <a:cxn ang="0">
                  <a:pos x="2" y="63"/>
                </a:cxn>
                <a:cxn ang="0">
                  <a:pos x="5" y="74"/>
                </a:cxn>
                <a:cxn ang="0">
                  <a:pos x="8" y="83"/>
                </a:cxn>
                <a:cxn ang="0">
                  <a:pos x="14" y="93"/>
                </a:cxn>
                <a:cxn ang="0">
                  <a:pos x="20" y="102"/>
                </a:cxn>
              </a:cxnLst>
              <a:rect l="0" t="0" r="r" b="b"/>
              <a:pathLst>
                <a:path w="141" h="105">
                  <a:moveTo>
                    <a:pt x="120" y="0"/>
                  </a:moveTo>
                  <a:lnTo>
                    <a:pt x="119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9" y="3"/>
                  </a:lnTo>
                  <a:lnTo>
                    <a:pt x="122" y="5"/>
                  </a:lnTo>
                  <a:lnTo>
                    <a:pt x="123" y="8"/>
                  </a:lnTo>
                  <a:lnTo>
                    <a:pt x="126" y="11"/>
                  </a:lnTo>
                  <a:lnTo>
                    <a:pt x="128" y="12"/>
                  </a:lnTo>
                  <a:lnTo>
                    <a:pt x="129" y="15"/>
                  </a:lnTo>
                  <a:lnTo>
                    <a:pt x="131" y="19"/>
                  </a:lnTo>
                  <a:lnTo>
                    <a:pt x="132" y="22"/>
                  </a:lnTo>
                  <a:lnTo>
                    <a:pt x="134" y="25"/>
                  </a:lnTo>
                  <a:lnTo>
                    <a:pt x="135" y="28"/>
                  </a:lnTo>
                  <a:lnTo>
                    <a:pt x="137" y="31"/>
                  </a:lnTo>
                  <a:lnTo>
                    <a:pt x="137" y="34"/>
                  </a:lnTo>
                  <a:lnTo>
                    <a:pt x="138" y="39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39" y="49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41" y="56"/>
                  </a:lnTo>
                  <a:lnTo>
                    <a:pt x="141" y="60"/>
                  </a:lnTo>
                  <a:lnTo>
                    <a:pt x="141" y="63"/>
                  </a:lnTo>
                  <a:lnTo>
                    <a:pt x="139" y="66"/>
                  </a:lnTo>
                  <a:lnTo>
                    <a:pt x="139" y="71"/>
                  </a:lnTo>
                  <a:lnTo>
                    <a:pt x="138" y="74"/>
                  </a:lnTo>
                  <a:lnTo>
                    <a:pt x="138" y="77"/>
                  </a:lnTo>
                  <a:lnTo>
                    <a:pt x="137" y="80"/>
                  </a:lnTo>
                  <a:lnTo>
                    <a:pt x="135" y="83"/>
                  </a:lnTo>
                  <a:lnTo>
                    <a:pt x="134" y="88"/>
                  </a:lnTo>
                  <a:lnTo>
                    <a:pt x="132" y="89"/>
                  </a:lnTo>
                  <a:lnTo>
                    <a:pt x="129" y="93"/>
                  </a:lnTo>
                  <a:lnTo>
                    <a:pt x="128" y="96"/>
                  </a:lnTo>
                  <a:lnTo>
                    <a:pt x="126" y="99"/>
                  </a:lnTo>
                  <a:lnTo>
                    <a:pt x="123" y="102"/>
                  </a:lnTo>
                  <a:lnTo>
                    <a:pt x="120" y="103"/>
                  </a:lnTo>
                  <a:lnTo>
                    <a:pt x="120" y="105"/>
                  </a:lnTo>
                  <a:lnTo>
                    <a:pt x="119" y="105"/>
                  </a:lnTo>
                  <a:lnTo>
                    <a:pt x="117" y="105"/>
                  </a:lnTo>
                  <a:lnTo>
                    <a:pt x="116" y="105"/>
                  </a:lnTo>
                  <a:lnTo>
                    <a:pt x="117" y="105"/>
                  </a:lnTo>
                  <a:lnTo>
                    <a:pt x="119" y="102"/>
                  </a:lnTo>
                  <a:lnTo>
                    <a:pt x="122" y="100"/>
                  </a:lnTo>
                  <a:lnTo>
                    <a:pt x="123" y="97"/>
                  </a:lnTo>
                  <a:lnTo>
                    <a:pt x="126" y="94"/>
                  </a:lnTo>
                  <a:lnTo>
                    <a:pt x="128" y="91"/>
                  </a:lnTo>
                  <a:lnTo>
                    <a:pt x="129" y="89"/>
                  </a:lnTo>
                  <a:lnTo>
                    <a:pt x="131" y="86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8" y="66"/>
                  </a:lnTo>
                  <a:lnTo>
                    <a:pt x="138" y="63"/>
                  </a:lnTo>
                  <a:lnTo>
                    <a:pt x="138" y="60"/>
                  </a:lnTo>
                  <a:lnTo>
                    <a:pt x="139" y="56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41" y="48"/>
                  </a:lnTo>
                  <a:lnTo>
                    <a:pt x="141" y="45"/>
                  </a:lnTo>
                  <a:lnTo>
                    <a:pt x="141" y="42"/>
                  </a:lnTo>
                  <a:lnTo>
                    <a:pt x="139" y="37"/>
                  </a:lnTo>
                  <a:lnTo>
                    <a:pt x="139" y="34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7" y="23"/>
                  </a:lnTo>
                  <a:lnTo>
                    <a:pt x="135" y="20"/>
                  </a:lnTo>
                  <a:lnTo>
                    <a:pt x="134" y="17"/>
                  </a:lnTo>
                  <a:lnTo>
                    <a:pt x="132" y="14"/>
                  </a:lnTo>
                  <a:lnTo>
                    <a:pt x="129" y="11"/>
                  </a:lnTo>
                  <a:lnTo>
                    <a:pt x="128" y="8"/>
                  </a:lnTo>
                  <a:lnTo>
                    <a:pt x="126" y="6"/>
                  </a:lnTo>
                  <a:lnTo>
                    <a:pt x="123" y="3"/>
                  </a:lnTo>
                  <a:lnTo>
                    <a:pt x="120" y="0"/>
                  </a:lnTo>
                  <a:close/>
                  <a:moveTo>
                    <a:pt x="23" y="105"/>
                  </a:moveTo>
                  <a:lnTo>
                    <a:pt x="24" y="105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6" y="105"/>
                  </a:lnTo>
                  <a:lnTo>
                    <a:pt x="24" y="102"/>
                  </a:lnTo>
                  <a:lnTo>
                    <a:pt x="21" y="100"/>
                  </a:lnTo>
                  <a:lnTo>
                    <a:pt x="20" y="97"/>
                  </a:lnTo>
                  <a:lnTo>
                    <a:pt x="17" y="94"/>
                  </a:lnTo>
                  <a:lnTo>
                    <a:pt x="15" y="91"/>
                  </a:lnTo>
                  <a:lnTo>
                    <a:pt x="14" y="89"/>
                  </a:lnTo>
                  <a:lnTo>
                    <a:pt x="12" y="86"/>
                  </a:lnTo>
                  <a:lnTo>
                    <a:pt x="11" y="83"/>
                  </a:lnTo>
                  <a:lnTo>
                    <a:pt x="9" y="80"/>
                  </a:lnTo>
                  <a:lnTo>
                    <a:pt x="8" y="77"/>
                  </a:lnTo>
                  <a:lnTo>
                    <a:pt x="6" y="72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5" y="42"/>
                  </a:lnTo>
                  <a:lnTo>
                    <a:pt x="5" y="39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11" y="22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20" y="8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9" y="88"/>
                  </a:lnTo>
                  <a:lnTo>
                    <a:pt x="11" y="89"/>
                  </a:lnTo>
                  <a:lnTo>
                    <a:pt x="14" y="93"/>
                  </a:lnTo>
                  <a:lnTo>
                    <a:pt x="15" y="96"/>
                  </a:lnTo>
                  <a:lnTo>
                    <a:pt x="17" y="99"/>
                  </a:lnTo>
                  <a:lnTo>
                    <a:pt x="20" y="102"/>
                  </a:lnTo>
                  <a:lnTo>
                    <a:pt x="21" y="103"/>
                  </a:lnTo>
                  <a:lnTo>
                    <a:pt x="23" y="105"/>
                  </a:lnTo>
                  <a:close/>
                </a:path>
              </a:pathLst>
            </a:custGeom>
            <a:solidFill>
              <a:srgbClr val="757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8" name="Freeform 78"/>
            <p:cNvSpPr>
              <a:spLocks noEditPoints="1"/>
            </p:cNvSpPr>
            <p:nvPr/>
          </p:nvSpPr>
          <p:spPr bwMode="auto">
            <a:xfrm>
              <a:off x="3584" y="2143"/>
              <a:ext cx="136" cy="10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1"/>
                </a:cxn>
                <a:cxn ang="0">
                  <a:pos x="116" y="7"/>
                </a:cxn>
                <a:cxn ang="0">
                  <a:pos x="122" y="15"/>
                </a:cxn>
                <a:cxn ang="0">
                  <a:pos x="128" y="24"/>
                </a:cxn>
                <a:cxn ang="0">
                  <a:pos x="131" y="33"/>
                </a:cxn>
                <a:cxn ang="0">
                  <a:pos x="132" y="43"/>
                </a:cxn>
                <a:cxn ang="0">
                  <a:pos x="134" y="53"/>
                </a:cxn>
                <a:cxn ang="0">
                  <a:pos x="135" y="61"/>
                </a:cxn>
                <a:cxn ang="0">
                  <a:pos x="134" y="70"/>
                </a:cxn>
                <a:cxn ang="0">
                  <a:pos x="131" y="81"/>
                </a:cxn>
                <a:cxn ang="0">
                  <a:pos x="126" y="90"/>
                </a:cxn>
                <a:cxn ang="0">
                  <a:pos x="120" y="98"/>
                </a:cxn>
                <a:cxn ang="0">
                  <a:pos x="114" y="106"/>
                </a:cxn>
                <a:cxn ang="0">
                  <a:pos x="110" y="106"/>
                </a:cxn>
                <a:cxn ang="0">
                  <a:pos x="110" y="106"/>
                </a:cxn>
                <a:cxn ang="0">
                  <a:pos x="116" y="98"/>
                </a:cxn>
                <a:cxn ang="0">
                  <a:pos x="122" y="90"/>
                </a:cxn>
                <a:cxn ang="0">
                  <a:pos x="128" y="83"/>
                </a:cxn>
                <a:cxn ang="0">
                  <a:pos x="131" y="73"/>
                </a:cxn>
                <a:cxn ang="0">
                  <a:pos x="132" y="64"/>
                </a:cxn>
                <a:cxn ang="0">
                  <a:pos x="134" y="53"/>
                </a:cxn>
                <a:cxn ang="0">
                  <a:pos x="135" y="46"/>
                </a:cxn>
                <a:cxn ang="0">
                  <a:pos x="134" y="35"/>
                </a:cxn>
                <a:cxn ang="0">
                  <a:pos x="131" y="26"/>
                </a:cxn>
                <a:cxn ang="0">
                  <a:pos x="126" y="16"/>
                </a:cxn>
                <a:cxn ang="0">
                  <a:pos x="120" y="9"/>
                </a:cxn>
                <a:cxn ang="0">
                  <a:pos x="114" y="1"/>
                </a:cxn>
                <a:cxn ang="0">
                  <a:pos x="26" y="106"/>
                </a:cxn>
                <a:cxn ang="0">
                  <a:pos x="29" y="107"/>
                </a:cxn>
                <a:cxn ang="0">
                  <a:pos x="23" y="101"/>
                </a:cxn>
                <a:cxn ang="0">
                  <a:pos x="17" y="94"/>
                </a:cxn>
                <a:cxn ang="0">
                  <a:pos x="11" y="86"/>
                </a:cxn>
                <a:cxn ang="0">
                  <a:pos x="8" y="77"/>
                </a:cxn>
                <a:cxn ang="0">
                  <a:pos x="5" y="67"/>
                </a:cxn>
                <a:cxn ang="0">
                  <a:pos x="3" y="57"/>
                </a:cxn>
                <a:cxn ang="0">
                  <a:pos x="3" y="46"/>
                </a:cxn>
                <a:cxn ang="0">
                  <a:pos x="5" y="37"/>
                </a:cxn>
                <a:cxn ang="0">
                  <a:pos x="8" y="27"/>
                </a:cxn>
                <a:cxn ang="0">
                  <a:pos x="12" y="18"/>
                </a:cxn>
                <a:cxn ang="0">
                  <a:pos x="18" y="10"/>
                </a:cxn>
                <a:cxn ang="0">
                  <a:pos x="24" y="3"/>
                </a:cxn>
                <a:cxn ang="0">
                  <a:pos x="27" y="0"/>
                </a:cxn>
                <a:cxn ang="0">
                  <a:pos x="24" y="1"/>
                </a:cxn>
                <a:cxn ang="0">
                  <a:pos x="18" y="6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4"/>
                </a:cxn>
                <a:cxn ang="0">
                  <a:pos x="3" y="73"/>
                </a:cxn>
                <a:cxn ang="0">
                  <a:pos x="8" y="84"/>
                </a:cxn>
                <a:cxn ang="0">
                  <a:pos x="12" y="92"/>
                </a:cxn>
                <a:cxn ang="0">
                  <a:pos x="18" y="101"/>
                </a:cxn>
                <a:cxn ang="0">
                  <a:pos x="24" y="106"/>
                </a:cxn>
              </a:cxnLst>
              <a:rect l="0" t="0" r="r" b="b"/>
              <a:pathLst>
                <a:path w="136" h="107">
                  <a:moveTo>
                    <a:pt x="113" y="1"/>
                  </a:moveTo>
                  <a:lnTo>
                    <a:pt x="113" y="0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10" y="1"/>
                  </a:lnTo>
                  <a:lnTo>
                    <a:pt x="111" y="3"/>
                  </a:lnTo>
                  <a:lnTo>
                    <a:pt x="114" y="6"/>
                  </a:lnTo>
                  <a:lnTo>
                    <a:pt x="116" y="7"/>
                  </a:lnTo>
                  <a:lnTo>
                    <a:pt x="119" y="10"/>
                  </a:lnTo>
                  <a:lnTo>
                    <a:pt x="120" y="13"/>
                  </a:lnTo>
                  <a:lnTo>
                    <a:pt x="122" y="15"/>
                  </a:lnTo>
                  <a:lnTo>
                    <a:pt x="125" y="18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28" y="27"/>
                  </a:lnTo>
                  <a:lnTo>
                    <a:pt x="129" y="30"/>
                  </a:lnTo>
                  <a:lnTo>
                    <a:pt x="131" y="33"/>
                  </a:lnTo>
                  <a:lnTo>
                    <a:pt x="131" y="37"/>
                  </a:lnTo>
                  <a:lnTo>
                    <a:pt x="132" y="40"/>
                  </a:lnTo>
                  <a:lnTo>
                    <a:pt x="132" y="43"/>
                  </a:lnTo>
                  <a:lnTo>
                    <a:pt x="134" y="46"/>
                  </a:lnTo>
                  <a:lnTo>
                    <a:pt x="134" y="50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6" y="57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4" y="70"/>
                  </a:lnTo>
                  <a:lnTo>
                    <a:pt x="134" y="73"/>
                  </a:lnTo>
                  <a:lnTo>
                    <a:pt x="132" y="78"/>
                  </a:lnTo>
                  <a:lnTo>
                    <a:pt x="131" y="81"/>
                  </a:lnTo>
                  <a:lnTo>
                    <a:pt x="129" y="84"/>
                  </a:lnTo>
                  <a:lnTo>
                    <a:pt x="128" y="87"/>
                  </a:lnTo>
                  <a:lnTo>
                    <a:pt x="126" y="90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0" y="98"/>
                  </a:lnTo>
                  <a:lnTo>
                    <a:pt x="119" y="101"/>
                  </a:lnTo>
                  <a:lnTo>
                    <a:pt x="116" y="103"/>
                  </a:lnTo>
                  <a:lnTo>
                    <a:pt x="114" y="106"/>
                  </a:lnTo>
                  <a:lnTo>
                    <a:pt x="113" y="106"/>
                  </a:lnTo>
                  <a:lnTo>
                    <a:pt x="111" y="106"/>
                  </a:lnTo>
                  <a:lnTo>
                    <a:pt x="110" y="106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10" y="106"/>
                  </a:lnTo>
                  <a:lnTo>
                    <a:pt x="111" y="103"/>
                  </a:lnTo>
                  <a:lnTo>
                    <a:pt x="114" y="101"/>
                  </a:lnTo>
                  <a:lnTo>
                    <a:pt x="116" y="98"/>
                  </a:lnTo>
                  <a:lnTo>
                    <a:pt x="119" y="97"/>
                  </a:lnTo>
                  <a:lnTo>
                    <a:pt x="120" y="94"/>
                  </a:lnTo>
                  <a:lnTo>
                    <a:pt x="122" y="90"/>
                  </a:lnTo>
                  <a:lnTo>
                    <a:pt x="125" y="89"/>
                  </a:lnTo>
                  <a:lnTo>
                    <a:pt x="126" y="86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9" y="77"/>
                  </a:lnTo>
                  <a:lnTo>
                    <a:pt x="131" y="73"/>
                  </a:lnTo>
                  <a:lnTo>
                    <a:pt x="131" y="70"/>
                  </a:lnTo>
                  <a:lnTo>
                    <a:pt x="132" y="67"/>
                  </a:lnTo>
                  <a:lnTo>
                    <a:pt x="132" y="64"/>
                  </a:lnTo>
                  <a:lnTo>
                    <a:pt x="134" y="60"/>
                  </a:lnTo>
                  <a:lnTo>
                    <a:pt x="134" y="57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6" y="50"/>
                  </a:lnTo>
                  <a:lnTo>
                    <a:pt x="135" y="46"/>
                  </a:lnTo>
                  <a:lnTo>
                    <a:pt x="135" y="43"/>
                  </a:lnTo>
                  <a:lnTo>
                    <a:pt x="135" y="40"/>
                  </a:lnTo>
                  <a:lnTo>
                    <a:pt x="134" y="35"/>
                  </a:lnTo>
                  <a:lnTo>
                    <a:pt x="134" y="32"/>
                  </a:lnTo>
                  <a:lnTo>
                    <a:pt x="132" y="29"/>
                  </a:lnTo>
                  <a:lnTo>
                    <a:pt x="131" y="26"/>
                  </a:lnTo>
                  <a:lnTo>
                    <a:pt x="129" y="23"/>
                  </a:lnTo>
                  <a:lnTo>
                    <a:pt x="128" y="20"/>
                  </a:lnTo>
                  <a:lnTo>
                    <a:pt x="126" y="16"/>
                  </a:lnTo>
                  <a:lnTo>
                    <a:pt x="125" y="13"/>
                  </a:lnTo>
                  <a:lnTo>
                    <a:pt x="123" y="12"/>
                  </a:lnTo>
                  <a:lnTo>
                    <a:pt x="120" y="9"/>
                  </a:lnTo>
                  <a:lnTo>
                    <a:pt x="119" y="6"/>
                  </a:lnTo>
                  <a:lnTo>
                    <a:pt x="116" y="4"/>
                  </a:lnTo>
                  <a:lnTo>
                    <a:pt x="114" y="1"/>
                  </a:lnTo>
                  <a:lnTo>
                    <a:pt x="113" y="1"/>
                  </a:lnTo>
                  <a:close/>
                  <a:moveTo>
                    <a:pt x="24" y="106"/>
                  </a:moveTo>
                  <a:lnTo>
                    <a:pt x="26" y="106"/>
                  </a:lnTo>
                  <a:lnTo>
                    <a:pt x="27" y="106"/>
                  </a:lnTo>
                  <a:lnTo>
                    <a:pt x="29" y="106"/>
                  </a:lnTo>
                  <a:lnTo>
                    <a:pt x="29" y="107"/>
                  </a:lnTo>
                  <a:lnTo>
                    <a:pt x="27" y="106"/>
                  </a:lnTo>
                  <a:lnTo>
                    <a:pt x="24" y="103"/>
                  </a:lnTo>
                  <a:lnTo>
                    <a:pt x="23" y="101"/>
                  </a:lnTo>
                  <a:lnTo>
                    <a:pt x="20" y="98"/>
                  </a:lnTo>
                  <a:lnTo>
                    <a:pt x="18" y="97"/>
                  </a:lnTo>
                  <a:lnTo>
                    <a:pt x="17" y="94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6" y="33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18"/>
                  </a:lnTo>
                  <a:lnTo>
                    <a:pt x="14" y="15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7"/>
                  </a:lnTo>
                  <a:lnTo>
                    <a:pt x="23" y="6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3" y="73"/>
                  </a:lnTo>
                  <a:lnTo>
                    <a:pt x="5" y="78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9" y="87"/>
                  </a:lnTo>
                  <a:lnTo>
                    <a:pt x="11" y="90"/>
                  </a:lnTo>
                  <a:lnTo>
                    <a:pt x="12" y="92"/>
                  </a:lnTo>
                  <a:lnTo>
                    <a:pt x="14" y="95"/>
                  </a:lnTo>
                  <a:lnTo>
                    <a:pt x="17" y="98"/>
                  </a:lnTo>
                  <a:lnTo>
                    <a:pt x="18" y="101"/>
                  </a:lnTo>
                  <a:lnTo>
                    <a:pt x="21" y="103"/>
                  </a:lnTo>
                  <a:lnTo>
                    <a:pt x="23" y="106"/>
                  </a:lnTo>
                  <a:lnTo>
                    <a:pt x="24" y="106"/>
                  </a:lnTo>
                  <a:close/>
                </a:path>
              </a:pathLst>
            </a:custGeom>
            <a:solidFill>
              <a:srgbClr val="7A7A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39" name="Freeform 79"/>
            <p:cNvSpPr>
              <a:spLocks noEditPoints="1"/>
            </p:cNvSpPr>
            <p:nvPr/>
          </p:nvSpPr>
          <p:spPr bwMode="auto">
            <a:xfrm>
              <a:off x="3587" y="2143"/>
              <a:ext cx="131" cy="10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5" y="3"/>
                </a:cxn>
                <a:cxn ang="0">
                  <a:pos x="111" y="10"/>
                </a:cxn>
                <a:cxn ang="0">
                  <a:pos x="117" y="16"/>
                </a:cxn>
                <a:cxn ang="0">
                  <a:pos x="122" y="26"/>
                </a:cxn>
                <a:cxn ang="0">
                  <a:pos x="125" y="33"/>
                </a:cxn>
                <a:cxn ang="0">
                  <a:pos x="128" y="43"/>
                </a:cxn>
                <a:cxn ang="0">
                  <a:pos x="128" y="53"/>
                </a:cxn>
                <a:cxn ang="0">
                  <a:pos x="131" y="60"/>
                </a:cxn>
                <a:cxn ang="0">
                  <a:pos x="129" y="70"/>
                </a:cxn>
                <a:cxn ang="0">
                  <a:pos x="125" y="80"/>
                </a:cxn>
                <a:cxn ang="0">
                  <a:pos x="122" y="89"/>
                </a:cxn>
                <a:cxn ang="0">
                  <a:pos x="116" y="97"/>
                </a:cxn>
                <a:cxn ang="0">
                  <a:pos x="108" y="103"/>
                </a:cxn>
                <a:cxn ang="0">
                  <a:pos x="104" y="107"/>
                </a:cxn>
                <a:cxn ang="0">
                  <a:pos x="102" y="106"/>
                </a:cxn>
                <a:cxn ang="0">
                  <a:pos x="110" y="100"/>
                </a:cxn>
                <a:cxn ang="0">
                  <a:pos x="116" y="92"/>
                </a:cxn>
                <a:cxn ang="0">
                  <a:pos x="120" y="84"/>
                </a:cxn>
                <a:cxn ang="0">
                  <a:pos x="125" y="75"/>
                </a:cxn>
                <a:cxn ang="0">
                  <a:pos x="126" y="66"/>
                </a:cxn>
                <a:cxn ang="0">
                  <a:pos x="128" y="57"/>
                </a:cxn>
                <a:cxn ang="0">
                  <a:pos x="131" y="50"/>
                </a:cxn>
                <a:cxn ang="0">
                  <a:pos x="129" y="40"/>
                </a:cxn>
                <a:cxn ang="0">
                  <a:pos x="126" y="30"/>
                </a:cxn>
                <a:cxn ang="0">
                  <a:pos x="123" y="21"/>
                </a:cxn>
                <a:cxn ang="0">
                  <a:pos x="117" y="13"/>
                </a:cxn>
                <a:cxn ang="0">
                  <a:pos x="111" y="6"/>
                </a:cxn>
                <a:cxn ang="0">
                  <a:pos x="105" y="0"/>
                </a:cxn>
                <a:cxn ang="0">
                  <a:pos x="28" y="107"/>
                </a:cxn>
                <a:cxn ang="0">
                  <a:pos x="26" y="103"/>
                </a:cxn>
                <a:cxn ang="0">
                  <a:pos x="20" y="97"/>
                </a:cxn>
                <a:cxn ang="0">
                  <a:pos x="14" y="89"/>
                </a:cxn>
                <a:cxn ang="0">
                  <a:pos x="9" y="81"/>
                </a:cxn>
                <a:cxn ang="0">
                  <a:pos x="6" y="72"/>
                </a:cxn>
                <a:cxn ang="0">
                  <a:pos x="3" y="63"/>
                </a:cxn>
                <a:cxn ang="0">
                  <a:pos x="3" y="53"/>
                </a:cxn>
                <a:cxn ang="0">
                  <a:pos x="3" y="43"/>
                </a:cxn>
                <a:cxn ang="0">
                  <a:pos x="6" y="33"/>
                </a:cxn>
                <a:cxn ang="0">
                  <a:pos x="9" y="26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24" y="1"/>
                </a:cxn>
                <a:cxn ang="0">
                  <a:pos x="17" y="7"/>
                </a:cxn>
                <a:cxn ang="0">
                  <a:pos x="11" y="15"/>
                </a:cxn>
                <a:cxn ang="0">
                  <a:pos x="6" y="24"/>
                </a:cxn>
                <a:cxn ang="0">
                  <a:pos x="3" y="33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3" y="73"/>
                </a:cxn>
                <a:cxn ang="0">
                  <a:pos x="6" y="83"/>
                </a:cxn>
                <a:cxn ang="0">
                  <a:pos x="11" y="90"/>
                </a:cxn>
                <a:cxn ang="0">
                  <a:pos x="17" y="98"/>
                </a:cxn>
                <a:cxn ang="0">
                  <a:pos x="24" y="106"/>
                </a:cxn>
              </a:cxnLst>
              <a:rect l="0" t="0" r="r" b="b"/>
              <a:pathLst>
                <a:path w="131" h="107">
                  <a:moveTo>
                    <a:pt x="105" y="0"/>
                  </a:move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102" y="1"/>
                  </a:lnTo>
                  <a:lnTo>
                    <a:pt x="105" y="3"/>
                  </a:lnTo>
                  <a:lnTo>
                    <a:pt x="107" y="6"/>
                  </a:lnTo>
                  <a:lnTo>
                    <a:pt x="110" y="7"/>
                  </a:lnTo>
                  <a:lnTo>
                    <a:pt x="111" y="10"/>
                  </a:lnTo>
                  <a:lnTo>
                    <a:pt x="113" y="12"/>
                  </a:lnTo>
                  <a:lnTo>
                    <a:pt x="116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0" y="23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5" y="30"/>
                  </a:lnTo>
                  <a:lnTo>
                    <a:pt x="125" y="33"/>
                  </a:lnTo>
                  <a:lnTo>
                    <a:pt x="126" y="37"/>
                  </a:lnTo>
                  <a:lnTo>
                    <a:pt x="126" y="40"/>
                  </a:lnTo>
                  <a:lnTo>
                    <a:pt x="128" y="43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57"/>
                  </a:lnTo>
                  <a:lnTo>
                    <a:pt x="131" y="60"/>
                  </a:lnTo>
                  <a:lnTo>
                    <a:pt x="129" y="64"/>
                  </a:lnTo>
                  <a:lnTo>
                    <a:pt x="129" y="67"/>
                  </a:lnTo>
                  <a:lnTo>
                    <a:pt x="129" y="70"/>
                  </a:lnTo>
                  <a:lnTo>
                    <a:pt x="128" y="73"/>
                  </a:lnTo>
                  <a:lnTo>
                    <a:pt x="126" y="77"/>
                  </a:lnTo>
                  <a:lnTo>
                    <a:pt x="125" y="80"/>
                  </a:lnTo>
                  <a:lnTo>
                    <a:pt x="125" y="83"/>
                  </a:lnTo>
                  <a:lnTo>
                    <a:pt x="123" y="86"/>
                  </a:lnTo>
                  <a:lnTo>
                    <a:pt x="122" y="89"/>
                  </a:lnTo>
                  <a:lnTo>
                    <a:pt x="119" y="90"/>
                  </a:lnTo>
                  <a:lnTo>
                    <a:pt x="117" y="94"/>
                  </a:lnTo>
                  <a:lnTo>
                    <a:pt x="116" y="97"/>
                  </a:lnTo>
                  <a:lnTo>
                    <a:pt x="113" y="98"/>
                  </a:lnTo>
                  <a:lnTo>
                    <a:pt x="111" y="101"/>
                  </a:lnTo>
                  <a:lnTo>
                    <a:pt x="108" y="103"/>
                  </a:lnTo>
                  <a:lnTo>
                    <a:pt x="107" y="106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1" y="107"/>
                  </a:lnTo>
                  <a:lnTo>
                    <a:pt x="102" y="106"/>
                  </a:lnTo>
                  <a:lnTo>
                    <a:pt x="105" y="103"/>
                  </a:lnTo>
                  <a:lnTo>
                    <a:pt x="107" y="101"/>
                  </a:lnTo>
                  <a:lnTo>
                    <a:pt x="110" y="100"/>
                  </a:lnTo>
                  <a:lnTo>
                    <a:pt x="111" y="97"/>
                  </a:lnTo>
                  <a:lnTo>
                    <a:pt x="113" y="95"/>
                  </a:lnTo>
                  <a:lnTo>
                    <a:pt x="116" y="92"/>
                  </a:lnTo>
                  <a:lnTo>
                    <a:pt x="117" y="89"/>
                  </a:lnTo>
                  <a:lnTo>
                    <a:pt x="119" y="87"/>
                  </a:lnTo>
                  <a:lnTo>
                    <a:pt x="120" y="84"/>
                  </a:lnTo>
                  <a:lnTo>
                    <a:pt x="122" y="81"/>
                  </a:lnTo>
                  <a:lnTo>
                    <a:pt x="123" y="78"/>
                  </a:lnTo>
                  <a:lnTo>
                    <a:pt x="125" y="75"/>
                  </a:lnTo>
                  <a:lnTo>
                    <a:pt x="125" y="72"/>
                  </a:lnTo>
                  <a:lnTo>
                    <a:pt x="126" y="69"/>
                  </a:lnTo>
                  <a:lnTo>
                    <a:pt x="126" y="66"/>
                  </a:lnTo>
                  <a:lnTo>
                    <a:pt x="128" y="63"/>
                  </a:lnTo>
                  <a:lnTo>
                    <a:pt x="128" y="60"/>
                  </a:lnTo>
                  <a:lnTo>
                    <a:pt x="128" y="57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50"/>
                  </a:lnTo>
                  <a:lnTo>
                    <a:pt x="131" y="46"/>
                  </a:lnTo>
                  <a:lnTo>
                    <a:pt x="129" y="43"/>
                  </a:lnTo>
                  <a:lnTo>
                    <a:pt x="129" y="40"/>
                  </a:lnTo>
                  <a:lnTo>
                    <a:pt x="129" y="37"/>
                  </a:lnTo>
                  <a:lnTo>
                    <a:pt x="128" y="33"/>
                  </a:lnTo>
                  <a:lnTo>
                    <a:pt x="126" y="30"/>
                  </a:lnTo>
                  <a:lnTo>
                    <a:pt x="125" y="27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2" y="18"/>
                  </a:lnTo>
                  <a:lnTo>
                    <a:pt x="119" y="15"/>
                  </a:lnTo>
                  <a:lnTo>
                    <a:pt x="117" y="13"/>
                  </a:lnTo>
                  <a:lnTo>
                    <a:pt x="116" y="10"/>
                  </a:lnTo>
                  <a:lnTo>
                    <a:pt x="113" y="7"/>
                  </a:lnTo>
                  <a:lnTo>
                    <a:pt x="111" y="6"/>
                  </a:lnTo>
                  <a:lnTo>
                    <a:pt x="108" y="3"/>
                  </a:lnTo>
                  <a:lnTo>
                    <a:pt x="107" y="1"/>
                  </a:lnTo>
                  <a:lnTo>
                    <a:pt x="105" y="0"/>
                  </a:lnTo>
                  <a:close/>
                  <a:moveTo>
                    <a:pt x="26" y="107"/>
                  </a:moveTo>
                  <a:lnTo>
                    <a:pt x="27" y="107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28" y="106"/>
                  </a:lnTo>
                  <a:lnTo>
                    <a:pt x="26" y="103"/>
                  </a:lnTo>
                  <a:lnTo>
                    <a:pt x="24" y="101"/>
                  </a:lnTo>
                  <a:lnTo>
                    <a:pt x="21" y="100"/>
                  </a:lnTo>
                  <a:lnTo>
                    <a:pt x="20" y="97"/>
                  </a:lnTo>
                  <a:lnTo>
                    <a:pt x="17" y="95"/>
                  </a:lnTo>
                  <a:lnTo>
                    <a:pt x="15" y="92"/>
                  </a:lnTo>
                  <a:lnTo>
                    <a:pt x="14" y="89"/>
                  </a:lnTo>
                  <a:lnTo>
                    <a:pt x="12" y="87"/>
                  </a:lnTo>
                  <a:lnTo>
                    <a:pt x="11" y="84"/>
                  </a:lnTo>
                  <a:lnTo>
                    <a:pt x="9" y="81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6" y="72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3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4" y="6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6" y="24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2" y="70"/>
                  </a:lnTo>
                  <a:lnTo>
                    <a:pt x="3" y="73"/>
                  </a:lnTo>
                  <a:lnTo>
                    <a:pt x="5" y="77"/>
                  </a:lnTo>
                  <a:lnTo>
                    <a:pt x="5" y="80"/>
                  </a:lnTo>
                  <a:lnTo>
                    <a:pt x="6" y="83"/>
                  </a:lnTo>
                  <a:lnTo>
                    <a:pt x="8" y="86"/>
                  </a:lnTo>
                  <a:lnTo>
                    <a:pt x="9" y="89"/>
                  </a:lnTo>
                  <a:lnTo>
                    <a:pt x="11" y="90"/>
                  </a:lnTo>
                  <a:lnTo>
                    <a:pt x="14" y="94"/>
                  </a:lnTo>
                  <a:lnTo>
                    <a:pt x="15" y="97"/>
                  </a:lnTo>
                  <a:lnTo>
                    <a:pt x="17" y="98"/>
                  </a:lnTo>
                  <a:lnTo>
                    <a:pt x="20" y="101"/>
                  </a:lnTo>
                  <a:lnTo>
                    <a:pt x="21" y="103"/>
                  </a:lnTo>
                  <a:lnTo>
                    <a:pt x="24" y="106"/>
                  </a:lnTo>
                  <a:lnTo>
                    <a:pt x="26" y="107"/>
                  </a:lnTo>
                  <a:close/>
                </a:path>
              </a:pathLst>
            </a:custGeom>
            <a:solidFill>
              <a:srgbClr val="828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0" name="Freeform 80"/>
            <p:cNvSpPr>
              <a:spLocks noEditPoints="1"/>
            </p:cNvSpPr>
            <p:nvPr/>
          </p:nvSpPr>
          <p:spPr bwMode="auto">
            <a:xfrm>
              <a:off x="3590" y="2143"/>
              <a:ext cx="125" cy="10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4" y="0"/>
                </a:cxn>
                <a:cxn ang="0">
                  <a:pos x="101" y="6"/>
                </a:cxn>
                <a:cxn ang="0">
                  <a:pos x="107" y="12"/>
                </a:cxn>
                <a:cxn ang="0">
                  <a:pos x="111" y="18"/>
                </a:cxn>
                <a:cxn ang="0">
                  <a:pos x="116" y="26"/>
                </a:cxn>
                <a:cxn ang="0">
                  <a:pos x="120" y="35"/>
                </a:cxn>
                <a:cxn ang="0">
                  <a:pos x="122" y="44"/>
                </a:cxn>
                <a:cxn ang="0">
                  <a:pos x="122" y="53"/>
                </a:cxn>
                <a:cxn ang="0">
                  <a:pos x="125" y="60"/>
                </a:cxn>
                <a:cxn ang="0">
                  <a:pos x="123" y="69"/>
                </a:cxn>
                <a:cxn ang="0">
                  <a:pos x="120" y="78"/>
                </a:cxn>
                <a:cxn ang="0">
                  <a:pos x="116" y="87"/>
                </a:cxn>
                <a:cxn ang="0">
                  <a:pos x="110" y="95"/>
                </a:cxn>
                <a:cxn ang="0">
                  <a:pos x="104" y="101"/>
                </a:cxn>
                <a:cxn ang="0">
                  <a:pos x="98" y="107"/>
                </a:cxn>
                <a:cxn ang="0">
                  <a:pos x="94" y="107"/>
                </a:cxn>
                <a:cxn ang="0">
                  <a:pos x="96" y="104"/>
                </a:cxn>
                <a:cxn ang="0">
                  <a:pos x="102" y="100"/>
                </a:cxn>
                <a:cxn ang="0">
                  <a:pos x="108" y="94"/>
                </a:cxn>
                <a:cxn ang="0">
                  <a:pos x="114" y="86"/>
                </a:cxn>
                <a:cxn ang="0">
                  <a:pos x="117" y="78"/>
                </a:cxn>
                <a:cxn ang="0">
                  <a:pos x="120" y="69"/>
                </a:cxn>
                <a:cxn ang="0">
                  <a:pos x="122" y="60"/>
                </a:cxn>
                <a:cxn ang="0">
                  <a:pos x="125" y="53"/>
                </a:cxn>
                <a:cxn ang="0">
                  <a:pos x="125" y="43"/>
                </a:cxn>
                <a:cxn ang="0">
                  <a:pos x="122" y="33"/>
                </a:cxn>
                <a:cxn ang="0">
                  <a:pos x="119" y="26"/>
                </a:cxn>
                <a:cxn ang="0">
                  <a:pos x="114" y="16"/>
                </a:cxn>
                <a:cxn ang="0">
                  <a:pos x="108" y="10"/>
                </a:cxn>
                <a:cxn ang="0">
                  <a:pos x="102" y="3"/>
                </a:cxn>
                <a:cxn ang="0">
                  <a:pos x="27" y="107"/>
                </a:cxn>
                <a:cxn ang="0">
                  <a:pos x="31" y="107"/>
                </a:cxn>
                <a:cxn ang="0">
                  <a:pos x="28" y="104"/>
                </a:cxn>
                <a:cxn ang="0">
                  <a:pos x="23" y="100"/>
                </a:cxn>
                <a:cxn ang="0">
                  <a:pos x="17" y="94"/>
                </a:cxn>
                <a:cxn ang="0">
                  <a:pos x="11" y="86"/>
                </a:cxn>
                <a:cxn ang="0">
                  <a:pos x="8" y="78"/>
                </a:cxn>
                <a:cxn ang="0">
                  <a:pos x="5" y="69"/>
                </a:cxn>
                <a:cxn ang="0">
                  <a:pos x="3" y="60"/>
                </a:cxn>
                <a:cxn ang="0">
                  <a:pos x="3" y="50"/>
                </a:cxn>
                <a:cxn ang="0">
                  <a:pos x="3" y="41"/>
                </a:cxn>
                <a:cxn ang="0">
                  <a:pos x="6" y="32"/>
                </a:cxn>
                <a:cxn ang="0">
                  <a:pos x="9" y="24"/>
                </a:cxn>
                <a:cxn ang="0">
                  <a:pos x="15" y="16"/>
                </a:cxn>
                <a:cxn ang="0">
                  <a:pos x="20" y="9"/>
                </a:cxn>
                <a:cxn ang="0">
                  <a:pos x="27" y="3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3" y="3"/>
                </a:cxn>
                <a:cxn ang="0">
                  <a:pos x="17" y="10"/>
                </a:cxn>
                <a:cxn ang="0">
                  <a:pos x="11" y="16"/>
                </a:cxn>
                <a:cxn ang="0">
                  <a:pos x="6" y="26"/>
                </a:cxn>
                <a:cxn ang="0">
                  <a:pos x="3" y="33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3"/>
                </a:cxn>
                <a:cxn ang="0">
                  <a:pos x="3" y="72"/>
                </a:cxn>
                <a:cxn ang="0">
                  <a:pos x="6" y="81"/>
                </a:cxn>
                <a:cxn ang="0">
                  <a:pos x="11" y="89"/>
                </a:cxn>
                <a:cxn ang="0">
                  <a:pos x="17" y="97"/>
                </a:cxn>
                <a:cxn ang="0">
                  <a:pos x="23" y="103"/>
                </a:cxn>
              </a:cxnLst>
              <a:rect l="0" t="0" r="r" b="b"/>
              <a:pathLst>
                <a:path w="125" h="107">
                  <a:moveTo>
                    <a:pt x="98" y="0"/>
                  </a:moveTo>
                  <a:lnTo>
                    <a:pt x="96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5" y="9"/>
                  </a:lnTo>
                  <a:lnTo>
                    <a:pt x="107" y="12"/>
                  </a:lnTo>
                  <a:lnTo>
                    <a:pt x="108" y="13"/>
                  </a:lnTo>
                  <a:lnTo>
                    <a:pt x="110" y="16"/>
                  </a:lnTo>
                  <a:lnTo>
                    <a:pt x="111" y="18"/>
                  </a:lnTo>
                  <a:lnTo>
                    <a:pt x="114" y="21"/>
                  </a:lnTo>
                  <a:lnTo>
                    <a:pt x="114" y="24"/>
                  </a:lnTo>
                  <a:lnTo>
                    <a:pt x="116" y="26"/>
                  </a:lnTo>
                  <a:lnTo>
                    <a:pt x="117" y="29"/>
                  </a:lnTo>
                  <a:lnTo>
                    <a:pt x="119" y="32"/>
                  </a:lnTo>
                  <a:lnTo>
                    <a:pt x="120" y="35"/>
                  </a:lnTo>
                  <a:lnTo>
                    <a:pt x="120" y="38"/>
                  </a:lnTo>
                  <a:lnTo>
                    <a:pt x="122" y="41"/>
                  </a:lnTo>
                  <a:lnTo>
                    <a:pt x="122" y="44"/>
                  </a:lnTo>
                  <a:lnTo>
                    <a:pt x="122" y="47"/>
                  </a:lnTo>
                  <a:lnTo>
                    <a:pt x="122" y="50"/>
                  </a:lnTo>
                  <a:lnTo>
                    <a:pt x="122" y="53"/>
                  </a:lnTo>
                  <a:lnTo>
                    <a:pt x="125" y="53"/>
                  </a:lnTo>
                  <a:lnTo>
                    <a:pt x="125" y="57"/>
                  </a:lnTo>
                  <a:lnTo>
                    <a:pt x="125" y="60"/>
                  </a:lnTo>
                  <a:lnTo>
                    <a:pt x="125" y="63"/>
                  </a:lnTo>
                  <a:lnTo>
                    <a:pt x="123" y="66"/>
                  </a:lnTo>
                  <a:lnTo>
                    <a:pt x="123" y="69"/>
                  </a:lnTo>
                  <a:lnTo>
                    <a:pt x="122" y="72"/>
                  </a:lnTo>
                  <a:lnTo>
                    <a:pt x="122" y="75"/>
                  </a:lnTo>
                  <a:lnTo>
                    <a:pt x="120" y="78"/>
                  </a:lnTo>
                  <a:lnTo>
                    <a:pt x="119" y="81"/>
                  </a:lnTo>
                  <a:lnTo>
                    <a:pt x="117" y="84"/>
                  </a:lnTo>
                  <a:lnTo>
                    <a:pt x="116" y="87"/>
                  </a:lnTo>
                  <a:lnTo>
                    <a:pt x="114" y="89"/>
                  </a:lnTo>
                  <a:lnTo>
                    <a:pt x="113" y="92"/>
                  </a:lnTo>
                  <a:lnTo>
                    <a:pt x="110" y="95"/>
                  </a:lnTo>
                  <a:lnTo>
                    <a:pt x="108" y="97"/>
                  </a:lnTo>
                  <a:lnTo>
                    <a:pt x="107" y="100"/>
                  </a:lnTo>
                  <a:lnTo>
                    <a:pt x="104" y="101"/>
                  </a:lnTo>
                  <a:lnTo>
                    <a:pt x="102" y="103"/>
                  </a:lnTo>
                  <a:lnTo>
                    <a:pt x="99" y="106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5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6"/>
                  </a:lnTo>
                  <a:lnTo>
                    <a:pt x="96" y="104"/>
                  </a:lnTo>
                  <a:lnTo>
                    <a:pt x="98" y="103"/>
                  </a:lnTo>
                  <a:lnTo>
                    <a:pt x="101" y="101"/>
                  </a:lnTo>
                  <a:lnTo>
                    <a:pt x="102" y="100"/>
                  </a:lnTo>
                  <a:lnTo>
                    <a:pt x="105" y="97"/>
                  </a:lnTo>
                  <a:lnTo>
                    <a:pt x="107" y="95"/>
                  </a:lnTo>
                  <a:lnTo>
                    <a:pt x="108" y="94"/>
                  </a:lnTo>
                  <a:lnTo>
                    <a:pt x="110" y="90"/>
                  </a:lnTo>
                  <a:lnTo>
                    <a:pt x="111" y="87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6" y="80"/>
                  </a:lnTo>
                  <a:lnTo>
                    <a:pt x="117" y="78"/>
                  </a:lnTo>
                  <a:lnTo>
                    <a:pt x="119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2" y="66"/>
                  </a:lnTo>
                  <a:lnTo>
                    <a:pt x="122" y="63"/>
                  </a:lnTo>
                  <a:lnTo>
                    <a:pt x="122" y="60"/>
                  </a:lnTo>
                  <a:lnTo>
                    <a:pt x="122" y="57"/>
                  </a:lnTo>
                  <a:lnTo>
                    <a:pt x="122" y="53"/>
                  </a:lnTo>
                  <a:lnTo>
                    <a:pt x="125" y="53"/>
                  </a:lnTo>
                  <a:lnTo>
                    <a:pt x="125" y="50"/>
                  </a:lnTo>
                  <a:lnTo>
                    <a:pt x="125" y="47"/>
                  </a:lnTo>
                  <a:lnTo>
                    <a:pt x="125" y="43"/>
                  </a:lnTo>
                  <a:lnTo>
                    <a:pt x="123" y="40"/>
                  </a:lnTo>
                  <a:lnTo>
                    <a:pt x="123" y="37"/>
                  </a:lnTo>
                  <a:lnTo>
                    <a:pt x="122" y="33"/>
                  </a:lnTo>
                  <a:lnTo>
                    <a:pt x="122" y="30"/>
                  </a:lnTo>
                  <a:lnTo>
                    <a:pt x="120" y="27"/>
                  </a:lnTo>
                  <a:lnTo>
                    <a:pt x="119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4" y="16"/>
                  </a:lnTo>
                  <a:lnTo>
                    <a:pt x="113" y="15"/>
                  </a:lnTo>
                  <a:lnTo>
                    <a:pt x="110" y="12"/>
                  </a:lnTo>
                  <a:lnTo>
                    <a:pt x="108" y="10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2" y="3"/>
                  </a:lnTo>
                  <a:lnTo>
                    <a:pt x="99" y="1"/>
                  </a:lnTo>
                  <a:lnTo>
                    <a:pt x="98" y="0"/>
                  </a:lnTo>
                  <a:close/>
                  <a:moveTo>
                    <a:pt x="27" y="107"/>
                  </a:moveTo>
                  <a:lnTo>
                    <a:pt x="28" y="107"/>
                  </a:lnTo>
                  <a:lnTo>
                    <a:pt x="30" y="107"/>
                  </a:lnTo>
                  <a:lnTo>
                    <a:pt x="31" y="107"/>
                  </a:lnTo>
                  <a:lnTo>
                    <a:pt x="33" y="107"/>
                  </a:lnTo>
                  <a:lnTo>
                    <a:pt x="31" y="106"/>
                  </a:lnTo>
                  <a:lnTo>
                    <a:pt x="28" y="104"/>
                  </a:lnTo>
                  <a:lnTo>
                    <a:pt x="27" y="103"/>
                  </a:lnTo>
                  <a:lnTo>
                    <a:pt x="24" y="101"/>
                  </a:lnTo>
                  <a:lnTo>
                    <a:pt x="23" y="100"/>
                  </a:lnTo>
                  <a:lnTo>
                    <a:pt x="20" y="97"/>
                  </a:lnTo>
                  <a:lnTo>
                    <a:pt x="18" y="95"/>
                  </a:lnTo>
                  <a:lnTo>
                    <a:pt x="17" y="94"/>
                  </a:lnTo>
                  <a:lnTo>
                    <a:pt x="15" y="90"/>
                  </a:lnTo>
                  <a:lnTo>
                    <a:pt x="12" y="87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1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9" y="87"/>
                  </a:lnTo>
                  <a:lnTo>
                    <a:pt x="11" y="89"/>
                  </a:lnTo>
                  <a:lnTo>
                    <a:pt x="12" y="92"/>
                  </a:lnTo>
                  <a:lnTo>
                    <a:pt x="14" y="95"/>
                  </a:lnTo>
                  <a:lnTo>
                    <a:pt x="17" y="97"/>
                  </a:lnTo>
                  <a:lnTo>
                    <a:pt x="18" y="100"/>
                  </a:lnTo>
                  <a:lnTo>
                    <a:pt x="21" y="101"/>
                  </a:lnTo>
                  <a:lnTo>
                    <a:pt x="23" y="103"/>
                  </a:lnTo>
                  <a:lnTo>
                    <a:pt x="25" y="106"/>
                  </a:lnTo>
                  <a:lnTo>
                    <a:pt x="27" y="107"/>
                  </a:lnTo>
                  <a:close/>
                </a:path>
              </a:pathLst>
            </a:custGeom>
            <a:solidFill>
              <a:srgbClr val="878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1" name="Freeform 81"/>
            <p:cNvSpPr>
              <a:spLocks noEditPoints="1"/>
            </p:cNvSpPr>
            <p:nvPr/>
          </p:nvSpPr>
          <p:spPr bwMode="auto">
            <a:xfrm>
              <a:off x="3593" y="2141"/>
              <a:ext cx="119" cy="109"/>
            </a:xfrm>
            <a:custGeom>
              <a:avLst/>
              <a:gdLst/>
              <a:ahLst/>
              <a:cxnLst>
                <a:cxn ang="0">
                  <a:pos x="85" y="2"/>
                </a:cxn>
                <a:cxn ang="0">
                  <a:pos x="85" y="2"/>
                </a:cxn>
                <a:cxn ang="0">
                  <a:pos x="93" y="8"/>
                </a:cxn>
                <a:cxn ang="0">
                  <a:pos x="102" y="15"/>
                </a:cxn>
                <a:cxn ang="0">
                  <a:pos x="108" y="25"/>
                </a:cxn>
                <a:cxn ang="0">
                  <a:pos x="113" y="35"/>
                </a:cxn>
                <a:cxn ang="0">
                  <a:pos x="116" y="46"/>
                </a:cxn>
                <a:cxn ang="0">
                  <a:pos x="119" y="55"/>
                </a:cxn>
                <a:cxn ang="0">
                  <a:pos x="119" y="68"/>
                </a:cxn>
                <a:cxn ang="0">
                  <a:pos x="114" y="80"/>
                </a:cxn>
                <a:cxn ang="0">
                  <a:pos x="108" y="89"/>
                </a:cxn>
                <a:cxn ang="0">
                  <a:pos x="102" y="99"/>
                </a:cxn>
                <a:cxn ang="0">
                  <a:pos x="93" y="106"/>
                </a:cxn>
                <a:cxn ang="0">
                  <a:pos x="86" y="109"/>
                </a:cxn>
                <a:cxn ang="0">
                  <a:pos x="85" y="109"/>
                </a:cxn>
                <a:cxn ang="0">
                  <a:pos x="93" y="103"/>
                </a:cxn>
                <a:cxn ang="0">
                  <a:pos x="102" y="96"/>
                </a:cxn>
                <a:cxn ang="0">
                  <a:pos x="108" y="86"/>
                </a:cxn>
                <a:cxn ang="0">
                  <a:pos x="113" y="75"/>
                </a:cxn>
                <a:cxn ang="0">
                  <a:pos x="116" y="65"/>
                </a:cxn>
                <a:cxn ang="0">
                  <a:pos x="119" y="55"/>
                </a:cxn>
                <a:cxn ang="0">
                  <a:pos x="119" y="43"/>
                </a:cxn>
                <a:cxn ang="0">
                  <a:pos x="114" y="31"/>
                </a:cxn>
                <a:cxn ang="0">
                  <a:pos x="108" y="20"/>
                </a:cxn>
                <a:cxn ang="0">
                  <a:pos x="102" y="11"/>
                </a:cxn>
                <a:cxn ang="0">
                  <a:pos x="93" y="3"/>
                </a:cxn>
                <a:cxn ang="0">
                  <a:pos x="31" y="109"/>
                </a:cxn>
                <a:cxn ang="0">
                  <a:pos x="37" y="109"/>
                </a:cxn>
                <a:cxn ang="0">
                  <a:pos x="27" y="105"/>
                </a:cxn>
                <a:cxn ang="0">
                  <a:pos x="20" y="97"/>
                </a:cxn>
                <a:cxn ang="0">
                  <a:pos x="12" y="88"/>
                </a:cxn>
                <a:cxn ang="0">
                  <a:pos x="6" y="79"/>
                </a:cxn>
                <a:cxn ang="0">
                  <a:pos x="3" y="68"/>
                </a:cxn>
                <a:cxn ang="0">
                  <a:pos x="2" y="55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12" y="22"/>
                </a:cxn>
                <a:cxn ang="0">
                  <a:pos x="20" y="14"/>
                </a:cxn>
                <a:cxn ang="0">
                  <a:pos x="27" y="6"/>
                </a:cxn>
                <a:cxn ang="0">
                  <a:pos x="37" y="0"/>
                </a:cxn>
                <a:cxn ang="0">
                  <a:pos x="33" y="2"/>
                </a:cxn>
                <a:cxn ang="0">
                  <a:pos x="25" y="3"/>
                </a:cxn>
                <a:cxn ang="0">
                  <a:pos x="17" y="11"/>
                </a:cxn>
                <a:cxn ang="0">
                  <a:pos x="9" y="20"/>
                </a:cxn>
                <a:cxn ang="0">
                  <a:pos x="5" y="31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5" y="80"/>
                </a:cxn>
                <a:cxn ang="0">
                  <a:pos x="9" y="89"/>
                </a:cxn>
                <a:cxn ang="0">
                  <a:pos x="17" y="99"/>
                </a:cxn>
                <a:cxn ang="0">
                  <a:pos x="25" y="106"/>
                </a:cxn>
              </a:cxnLst>
              <a:rect l="0" t="0" r="r" b="b"/>
              <a:pathLst>
                <a:path w="119" h="109">
                  <a:moveTo>
                    <a:pt x="89" y="2"/>
                  </a:moveTo>
                  <a:lnTo>
                    <a:pt x="88" y="2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6" y="3"/>
                  </a:lnTo>
                  <a:lnTo>
                    <a:pt x="89" y="5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11"/>
                  </a:lnTo>
                  <a:lnTo>
                    <a:pt x="99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20"/>
                  </a:lnTo>
                  <a:lnTo>
                    <a:pt x="107" y="22"/>
                  </a:lnTo>
                  <a:lnTo>
                    <a:pt x="108" y="25"/>
                  </a:lnTo>
                  <a:lnTo>
                    <a:pt x="110" y="26"/>
                  </a:lnTo>
                  <a:lnTo>
                    <a:pt x="111" y="29"/>
                  </a:lnTo>
                  <a:lnTo>
                    <a:pt x="113" y="32"/>
                  </a:lnTo>
                  <a:lnTo>
                    <a:pt x="113" y="35"/>
                  </a:lnTo>
                  <a:lnTo>
                    <a:pt x="114" y="37"/>
                  </a:lnTo>
                  <a:lnTo>
                    <a:pt x="114" y="40"/>
                  </a:lnTo>
                  <a:lnTo>
                    <a:pt x="116" y="43"/>
                  </a:lnTo>
                  <a:lnTo>
                    <a:pt x="116" y="46"/>
                  </a:lnTo>
                  <a:lnTo>
                    <a:pt x="116" y="49"/>
                  </a:lnTo>
                  <a:lnTo>
                    <a:pt x="117" y="52"/>
                  </a:lnTo>
                  <a:lnTo>
                    <a:pt x="117" y="55"/>
                  </a:lnTo>
                  <a:lnTo>
                    <a:pt x="119" y="55"/>
                  </a:lnTo>
                  <a:lnTo>
                    <a:pt x="119" y="59"/>
                  </a:lnTo>
                  <a:lnTo>
                    <a:pt x="119" y="62"/>
                  </a:lnTo>
                  <a:lnTo>
                    <a:pt x="119" y="65"/>
                  </a:lnTo>
                  <a:lnTo>
                    <a:pt x="119" y="68"/>
                  </a:lnTo>
                  <a:lnTo>
                    <a:pt x="117" y="71"/>
                  </a:lnTo>
                  <a:lnTo>
                    <a:pt x="117" y="74"/>
                  </a:lnTo>
                  <a:lnTo>
                    <a:pt x="116" y="77"/>
                  </a:lnTo>
                  <a:lnTo>
                    <a:pt x="114" y="80"/>
                  </a:lnTo>
                  <a:lnTo>
                    <a:pt x="113" y="82"/>
                  </a:lnTo>
                  <a:lnTo>
                    <a:pt x="111" y="85"/>
                  </a:lnTo>
                  <a:lnTo>
                    <a:pt x="111" y="88"/>
                  </a:lnTo>
                  <a:lnTo>
                    <a:pt x="108" y="89"/>
                  </a:lnTo>
                  <a:lnTo>
                    <a:pt x="107" y="92"/>
                  </a:lnTo>
                  <a:lnTo>
                    <a:pt x="105" y="96"/>
                  </a:lnTo>
                  <a:lnTo>
                    <a:pt x="104" y="97"/>
                  </a:lnTo>
                  <a:lnTo>
                    <a:pt x="102" y="99"/>
                  </a:lnTo>
                  <a:lnTo>
                    <a:pt x="99" y="102"/>
                  </a:lnTo>
                  <a:lnTo>
                    <a:pt x="98" y="103"/>
                  </a:lnTo>
                  <a:lnTo>
                    <a:pt x="95" y="105"/>
                  </a:lnTo>
                  <a:lnTo>
                    <a:pt x="93" y="106"/>
                  </a:lnTo>
                  <a:lnTo>
                    <a:pt x="91" y="108"/>
                  </a:lnTo>
                  <a:lnTo>
                    <a:pt x="89" y="109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2" y="109"/>
                  </a:lnTo>
                  <a:lnTo>
                    <a:pt x="85" y="109"/>
                  </a:lnTo>
                  <a:lnTo>
                    <a:pt x="86" y="108"/>
                  </a:lnTo>
                  <a:lnTo>
                    <a:pt x="89" y="106"/>
                  </a:lnTo>
                  <a:lnTo>
                    <a:pt x="92" y="105"/>
                  </a:lnTo>
                  <a:lnTo>
                    <a:pt x="93" y="103"/>
                  </a:lnTo>
                  <a:lnTo>
                    <a:pt x="96" y="102"/>
                  </a:lnTo>
                  <a:lnTo>
                    <a:pt x="98" y="100"/>
                  </a:lnTo>
                  <a:lnTo>
                    <a:pt x="99" y="97"/>
                  </a:lnTo>
                  <a:lnTo>
                    <a:pt x="102" y="96"/>
                  </a:lnTo>
                  <a:lnTo>
                    <a:pt x="104" y="92"/>
                  </a:lnTo>
                  <a:lnTo>
                    <a:pt x="105" y="91"/>
                  </a:lnTo>
                  <a:lnTo>
                    <a:pt x="107" y="88"/>
                  </a:lnTo>
                  <a:lnTo>
                    <a:pt x="108" y="86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3" y="79"/>
                  </a:lnTo>
                  <a:lnTo>
                    <a:pt x="113" y="75"/>
                  </a:lnTo>
                  <a:lnTo>
                    <a:pt x="114" y="72"/>
                  </a:lnTo>
                  <a:lnTo>
                    <a:pt x="114" y="71"/>
                  </a:lnTo>
                  <a:lnTo>
                    <a:pt x="116" y="68"/>
                  </a:lnTo>
                  <a:lnTo>
                    <a:pt x="116" y="65"/>
                  </a:lnTo>
                  <a:lnTo>
                    <a:pt x="116" y="62"/>
                  </a:lnTo>
                  <a:lnTo>
                    <a:pt x="117" y="59"/>
                  </a:lnTo>
                  <a:lnTo>
                    <a:pt x="117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19" y="49"/>
                  </a:lnTo>
                  <a:lnTo>
                    <a:pt x="119" y="46"/>
                  </a:lnTo>
                  <a:lnTo>
                    <a:pt x="119" y="43"/>
                  </a:lnTo>
                  <a:lnTo>
                    <a:pt x="117" y="40"/>
                  </a:lnTo>
                  <a:lnTo>
                    <a:pt x="117" y="37"/>
                  </a:lnTo>
                  <a:lnTo>
                    <a:pt x="116" y="34"/>
                  </a:lnTo>
                  <a:lnTo>
                    <a:pt x="114" y="31"/>
                  </a:lnTo>
                  <a:lnTo>
                    <a:pt x="113" y="28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08" y="20"/>
                  </a:lnTo>
                  <a:lnTo>
                    <a:pt x="107" y="18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2" y="11"/>
                  </a:lnTo>
                  <a:lnTo>
                    <a:pt x="99" y="9"/>
                  </a:lnTo>
                  <a:lnTo>
                    <a:pt x="98" y="8"/>
                  </a:lnTo>
                  <a:lnTo>
                    <a:pt x="95" y="5"/>
                  </a:lnTo>
                  <a:lnTo>
                    <a:pt x="93" y="3"/>
                  </a:lnTo>
                  <a:lnTo>
                    <a:pt x="91" y="2"/>
                  </a:lnTo>
                  <a:lnTo>
                    <a:pt x="89" y="2"/>
                  </a:lnTo>
                  <a:close/>
                  <a:moveTo>
                    <a:pt x="30" y="109"/>
                  </a:moveTo>
                  <a:lnTo>
                    <a:pt x="31" y="109"/>
                  </a:lnTo>
                  <a:lnTo>
                    <a:pt x="33" y="109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7" y="109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0" y="106"/>
                  </a:lnTo>
                  <a:lnTo>
                    <a:pt x="27" y="105"/>
                  </a:lnTo>
                  <a:lnTo>
                    <a:pt x="25" y="103"/>
                  </a:lnTo>
                  <a:lnTo>
                    <a:pt x="22" y="102"/>
                  </a:lnTo>
                  <a:lnTo>
                    <a:pt x="21" y="100"/>
                  </a:lnTo>
                  <a:lnTo>
                    <a:pt x="20" y="97"/>
                  </a:lnTo>
                  <a:lnTo>
                    <a:pt x="17" y="96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88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2" y="49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9" y="26"/>
                  </a:lnTo>
                  <a:lnTo>
                    <a:pt x="11" y="25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0" y="14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30" y="5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5" y="82"/>
                  </a:lnTo>
                  <a:lnTo>
                    <a:pt x="6" y="85"/>
                  </a:lnTo>
                  <a:lnTo>
                    <a:pt x="8" y="88"/>
                  </a:lnTo>
                  <a:lnTo>
                    <a:pt x="9" y="89"/>
                  </a:lnTo>
                  <a:lnTo>
                    <a:pt x="12" y="92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17" y="99"/>
                  </a:lnTo>
                  <a:lnTo>
                    <a:pt x="20" y="102"/>
                  </a:lnTo>
                  <a:lnTo>
                    <a:pt x="21" y="10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8" y="108"/>
                  </a:lnTo>
                  <a:lnTo>
                    <a:pt x="30" y="109"/>
                  </a:lnTo>
                  <a:close/>
                </a:path>
              </a:pathLst>
            </a:custGeom>
            <a:solidFill>
              <a:srgbClr val="8C8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2" name="Freeform 82"/>
            <p:cNvSpPr>
              <a:spLocks noEditPoints="1"/>
            </p:cNvSpPr>
            <p:nvPr/>
          </p:nvSpPr>
          <p:spPr bwMode="auto">
            <a:xfrm>
              <a:off x="3595" y="2141"/>
              <a:ext cx="115" cy="11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4" y="2"/>
                </a:cxn>
                <a:cxn ang="0">
                  <a:pos x="84" y="5"/>
                </a:cxn>
                <a:cxn ang="0">
                  <a:pos x="91" y="11"/>
                </a:cxn>
                <a:cxn ang="0">
                  <a:pos x="99" y="18"/>
                </a:cxn>
                <a:cxn ang="0">
                  <a:pos x="105" y="28"/>
                </a:cxn>
                <a:cxn ang="0">
                  <a:pos x="109" y="39"/>
                </a:cxn>
                <a:cxn ang="0">
                  <a:pos x="112" y="49"/>
                </a:cxn>
                <a:cxn ang="0">
                  <a:pos x="115" y="59"/>
                </a:cxn>
                <a:cxn ang="0">
                  <a:pos x="112" y="71"/>
                </a:cxn>
                <a:cxn ang="0">
                  <a:pos x="109" y="82"/>
                </a:cxn>
                <a:cxn ang="0">
                  <a:pos x="103" y="91"/>
                </a:cxn>
                <a:cxn ang="0">
                  <a:pos x="96" y="100"/>
                </a:cxn>
                <a:cxn ang="0">
                  <a:pos x="87" y="106"/>
                </a:cxn>
                <a:cxn ang="0">
                  <a:pos x="78" y="109"/>
                </a:cxn>
                <a:cxn ang="0">
                  <a:pos x="74" y="111"/>
                </a:cxn>
                <a:cxn ang="0">
                  <a:pos x="77" y="109"/>
                </a:cxn>
                <a:cxn ang="0">
                  <a:pos x="86" y="103"/>
                </a:cxn>
                <a:cxn ang="0">
                  <a:pos x="94" y="97"/>
                </a:cxn>
                <a:cxn ang="0">
                  <a:pos x="102" y="89"/>
                </a:cxn>
                <a:cxn ang="0">
                  <a:pos x="106" y="80"/>
                </a:cxn>
                <a:cxn ang="0">
                  <a:pos x="111" y="69"/>
                </a:cxn>
                <a:cxn ang="0">
                  <a:pos x="112" y="59"/>
                </a:cxn>
                <a:cxn ang="0">
                  <a:pos x="114" y="49"/>
                </a:cxn>
                <a:cxn ang="0">
                  <a:pos x="112" y="37"/>
                </a:cxn>
                <a:cxn ang="0">
                  <a:pos x="108" y="26"/>
                </a:cxn>
                <a:cxn ang="0">
                  <a:pos x="102" y="17"/>
                </a:cxn>
                <a:cxn ang="0">
                  <a:pos x="94" y="9"/>
                </a:cxn>
                <a:cxn ang="0">
                  <a:pos x="84" y="3"/>
                </a:cxn>
                <a:cxn ang="0">
                  <a:pos x="37" y="109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29" y="103"/>
                </a:cxn>
                <a:cxn ang="0">
                  <a:pos x="20" y="97"/>
                </a:cxn>
                <a:cxn ang="0">
                  <a:pos x="13" y="89"/>
                </a:cxn>
                <a:cxn ang="0">
                  <a:pos x="9" y="80"/>
                </a:cxn>
                <a:cxn ang="0">
                  <a:pos x="4" y="69"/>
                </a:cxn>
                <a:cxn ang="0">
                  <a:pos x="3" y="59"/>
                </a:cxn>
                <a:cxn ang="0">
                  <a:pos x="3" y="46"/>
                </a:cxn>
                <a:cxn ang="0">
                  <a:pos x="6" y="35"/>
                </a:cxn>
                <a:cxn ang="0">
                  <a:pos x="10" y="26"/>
                </a:cxn>
                <a:cxn ang="0">
                  <a:pos x="18" y="17"/>
                </a:cxn>
                <a:cxn ang="0">
                  <a:pos x="25" y="9"/>
                </a:cxn>
                <a:cxn ang="0">
                  <a:pos x="34" y="5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0" y="9"/>
                </a:cxn>
                <a:cxn ang="0">
                  <a:pos x="13" y="17"/>
                </a:cxn>
                <a:cxn ang="0">
                  <a:pos x="7" y="26"/>
                </a:cxn>
                <a:cxn ang="0">
                  <a:pos x="3" y="37"/>
                </a:cxn>
                <a:cxn ang="0">
                  <a:pos x="0" y="49"/>
                </a:cxn>
                <a:cxn ang="0">
                  <a:pos x="0" y="62"/>
                </a:cxn>
                <a:cxn ang="0">
                  <a:pos x="3" y="72"/>
                </a:cxn>
                <a:cxn ang="0">
                  <a:pos x="7" y="83"/>
                </a:cxn>
                <a:cxn ang="0">
                  <a:pos x="13" y="92"/>
                </a:cxn>
                <a:cxn ang="0">
                  <a:pos x="20" y="102"/>
                </a:cxn>
                <a:cxn ang="0">
                  <a:pos x="31" y="108"/>
                </a:cxn>
              </a:cxnLst>
              <a:rect l="0" t="0" r="r" b="b"/>
              <a:pathLst>
                <a:path w="115" h="111">
                  <a:moveTo>
                    <a:pt x="80" y="0"/>
                  </a:move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78" y="3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86" y="6"/>
                  </a:lnTo>
                  <a:lnTo>
                    <a:pt x="89" y="8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4" y="14"/>
                  </a:lnTo>
                  <a:lnTo>
                    <a:pt x="96" y="15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5" y="26"/>
                  </a:lnTo>
                  <a:lnTo>
                    <a:pt x="105" y="28"/>
                  </a:lnTo>
                  <a:lnTo>
                    <a:pt x="106" y="31"/>
                  </a:lnTo>
                  <a:lnTo>
                    <a:pt x="108" y="34"/>
                  </a:lnTo>
                  <a:lnTo>
                    <a:pt x="109" y="35"/>
                  </a:lnTo>
                  <a:lnTo>
                    <a:pt x="109" y="39"/>
                  </a:lnTo>
                  <a:lnTo>
                    <a:pt x="111" y="42"/>
                  </a:lnTo>
                  <a:lnTo>
                    <a:pt x="111" y="43"/>
                  </a:lnTo>
                  <a:lnTo>
                    <a:pt x="111" y="46"/>
                  </a:lnTo>
                  <a:lnTo>
                    <a:pt x="112" y="49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15" y="55"/>
                  </a:lnTo>
                  <a:lnTo>
                    <a:pt x="115" y="59"/>
                  </a:lnTo>
                  <a:lnTo>
                    <a:pt x="114" y="62"/>
                  </a:lnTo>
                  <a:lnTo>
                    <a:pt x="114" y="65"/>
                  </a:lnTo>
                  <a:lnTo>
                    <a:pt x="114" y="68"/>
                  </a:lnTo>
                  <a:lnTo>
                    <a:pt x="112" y="71"/>
                  </a:lnTo>
                  <a:lnTo>
                    <a:pt x="112" y="72"/>
                  </a:lnTo>
                  <a:lnTo>
                    <a:pt x="111" y="75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8" y="83"/>
                  </a:lnTo>
                  <a:lnTo>
                    <a:pt x="106" y="86"/>
                  </a:lnTo>
                  <a:lnTo>
                    <a:pt x="105" y="89"/>
                  </a:lnTo>
                  <a:lnTo>
                    <a:pt x="103" y="91"/>
                  </a:lnTo>
                  <a:lnTo>
                    <a:pt x="102" y="92"/>
                  </a:lnTo>
                  <a:lnTo>
                    <a:pt x="100" y="96"/>
                  </a:lnTo>
                  <a:lnTo>
                    <a:pt x="97" y="97"/>
                  </a:lnTo>
                  <a:lnTo>
                    <a:pt x="96" y="100"/>
                  </a:lnTo>
                  <a:lnTo>
                    <a:pt x="94" y="102"/>
                  </a:lnTo>
                  <a:lnTo>
                    <a:pt x="91" y="103"/>
                  </a:lnTo>
                  <a:lnTo>
                    <a:pt x="90" y="105"/>
                  </a:lnTo>
                  <a:lnTo>
                    <a:pt x="87" y="106"/>
                  </a:lnTo>
                  <a:lnTo>
                    <a:pt x="84" y="108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8" y="109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5" y="111"/>
                  </a:lnTo>
                  <a:lnTo>
                    <a:pt x="74" y="111"/>
                  </a:lnTo>
                  <a:lnTo>
                    <a:pt x="72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81" y="106"/>
                  </a:lnTo>
                  <a:lnTo>
                    <a:pt x="84" y="105"/>
                  </a:lnTo>
                  <a:lnTo>
                    <a:pt x="86" y="103"/>
                  </a:lnTo>
                  <a:lnTo>
                    <a:pt x="89" y="102"/>
                  </a:lnTo>
                  <a:lnTo>
                    <a:pt x="90" y="100"/>
                  </a:lnTo>
                  <a:lnTo>
                    <a:pt x="91" y="99"/>
                  </a:lnTo>
                  <a:lnTo>
                    <a:pt x="94" y="97"/>
                  </a:lnTo>
                  <a:lnTo>
                    <a:pt x="96" y="96"/>
                  </a:lnTo>
                  <a:lnTo>
                    <a:pt x="97" y="94"/>
                  </a:lnTo>
                  <a:lnTo>
                    <a:pt x="99" y="91"/>
                  </a:lnTo>
                  <a:lnTo>
                    <a:pt x="102" y="89"/>
                  </a:lnTo>
                  <a:lnTo>
                    <a:pt x="103" y="88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6" y="80"/>
                  </a:lnTo>
                  <a:lnTo>
                    <a:pt x="108" y="77"/>
                  </a:lnTo>
                  <a:lnTo>
                    <a:pt x="109" y="75"/>
                  </a:lnTo>
                  <a:lnTo>
                    <a:pt x="109" y="72"/>
                  </a:lnTo>
                  <a:lnTo>
                    <a:pt x="111" y="69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12" y="62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5" y="55"/>
                  </a:lnTo>
                  <a:lnTo>
                    <a:pt x="115" y="52"/>
                  </a:lnTo>
                  <a:lnTo>
                    <a:pt x="114" y="49"/>
                  </a:lnTo>
                  <a:lnTo>
                    <a:pt x="114" y="46"/>
                  </a:lnTo>
                  <a:lnTo>
                    <a:pt x="114" y="43"/>
                  </a:lnTo>
                  <a:lnTo>
                    <a:pt x="112" y="40"/>
                  </a:lnTo>
                  <a:lnTo>
                    <a:pt x="112" y="37"/>
                  </a:lnTo>
                  <a:lnTo>
                    <a:pt x="111" y="35"/>
                  </a:lnTo>
                  <a:lnTo>
                    <a:pt x="111" y="32"/>
                  </a:lnTo>
                  <a:lnTo>
                    <a:pt x="109" y="29"/>
                  </a:lnTo>
                  <a:lnTo>
                    <a:pt x="108" y="26"/>
                  </a:lnTo>
                  <a:lnTo>
                    <a:pt x="106" y="25"/>
                  </a:lnTo>
                  <a:lnTo>
                    <a:pt x="105" y="22"/>
                  </a:lnTo>
                  <a:lnTo>
                    <a:pt x="103" y="20"/>
                  </a:lnTo>
                  <a:lnTo>
                    <a:pt x="102" y="17"/>
                  </a:lnTo>
                  <a:lnTo>
                    <a:pt x="100" y="15"/>
                  </a:lnTo>
                  <a:lnTo>
                    <a:pt x="97" y="14"/>
                  </a:lnTo>
                  <a:lnTo>
                    <a:pt x="96" y="11"/>
                  </a:lnTo>
                  <a:lnTo>
                    <a:pt x="94" y="9"/>
                  </a:lnTo>
                  <a:lnTo>
                    <a:pt x="91" y="8"/>
                  </a:lnTo>
                  <a:lnTo>
                    <a:pt x="90" y="6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83" y="2"/>
                  </a:lnTo>
                  <a:lnTo>
                    <a:pt x="80" y="0"/>
                  </a:lnTo>
                  <a:close/>
                  <a:moveTo>
                    <a:pt x="35" y="109"/>
                  </a:moveTo>
                  <a:lnTo>
                    <a:pt x="37" y="109"/>
                  </a:lnTo>
                  <a:lnTo>
                    <a:pt x="38" y="109"/>
                  </a:lnTo>
                  <a:lnTo>
                    <a:pt x="40" y="109"/>
                  </a:lnTo>
                  <a:lnTo>
                    <a:pt x="40" y="111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1" y="109"/>
                  </a:lnTo>
                  <a:lnTo>
                    <a:pt x="38" y="109"/>
                  </a:lnTo>
                  <a:lnTo>
                    <a:pt x="37" y="108"/>
                  </a:lnTo>
                  <a:lnTo>
                    <a:pt x="34" y="106"/>
                  </a:lnTo>
                  <a:lnTo>
                    <a:pt x="31" y="105"/>
                  </a:lnTo>
                  <a:lnTo>
                    <a:pt x="29" y="103"/>
                  </a:lnTo>
                  <a:lnTo>
                    <a:pt x="26" y="102"/>
                  </a:lnTo>
                  <a:lnTo>
                    <a:pt x="25" y="100"/>
                  </a:lnTo>
                  <a:lnTo>
                    <a:pt x="22" y="99"/>
                  </a:lnTo>
                  <a:lnTo>
                    <a:pt x="20" y="97"/>
                  </a:lnTo>
                  <a:lnTo>
                    <a:pt x="19" y="96"/>
                  </a:lnTo>
                  <a:lnTo>
                    <a:pt x="18" y="94"/>
                  </a:lnTo>
                  <a:lnTo>
                    <a:pt x="15" y="91"/>
                  </a:lnTo>
                  <a:lnTo>
                    <a:pt x="13" y="89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77"/>
                  </a:lnTo>
                  <a:lnTo>
                    <a:pt x="6" y="75"/>
                  </a:lnTo>
                  <a:lnTo>
                    <a:pt x="6" y="72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9" y="31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5" y="9"/>
                  </a:lnTo>
                  <a:lnTo>
                    <a:pt x="26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4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3" y="72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2"/>
                  </a:lnTo>
                  <a:lnTo>
                    <a:pt x="7" y="83"/>
                  </a:lnTo>
                  <a:lnTo>
                    <a:pt x="9" y="86"/>
                  </a:lnTo>
                  <a:lnTo>
                    <a:pt x="10" y="89"/>
                  </a:lnTo>
                  <a:lnTo>
                    <a:pt x="12" y="91"/>
                  </a:lnTo>
                  <a:lnTo>
                    <a:pt x="13" y="92"/>
                  </a:lnTo>
                  <a:lnTo>
                    <a:pt x="15" y="96"/>
                  </a:lnTo>
                  <a:lnTo>
                    <a:pt x="18" y="97"/>
                  </a:lnTo>
                  <a:lnTo>
                    <a:pt x="19" y="100"/>
                  </a:lnTo>
                  <a:lnTo>
                    <a:pt x="20" y="102"/>
                  </a:lnTo>
                  <a:lnTo>
                    <a:pt x="23" y="103"/>
                  </a:lnTo>
                  <a:lnTo>
                    <a:pt x="25" y="105"/>
                  </a:lnTo>
                  <a:lnTo>
                    <a:pt x="28" y="106"/>
                  </a:lnTo>
                  <a:lnTo>
                    <a:pt x="31" y="108"/>
                  </a:lnTo>
                  <a:lnTo>
                    <a:pt x="32" y="109"/>
                  </a:lnTo>
                  <a:lnTo>
                    <a:pt x="35" y="109"/>
                  </a:lnTo>
                  <a:close/>
                </a:path>
              </a:pathLst>
            </a:custGeom>
            <a:solidFill>
              <a:srgbClr val="9191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3" name="Freeform 83"/>
            <p:cNvSpPr>
              <a:spLocks/>
            </p:cNvSpPr>
            <p:nvPr/>
          </p:nvSpPr>
          <p:spPr bwMode="auto">
            <a:xfrm>
              <a:off x="3598" y="2141"/>
              <a:ext cx="109" cy="111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8" y="2"/>
                </a:cxn>
                <a:cxn ang="0">
                  <a:pos x="26" y="6"/>
                </a:cxn>
                <a:cxn ang="0">
                  <a:pos x="16" y="15"/>
                </a:cxn>
                <a:cxn ang="0">
                  <a:pos x="7" y="26"/>
                </a:cxn>
                <a:cxn ang="0">
                  <a:pos x="3" y="39"/>
                </a:cxn>
                <a:cxn ang="0">
                  <a:pos x="0" y="52"/>
                </a:cxn>
                <a:cxn ang="0">
                  <a:pos x="1" y="66"/>
                </a:cxn>
                <a:cxn ang="0">
                  <a:pos x="6" y="80"/>
                </a:cxn>
                <a:cxn ang="0">
                  <a:pos x="12" y="91"/>
                </a:cxn>
                <a:cxn ang="0">
                  <a:pos x="22" y="100"/>
                </a:cxn>
                <a:cxn ang="0">
                  <a:pos x="34" y="108"/>
                </a:cxn>
                <a:cxn ang="0">
                  <a:pos x="44" y="111"/>
                </a:cxn>
                <a:cxn ang="0">
                  <a:pos x="51" y="111"/>
                </a:cxn>
                <a:cxn ang="0">
                  <a:pos x="59" y="111"/>
                </a:cxn>
                <a:cxn ang="0">
                  <a:pos x="66" y="111"/>
                </a:cxn>
                <a:cxn ang="0">
                  <a:pos x="78" y="106"/>
                </a:cxn>
                <a:cxn ang="0">
                  <a:pos x="88" y="99"/>
                </a:cxn>
                <a:cxn ang="0">
                  <a:pos x="99" y="89"/>
                </a:cxn>
                <a:cxn ang="0">
                  <a:pos x="105" y="77"/>
                </a:cxn>
                <a:cxn ang="0">
                  <a:pos x="108" y="63"/>
                </a:cxn>
                <a:cxn ang="0">
                  <a:pos x="106" y="52"/>
                </a:cxn>
                <a:cxn ang="0">
                  <a:pos x="105" y="39"/>
                </a:cxn>
                <a:cxn ang="0">
                  <a:pos x="99" y="28"/>
                </a:cxn>
                <a:cxn ang="0">
                  <a:pos x="91" y="17"/>
                </a:cxn>
                <a:cxn ang="0">
                  <a:pos x="81" y="9"/>
                </a:cxn>
                <a:cxn ang="0">
                  <a:pos x="69" y="3"/>
                </a:cxn>
                <a:cxn ang="0">
                  <a:pos x="57" y="2"/>
                </a:cxn>
                <a:cxn ang="0">
                  <a:pos x="44" y="2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3" y="23"/>
                </a:cxn>
                <a:cxn ang="0">
                  <a:pos x="7" y="34"/>
                </a:cxn>
                <a:cxn ang="0">
                  <a:pos x="3" y="48"/>
                </a:cxn>
                <a:cxn ang="0">
                  <a:pos x="3" y="60"/>
                </a:cxn>
                <a:cxn ang="0">
                  <a:pos x="6" y="74"/>
                </a:cxn>
                <a:cxn ang="0">
                  <a:pos x="12" y="86"/>
                </a:cxn>
                <a:cxn ang="0">
                  <a:pos x="19" y="96"/>
                </a:cxn>
                <a:cxn ang="0">
                  <a:pos x="29" y="103"/>
                </a:cxn>
                <a:cxn ang="0">
                  <a:pos x="41" y="108"/>
                </a:cxn>
                <a:cxn ang="0">
                  <a:pos x="54" y="109"/>
                </a:cxn>
                <a:cxn ang="0">
                  <a:pos x="68" y="108"/>
                </a:cxn>
                <a:cxn ang="0">
                  <a:pos x="80" y="103"/>
                </a:cxn>
                <a:cxn ang="0">
                  <a:pos x="90" y="96"/>
                </a:cxn>
                <a:cxn ang="0">
                  <a:pos x="97" y="86"/>
                </a:cxn>
                <a:cxn ang="0">
                  <a:pos x="103" y="74"/>
                </a:cxn>
                <a:cxn ang="0">
                  <a:pos x="106" y="60"/>
                </a:cxn>
                <a:cxn ang="0">
                  <a:pos x="109" y="49"/>
                </a:cxn>
                <a:cxn ang="0">
                  <a:pos x="106" y="35"/>
                </a:cxn>
                <a:cxn ang="0">
                  <a:pos x="100" y="23"/>
                </a:cxn>
                <a:cxn ang="0">
                  <a:pos x="91" y="14"/>
                </a:cxn>
                <a:cxn ang="0">
                  <a:pos x="81" y="5"/>
                </a:cxn>
                <a:cxn ang="0">
                  <a:pos x="68" y="0"/>
                </a:cxn>
              </a:cxnLst>
              <a:rect l="0" t="0" r="r" b="b"/>
              <a:pathLst>
                <a:path w="109" h="111">
                  <a:moveTo>
                    <a:pt x="68" y="0"/>
                  </a:moveTo>
                  <a:lnTo>
                    <a:pt x="66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5" y="17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9" y="88"/>
                  </a:lnTo>
                  <a:lnTo>
                    <a:pt x="10" y="89"/>
                  </a:lnTo>
                  <a:lnTo>
                    <a:pt x="12" y="91"/>
                  </a:lnTo>
                  <a:lnTo>
                    <a:pt x="15" y="94"/>
                  </a:lnTo>
                  <a:lnTo>
                    <a:pt x="16" y="96"/>
                  </a:lnTo>
                  <a:lnTo>
                    <a:pt x="17" y="97"/>
                  </a:lnTo>
                  <a:lnTo>
                    <a:pt x="19" y="99"/>
                  </a:lnTo>
                  <a:lnTo>
                    <a:pt x="22" y="100"/>
                  </a:lnTo>
                  <a:lnTo>
                    <a:pt x="23" y="102"/>
                  </a:lnTo>
                  <a:lnTo>
                    <a:pt x="26" y="103"/>
                  </a:lnTo>
                  <a:lnTo>
                    <a:pt x="28" y="105"/>
                  </a:lnTo>
                  <a:lnTo>
                    <a:pt x="31" y="106"/>
                  </a:lnTo>
                  <a:lnTo>
                    <a:pt x="34" y="108"/>
                  </a:lnTo>
                  <a:lnTo>
                    <a:pt x="35" y="109"/>
                  </a:lnTo>
                  <a:lnTo>
                    <a:pt x="38" y="109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7" y="111"/>
                  </a:lnTo>
                  <a:lnTo>
                    <a:pt x="49" y="111"/>
                  </a:lnTo>
                  <a:lnTo>
                    <a:pt x="50" y="111"/>
                  </a:lnTo>
                  <a:lnTo>
                    <a:pt x="51" y="111"/>
                  </a:lnTo>
                  <a:lnTo>
                    <a:pt x="53" y="111"/>
                  </a:lnTo>
                  <a:lnTo>
                    <a:pt x="54" y="111"/>
                  </a:lnTo>
                  <a:lnTo>
                    <a:pt x="56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60" y="111"/>
                  </a:lnTo>
                  <a:lnTo>
                    <a:pt x="62" y="111"/>
                  </a:lnTo>
                  <a:lnTo>
                    <a:pt x="63" y="111"/>
                  </a:lnTo>
                  <a:lnTo>
                    <a:pt x="65" y="111"/>
                  </a:lnTo>
                  <a:lnTo>
                    <a:pt x="66" y="111"/>
                  </a:lnTo>
                  <a:lnTo>
                    <a:pt x="68" y="111"/>
                  </a:lnTo>
                  <a:lnTo>
                    <a:pt x="71" y="109"/>
                  </a:lnTo>
                  <a:lnTo>
                    <a:pt x="74" y="109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1" y="105"/>
                  </a:lnTo>
                  <a:lnTo>
                    <a:pt x="83" y="103"/>
                  </a:lnTo>
                  <a:lnTo>
                    <a:pt x="86" y="102"/>
                  </a:lnTo>
                  <a:lnTo>
                    <a:pt x="87" y="100"/>
                  </a:lnTo>
                  <a:lnTo>
                    <a:pt x="88" y="99"/>
                  </a:lnTo>
                  <a:lnTo>
                    <a:pt x="91" y="97"/>
                  </a:lnTo>
                  <a:lnTo>
                    <a:pt x="93" y="96"/>
                  </a:lnTo>
                  <a:lnTo>
                    <a:pt x="94" y="94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0" y="88"/>
                  </a:lnTo>
                  <a:lnTo>
                    <a:pt x="102" y="85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5" y="77"/>
                  </a:lnTo>
                  <a:lnTo>
                    <a:pt x="106" y="75"/>
                  </a:lnTo>
                  <a:lnTo>
                    <a:pt x="106" y="72"/>
                  </a:lnTo>
                  <a:lnTo>
                    <a:pt x="108" y="69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2"/>
                  </a:lnTo>
                  <a:lnTo>
                    <a:pt x="109" y="59"/>
                  </a:lnTo>
                  <a:lnTo>
                    <a:pt x="109" y="55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6" y="48"/>
                  </a:lnTo>
                  <a:lnTo>
                    <a:pt x="105" y="45"/>
                  </a:lnTo>
                  <a:lnTo>
                    <a:pt x="105" y="42"/>
                  </a:lnTo>
                  <a:lnTo>
                    <a:pt x="105" y="39"/>
                  </a:lnTo>
                  <a:lnTo>
                    <a:pt x="103" y="37"/>
                  </a:lnTo>
                  <a:lnTo>
                    <a:pt x="102" y="34"/>
                  </a:lnTo>
                  <a:lnTo>
                    <a:pt x="102" y="32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7" y="25"/>
                  </a:lnTo>
                  <a:lnTo>
                    <a:pt x="96" y="23"/>
                  </a:lnTo>
                  <a:lnTo>
                    <a:pt x="94" y="22"/>
                  </a:lnTo>
                  <a:lnTo>
                    <a:pt x="93" y="18"/>
                  </a:lnTo>
                  <a:lnTo>
                    <a:pt x="91" y="17"/>
                  </a:lnTo>
                  <a:lnTo>
                    <a:pt x="90" y="15"/>
                  </a:lnTo>
                  <a:lnTo>
                    <a:pt x="87" y="14"/>
                  </a:lnTo>
                  <a:lnTo>
                    <a:pt x="86" y="12"/>
                  </a:lnTo>
                  <a:lnTo>
                    <a:pt x="84" y="11"/>
                  </a:lnTo>
                  <a:lnTo>
                    <a:pt x="81" y="9"/>
                  </a:lnTo>
                  <a:lnTo>
                    <a:pt x="80" y="8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4" y="69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7" y="77"/>
                  </a:lnTo>
                  <a:lnTo>
                    <a:pt x="7" y="79"/>
                  </a:lnTo>
                  <a:lnTo>
                    <a:pt x="9" y="82"/>
                  </a:lnTo>
                  <a:lnTo>
                    <a:pt x="10" y="83"/>
                  </a:lnTo>
                  <a:lnTo>
                    <a:pt x="12" y="86"/>
                  </a:lnTo>
                  <a:lnTo>
                    <a:pt x="13" y="88"/>
                  </a:lnTo>
                  <a:lnTo>
                    <a:pt x="15" y="89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9" y="96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5" y="100"/>
                  </a:lnTo>
                  <a:lnTo>
                    <a:pt x="28" y="102"/>
                  </a:lnTo>
                  <a:lnTo>
                    <a:pt x="29" y="103"/>
                  </a:lnTo>
                  <a:lnTo>
                    <a:pt x="32" y="105"/>
                  </a:lnTo>
                  <a:lnTo>
                    <a:pt x="34" y="105"/>
                  </a:lnTo>
                  <a:lnTo>
                    <a:pt x="37" y="106"/>
                  </a:lnTo>
                  <a:lnTo>
                    <a:pt x="38" y="106"/>
                  </a:lnTo>
                  <a:lnTo>
                    <a:pt x="41" y="108"/>
                  </a:lnTo>
                  <a:lnTo>
                    <a:pt x="44" y="108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51" y="109"/>
                  </a:lnTo>
                  <a:lnTo>
                    <a:pt x="54" y="109"/>
                  </a:lnTo>
                  <a:lnTo>
                    <a:pt x="57" y="109"/>
                  </a:lnTo>
                  <a:lnTo>
                    <a:pt x="60" y="109"/>
                  </a:lnTo>
                  <a:lnTo>
                    <a:pt x="62" y="109"/>
                  </a:lnTo>
                  <a:lnTo>
                    <a:pt x="65" y="108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2" y="106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80" y="103"/>
                  </a:lnTo>
                  <a:lnTo>
                    <a:pt x="81" y="102"/>
                  </a:lnTo>
                  <a:lnTo>
                    <a:pt x="84" y="100"/>
                  </a:lnTo>
                  <a:lnTo>
                    <a:pt x="86" y="99"/>
                  </a:lnTo>
                  <a:lnTo>
                    <a:pt x="87" y="97"/>
                  </a:lnTo>
                  <a:lnTo>
                    <a:pt x="90" y="96"/>
                  </a:lnTo>
                  <a:lnTo>
                    <a:pt x="91" y="94"/>
                  </a:lnTo>
                  <a:lnTo>
                    <a:pt x="93" y="92"/>
                  </a:lnTo>
                  <a:lnTo>
                    <a:pt x="94" y="89"/>
                  </a:lnTo>
                  <a:lnTo>
                    <a:pt x="96" y="88"/>
                  </a:lnTo>
                  <a:lnTo>
                    <a:pt x="97" y="86"/>
                  </a:lnTo>
                  <a:lnTo>
                    <a:pt x="99" y="83"/>
                  </a:lnTo>
                  <a:lnTo>
                    <a:pt x="100" y="82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3" y="74"/>
                  </a:lnTo>
                  <a:lnTo>
                    <a:pt x="105" y="71"/>
                  </a:lnTo>
                  <a:lnTo>
                    <a:pt x="105" y="69"/>
                  </a:lnTo>
                  <a:lnTo>
                    <a:pt x="105" y="66"/>
                  </a:lnTo>
                  <a:lnTo>
                    <a:pt x="106" y="63"/>
                  </a:lnTo>
                  <a:lnTo>
                    <a:pt x="106" y="60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08" y="46"/>
                  </a:lnTo>
                  <a:lnTo>
                    <a:pt x="108" y="43"/>
                  </a:lnTo>
                  <a:lnTo>
                    <a:pt x="108" y="42"/>
                  </a:lnTo>
                  <a:lnTo>
                    <a:pt x="106" y="39"/>
                  </a:lnTo>
                  <a:lnTo>
                    <a:pt x="106" y="35"/>
                  </a:lnTo>
                  <a:lnTo>
                    <a:pt x="105" y="34"/>
                  </a:lnTo>
                  <a:lnTo>
                    <a:pt x="103" y="31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0" y="23"/>
                  </a:lnTo>
                  <a:lnTo>
                    <a:pt x="99" y="22"/>
                  </a:lnTo>
                  <a:lnTo>
                    <a:pt x="96" y="18"/>
                  </a:lnTo>
                  <a:lnTo>
                    <a:pt x="94" y="17"/>
                  </a:lnTo>
                  <a:lnTo>
                    <a:pt x="93" y="15"/>
                  </a:lnTo>
                  <a:lnTo>
                    <a:pt x="91" y="14"/>
                  </a:lnTo>
                  <a:lnTo>
                    <a:pt x="88" y="11"/>
                  </a:lnTo>
                  <a:lnTo>
                    <a:pt x="87" y="9"/>
                  </a:lnTo>
                  <a:lnTo>
                    <a:pt x="86" y="8"/>
                  </a:lnTo>
                  <a:lnTo>
                    <a:pt x="83" y="6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3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696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4" name="Freeform 84"/>
            <p:cNvSpPr>
              <a:spLocks/>
            </p:cNvSpPr>
            <p:nvPr/>
          </p:nvSpPr>
          <p:spPr bwMode="auto">
            <a:xfrm>
              <a:off x="3601" y="2143"/>
              <a:ext cx="103" cy="107"/>
            </a:xfrm>
            <a:custGeom>
              <a:avLst/>
              <a:gdLst/>
              <a:ahLst/>
              <a:cxnLst>
                <a:cxn ang="0">
                  <a:pos x="102" y="43"/>
                </a:cxn>
                <a:cxn ang="0">
                  <a:pos x="99" y="30"/>
                </a:cxn>
                <a:cxn ang="0">
                  <a:pos x="91" y="20"/>
                </a:cxn>
                <a:cxn ang="0">
                  <a:pos x="83" y="10"/>
                </a:cxn>
                <a:cxn ang="0">
                  <a:pos x="72" y="3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4" y="3"/>
                </a:cxn>
                <a:cxn ang="0">
                  <a:pos x="22" y="9"/>
                </a:cxn>
                <a:cxn ang="0">
                  <a:pos x="13" y="16"/>
                </a:cxn>
                <a:cxn ang="0">
                  <a:pos x="6" y="27"/>
                </a:cxn>
                <a:cxn ang="0">
                  <a:pos x="1" y="40"/>
                </a:cxn>
                <a:cxn ang="0">
                  <a:pos x="0" y="53"/>
                </a:cxn>
                <a:cxn ang="0">
                  <a:pos x="1" y="67"/>
                </a:cxn>
                <a:cxn ang="0">
                  <a:pos x="6" y="80"/>
                </a:cxn>
                <a:cxn ang="0">
                  <a:pos x="13" y="90"/>
                </a:cxn>
                <a:cxn ang="0">
                  <a:pos x="22" y="98"/>
                </a:cxn>
                <a:cxn ang="0">
                  <a:pos x="34" y="104"/>
                </a:cxn>
                <a:cxn ang="0">
                  <a:pos x="46" y="107"/>
                </a:cxn>
                <a:cxn ang="0">
                  <a:pos x="59" y="107"/>
                </a:cxn>
                <a:cxn ang="0">
                  <a:pos x="72" y="103"/>
                </a:cxn>
                <a:cxn ang="0">
                  <a:pos x="83" y="97"/>
                </a:cxn>
                <a:cxn ang="0">
                  <a:pos x="91" y="87"/>
                </a:cxn>
                <a:cxn ang="0">
                  <a:pos x="99" y="77"/>
                </a:cxn>
                <a:cxn ang="0">
                  <a:pos x="102" y="64"/>
                </a:cxn>
                <a:cxn ang="0">
                  <a:pos x="100" y="53"/>
                </a:cxn>
                <a:cxn ang="0">
                  <a:pos x="99" y="41"/>
                </a:cxn>
                <a:cxn ang="0">
                  <a:pos x="94" y="29"/>
                </a:cxn>
                <a:cxn ang="0">
                  <a:pos x="88" y="18"/>
                </a:cxn>
                <a:cxn ang="0">
                  <a:pos x="80" y="10"/>
                </a:cxn>
                <a:cxn ang="0">
                  <a:pos x="68" y="6"/>
                </a:cxn>
                <a:cxn ang="0">
                  <a:pos x="56" y="3"/>
                </a:cxn>
                <a:cxn ang="0">
                  <a:pos x="44" y="3"/>
                </a:cxn>
                <a:cxn ang="0">
                  <a:pos x="32" y="6"/>
                </a:cxn>
                <a:cxn ang="0">
                  <a:pos x="22" y="12"/>
                </a:cxn>
                <a:cxn ang="0">
                  <a:pos x="13" y="21"/>
                </a:cxn>
                <a:cxn ang="0">
                  <a:pos x="7" y="30"/>
                </a:cxn>
                <a:cxn ang="0">
                  <a:pos x="3" y="43"/>
                </a:cxn>
                <a:cxn ang="0">
                  <a:pos x="3" y="57"/>
                </a:cxn>
                <a:cxn ang="0">
                  <a:pos x="4" y="69"/>
                </a:cxn>
                <a:cxn ang="0">
                  <a:pos x="9" y="80"/>
                </a:cxn>
                <a:cxn ang="0">
                  <a:pos x="16" y="89"/>
                </a:cxn>
                <a:cxn ang="0">
                  <a:pos x="26" y="97"/>
                </a:cxn>
                <a:cxn ang="0">
                  <a:pos x="37" y="103"/>
                </a:cxn>
                <a:cxn ang="0">
                  <a:pos x="48" y="104"/>
                </a:cxn>
                <a:cxn ang="0">
                  <a:pos x="62" y="104"/>
                </a:cxn>
                <a:cxn ang="0">
                  <a:pos x="72" y="100"/>
                </a:cxn>
                <a:cxn ang="0">
                  <a:pos x="83" y="94"/>
                </a:cxn>
                <a:cxn ang="0">
                  <a:pos x="91" y="84"/>
                </a:cxn>
                <a:cxn ang="0">
                  <a:pos x="97" y="73"/>
                </a:cxn>
                <a:cxn ang="0">
                  <a:pos x="100" y="61"/>
                </a:cxn>
              </a:cxnLst>
              <a:rect l="0" t="0" r="r" b="b"/>
              <a:pathLst>
                <a:path w="103" h="107">
                  <a:moveTo>
                    <a:pt x="103" y="53"/>
                  </a:moveTo>
                  <a:lnTo>
                    <a:pt x="103" y="50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2" y="43"/>
                  </a:lnTo>
                  <a:lnTo>
                    <a:pt x="102" y="40"/>
                  </a:lnTo>
                  <a:lnTo>
                    <a:pt x="102" y="37"/>
                  </a:lnTo>
                  <a:lnTo>
                    <a:pt x="100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7" y="27"/>
                  </a:lnTo>
                  <a:lnTo>
                    <a:pt x="96" y="26"/>
                  </a:lnTo>
                  <a:lnTo>
                    <a:pt x="94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90" y="16"/>
                  </a:lnTo>
                  <a:lnTo>
                    <a:pt x="88" y="15"/>
                  </a:lnTo>
                  <a:lnTo>
                    <a:pt x="87" y="13"/>
                  </a:lnTo>
                  <a:lnTo>
                    <a:pt x="84" y="12"/>
                  </a:lnTo>
                  <a:lnTo>
                    <a:pt x="83" y="10"/>
                  </a:lnTo>
                  <a:lnTo>
                    <a:pt x="81" y="9"/>
                  </a:lnTo>
                  <a:lnTo>
                    <a:pt x="78" y="7"/>
                  </a:lnTo>
                  <a:lnTo>
                    <a:pt x="77" y="6"/>
                  </a:lnTo>
                  <a:lnTo>
                    <a:pt x="74" y="4"/>
                  </a:lnTo>
                  <a:lnTo>
                    <a:pt x="72" y="3"/>
                  </a:lnTo>
                  <a:lnTo>
                    <a:pt x="69" y="3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20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3" y="72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6" y="80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0" y="86"/>
                  </a:lnTo>
                  <a:lnTo>
                    <a:pt x="12" y="87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6" y="94"/>
                  </a:lnTo>
                  <a:lnTo>
                    <a:pt x="19" y="95"/>
                  </a:lnTo>
                  <a:lnTo>
                    <a:pt x="20" y="97"/>
                  </a:lnTo>
                  <a:lnTo>
                    <a:pt x="22" y="98"/>
                  </a:lnTo>
                  <a:lnTo>
                    <a:pt x="25" y="100"/>
                  </a:lnTo>
                  <a:lnTo>
                    <a:pt x="26" y="101"/>
                  </a:lnTo>
                  <a:lnTo>
                    <a:pt x="29" y="103"/>
                  </a:lnTo>
                  <a:lnTo>
                    <a:pt x="31" y="103"/>
                  </a:lnTo>
                  <a:lnTo>
                    <a:pt x="34" y="104"/>
                  </a:lnTo>
                  <a:lnTo>
                    <a:pt x="35" y="104"/>
                  </a:lnTo>
                  <a:lnTo>
                    <a:pt x="38" y="106"/>
                  </a:lnTo>
                  <a:lnTo>
                    <a:pt x="41" y="106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8" y="107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59" y="107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72" y="103"/>
                  </a:lnTo>
                  <a:lnTo>
                    <a:pt x="74" y="103"/>
                  </a:lnTo>
                  <a:lnTo>
                    <a:pt x="77" y="101"/>
                  </a:lnTo>
                  <a:lnTo>
                    <a:pt x="78" y="100"/>
                  </a:lnTo>
                  <a:lnTo>
                    <a:pt x="81" y="98"/>
                  </a:lnTo>
                  <a:lnTo>
                    <a:pt x="83" y="97"/>
                  </a:lnTo>
                  <a:lnTo>
                    <a:pt x="84" y="95"/>
                  </a:lnTo>
                  <a:lnTo>
                    <a:pt x="87" y="94"/>
                  </a:lnTo>
                  <a:lnTo>
                    <a:pt x="88" y="92"/>
                  </a:lnTo>
                  <a:lnTo>
                    <a:pt x="90" y="90"/>
                  </a:lnTo>
                  <a:lnTo>
                    <a:pt x="91" y="87"/>
                  </a:lnTo>
                  <a:lnTo>
                    <a:pt x="93" y="86"/>
                  </a:lnTo>
                  <a:lnTo>
                    <a:pt x="94" y="84"/>
                  </a:lnTo>
                  <a:lnTo>
                    <a:pt x="96" y="81"/>
                  </a:lnTo>
                  <a:lnTo>
                    <a:pt x="97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100" y="72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2" y="64"/>
                  </a:lnTo>
                  <a:lnTo>
                    <a:pt x="103" y="61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3" y="53"/>
                  </a:lnTo>
                  <a:lnTo>
                    <a:pt x="100" y="53"/>
                  </a:lnTo>
                  <a:lnTo>
                    <a:pt x="100" y="50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3"/>
                  </a:lnTo>
                  <a:lnTo>
                    <a:pt x="99" y="41"/>
                  </a:lnTo>
                  <a:lnTo>
                    <a:pt x="99" y="38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6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3" y="24"/>
                  </a:lnTo>
                  <a:lnTo>
                    <a:pt x="91" y="23"/>
                  </a:lnTo>
                  <a:lnTo>
                    <a:pt x="90" y="21"/>
                  </a:lnTo>
                  <a:lnTo>
                    <a:pt x="88" y="18"/>
                  </a:lnTo>
                  <a:lnTo>
                    <a:pt x="87" y="16"/>
                  </a:lnTo>
                  <a:lnTo>
                    <a:pt x="84" y="15"/>
                  </a:lnTo>
                  <a:lnTo>
                    <a:pt x="83" y="13"/>
                  </a:lnTo>
                  <a:lnTo>
                    <a:pt x="81" y="12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7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3" y="21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4"/>
                  </a:lnTo>
                  <a:lnTo>
                    <a:pt x="4" y="66"/>
                  </a:lnTo>
                  <a:lnTo>
                    <a:pt x="4" y="69"/>
                  </a:lnTo>
                  <a:lnTo>
                    <a:pt x="6" y="70"/>
                  </a:lnTo>
                  <a:lnTo>
                    <a:pt x="6" y="73"/>
                  </a:lnTo>
                  <a:lnTo>
                    <a:pt x="7" y="75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10" y="83"/>
                  </a:lnTo>
                  <a:lnTo>
                    <a:pt x="12" y="84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7" y="92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2" y="101"/>
                  </a:lnTo>
                  <a:lnTo>
                    <a:pt x="34" y="101"/>
                  </a:lnTo>
                  <a:lnTo>
                    <a:pt x="37" y="103"/>
                  </a:lnTo>
                  <a:lnTo>
                    <a:pt x="40" y="103"/>
                  </a:lnTo>
                  <a:lnTo>
                    <a:pt x="41" y="104"/>
                  </a:lnTo>
                  <a:lnTo>
                    <a:pt x="44" y="104"/>
                  </a:lnTo>
                  <a:lnTo>
                    <a:pt x="47" y="104"/>
                  </a:lnTo>
                  <a:lnTo>
                    <a:pt x="48" y="104"/>
                  </a:lnTo>
                  <a:lnTo>
                    <a:pt x="51" y="104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3" y="103"/>
                  </a:lnTo>
                  <a:lnTo>
                    <a:pt x="66" y="103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2" y="100"/>
                  </a:lnTo>
                  <a:lnTo>
                    <a:pt x="75" y="98"/>
                  </a:lnTo>
                  <a:lnTo>
                    <a:pt x="77" y="97"/>
                  </a:lnTo>
                  <a:lnTo>
                    <a:pt x="80" y="97"/>
                  </a:lnTo>
                  <a:lnTo>
                    <a:pt x="81" y="95"/>
                  </a:lnTo>
                  <a:lnTo>
                    <a:pt x="83" y="94"/>
                  </a:lnTo>
                  <a:lnTo>
                    <a:pt x="84" y="92"/>
                  </a:lnTo>
                  <a:lnTo>
                    <a:pt x="87" y="89"/>
                  </a:lnTo>
                  <a:lnTo>
                    <a:pt x="88" y="87"/>
                  </a:lnTo>
                  <a:lnTo>
                    <a:pt x="90" y="86"/>
                  </a:lnTo>
                  <a:lnTo>
                    <a:pt x="91" y="84"/>
                  </a:lnTo>
                  <a:lnTo>
                    <a:pt x="93" y="83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6" y="75"/>
                  </a:lnTo>
                  <a:lnTo>
                    <a:pt x="97" y="73"/>
                  </a:lnTo>
                  <a:lnTo>
                    <a:pt x="97" y="70"/>
                  </a:lnTo>
                  <a:lnTo>
                    <a:pt x="99" y="69"/>
                  </a:lnTo>
                  <a:lnTo>
                    <a:pt x="99" y="66"/>
                  </a:lnTo>
                  <a:lnTo>
                    <a:pt x="100" y="64"/>
                  </a:lnTo>
                  <a:lnTo>
                    <a:pt x="100" y="61"/>
                  </a:lnTo>
                  <a:lnTo>
                    <a:pt x="100" y="58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103" y="53"/>
                  </a:lnTo>
                  <a:close/>
                </a:path>
              </a:pathLst>
            </a:custGeom>
            <a:solidFill>
              <a:srgbClr val="9C9C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5" name="Freeform 85"/>
            <p:cNvSpPr>
              <a:spLocks/>
            </p:cNvSpPr>
            <p:nvPr/>
          </p:nvSpPr>
          <p:spPr bwMode="auto">
            <a:xfrm>
              <a:off x="3604" y="2144"/>
              <a:ext cx="97" cy="103"/>
            </a:xfrm>
            <a:custGeom>
              <a:avLst/>
              <a:gdLst/>
              <a:ahLst/>
              <a:cxnLst>
                <a:cxn ang="0">
                  <a:pos x="97" y="42"/>
                </a:cxn>
                <a:cxn ang="0">
                  <a:pos x="93" y="29"/>
                </a:cxn>
                <a:cxn ang="0">
                  <a:pos x="87" y="20"/>
                </a:cxn>
                <a:cxn ang="0">
                  <a:pos x="78" y="11"/>
                </a:cxn>
                <a:cxn ang="0">
                  <a:pos x="68" y="5"/>
                </a:cxn>
                <a:cxn ang="0">
                  <a:pos x="56" y="2"/>
                </a:cxn>
                <a:cxn ang="0">
                  <a:pos x="44" y="2"/>
                </a:cxn>
                <a:cxn ang="0">
                  <a:pos x="31" y="5"/>
                </a:cxn>
                <a:cxn ang="0">
                  <a:pos x="20" y="9"/>
                </a:cxn>
                <a:cxn ang="0">
                  <a:pos x="11" y="17"/>
                </a:cxn>
                <a:cxn ang="0">
                  <a:pos x="6" y="28"/>
                </a:cxn>
                <a:cxn ang="0">
                  <a:pos x="1" y="40"/>
                </a:cxn>
                <a:cxn ang="0">
                  <a:pos x="0" y="52"/>
                </a:cxn>
                <a:cxn ang="0">
                  <a:pos x="1" y="65"/>
                </a:cxn>
                <a:cxn ang="0">
                  <a:pos x="6" y="77"/>
                </a:cxn>
                <a:cxn ang="0">
                  <a:pos x="11" y="86"/>
                </a:cxn>
                <a:cxn ang="0">
                  <a:pos x="20" y="96"/>
                </a:cxn>
                <a:cxn ang="0">
                  <a:pos x="31" y="100"/>
                </a:cxn>
                <a:cxn ang="0">
                  <a:pos x="44" y="103"/>
                </a:cxn>
                <a:cxn ang="0">
                  <a:pos x="56" y="103"/>
                </a:cxn>
                <a:cxn ang="0">
                  <a:pos x="68" y="100"/>
                </a:cxn>
                <a:cxn ang="0">
                  <a:pos x="78" y="94"/>
                </a:cxn>
                <a:cxn ang="0">
                  <a:pos x="87" y="85"/>
                </a:cxn>
                <a:cxn ang="0">
                  <a:pos x="93" y="74"/>
                </a:cxn>
                <a:cxn ang="0">
                  <a:pos x="97" y="63"/>
                </a:cxn>
                <a:cxn ang="0">
                  <a:pos x="96" y="52"/>
                </a:cxn>
                <a:cxn ang="0">
                  <a:pos x="94" y="40"/>
                </a:cxn>
                <a:cxn ang="0">
                  <a:pos x="90" y="29"/>
                </a:cxn>
                <a:cxn ang="0">
                  <a:pos x="82" y="20"/>
                </a:cxn>
                <a:cxn ang="0">
                  <a:pos x="75" y="12"/>
                </a:cxn>
                <a:cxn ang="0">
                  <a:pos x="65" y="6"/>
                </a:cxn>
                <a:cxn ang="0">
                  <a:pos x="53" y="3"/>
                </a:cxn>
                <a:cxn ang="0">
                  <a:pos x="41" y="5"/>
                </a:cxn>
                <a:cxn ang="0">
                  <a:pos x="31" y="8"/>
                </a:cxn>
                <a:cxn ang="0">
                  <a:pos x="20" y="14"/>
                </a:cxn>
                <a:cxn ang="0">
                  <a:pos x="13" y="22"/>
                </a:cxn>
                <a:cxn ang="0">
                  <a:pos x="6" y="31"/>
                </a:cxn>
                <a:cxn ang="0">
                  <a:pos x="3" y="43"/>
                </a:cxn>
                <a:cxn ang="0">
                  <a:pos x="1" y="56"/>
                </a:cxn>
                <a:cxn ang="0">
                  <a:pos x="4" y="66"/>
                </a:cxn>
                <a:cxn ang="0">
                  <a:pos x="9" y="77"/>
                </a:cxn>
                <a:cxn ang="0">
                  <a:pos x="16" y="86"/>
                </a:cxn>
                <a:cxn ang="0">
                  <a:pos x="25" y="94"/>
                </a:cxn>
                <a:cxn ang="0">
                  <a:pos x="35" y="99"/>
                </a:cxn>
                <a:cxn ang="0">
                  <a:pos x="45" y="100"/>
                </a:cxn>
                <a:cxn ang="0">
                  <a:pos x="57" y="100"/>
                </a:cxn>
                <a:cxn ang="0">
                  <a:pos x="69" y="96"/>
                </a:cxn>
                <a:cxn ang="0">
                  <a:pos x="78" y="89"/>
                </a:cxn>
                <a:cxn ang="0">
                  <a:pos x="85" y="82"/>
                </a:cxn>
                <a:cxn ang="0">
                  <a:pos x="91" y="71"/>
                </a:cxn>
                <a:cxn ang="0">
                  <a:pos x="94" y="60"/>
                </a:cxn>
              </a:cxnLst>
              <a:rect l="0" t="0" r="r" b="b"/>
              <a:pathLst>
                <a:path w="97" h="103">
                  <a:moveTo>
                    <a:pt x="97" y="52"/>
                  </a:moveTo>
                  <a:lnTo>
                    <a:pt x="97" y="49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2"/>
                  </a:lnTo>
                  <a:lnTo>
                    <a:pt x="96" y="40"/>
                  </a:lnTo>
                  <a:lnTo>
                    <a:pt x="96" y="37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3" y="29"/>
                  </a:lnTo>
                  <a:lnTo>
                    <a:pt x="91" y="28"/>
                  </a:lnTo>
                  <a:lnTo>
                    <a:pt x="91" y="26"/>
                  </a:lnTo>
                  <a:lnTo>
                    <a:pt x="90" y="23"/>
                  </a:lnTo>
                  <a:lnTo>
                    <a:pt x="88" y="22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5"/>
                  </a:lnTo>
                  <a:lnTo>
                    <a:pt x="81" y="14"/>
                  </a:lnTo>
                  <a:lnTo>
                    <a:pt x="80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8" y="5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6" y="79"/>
                  </a:lnTo>
                  <a:lnTo>
                    <a:pt x="7" y="82"/>
                  </a:lnTo>
                  <a:lnTo>
                    <a:pt x="9" y="83"/>
                  </a:lnTo>
                  <a:lnTo>
                    <a:pt x="10" y="85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4" y="91"/>
                  </a:lnTo>
                  <a:lnTo>
                    <a:pt x="17" y="93"/>
                  </a:lnTo>
                  <a:lnTo>
                    <a:pt x="19" y="94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25" y="97"/>
                  </a:lnTo>
                  <a:lnTo>
                    <a:pt x="26" y="99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4" y="102"/>
                  </a:lnTo>
                  <a:lnTo>
                    <a:pt x="37" y="102"/>
                  </a:lnTo>
                  <a:lnTo>
                    <a:pt x="38" y="103"/>
                  </a:lnTo>
                  <a:lnTo>
                    <a:pt x="41" y="103"/>
                  </a:lnTo>
                  <a:lnTo>
                    <a:pt x="44" y="103"/>
                  </a:lnTo>
                  <a:lnTo>
                    <a:pt x="45" y="103"/>
                  </a:lnTo>
                  <a:lnTo>
                    <a:pt x="48" y="103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6" y="103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3" y="102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72" y="97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78" y="94"/>
                  </a:lnTo>
                  <a:lnTo>
                    <a:pt x="80" y="93"/>
                  </a:lnTo>
                  <a:lnTo>
                    <a:pt x="81" y="91"/>
                  </a:lnTo>
                  <a:lnTo>
                    <a:pt x="84" y="88"/>
                  </a:lnTo>
                  <a:lnTo>
                    <a:pt x="85" y="86"/>
                  </a:lnTo>
                  <a:lnTo>
                    <a:pt x="87" y="85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94" y="69"/>
                  </a:lnTo>
                  <a:lnTo>
                    <a:pt x="96" y="68"/>
                  </a:lnTo>
                  <a:lnTo>
                    <a:pt x="96" y="65"/>
                  </a:lnTo>
                  <a:lnTo>
                    <a:pt x="97" y="63"/>
                  </a:lnTo>
                  <a:lnTo>
                    <a:pt x="97" y="60"/>
                  </a:lnTo>
                  <a:lnTo>
                    <a:pt x="97" y="57"/>
                  </a:lnTo>
                  <a:lnTo>
                    <a:pt x="97" y="56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94" y="43"/>
                  </a:lnTo>
                  <a:lnTo>
                    <a:pt x="94" y="40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1" y="34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88" y="26"/>
                  </a:lnTo>
                  <a:lnTo>
                    <a:pt x="87" y="25"/>
                  </a:lnTo>
                  <a:lnTo>
                    <a:pt x="85" y="23"/>
                  </a:lnTo>
                  <a:lnTo>
                    <a:pt x="84" y="22"/>
                  </a:lnTo>
                  <a:lnTo>
                    <a:pt x="82" y="20"/>
                  </a:lnTo>
                  <a:lnTo>
                    <a:pt x="81" y="19"/>
                  </a:lnTo>
                  <a:lnTo>
                    <a:pt x="80" y="15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6" y="8"/>
                  </a:lnTo>
                  <a:lnTo>
                    <a:pt x="65" y="6"/>
                  </a:lnTo>
                  <a:lnTo>
                    <a:pt x="62" y="6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6" y="5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7" y="15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3" y="60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4" y="66"/>
                  </a:lnTo>
                  <a:lnTo>
                    <a:pt x="4" y="69"/>
                  </a:lnTo>
                  <a:lnTo>
                    <a:pt x="6" y="71"/>
                  </a:lnTo>
                  <a:lnTo>
                    <a:pt x="6" y="74"/>
                  </a:lnTo>
                  <a:lnTo>
                    <a:pt x="7" y="76"/>
                  </a:lnTo>
                  <a:lnTo>
                    <a:pt x="9" y="77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3"/>
                  </a:lnTo>
                  <a:lnTo>
                    <a:pt x="14" y="85"/>
                  </a:lnTo>
                  <a:lnTo>
                    <a:pt x="16" y="86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3"/>
                  </a:lnTo>
                  <a:lnTo>
                    <a:pt x="25" y="94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1" y="97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45" y="100"/>
                  </a:lnTo>
                  <a:lnTo>
                    <a:pt x="48" y="102"/>
                  </a:lnTo>
                  <a:lnTo>
                    <a:pt x="51" y="100"/>
                  </a:lnTo>
                  <a:lnTo>
                    <a:pt x="53" y="100"/>
                  </a:lnTo>
                  <a:lnTo>
                    <a:pt x="56" y="100"/>
                  </a:lnTo>
                  <a:lnTo>
                    <a:pt x="57" y="100"/>
                  </a:lnTo>
                  <a:lnTo>
                    <a:pt x="60" y="100"/>
                  </a:lnTo>
                  <a:lnTo>
                    <a:pt x="62" y="99"/>
                  </a:lnTo>
                  <a:lnTo>
                    <a:pt x="65" y="99"/>
                  </a:lnTo>
                  <a:lnTo>
                    <a:pt x="66" y="97"/>
                  </a:lnTo>
                  <a:lnTo>
                    <a:pt x="69" y="96"/>
                  </a:lnTo>
                  <a:lnTo>
                    <a:pt x="71" y="96"/>
                  </a:lnTo>
                  <a:lnTo>
                    <a:pt x="72" y="94"/>
                  </a:lnTo>
                  <a:lnTo>
                    <a:pt x="75" y="93"/>
                  </a:lnTo>
                  <a:lnTo>
                    <a:pt x="77" y="91"/>
                  </a:lnTo>
                  <a:lnTo>
                    <a:pt x="78" y="89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2" y="85"/>
                  </a:lnTo>
                  <a:lnTo>
                    <a:pt x="84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88" y="77"/>
                  </a:lnTo>
                  <a:lnTo>
                    <a:pt x="90" y="76"/>
                  </a:lnTo>
                  <a:lnTo>
                    <a:pt x="90" y="74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3" y="66"/>
                  </a:lnTo>
                  <a:lnTo>
                    <a:pt x="94" y="65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7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97" y="52"/>
                  </a:lnTo>
                  <a:close/>
                </a:path>
              </a:pathLst>
            </a:custGeom>
            <a:solidFill>
              <a:srgbClr val="A1A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6" name="Freeform 86"/>
            <p:cNvSpPr>
              <a:spLocks/>
            </p:cNvSpPr>
            <p:nvPr/>
          </p:nvSpPr>
          <p:spPr bwMode="auto">
            <a:xfrm>
              <a:off x="3605" y="2147"/>
              <a:ext cx="95" cy="99"/>
            </a:xfrm>
            <a:custGeom>
              <a:avLst/>
              <a:gdLst/>
              <a:ahLst/>
              <a:cxnLst>
                <a:cxn ang="0">
                  <a:pos x="93" y="39"/>
                </a:cxn>
                <a:cxn ang="0">
                  <a:pos x="89" y="28"/>
                </a:cxn>
                <a:cxn ang="0">
                  <a:pos x="83" y="19"/>
                </a:cxn>
                <a:cxn ang="0">
                  <a:pos x="76" y="11"/>
                </a:cxn>
                <a:cxn ang="0">
                  <a:pos x="65" y="5"/>
                </a:cxn>
                <a:cxn ang="0">
                  <a:pos x="55" y="2"/>
                </a:cxn>
                <a:cxn ang="0">
                  <a:pos x="43" y="0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3" y="17"/>
                </a:cxn>
                <a:cxn ang="0">
                  <a:pos x="6" y="26"/>
                </a:cxn>
                <a:cxn ang="0">
                  <a:pos x="2" y="37"/>
                </a:cxn>
                <a:cxn ang="0">
                  <a:pos x="0" y="49"/>
                </a:cxn>
                <a:cxn ang="0">
                  <a:pos x="2" y="62"/>
                </a:cxn>
                <a:cxn ang="0">
                  <a:pos x="6" y="73"/>
                </a:cxn>
                <a:cxn ang="0">
                  <a:pos x="13" y="82"/>
                </a:cxn>
                <a:cxn ang="0">
                  <a:pos x="21" y="90"/>
                </a:cxn>
                <a:cxn ang="0">
                  <a:pos x="31" y="96"/>
                </a:cxn>
                <a:cxn ang="0">
                  <a:pos x="43" y="97"/>
                </a:cxn>
                <a:cxn ang="0">
                  <a:pos x="55" y="97"/>
                </a:cxn>
                <a:cxn ang="0">
                  <a:pos x="65" y="94"/>
                </a:cxn>
                <a:cxn ang="0">
                  <a:pos x="76" y="88"/>
                </a:cxn>
                <a:cxn ang="0">
                  <a:pos x="83" y="80"/>
                </a:cxn>
                <a:cxn ang="0">
                  <a:pos x="89" y="71"/>
                </a:cxn>
                <a:cxn ang="0">
                  <a:pos x="93" y="59"/>
                </a:cxn>
                <a:cxn ang="0">
                  <a:pos x="92" y="49"/>
                </a:cxn>
                <a:cxn ang="0">
                  <a:pos x="90" y="37"/>
                </a:cxn>
                <a:cxn ang="0">
                  <a:pos x="86" y="28"/>
                </a:cxn>
                <a:cxn ang="0">
                  <a:pos x="80" y="19"/>
                </a:cxn>
                <a:cxn ang="0">
                  <a:pos x="73" y="11"/>
                </a:cxn>
                <a:cxn ang="0">
                  <a:pos x="62" y="6"/>
                </a:cxn>
                <a:cxn ang="0">
                  <a:pos x="52" y="3"/>
                </a:cxn>
                <a:cxn ang="0">
                  <a:pos x="40" y="3"/>
                </a:cxn>
                <a:cxn ang="0">
                  <a:pos x="30" y="6"/>
                </a:cxn>
                <a:cxn ang="0">
                  <a:pos x="21" y="12"/>
                </a:cxn>
                <a:cxn ang="0">
                  <a:pos x="13" y="20"/>
                </a:cxn>
                <a:cxn ang="0">
                  <a:pos x="8" y="29"/>
                </a:cxn>
                <a:cxn ang="0">
                  <a:pos x="5" y="40"/>
                </a:cxn>
                <a:cxn ang="0">
                  <a:pos x="3" y="51"/>
                </a:cxn>
                <a:cxn ang="0">
                  <a:pos x="5" y="63"/>
                </a:cxn>
                <a:cxn ang="0">
                  <a:pos x="9" y="73"/>
                </a:cxn>
                <a:cxn ang="0">
                  <a:pos x="16" y="82"/>
                </a:cxn>
                <a:cxn ang="0">
                  <a:pos x="24" y="88"/>
                </a:cxn>
                <a:cxn ang="0">
                  <a:pos x="34" y="93"/>
                </a:cxn>
                <a:cxn ang="0">
                  <a:pos x="44" y="96"/>
                </a:cxn>
                <a:cxn ang="0">
                  <a:pos x="56" y="94"/>
                </a:cxn>
                <a:cxn ang="0">
                  <a:pos x="67" y="91"/>
                </a:cxn>
                <a:cxn ang="0">
                  <a:pos x="76" y="85"/>
                </a:cxn>
                <a:cxn ang="0">
                  <a:pos x="83" y="77"/>
                </a:cxn>
                <a:cxn ang="0">
                  <a:pos x="87" y="68"/>
                </a:cxn>
                <a:cxn ang="0">
                  <a:pos x="90" y="56"/>
                </a:cxn>
              </a:cxnLst>
              <a:rect l="0" t="0" r="r" b="b"/>
              <a:pathLst>
                <a:path w="95" h="99">
                  <a:moveTo>
                    <a:pt x="95" y="49"/>
                  </a:moveTo>
                  <a:lnTo>
                    <a:pt x="95" y="46"/>
                  </a:lnTo>
                  <a:lnTo>
                    <a:pt x="93" y="45"/>
                  </a:lnTo>
                  <a:lnTo>
                    <a:pt x="93" y="42"/>
                  </a:lnTo>
                  <a:lnTo>
                    <a:pt x="93" y="39"/>
                  </a:lnTo>
                  <a:lnTo>
                    <a:pt x="93" y="37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0" y="31"/>
                  </a:lnTo>
                  <a:lnTo>
                    <a:pt x="89" y="28"/>
                  </a:lnTo>
                  <a:lnTo>
                    <a:pt x="89" y="26"/>
                  </a:lnTo>
                  <a:lnTo>
                    <a:pt x="87" y="23"/>
                  </a:lnTo>
                  <a:lnTo>
                    <a:pt x="86" y="22"/>
                  </a:lnTo>
                  <a:lnTo>
                    <a:pt x="84" y="20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6" y="11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70" y="6"/>
                  </a:lnTo>
                  <a:lnTo>
                    <a:pt x="68" y="5"/>
                  </a:lnTo>
                  <a:lnTo>
                    <a:pt x="65" y="5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6" y="73"/>
                  </a:lnTo>
                  <a:lnTo>
                    <a:pt x="8" y="74"/>
                  </a:lnTo>
                  <a:lnTo>
                    <a:pt x="9" y="77"/>
                  </a:lnTo>
                  <a:lnTo>
                    <a:pt x="10" y="79"/>
                  </a:lnTo>
                  <a:lnTo>
                    <a:pt x="12" y="80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19" y="88"/>
                  </a:lnTo>
                  <a:lnTo>
                    <a:pt x="21" y="90"/>
                  </a:lnTo>
                  <a:lnTo>
                    <a:pt x="24" y="91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0" y="97"/>
                  </a:lnTo>
                  <a:lnTo>
                    <a:pt x="43" y="97"/>
                  </a:lnTo>
                  <a:lnTo>
                    <a:pt x="44" y="97"/>
                  </a:lnTo>
                  <a:lnTo>
                    <a:pt x="47" y="99"/>
                  </a:lnTo>
                  <a:lnTo>
                    <a:pt x="50" y="97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6" y="97"/>
                  </a:lnTo>
                  <a:lnTo>
                    <a:pt x="59" y="97"/>
                  </a:lnTo>
                  <a:lnTo>
                    <a:pt x="61" y="96"/>
                  </a:lnTo>
                  <a:lnTo>
                    <a:pt x="64" y="96"/>
                  </a:lnTo>
                  <a:lnTo>
                    <a:pt x="65" y="94"/>
                  </a:lnTo>
                  <a:lnTo>
                    <a:pt x="68" y="93"/>
                  </a:lnTo>
                  <a:lnTo>
                    <a:pt x="70" y="93"/>
                  </a:lnTo>
                  <a:lnTo>
                    <a:pt x="71" y="91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77" y="86"/>
                  </a:lnTo>
                  <a:lnTo>
                    <a:pt x="79" y="85"/>
                  </a:lnTo>
                  <a:lnTo>
                    <a:pt x="80" y="83"/>
                  </a:lnTo>
                  <a:lnTo>
                    <a:pt x="81" y="82"/>
                  </a:lnTo>
                  <a:lnTo>
                    <a:pt x="83" y="80"/>
                  </a:lnTo>
                  <a:lnTo>
                    <a:pt x="84" y="79"/>
                  </a:lnTo>
                  <a:lnTo>
                    <a:pt x="86" y="77"/>
                  </a:lnTo>
                  <a:lnTo>
                    <a:pt x="87" y="74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90" y="68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4"/>
                  </a:lnTo>
                  <a:lnTo>
                    <a:pt x="95" y="53"/>
                  </a:lnTo>
                  <a:lnTo>
                    <a:pt x="95" y="49"/>
                  </a:lnTo>
                  <a:lnTo>
                    <a:pt x="92" y="49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89" y="36"/>
                  </a:lnTo>
                  <a:lnTo>
                    <a:pt x="89" y="34"/>
                  </a:lnTo>
                  <a:lnTo>
                    <a:pt x="87" y="31"/>
                  </a:lnTo>
                  <a:lnTo>
                    <a:pt x="87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3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4"/>
                  </a:lnTo>
                  <a:lnTo>
                    <a:pt x="74" y="12"/>
                  </a:lnTo>
                  <a:lnTo>
                    <a:pt x="73" y="11"/>
                  </a:lnTo>
                  <a:lnTo>
                    <a:pt x="70" y="9"/>
                  </a:lnTo>
                  <a:lnTo>
                    <a:pt x="68" y="9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2" y="6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5" y="63"/>
                  </a:lnTo>
                  <a:lnTo>
                    <a:pt x="6" y="65"/>
                  </a:lnTo>
                  <a:lnTo>
                    <a:pt x="6" y="68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9" y="73"/>
                  </a:lnTo>
                  <a:lnTo>
                    <a:pt x="10" y="76"/>
                  </a:lnTo>
                  <a:lnTo>
                    <a:pt x="12" y="77"/>
                  </a:lnTo>
                  <a:lnTo>
                    <a:pt x="13" y="79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19" y="85"/>
                  </a:lnTo>
                  <a:lnTo>
                    <a:pt x="21" y="86"/>
                  </a:lnTo>
                  <a:lnTo>
                    <a:pt x="22" y="88"/>
                  </a:lnTo>
                  <a:lnTo>
                    <a:pt x="24" y="88"/>
                  </a:lnTo>
                  <a:lnTo>
                    <a:pt x="27" y="90"/>
                  </a:lnTo>
                  <a:lnTo>
                    <a:pt x="28" y="91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4" y="93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7" y="96"/>
                  </a:lnTo>
                  <a:lnTo>
                    <a:pt x="49" y="96"/>
                  </a:lnTo>
                  <a:lnTo>
                    <a:pt x="52" y="96"/>
                  </a:lnTo>
                  <a:lnTo>
                    <a:pt x="53" y="94"/>
                  </a:lnTo>
                  <a:lnTo>
                    <a:pt x="56" y="94"/>
                  </a:lnTo>
                  <a:lnTo>
                    <a:pt x="58" y="94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68" y="90"/>
                  </a:lnTo>
                  <a:lnTo>
                    <a:pt x="70" y="88"/>
                  </a:lnTo>
                  <a:lnTo>
                    <a:pt x="73" y="88"/>
                  </a:lnTo>
                  <a:lnTo>
                    <a:pt x="74" y="86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9" y="82"/>
                  </a:lnTo>
                  <a:lnTo>
                    <a:pt x="80" y="80"/>
                  </a:lnTo>
                  <a:lnTo>
                    <a:pt x="81" y="79"/>
                  </a:lnTo>
                  <a:lnTo>
                    <a:pt x="83" y="77"/>
                  </a:lnTo>
                  <a:lnTo>
                    <a:pt x="84" y="76"/>
                  </a:lnTo>
                  <a:lnTo>
                    <a:pt x="84" y="73"/>
                  </a:lnTo>
                  <a:lnTo>
                    <a:pt x="86" y="71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90" y="60"/>
                  </a:lnTo>
                  <a:lnTo>
                    <a:pt x="90" y="59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2" y="51"/>
                  </a:lnTo>
                  <a:lnTo>
                    <a:pt x="92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A6A6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7" name="Freeform 87"/>
            <p:cNvSpPr>
              <a:spLocks/>
            </p:cNvSpPr>
            <p:nvPr/>
          </p:nvSpPr>
          <p:spPr bwMode="auto">
            <a:xfrm>
              <a:off x="3608" y="2150"/>
              <a:ext cx="89" cy="93"/>
            </a:xfrm>
            <a:custGeom>
              <a:avLst/>
              <a:gdLst/>
              <a:ahLst/>
              <a:cxnLst>
                <a:cxn ang="0">
                  <a:pos x="87" y="37"/>
                </a:cxn>
                <a:cxn ang="0">
                  <a:pos x="84" y="26"/>
                </a:cxn>
                <a:cxn ang="0">
                  <a:pos x="78" y="17"/>
                </a:cxn>
                <a:cxn ang="0">
                  <a:pos x="71" y="9"/>
                </a:cxn>
                <a:cxn ang="0">
                  <a:pos x="62" y="3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3"/>
                </a:cxn>
                <a:cxn ang="0">
                  <a:pos x="19" y="8"/>
                </a:cxn>
                <a:cxn ang="0">
                  <a:pos x="12" y="16"/>
                </a:cxn>
                <a:cxn ang="0">
                  <a:pos x="6" y="25"/>
                </a:cxn>
                <a:cxn ang="0">
                  <a:pos x="2" y="34"/>
                </a:cxn>
                <a:cxn ang="0">
                  <a:pos x="0" y="46"/>
                </a:cxn>
                <a:cxn ang="0">
                  <a:pos x="2" y="57"/>
                </a:cxn>
                <a:cxn ang="0">
                  <a:pos x="6" y="68"/>
                </a:cxn>
                <a:cxn ang="0">
                  <a:pos x="12" y="77"/>
                </a:cxn>
                <a:cxn ang="0">
                  <a:pos x="19" y="85"/>
                </a:cxn>
                <a:cxn ang="0">
                  <a:pos x="30" y="90"/>
                </a:cxn>
                <a:cxn ang="0">
                  <a:pos x="40" y="93"/>
                </a:cxn>
                <a:cxn ang="0">
                  <a:pos x="50" y="91"/>
                </a:cxn>
                <a:cxn ang="0">
                  <a:pos x="62" y="88"/>
                </a:cxn>
                <a:cxn ang="0">
                  <a:pos x="71" y="83"/>
                </a:cxn>
                <a:cxn ang="0">
                  <a:pos x="78" y="76"/>
                </a:cxn>
                <a:cxn ang="0">
                  <a:pos x="84" y="66"/>
                </a:cxn>
                <a:cxn ang="0">
                  <a:pos x="87" y="56"/>
                </a:cxn>
                <a:cxn ang="0">
                  <a:pos x="86" y="46"/>
                </a:cxn>
                <a:cxn ang="0">
                  <a:pos x="84" y="36"/>
                </a:cxn>
                <a:cxn ang="0">
                  <a:pos x="81" y="25"/>
                </a:cxn>
                <a:cxn ang="0">
                  <a:pos x="76" y="17"/>
                </a:cxn>
                <a:cxn ang="0">
                  <a:pos x="68" y="11"/>
                </a:cxn>
                <a:cxn ang="0">
                  <a:pos x="59" y="5"/>
                </a:cxn>
                <a:cxn ang="0">
                  <a:pos x="49" y="3"/>
                </a:cxn>
                <a:cxn ang="0">
                  <a:pos x="39" y="3"/>
                </a:cxn>
                <a:cxn ang="0">
                  <a:pos x="28" y="6"/>
                </a:cxn>
                <a:cxn ang="0">
                  <a:pos x="19" y="11"/>
                </a:cxn>
                <a:cxn ang="0">
                  <a:pos x="12" y="19"/>
                </a:cxn>
                <a:cxn ang="0">
                  <a:pos x="7" y="28"/>
                </a:cxn>
                <a:cxn ang="0">
                  <a:pos x="3" y="37"/>
                </a:cxn>
                <a:cxn ang="0">
                  <a:pos x="3" y="48"/>
                </a:cxn>
                <a:cxn ang="0">
                  <a:pos x="5" y="59"/>
                </a:cxn>
                <a:cxn ang="0">
                  <a:pos x="9" y="68"/>
                </a:cxn>
                <a:cxn ang="0">
                  <a:pos x="15" y="77"/>
                </a:cxn>
                <a:cxn ang="0">
                  <a:pos x="22" y="83"/>
                </a:cxn>
                <a:cxn ang="0">
                  <a:pos x="33" y="88"/>
                </a:cxn>
                <a:cxn ang="0">
                  <a:pos x="41" y="90"/>
                </a:cxn>
                <a:cxn ang="0">
                  <a:pos x="53" y="88"/>
                </a:cxn>
                <a:cxn ang="0">
                  <a:pos x="62" y="85"/>
                </a:cxn>
                <a:cxn ang="0">
                  <a:pos x="71" y="80"/>
                </a:cxn>
                <a:cxn ang="0">
                  <a:pos x="77" y="73"/>
                </a:cxn>
                <a:cxn ang="0">
                  <a:pos x="83" y="63"/>
                </a:cxn>
                <a:cxn ang="0">
                  <a:pos x="86" y="53"/>
                </a:cxn>
              </a:cxnLst>
              <a:rect l="0" t="0" r="r" b="b"/>
              <a:pathLst>
                <a:path w="89" h="93">
                  <a:moveTo>
                    <a:pt x="89" y="46"/>
                  </a:moveTo>
                  <a:lnTo>
                    <a:pt x="89" y="43"/>
                  </a:lnTo>
                  <a:lnTo>
                    <a:pt x="89" y="42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4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3" y="25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8" y="17"/>
                  </a:lnTo>
                  <a:lnTo>
                    <a:pt x="77" y="16"/>
                  </a:lnTo>
                  <a:lnTo>
                    <a:pt x="76" y="14"/>
                  </a:lnTo>
                  <a:lnTo>
                    <a:pt x="74" y="13"/>
                  </a:lnTo>
                  <a:lnTo>
                    <a:pt x="73" y="11"/>
                  </a:lnTo>
                  <a:lnTo>
                    <a:pt x="71" y="9"/>
                  </a:lnTo>
                  <a:lnTo>
                    <a:pt x="70" y="8"/>
                  </a:lnTo>
                  <a:lnTo>
                    <a:pt x="67" y="6"/>
                  </a:lnTo>
                  <a:lnTo>
                    <a:pt x="65" y="6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3"/>
                  </a:lnTo>
                  <a:lnTo>
                    <a:pt x="9" y="74"/>
                  </a:lnTo>
                  <a:lnTo>
                    <a:pt x="10" y="76"/>
                  </a:lnTo>
                  <a:lnTo>
                    <a:pt x="12" y="77"/>
                  </a:lnTo>
                  <a:lnTo>
                    <a:pt x="13" y="79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4" y="87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30" y="90"/>
                  </a:lnTo>
                  <a:lnTo>
                    <a:pt x="31" y="90"/>
                  </a:lnTo>
                  <a:lnTo>
                    <a:pt x="33" y="91"/>
                  </a:lnTo>
                  <a:lnTo>
                    <a:pt x="36" y="91"/>
                  </a:lnTo>
                  <a:lnTo>
                    <a:pt x="37" y="91"/>
                  </a:lnTo>
                  <a:lnTo>
                    <a:pt x="40" y="93"/>
                  </a:lnTo>
                  <a:lnTo>
                    <a:pt x="41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9" y="93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59" y="90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7" y="85"/>
                  </a:lnTo>
                  <a:lnTo>
                    <a:pt x="70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1" y="73"/>
                  </a:lnTo>
                  <a:lnTo>
                    <a:pt x="81" y="70"/>
                  </a:lnTo>
                  <a:lnTo>
                    <a:pt x="83" y="68"/>
                  </a:lnTo>
                  <a:lnTo>
                    <a:pt x="84" y="66"/>
                  </a:lnTo>
                  <a:lnTo>
                    <a:pt x="84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3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9" y="46"/>
                  </a:lnTo>
                  <a:lnTo>
                    <a:pt x="86" y="46"/>
                  </a:lnTo>
                  <a:lnTo>
                    <a:pt x="86" y="43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4" y="37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1" y="28"/>
                  </a:lnTo>
                  <a:lnTo>
                    <a:pt x="81" y="25"/>
                  </a:lnTo>
                  <a:lnTo>
                    <a:pt x="80" y="23"/>
                  </a:lnTo>
                  <a:lnTo>
                    <a:pt x="78" y="22"/>
                  </a:lnTo>
                  <a:lnTo>
                    <a:pt x="77" y="20"/>
                  </a:lnTo>
                  <a:lnTo>
                    <a:pt x="77" y="19"/>
                  </a:lnTo>
                  <a:lnTo>
                    <a:pt x="76" y="17"/>
                  </a:lnTo>
                  <a:lnTo>
                    <a:pt x="74" y="16"/>
                  </a:lnTo>
                  <a:lnTo>
                    <a:pt x="73" y="14"/>
                  </a:lnTo>
                  <a:lnTo>
                    <a:pt x="71" y="13"/>
                  </a:lnTo>
                  <a:lnTo>
                    <a:pt x="70" y="11"/>
                  </a:lnTo>
                  <a:lnTo>
                    <a:pt x="68" y="11"/>
                  </a:lnTo>
                  <a:lnTo>
                    <a:pt x="67" y="9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1" y="6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3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0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7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19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5"/>
                  </a:lnTo>
                  <a:lnTo>
                    <a:pt x="27" y="85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9" y="90"/>
                  </a:lnTo>
                  <a:lnTo>
                    <a:pt x="40" y="90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6" y="90"/>
                  </a:lnTo>
                  <a:lnTo>
                    <a:pt x="49" y="90"/>
                  </a:lnTo>
                  <a:lnTo>
                    <a:pt x="50" y="90"/>
                  </a:lnTo>
                  <a:lnTo>
                    <a:pt x="53" y="88"/>
                  </a:lnTo>
                  <a:lnTo>
                    <a:pt x="55" y="88"/>
                  </a:lnTo>
                  <a:lnTo>
                    <a:pt x="56" y="88"/>
                  </a:lnTo>
                  <a:lnTo>
                    <a:pt x="59" y="87"/>
                  </a:lnTo>
                  <a:lnTo>
                    <a:pt x="61" y="87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7" y="83"/>
                  </a:lnTo>
                  <a:lnTo>
                    <a:pt x="68" y="82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3" y="79"/>
                  </a:lnTo>
                  <a:lnTo>
                    <a:pt x="74" y="77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7" y="73"/>
                  </a:lnTo>
                  <a:lnTo>
                    <a:pt x="78" y="71"/>
                  </a:lnTo>
                  <a:lnTo>
                    <a:pt x="80" y="68"/>
                  </a:lnTo>
                  <a:lnTo>
                    <a:pt x="81" y="66"/>
                  </a:lnTo>
                  <a:lnTo>
                    <a:pt x="81" y="65"/>
                  </a:lnTo>
                  <a:lnTo>
                    <a:pt x="83" y="63"/>
                  </a:lnTo>
                  <a:lnTo>
                    <a:pt x="83" y="62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4" y="56"/>
                  </a:lnTo>
                  <a:lnTo>
                    <a:pt x="86" y="53"/>
                  </a:lnTo>
                  <a:lnTo>
                    <a:pt x="86" y="51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9" y="46"/>
                  </a:lnTo>
                  <a:close/>
                </a:path>
              </a:pathLst>
            </a:custGeom>
            <a:solidFill>
              <a:srgbClr val="ABAB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8" name="Freeform 88"/>
            <p:cNvSpPr>
              <a:spLocks/>
            </p:cNvSpPr>
            <p:nvPr/>
          </p:nvSpPr>
          <p:spPr bwMode="auto">
            <a:xfrm>
              <a:off x="3611" y="2153"/>
              <a:ext cx="83" cy="87"/>
            </a:xfrm>
            <a:custGeom>
              <a:avLst/>
              <a:gdLst/>
              <a:ahLst/>
              <a:cxnLst>
                <a:cxn ang="0">
                  <a:pos x="81" y="34"/>
                </a:cxn>
                <a:cxn ang="0">
                  <a:pos x="78" y="25"/>
                </a:cxn>
                <a:cxn ang="0">
                  <a:pos x="74" y="16"/>
                </a:cxn>
                <a:cxn ang="0">
                  <a:pos x="67" y="8"/>
                </a:cxn>
                <a:cxn ang="0">
                  <a:pos x="58" y="3"/>
                </a:cxn>
                <a:cxn ang="0">
                  <a:pos x="47" y="0"/>
                </a:cxn>
                <a:cxn ang="0">
                  <a:pos x="37" y="0"/>
                </a:cxn>
                <a:cxn ang="0">
                  <a:pos x="27" y="2"/>
                </a:cxn>
                <a:cxn ang="0">
                  <a:pos x="18" y="8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2" y="54"/>
                </a:cxn>
                <a:cxn ang="0">
                  <a:pos x="4" y="63"/>
                </a:cxn>
                <a:cxn ang="0">
                  <a:pos x="10" y="73"/>
                </a:cxn>
                <a:cxn ang="0">
                  <a:pos x="18" y="79"/>
                </a:cxn>
                <a:cxn ang="0">
                  <a:pos x="27" y="84"/>
                </a:cxn>
                <a:cxn ang="0">
                  <a:pos x="37" y="87"/>
                </a:cxn>
                <a:cxn ang="0">
                  <a:pos x="47" y="87"/>
                </a:cxn>
                <a:cxn ang="0">
                  <a:pos x="58" y="84"/>
                </a:cxn>
                <a:cxn ang="0">
                  <a:pos x="67" y="77"/>
                </a:cxn>
                <a:cxn ang="0">
                  <a:pos x="74" y="71"/>
                </a:cxn>
                <a:cxn ang="0">
                  <a:pos x="78" y="62"/>
                </a:cxn>
                <a:cxn ang="0">
                  <a:pos x="81" y="53"/>
                </a:cxn>
                <a:cxn ang="0">
                  <a:pos x="80" y="43"/>
                </a:cxn>
                <a:cxn ang="0">
                  <a:pos x="78" y="33"/>
                </a:cxn>
                <a:cxn ang="0">
                  <a:pos x="75" y="23"/>
                </a:cxn>
                <a:cxn ang="0">
                  <a:pos x="70" y="16"/>
                </a:cxn>
                <a:cxn ang="0">
                  <a:pos x="64" y="10"/>
                </a:cxn>
                <a:cxn ang="0">
                  <a:pos x="55" y="5"/>
                </a:cxn>
                <a:cxn ang="0">
                  <a:pos x="46" y="3"/>
                </a:cxn>
                <a:cxn ang="0">
                  <a:pos x="36" y="3"/>
                </a:cxn>
                <a:cxn ang="0">
                  <a:pos x="27" y="6"/>
                </a:cxn>
                <a:cxn ang="0">
                  <a:pos x="18" y="11"/>
                </a:cxn>
                <a:cxn ang="0">
                  <a:pos x="12" y="17"/>
                </a:cxn>
                <a:cxn ang="0">
                  <a:pos x="6" y="25"/>
                </a:cxn>
                <a:cxn ang="0">
                  <a:pos x="3" y="36"/>
                </a:cxn>
                <a:cxn ang="0">
                  <a:pos x="3" y="45"/>
                </a:cxn>
                <a:cxn ang="0">
                  <a:pos x="4" y="56"/>
                </a:cxn>
                <a:cxn ang="0">
                  <a:pos x="7" y="65"/>
                </a:cxn>
                <a:cxn ang="0">
                  <a:pos x="13" y="73"/>
                </a:cxn>
                <a:cxn ang="0">
                  <a:pos x="21" y="77"/>
                </a:cxn>
                <a:cxn ang="0">
                  <a:pos x="30" y="82"/>
                </a:cxn>
                <a:cxn ang="0">
                  <a:pos x="40" y="84"/>
                </a:cxn>
                <a:cxn ang="0">
                  <a:pos x="49" y="84"/>
                </a:cxn>
                <a:cxn ang="0">
                  <a:pos x="58" y="80"/>
                </a:cxn>
                <a:cxn ang="0">
                  <a:pos x="67" y="74"/>
                </a:cxn>
                <a:cxn ang="0">
                  <a:pos x="73" y="68"/>
                </a:cxn>
                <a:cxn ang="0">
                  <a:pos x="77" y="59"/>
                </a:cxn>
                <a:cxn ang="0">
                  <a:pos x="80" y="50"/>
                </a:cxn>
              </a:cxnLst>
              <a:rect l="0" t="0" r="r" b="b"/>
              <a:pathLst>
                <a:path w="83" h="87">
                  <a:moveTo>
                    <a:pt x="83" y="43"/>
                  </a:moveTo>
                  <a:lnTo>
                    <a:pt x="83" y="40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8" y="25"/>
                  </a:lnTo>
                  <a:lnTo>
                    <a:pt x="78" y="22"/>
                  </a:lnTo>
                  <a:lnTo>
                    <a:pt x="77" y="20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3" y="14"/>
                  </a:lnTo>
                  <a:lnTo>
                    <a:pt x="71" y="13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7" y="8"/>
                  </a:lnTo>
                  <a:lnTo>
                    <a:pt x="65" y="8"/>
                  </a:lnTo>
                  <a:lnTo>
                    <a:pt x="64" y="6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7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8" y="79"/>
                  </a:lnTo>
                  <a:lnTo>
                    <a:pt x="19" y="80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5" y="84"/>
                  </a:lnTo>
                  <a:lnTo>
                    <a:pt x="27" y="84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3" y="85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50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6" y="84"/>
                  </a:lnTo>
                  <a:lnTo>
                    <a:pt x="58" y="84"/>
                  </a:lnTo>
                  <a:lnTo>
                    <a:pt x="59" y="82"/>
                  </a:lnTo>
                  <a:lnTo>
                    <a:pt x="61" y="82"/>
                  </a:lnTo>
                  <a:lnTo>
                    <a:pt x="64" y="80"/>
                  </a:lnTo>
                  <a:lnTo>
                    <a:pt x="65" y="79"/>
                  </a:lnTo>
                  <a:lnTo>
                    <a:pt x="67" y="77"/>
                  </a:lnTo>
                  <a:lnTo>
                    <a:pt x="68" y="77"/>
                  </a:lnTo>
                  <a:lnTo>
                    <a:pt x="70" y="76"/>
                  </a:lnTo>
                  <a:lnTo>
                    <a:pt x="71" y="74"/>
                  </a:lnTo>
                  <a:lnTo>
                    <a:pt x="73" y="73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5" y="68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3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0" y="43"/>
                  </a:lnTo>
                  <a:lnTo>
                    <a:pt x="80" y="42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7" y="28"/>
                  </a:lnTo>
                  <a:lnTo>
                    <a:pt x="77" y="25"/>
                  </a:lnTo>
                  <a:lnTo>
                    <a:pt x="75" y="23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3"/>
                  </a:lnTo>
                  <a:lnTo>
                    <a:pt x="67" y="13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5" y="5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7" y="65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19" y="77"/>
                  </a:lnTo>
                  <a:lnTo>
                    <a:pt x="21" y="77"/>
                  </a:lnTo>
                  <a:lnTo>
                    <a:pt x="22" y="79"/>
                  </a:lnTo>
                  <a:lnTo>
                    <a:pt x="25" y="80"/>
                  </a:lnTo>
                  <a:lnTo>
                    <a:pt x="27" y="80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4" y="84"/>
                  </a:lnTo>
                  <a:lnTo>
                    <a:pt x="36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4"/>
                  </a:lnTo>
                  <a:lnTo>
                    <a:pt x="43" y="84"/>
                  </a:lnTo>
                  <a:lnTo>
                    <a:pt x="46" y="84"/>
                  </a:lnTo>
                  <a:lnTo>
                    <a:pt x="47" y="84"/>
                  </a:lnTo>
                  <a:lnTo>
                    <a:pt x="49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2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61" y="79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5" y="76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70" y="73"/>
                  </a:lnTo>
                  <a:lnTo>
                    <a:pt x="70" y="71"/>
                  </a:lnTo>
                  <a:lnTo>
                    <a:pt x="71" y="70"/>
                  </a:lnTo>
                  <a:lnTo>
                    <a:pt x="73" y="68"/>
                  </a:lnTo>
                  <a:lnTo>
                    <a:pt x="74" y="67"/>
                  </a:lnTo>
                  <a:lnTo>
                    <a:pt x="74" y="65"/>
                  </a:lnTo>
                  <a:lnTo>
                    <a:pt x="75" y="62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8" y="57"/>
                  </a:lnTo>
                  <a:lnTo>
                    <a:pt x="78" y="56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83" y="43"/>
                  </a:lnTo>
                  <a:close/>
                </a:path>
              </a:pathLst>
            </a:custGeom>
            <a:solidFill>
              <a:srgbClr val="B0B0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49" name="Freeform 89"/>
            <p:cNvSpPr>
              <a:spLocks/>
            </p:cNvSpPr>
            <p:nvPr/>
          </p:nvSpPr>
          <p:spPr bwMode="auto">
            <a:xfrm>
              <a:off x="3614" y="2156"/>
              <a:ext cx="77" cy="81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74" y="22"/>
                </a:cxn>
                <a:cxn ang="0">
                  <a:pos x="68" y="14"/>
                </a:cxn>
                <a:cxn ang="0">
                  <a:pos x="62" y="8"/>
                </a:cxn>
                <a:cxn ang="0">
                  <a:pos x="53" y="3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5" y="2"/>
                </a:cxn>
                <a:cxn ang="0">
                  <a:pos x="16" y="7"/>
                </a:cxn>
                <a:cxn ang="0">
                  <a:pos x="9" y="13"/>
                </a:cxn>
                <a:cxn ang="0">
                  <a:pos x="4" y="20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59"/>
                </a:cxn>
                <a:cxn ang="0">
                  <a:pos x="9" y="68"/>
                </a:cxn>
                <a:cxn ang="0">
                  <a:pos x="16" y="74"/>
                </a:cxn>
                <a:cxn ang="0">
                  <a:pos x="25" y="79"/>
                </a:cxn>
                <a:cxn ang="0">
                  <a:pos x="34" y="81"/>
                </a:cxn>
                <a:cxn ang="0">
                  <a:pos x="44" y="81"/>
                </a:cxn>
                <a:cxn ang="0">
                  <a:pos x="53" y="77"/>
                </a:cxn>
                <a:cxn ang="0">
                  <a:pos x="62" y="73"/>
                </a:cxn>
                <a:cxn ang="0">
                  <a:pos x="68" y="67"/>
                </a:cxn>
                <a:cxn ang="0">
                  <a:pos x="74" y="57"/>
                </a:cxn>
                <a:cxn ang="0">
                  <a:pos x="77" y="48"/>
                </a:cxn>
                <a:cxn ang="0">
                  <a:pos x="75" y="40"/>
                </a:cxn>
                <a:cxn ang="0">
                  <a:pos x="74" y="31"/>
                </a:cxn>
                <a:cxn ang="0">
                  <a:pos x="71" y="22"/>
                </a:cxn>
                <a:cxn ang="0">
                  <a:pos x="65" y="14"/>
                </a:cxn>
                <a:cxn ang="0">
                  <a:pos x="59" y="8"/>
                </a:cxn>
                <a:cxn ang="0">
                  <a:pos x="50" y="5"/>
                </a:cxn>
                <a:cxn ang="0">
                  <a:pos x="41" y="2"/>
                </a:cxn>
                <a:cxn ang="0">
                  <a:pos x="33" y="3"/>
                </a:cxn>
                <a:cxn ang="0">
                  <a:pos x="24" y="5"/>
                </a:cxn>
                <a:cxn ang="0">
                  <a:pos x="16" y="10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3" y="34"/>
                </a:cxn>
                <a:cxn ang="0">
                  <a:pos x="1" y="44"/>
                </a:cxn>
                <a:cxn ang="0">
                  <a:pos x="4" y="53"/>
                </a:cxn>
                <a:cxn ang="0">
                  <a:pos x="9" y="62"/>
                </a:cxn>
                <a:cxn ang="0">
                  <a:pos x="13" y="68"/>
                </a:cxn>
                <a:cxn ang="0">
                  <a:pos x="21" y="74"/>
                </a:cxn>
                <a:cxn ang="0">
                  <a:pos x="30" y="77"/>
                </a:cxn>
                <a:cxn ang="0">
                  <a:pos x="38" y="77"/>
                </a:cxn>
                <a:cxn ang="0">
                  <a:pos x="47" y="77"/>
                </a:cxn>
                <a:cxn ang="0">
                  <a:pos x="56" y="74"/>
                </a:cxn>
                <a:cxn ang="0">
                  <a:pos x="62" y="68"/>
                </a:cxn>
                <a:cxn ang="0">
                  <a:pos x="68" y="62"/>
                </a:cxn>
                <a:cxn ang="0">
                  <a:pos x="72" y="53"/>
                </a:cxn>
                <a:cxn ang="0">
                  <a:pos x="74" y="44"/>
                </a:cxn>
              </a:cxnLst>
              <a:rect l="0" t="0" r="r" b="b"/>
              <a:pathLst>
                <a:path w="77" h="81">
                  <a:moveTo>
                    <a:pt x="77" y="40"/>
                  </a:moveTo>
                  <a:lnTo>
                    <a:pt x="77" y="39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4" y="25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0" y="16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7" y="65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9" y="76"/>
                  </a:lnTo>
                  <a:lnTo>
                    <a:pt x="22" y="77"/>
                  </a:lnTo>
                  <a:lnTo>
                    <a:pt x="24" y="77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8" y="79"/>
                  </a:lnTo>
                  <a:lnTo>
                    <a:pt x="31" y="81"/>
                  </a:lnTo>
                  <a:lnTo>
                    <a:pt x="33" y="81"/>
                  </a:lnTo>
                  <a:lnTo>
                    <a:pt x="34" y="81"/>
                  </a:lnTo>
                  <a:lnTo>
                    <a:pt x="37" y="81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9" y="79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8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2" y="73"/>
                  </a:lnTo>
                  <a:lnTo>
                    <a:pt x="64" y="71"/>
                  </a:lnTo>
                  <a:lnTo>
                    <a:pt x="65" y="70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8" y="67"/>
                  </a:lnTo>
                  <a:lnTo>
                    <a:pt x="70" y="65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4" y="56"/>
                  </a:lnTo>
                  <a:lnTo>
                    <a:pt x="75" y="54"/>
                  </a:lnTo>
                  <a:lnTo>
                    <a:pt x="75" y="53"/>
                  </a:lnTo>
                  <a:lnTo>
                    <a:pt x="75" y="50"/>
                  </a:lnTo>
                  <a:lnTo>
                    <a:pt x="77" y="48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7" y="42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4" y="33"/>
                  </a:lnTo>
                  <a:lnTo>
                    <a:pt x="74" y="31"/>
                  </a:lnTo>
                  <a:lnTo>
                    <a:pt x="72" y="30"/>
                  </a:lnTo>
                  <a:lnTo>
                    <a:pt x="72" y="27"/>
                  </a:lnTo>
                  <a:lnTo>
                    <a:pt x="72" y="25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1" y="10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3" y="67"/>
                  </a:lnTo>
                  <a:lnTo>
                    <a:pt x="13" y="68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8" y="71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8" y="76"/>
                  </a:lnTo>
                  <a:lnTo>
                    <a:pt x="30" y="77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6" y="77"/>
                  </a:lnTo>
                  <a:lnTo>
                    <a:pt x="47" y="77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8" y="73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2" y="70"/>
                  </a:lnTo>
                  <a:lnTo>
                    <a:pt x="62" y="68"/>
                  </a:lnTo>
                  <a:lnTo>
                    <a:pt x="64" y="67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4"/>
                  </a:lnTo>
                  <a:lnTo>
                    <a:pt x="72" y="53"/>
                  </a:lnTo>
                  <a:lnTo>
                    <a:pt x="72" y="51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4" y="44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close/>
                </a:path>
              </a:pathLst>
            </a:custGeom>
            <a:solidFill>
              <a:srgbClr val="B5B5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0" name="Freeform 90"/>
            <p:cNvSpPr>
              <a:spLocks/>
            </p:cNvSpPr>
            <p:nvPr/>
          </p:nvSpPr>
          <p:spPr bwMode="auto">
            <a:xfrm>
              <a:off x="3615" y="2158"/>
              <a:ext cx="74" cy="75"/>
            </a:xfrm>
            <a:custGeom>
              <a:avLst/>
              <a:gdLst/>
              <a:ahLst/>
              <a:cxnLst>
                <a:cxn ang="0">
                  <a:pos x="73" y="32"/>
                </a:cxn>
                <a:cxn ang="0">
                  <a:pos x="71" y="25"/>
                </a:cxn>
                <a:cxn ang="0">
                  <a:pos x="69" y="18"/>
                </a:cxn>
                <a:cxn ang="0">
                  <a:pos x="64" y="12"/>
                </a:cxn>
                <a:cxn ang="0">
                  <a:pos x="60" y="8"/>
                </a:cxn>
                <a:cxn ang="0">
                  <a:pos x="54" y="5"/>
                </a:cxn>
                <a:cxn ang="0">
                  <a:pos x="46" y="1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24" y="3"/>
                </a:cxn>
                <a:cxn ang="0">
                  <a:pos x="18" y="6"/>
                </a:cxn>
                <a:cxn ang="0">
                  <a:pos x="12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2" y="31"/>
                </a:cxn>
                <a:cxn ang="0">
                  <a:pos x="0" y="38"/>
                </a:cxn>
                <a:cxn ang="0">
                  <a:pos x="2" y="46"/>
                </a:cxn>
                <a:cxn ang="0">
                  <a:pos x="3" y="52"/>
                </a:cxn>
                <a:cxn ang="0">
                  <a:pos x="8" y="60"/>
                </a:cxn>
                <a:cxn ang="0">
                  <a:pos x="12" y="65"/>
                </a:cxn>
                <a:cxn ang="0">
                  <a:pos x="17" y="69"/>
                </a:cxn>
                <a:cxn ang="0">
                  <a:pos x="23" y="74"/>
                </a:cxn>
                <a:cxn ang="0">
                  <a:pos x="30" y="75"/>
                </a:cxn>
                <a:cxn ang="0">
                  <a:pos x="37" y="75"/>
                </a:cxn>
                <a:cxn ang="0">
                  <a:pos x="45" y="75"/>
                </a:cxn>
                <a:cxn ang="0">
                  <a:pos x="52" y="74"/>
                </a:cxn>
                <a:cxn ang="0">
                  <a:pos x="58" y="69"/>
                </a:cxn>
                <a:cxn ang="0">
                  <a:pos x="63" y="65"/>
                </a:cxn>
                <a:cxn ang="0">
                  <a:pos x="67" y="60"/>
                </a:cxn>
                <a:cxn ang="0">
                  <a:pos x="71" y="52"/>
                </a:cxn>
                <a:cxn ang="0">
                  <a:pos x="73" y="46"/>
                </a:cxn>
                <a:cxn ang="0">
                  <a:pos x="74" y="38"/>
                </a:cxn>
                <a:cxn ang="0">
                  <a:pos x="71" y="32"/>
                </a:cxn>
                <a:cxn ang="0">
                  <a:pos x="69" y="26"/>
                </a:cxn>
                <a:cxn ang="0">
                  <a:pos x="66" y="20"/>
                </a:cxn>
                <a:cxn ang="0">
                  <a:pos x="63" y="15"/>
                </a:cxn>
                <a:cxn ang="0">
                  <a:pos x="57" y="9"/>
                </a:cxn>
                <a:cxn ang="0">
                  <a:pos x="51" y="6"/>
                </a:cxn>
                <a:cxn ang="0">
                  <a:pos x="45" y="3"/>
                </a:cxn>
                <a:cxn ang="0">
                  <a:pos x="37" y="3"/>
                </a:cxn>
                <a:cxn ang="0">
                  <a:pos x="30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4" y="14"/>
                </a:cxn>
                <a:cxn ang="0">
                  <a:pos x="9" y="18"/>
                </a:cxn>
                <a:cxn ang="0">
                  <a:pos x="6" y="25"/>
                </a:cxn>
                <a:cxn ang="0">
                  <a:pos x="5" y="31"/>
                </a:cxn>
                <a:cxn ang="0">
                  <a:pos x="3" y="38"/>
                </a:cxn>
                <a:cxn ang="0">
                  <a:pos x="5" y="45"/>
                </a:cxn>
                <a:cxn ang="0">
                  <a:pos x="6" y="52"/>
                </a:cxn>
                <a:cxn ang="0">
                  <a:pos x="9" y="58"/>
                </a:cxn>
                <a:cxn ang="0">
                  <a:pos x="15" y="65"/>
                </a:cxn>
                <a:cxn ang="0">
                  <a:pos x="20" y="68"/>
                </a:cxn>
                <a:cxn ang="0">
                  <a:pos x="26" y="71"/>
                </a:cxn>
                <a:cxn ang="0">
                  <a:pos x="32" y="72"/>
                </a:cxn>
                <a:cxn ang="0">
                  <a:pos x="39" y="74"/>
                </a:cxn>
                <a:cxn ang="0">
                  <a:pos x="46" y="72"/>
                </a:cxn>
                <a:cxn ang="0">
                  <a:pos x="52" y="69"/>
                </a:cxn>
                <a:cxn ang="0">
                  <a:pos x="58" y="66"/>
                </a:cxn>
                <a:cxn ang="0">
                  <a:pos x="64" y="60"/>
                </a:cxn>
                <a:cxn ang="0">
                  <a:pos x="69" y="54"/>
                </a:cxn>
                <a:cxn ang="0">
                  <a:pos x="70" y="48"/>
                </a:cxn>
                <a:cxn ang="0">
                  <a:pos x="71" y="40"/>
                </a:cxn>
              </a:cxnLst>
              <a:rect l="0" t="0" r="r" b="b"/>
              <a:pathLst>
                <a:path w="74" h="75">
                  <a:moveTo>
                    <a:pt x="74" y="38"/>
                  </a:moveTo>
                  <a:lnTo>
                    <a:pt x="74" y="37"/>
                  </a:lnTo>
                  <a:lnTo>
                    <a:pt x="73" y="34"/>
                  </a:lnTo>
                  <a:lnTo>
                    <a:pt x="73" y="32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69" y="18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7" y="74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6" y="75"/>
                  </a:lnTo>
                  <a:lnTo>
                    <a:pt x="48" y="74"/>
                  </a:lnTo>
                  <a:lnTo>
                    <a:pt x="49" y="74"/>
                  </a:lnTo>
                  <a:lnTo>
                    <a:pt x="52" y="74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3" y="65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7" y="62"/>
                  </a:lnTo>
                  <a:lnTo>
                    <a:pt x="67" y="60"/>
                  </a:lnTo>
                  <a:lnTo>
                    <a:pt x="69" y="58"/>
                  </a:lnTo>
                  <a:lnTo>
                    <a:pt x="70" y="57"/>
                  </a:lnTo>
                  <a:lnTo>
                    <a:pt x="70" y="55"/>
                  </a:lnTo>
                  <a:lnTo>
                    <a:pt x="71" y="52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3" y="48"/>
                  </a:lnTo>
                  <a:lnTo>
                    <a:pt x="73" y="46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70" y="29"/>
                  </a:lnTo>
                  <a:lnTo>
                    <a:pt x="70" y="28"/>
                  </a:lnTo>
                  <a:lnTo>
                    <a:pt x="69" y="26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7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3" y="15"/>
                  </a:lnTo>
                  <a:lnTo>
                    <a:pt x="61" y="14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9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9" y="58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7" y="72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6" y="74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2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60" y="65"/>
                  </a:lnTo>
                  <a:lnTo>
                    <a:pt x="61" y="63"/>
                  </a:lnTo>
                  <a:lnTo>
                    <a:pt x="63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7" y="55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70" y="49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1" y="43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BAB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1" name="Freeform 91"/>
            <p:cNvSpPr>
              <a:spLocks/>
            </p:cNvSpPr>
            <p:nvPr/>
          </p:nvSpPr>
          <p:spPr bwMode="auto">
            <a:xfrm>
              <a:off x="3618" y="2161"/>
              <a:ext cx="68" cy="71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6" y="23"/>
                </a:cxn>
                <a:cxn ang="0">
                  <a:pos x="63" y="17"/>
                </a:cxn>
                <a:cxn ang="0">
                  <a:pos x="60" y="12"/>
                </a:cxn>
                <a:cxn ang="0">
                  <a:pos x="54" y="6"/>
                </a:cxn>
                <a:cxn ang="0">
                  <a:pos x="48" y="3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1" y="3"/>
                </a:cxn>
                <a:cxn ang="0">
                  <a:pos x="15" y="6"/>
                </a:cxn>
                <a:cxn ang="0">
                  <a:pos x="11" y="11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2" y="42"/>
                </a:cxn>
                <a:cxn ang="0">
                  <a:pos x="3" y="49"/>
                </a:cxn>
                <a:cxn ang="0">
                  <a:pos x="6" y="55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29" y="69"/>
                </a:cxn>
                <a:cxn ang="0">
                  <a:pos x="36" y="71"/>
                </a:cxn>
                <a:cxn ang="0">
                  <a:pos x="43" y="69"/>
                </a:cxn>
                <a:cxn ang="0">
                  <a:pos x="49" y="66"/>
                </a:cxn>
                <a:cxn ang="0">
                  <a:pos x="55" y="63"/>
                </a:cxn>
                <a:cxn ang="0">
                  <a:pos x="61" y="57"/>
                </a:cxn>
                <a:cxn ang="0">
                  <a:pos x="66" y="51"/>
                </a:cxn>
                <a:cxn ang="0">
                  <a:pos x="67" y="45"/>
                </a:cxn>
                <a:cxn ang="0">
                  <a:pos x="68" y="3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61" y="20"/>
                </a:cxn>
                <a:cxn ang="0">
                  <a:pos x="58" y="14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6" y="3"/>
                </a:cxn>
                <a:cxn ang="0">
                  <a:pos x="30" y="3"/>
                </a:cxn>
                <a:cxn ang="0">
                  <a:pos x="24" y="5"/>
                </a:cxn>
                <a:cxn ang="0">
                  <a:pos x="18" y="8"/>
                </a:cxn>
                <a:cxn ang="0">
                  <a:pos x="14" y="11"/>
                </a:cxn>
                <a:cxn ang="0">
                  <a:pos x="8" y="17"/>
                </a:cxn>
                <a:cxn ang="0">
                  <a:pos x="5" y="23"/>
                </a:cxn>
                <a:cxn ang="0">
                  <a:pos x="3" y="29"/>
                </a:cxn>
                <a:cxn ang="0">
                  <a:pos x="3" y="35"/>
                </a:cxn>
                <a:cxn ang="0">
                  <a:pos x="3" y="42"/>
                </a:cxn>
                <a:cxn ang="0">
                  <a:pos x="5" y="48"/>
                </a:cxn>
                <a:cxn ang="0">
                  <a:pos x="8" y="54"/>
                </a:cxn>
                <a:cxn ang="0">
                  <a:pos x="12" y="59"/>
                </a:cxn>
                <a:cxn ang="0">
                  <a:pos x="17" y="62"/>
                </a:cxn>
                <a:cxn ang="0">
                  <a:pos x="23" y="65"/>
                </a:cxn>
                <a:cxn ang="0">
                  <a:pos x="29" y="68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6" y="65"/>
                </a:cxn>
                <a:cxn ang="0">
                  <a:pos x="52" y="62"/>
                </a:cxn>
                <a:cxn ang="0">
                  <a:pos x="57" y="59"/>
                </a:cxn>
                <a:cxn ang="0">
                  <a:pos x="61" y="52"/>
                </a:cxn>
                <a:cxn ang="0">
                  <a:pos x="64" y="46"/>
                </a:cxn>
                <a:cxn ang="0">
                  <a:pos x="66" y="40"/>
                </a:cxn>
                <a:cxn ang="0">
                  <a:pos x="68" y="35"/>
                </a:cxn>
              </a:cxnLst>
              <a:rect l="0" t="0" r="r" b="b"/>
              <a:pathLst>
                <a:path w="68" h="71">
                  <a:moveTo>
                    <a:pt x="68" y="35"/>
                  </a:moveTo>
                  <a:lnTo>
                    <a:pt x="68" y="34"/>
                  </a:lnTo>
                  <a:lnTo>
                    <a:pt x="68" y="32"/>
                  </a:lnTo>
                  <a:lnTo>
                    <a:pt x="68" y="29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4" y="19"/>
                  </a:lnTo>
                  <a:lnTo>
                    <a:pt x="63" y="17"/>
                  </a:lnTo>
                  <a:lnTo>
                    <a:pt x="63" y="15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9"/>
                  </a:lnTo>
                  <a:lnTo>
                    <a:pt x="55" y="8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6" y="55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5" y="63"/>
                  </a:lnTo>
                  <a:lnTo>
                    <a:pt x="57" y="62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4" y="52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6" y="48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58" y="14"/>
                  </a:lnTo>
                  <a:lnTo>
                    <a:pt x="57" y="12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2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8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7" y="68"/>
                  </a:lnTo>
                  <a:lnTo>
                    <a:pt x="39" y="68"/>
                  </a:lnTo>
                  <a:lnTo>
                    <a:pt x="40" y="68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5" y="66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5" y="59"/>
                  </a:lnTo>
                  <a:lnTo>
                    <a:pt x="57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63" y="49"/>
                  </a:lnTo>
                  <a:lnTo>
                    <a:pt x="63" y="48"/>
                  </a:lnTo>
                  <a:lnTo>
                    <a:pt x="64" y="46"/>
                  </a:lnTo>
                  <a:lnTo>
                    <a:pt x="64" y="45"/>
                  </a:lnTo>
                  <a:lnTo>
                    <a:pt x="64" y="43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BFB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2" name="Freeform 92"/>
            <p:cNvSpPr>
              <a:spLocks/>
            </p:cNvSpPr>
            <p:nvPr/>
          </p:nvSpPr>
          <p:spPr bwMode="auto">
            <a:xfrm>
              <a:off x="3621" y="2164"/>
              <a:ext cx="63" cy="65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61" y="22"/>
                </a:cxn>
                <a:cxn ang="0">
                  <a:pos x="58" y="16"/>
                </a:cxn>
                <a:cxn ang="0">
                  <a:pos x="54" y="9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4" y="5"/>
                </a:cxn>
                <a:cxn ang="0">
                  <a:pos x="9" y="9"/>
                </a:cxn>
                <a:cxn ang="0">
                  <a:pos x="5" y="16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3" y="46"/>
                </a:cxn>
                <a:cxn ang="0">
                  <a:pos x="6" y="51"/>
                </a:cxn>
                <a:cxn ang="0">
                  <a:pos x="11" y="56"/>
                </a:cxn>
                <a:cxn ang="0">
                  <a:pos x="15" y="60"/>
                </a:cxn>
                <a:cxn ang="0">
                  <a:pos x="21" y="63"/>
                </a:cxn>
                <a:cxn ang="0">
                  <a:pos x="27" y="65"/>
                </a:cxn>
                <a:cxn ang="0">
                  <a:pos x="33" y="65"/>
                </a:cxn>
                <a:cxn ang="0">
                  <a:pos x="39" y="63"/>
                </a:cxn>
                <a:cxn ang="0">
                  <a:pos x="45" y="62"/>
                </a:cxn>
                <a:cxn ang="0">
                  <a:pos x="51" y="59"/>
                </a:cxn>
                <a:cxn ang="0">
                  <a:pos x="55" y="54"/>
                </a:cxn>
                <a:cxn ang="0">
                  <a:pos x="58" y="48"/>
                </a:cxn>
                <a:cxn ang="0">
                  <a:pos x="61" y="42"/>
                </a:cxn>
                <a:cxn ang="0">
                  <a:pos x="63" y="36"/>
                </a:cxn>
                <a:cxn ang="0">
                  <a:pos x="60" y="31"/>
                </a:cxn>
                <a:cxn ang="0">
                  <a:pos x="60" y="25"/>
                </a:cxn>
                <a:cxn ang="0">
                  <a:pos x="57" y="19"/>
                </a:cxn>
                <a:cxn ang="0">
                  <a:pos x="52" y="12"/>
                </a:cxn>
                <a:cxn ang="0">
                  <a:pos x="49" y="8"/>
                </a:cxn>
                <a:cxn ang="0">
                  <a:pos x="43" y="5"/>
                </a:cxn>
                <a:cxn ang="0">
                  <a:pos x="37" y="3"/>
                </a:cxn>
                <a:cxn ang="0">
                  <a:pos x="31" y="3"/>
                </a:cxn>
                <a:cxn ang="0">
                  <a:pos x="26" y="3"/>
                </a:cxn>
                <a:cxn ang="0">
                  <a:pos x="20" y="5"/>
                </a:cxn>
                <a:cxn ang="0">
                  <a:pos x="14" y="8"/>
                </a:cxn>
                <a:cxn ang="0">
                  <a:pos x="11" y="12"/>
                </a:cxn>
                <a:cxn ang="0">
                  <a:pos x="6" y="17"/>
                </a:cxn>
                <a:cxn ang="0">
                  <a:pos x="3" y="23"/>
                </a:cxn>
                <a:cxn ang="0">
                  <a:pos x="3" y="29"/>
                </a:cxn>
                <a:cxn ang="0">
                  <a:pos x="3" y="36"/>
                </a:cxn>
                <a:cxn ang="0">
                  <a:pos x="3" y="42"/>
                </a:cxn>
                <a:cxn ang="0">
                  <a:pos x="6" y="48"/>
                </a:cxn>
                <a:cxn ang="0">
                  <a:pos x="11" y="54"/>
                </a:cxn>
                <a:cxn ang="0">
                  <a:pos x="17" y="57"/>
                </a:cxn>
                <a:cxn ang="0">
                  <a:pos x="21" y="60"/>
                </a:cxn>
                <a:cxn ang="0">
                  <a:pos x="27" y="62"/>
                </a:cxn>
                <a:cxn ang="0">
                  <a:pos x="33" y="62"/>
                </a:cxn>
                <a:cxn ang="0">
                  <a:pos x="39" y="62"/>
                </a:cxn>
                <a:cxn ang="0">
                  <a:pos x="45" y="59"/>
                </a:cxn>
                <a:cxn ang="0">
                  <a:pos x="51" y="54"/>
                </a:cxn>
                <a:cxn ang="0">
                  <a:pos x="54" y="49"/>
                </a:cxn>
                <a:cxn ang="0">
                  <a:pos x="57" y="45"/>
                </a:cxn>
                <a:cxn ang="0">
                  <a:pos x="60" y="39"/>
                </a:cxn>
                <a:cxn ang="0">
                  <a:pos x="60" y="32"/>
                </a:cxn>
              </a:cxnLst>
              <a:rect l="0" t="0" r="r" b="b"/>
              <a:pathLst>
                <a:path w="63" h="65">
                  <a:moveTo>
                    <a:pt x="63" y="32"/>
                  </a:moveTo>
                  <a:lnTo>
                    <a:pt x="63" y="31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5" y="11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6" y="60"/>
                  </a:lnTo>
                  <a:lnTo>
                    <a:pt x="48" y="60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7" y="51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60" y="46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1" y="42"/>
                  </a:lnTo>
                  <a:lnTo>
                    <a:pt x="61" y="40"/>
                  </a:lnTo>
                  <a:lnTo>
                    <a:pt x="63" y="39"/>
                  </a:lnTo>
                  <a:lnTo>
                    <a:pt x="63" y="37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8" y="59"/>
                  </a:lnTo>
                  <a:lnTo>
                    <a:pt x="20" y="59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3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9" y="56"/>
                  </a:lnTo>
                  <a:lnTo>
                    <a:pt x="51" y="54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5" y="49"/>
                  </a:lnTo>
                  <a:lnTo>
                    <a:pt x="55" y="48"/>
                  </a:lnTo>
                  <a:lnTo>
                    <a:pt x="57" y="46"/>
                  </a:lnTo>
                  <a:lnTo>
                    <a:pt x="57" y="45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C4C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3" name="Freeform 93"/>
            <p:cNvSpPr>
              <a:spLocks/>
            </p:cNvSpPr>
            <p:nvPr/>
          </p:nvSpPr>
          <p:spPr bwMode="auto">
            <a:xfrm>
              <a:off x="3624" y="2167"/>
              <a:ext cx="57" cy="59"/>
            </a:xfrm>
            <a:custGeom>
              <a:avLst/>
              <a:gdLst/>
              <a:ahLst/>
              <a:cxnLst>
                <a:cxn ang="0">
                  <a:pos x="57" y="25"/>
                </a:cxn>
                <a:cxn ang="0">
                  <a:pos x="55" y="19"/>
                </a:cxn>
                <a:cxn ang="0">
                  <a:pos x="52" y="13"/>
                </a:cxn>
                <a:cxn ang="0">
                  <a:pos x="48" y="8"/>
                </a:cxn>
                <a:cxn ang="0">
                  <a:pos x="43" y="3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4" y="3"/>
                </a:cxn>
                <a:cxn ang="0">
                  <a:pos x="9" y="8"/>
                </a:cxn>
                <a:cxn ang="0">
                  <a:pos x="5" y="11"/>
                </a:cxn>
                <a:cxn ang="0">
                  <a:pos x="2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3" y="42"/>
                </a:cxn>
                <a:cxn ang="0">
                  <a:pos x="6" y="48"/>
                </a:cxn>
                <a:cxn ang="0">
                  <a:pos x="11" y="53"/>
                </a:cxn>
                <a:cxn ang="0">
                  <a:pos x="17" y="56"/>
                </a:cxn>
                <a:cxn ang="0">
                  <a:pos x="21" y="59"/>
                </a:cxn>
                <a:cxn ang="0">
                  <a:pos x="27" y="59"/>
                </a:cxn>
                <a:cxn ang="0">
                  <a:pos x="33" y="59"/>
                </a:cxn>
                <a:cxn ang="0">
                  <a:pos x="39" y="57"/>
                </a:cxn>
                <a:cxn ang="0">
                  <a:pos x="45" y="54"/>
                </a:cxn>
                <a:cxn ang="0">
                  <a:pos x="49" y="49"/>
                </a:cxn>
                <a:cxn ang="0">
                  <a:pos x="52" y="45"/>
                </a:cxn>
                <a:cxn ang="0">
                  <a:pos x="55" y="39"/>
                </a:cxn>
                <a:cxn ang="0">
                  <a:pos x="57" y="33"/>
                </a:cxn>
                <a:cxn ang="0">
                  <a:pos x="54" y="28"/>
                </a:cxn>
                <a:cxn ang="0">
                  <a:pos x="54" y="22"/>
                </a:cxn>
                <a:cxn ang="0">
                  <a:pos x="51" y="16"/>
                </a:cxn>
                <a:cxn ang="0">
                  <a:pos x="46" y="9"/>
                </a:cxn>
                <a:cxn ang="0">
                  <a:pos x="42" y="6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5" y="2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5" y="17"/>
                </a:cxn>
                <a:cxn ang="0">
                  <a:pos x="3" y="23"/>
                </a:cxn>
                <a:cxn ang="0">
                  <a:pos x="2" y="29"/>
                </a:cxn>
                <a:cxn ang="0">
                  <a:pos x="3" y="36"/>
                </a:cxn>
                <a:cxn ang="0">
                  <a:pos x="5" y="42"/>
                </a:cxn>
                <a:cxn ang="0">
                  <a:pos x="8" y="46"/>
                </a:cxn>
                <a:cxn ang="0">
                  <a:pos x="12" y="49"/>
                </a:cxn>
                <a:cxn ang="0">
                  <a:pos x="17" y="53"/>
                </a:cxn>
                <a:cxn ang="0">
                  <a:pos x="21" y="56"/>
                </a:cxn>
                <a:cxn ang="0">
                  <a:pos x="27" y="56"/>
                </a:cxn>
                <a:cxn ang="0">
                  <a:pos x="33" y="56"/>
                </a:cxn>
                <a:cxn ang="0">
                  <a:pos x="39" y="54"/>
                </a:cxn>
                <a:cxn ang="0">
                  <a:pos x="43" y="51"/>
                </a:cxn>
                <a:cxn ang="0">
                  <a:pos x="48" y="48"/>
                </a:cxn>
                <a:cxn ang="0">
                  <a:pos x="51" y="43"/>
                </a:cxn>
                <a:cxn ang="0">
                  <a:pos x="54" y="37"/>
                </a:cxn>
                <a:cxn ang="0">
                  <a:pos x="54" y="31"/>
                </a:cxn>
              </a:cxnLst>
              <a:rect l="0" t="0" r="r" b="b"/>
              <a:pathLst>
                <a:path w="57" h="59">
                  <a:moveTo>
                    <a:pt x="57" y="29"/>
                  </a:moveTo>
                  <a:lnTo>
                    <a:pt x="57" y="28"/>
                  </a:lnTo>
                  <a:lnTo>
                    <a:pt x="57" y="26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1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7" y="57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4" y="42"/>
                  </a:lnTo>
                  <a:lnTo>
                    <a:pt x="55" y="40"/>
                  </a:lnTo>
                  <a:lnTo>
                    <a:pt x="55" y="39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5" y="29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2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8" y="11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2" y="53"/>
                  </a:lnTo>
                  <a:lnTo>
                    <a:pt x="43" y="51"/>
                  </a:lnTo>
                  <a:lnTo>
                    <a:pt x="45" y="49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51" y="45"/>
                  </a:lnTo>
                  <a:lnTo>
                    <a:pt x="51" y="43"/>
                  </a:lnTo>
                  <a:lnTo>
                    <a:pt x="51" y="42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4" y="37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5" y="29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C9C9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4" name="Freeform 94"/>
            <p:cNvSpPr>
              <a:spLocks/>
            </p:cNvSpPr>
            <p:nvPr/>
          </p:nvSpPr>
          <p:spPr bwMode="auto">
            <a:xfrm>
              <a:off x="3626" y="2169"/>
              <a:ext cx="53" cy="54"/>
            </a:xfrm>
            <a:custGeom>
              <a:avLst/>
              <a:gdLst/>
              <a:ahLst/>
              <a:cxnLst>
                <a:cxn ang="0">
                  <a:pos x="52" y="23"/>
                </a:cxn>
                <a:cxn ang="0">
                  <a:pos x="50" y="17"/>
                </a:cxn>
                <a:cxn ang="0">
                  <a:pos x="47" y="11"/>
                </a:cxn>
                <a:cxn ang="0">
                  <a:pos x="41" y="6"/>
                </a:cxn>
                <a:cxn ang="0">
                  <a:pos x="37" y="3"/>
                </a:cxn>
                <a:cxn ang="0">
                  <a:pos x="31" y="1"/>
                </a:cxn>
                <a:cxn ang="0">
                  <a:pos x="26" y="0"/>
                </a:cxn>
                <a:cxn ang="0">
                  <a:pos x="21" y="1"/>
                </a:cxn>
                <a:cxn ang="0">
                  <a:pos x="15" y="3"/>
                </a:cxn>
                <a:cxn ang="0">
                  <a:pos x="9" y="7"/>
                </a:cxn>
                <a:cxn ang="0">
                  <a:pos x="4" y="14"/>
                </a:cxn>
                <a:cxn ang="0">
                  <a:pos x="1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1" y="37"/>
                </a:cxn>
                <a:cxn ang="0">
                  <a:pos x="4" y="43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6" y="52"/>
                </a:cxn>
                <a:cxn ang="0">
                  <a:pos x="22" y="54"/>
                </a:cxn>
                <a:cxn ang="0">
                  <a:pos x="28" y="54"/>
                </a:cxn>
                <a:cxn ang="0">
                  <a:pos x="34" y="54"/>
                </a:cxn>
                <a:cxn ang="0">
                  <a:pos x="38" y="51"/>
                </a:cxn>
                <a:cxn ang="0">
                  <a:pos x="44" y="47"/>
                </a:cxn>
                <a:cxn ang="0">
                  <a:pos x="47" y="43"/>
                </a:cxn>
                <a:cxn ang="0">
                  <a:pos x="50" y="38"/>
                </a:cxn>
                <a:cxn ang="0">
                  <a:pos x="52" y="32"/>
                </a:cxn>
                <a:cxn ang="0">
                  <a:pos x="50" y="27"/>
                </a:cxn>
                <a:cxn ang="0">
                  <a:pos x="49" y="23"/>
                </a:cxn>
                <a:cxn ang="0">
                  <a:pos x="47" y="17"/>
                </a:cxn>
                <a:cxn ang="0">
                  <a:pos x="46" y="12"/>
                </a:cxn>
                <a:cxn ang="0">
                  <a:pos x="43" y="9"/>
                </a:cxn>
                <a:cxn ang="0">
                  <a:pos x="37" y="6"/>
                </a:cxn>
                <a:cxn ang="0">
                  <a:pos x="31" y="3"/>
                </a:cxn>
                <a:cxn ang="0">
                  <a:pos x="25" y="3"/>
                </a:cxn>
                <a:cxn ang="0">
                  <a:pos x="19" y="4"/>
                </a:cxn>
                <a:cxn ang="0">
                  <a:pos x="13" y="7"/>
                </a:cxn>
                <a:cxn ang="0">
                  <a:pos x="10" y="11"/>
                </a:cxn>
                <a:cxn ang="0">
                  <a:pos x="7" y="14"/>
                </a:cxn>
                <a:cxn ang="0">
                  <a:pos x="4" y="20"/>
                </a:cxn>
                <a:cxn ang="0">
                  <a:pos x="3" y="26"/>
                </a:cxn>
                <a:cxn ang="0">
                  <a:pos x="3" y="32"/>
                </a:cxn>
                <a:cxn ang="0">
                  <a:pos x="6" y="38"/>
                </a:cxn>
                <a:cxn ang="0">
                  <a:pos x="9" y="44"/>
                </a:cxn>
                <a:cxn ang="0">
                  <a:pos x="12" y="47"/>
                </a:cxn>
                <a:cxn ang="0">
                  <a:pos x="16" y="49"/>
                </a:cxn>
                <a:cxn ang="0">
                  <a:pos x="21" y="51"/>
                </a:cxn>
                <a:cxn ang="0">
                  <a:pos x="26" y="52"/>
                </a:cxn>
                <a:cxn ang="0">
                  <a:pos x="32" y="51"/>
                </a:cxn>
                <a:cxn ang="0">
                  <a:pos x="38" y="47"/>
                </a:cxn>
                <a:cxn ang="0">
                  <a:pos x="43" y="44"/>
                </a:cxn>
                <a:cxn ang="0">
                  <a:pos x="46" y="40"/>
                </a:cxn>
                <a:cxn ang="0">
                  <a:pos x="49" y="34"/>
                </a:cxn>
                <a:cxn ang="0">
                  <a:pos x="50" y="27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lnTo>
                    <a:pt x="52" y="26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7" y="11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7" y="44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3" y="27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29" y="52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4" y="51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38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D1D1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5" name="Freeform 95"/>
            <p:cNvSpPr>
              <a:spLocks/>
            </p:cNvSpPr>
            <p:nvPr/>
          </p:nvSpPr>
          <p:spPr bwMode="auto">
            <a:xfrm>
              <a:off x="3629" y="2172"/>
              <a:ext cx="47" cy="49"/>
            </a:xfrm>
            <a:custGeom>
              <a:avLst/>
              <a:gdLst/>
              <a:ahLst/>
              <a:cxnLst>
                <a:cxn ang="0">
                  <a:pos x="47" y="20"/>
                </a:cxn>
                <a:cxn ang="0">
                  <a:pos x="46" y="15"/>
                </a:cxn>
                <a:cxn ang="0">
                  <a:pos x="43" y="11"/>
                </a:cxn>
                <a:cxn ang="0">
                  <a:pos x="40" y="8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3" y="0"/>
                </a:cxn>
                <a:cxn ang="0">
                  <a:pos x="18" y="1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1" y="15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1" y="34"/>
                </a:cxn>
                <a:cxn ang="0">
                  <a:pos x="6" y="40"/>
                </a:cxn>
                <a:cxn ang="0">
                  <a:pos x="9" y="43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22" y="49"/>
                </a:cxn>
                <a:cxn ang="0">
                  <a:pos x="28" y="48"/>
                </a:cxn>
                <a:cxn ang="0">
                  <a:pos x="34" y="46"/>
                </a:cxn>
                <a:cxn ang="0">
                  <a:pos x="40" y="43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6"/>
                </a:cxn>
                <a:cxn ang="0">
                  <a:pos x="44" y="21"/>
                </a:cxn>
                <a:cxn ang="0">
                  <a:pos x="43" y="17"/>
                </a:cxn>
                <a:cxn ang="0">
                  <a:pos x="40" y="11"/>
                </a:cxn>
                <a:cxn ang="0">
                  <a:pos x="35" y="6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2" y="6"/>
                </a:cxn>
                <a:cxn ang="0">
                  <a:pos x="9" y="9"/>
                </a:cxn>
                <a:cxn ang="0">
                  <a:pos x="4" y="15"/>
                </a:cxn>
                <a:cxn ang="0">
                  <a:pos x="3" y="20"/>
                </a:cxn>
                <a:cxn ang="0">
                  <a:pos x="3" y="26"/>
                </a:cxn>
                <a:cxn ang="0">
                  <a:pos x="4" y="32"/>
                </a:cxn>
                <a:cxn ang="0">
                  <a:pos x="7" y="37"/>
                </a:cxn>
                <a:cxn ang="0">
                  <a:pos x="10" y="41"/>
                </a:cxn>
                <a:cxn ang="0">
                  <a:pos x="15" y="44"/>
                </a:cxn>
                <a:cxn ang="0">
                  <a:pos x="20" y="46"/>
                </a:cxn>
                <a:cxn ang="0">
                  <a:pos x="26" y="46"/>
                </a:cxn>
                <a:cxn ang="0">
                  <a:pos x="31" y="44"/>
                </a:cxn>
                <a:cxn ang="0">
                  <a:pos x="35" y="41"/>
                </a:cxn>
                <a:cxn ang="0">
                  <a:pos x="38" y="38"/>
                </a:cxn>
                <a:cxn ang="0">
                  <a:pos x="41" y="35"/>
                </a:cxn>
                <a:cxn ang="0">
                  <a:pos x="44" y="29"/>
                </a:cxn>
                <a:cxn ang="0">
                  <a:pos x="47" y="24"/>
                </a:cxn>
              </a:cxnLst>
              <a:rect l="0" t="0" r="r" b="b"/>
              <a:pathLst>
                <a:path w="47" h="49">
                  <a:moveTo>
                    <a:pt x="47" y="24"/>
                  </a:moveTo>
                  <a:lnTo>
                    <a:pt x="47" y="23"/>
                  </a:lnTo>
                  <a:lnTo>
                    <a:pt x="47" y="21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0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D6D6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6" name="Freeform 96"/>
            <p:cNvSpPr>
              <a:spLocks/>
            </p:cNvSpPr>
            <p:nvPr/>
          </p:nvSpPr>
          <p:spPr bwMode="auto">
            <a:xfrm>
              <a:off x="3632" y="2175"/>
              <a:ext cx="41" cy="43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40" y="15"/>
                </a:cxn>
                <a:cxn ang="0">
                  <a:pos x="38" y="11"/>
                </a:cxn>
                <a:cxn ang="0">
                  <a:pos x="35" y="6"/>
                </a:cxn>
                <a:cxn ang="0">
                  <a:pos x="32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4"/>
                </a:cxn>
                <a:cxn ang="0">
                  <a:pos x="6" y="35"/>
                </a:cxn>
                <a:cxn ang="0">
                  <a:pos x="9" y="38"/>
                </a:cxn>
                <a:cxn ang="0">
                  <a:pos x="12" y="41"/>
                </a:cxn>
                <a:cxn ang="0">
                  <a:pos x="16" y="43"/>
                </a:cxn>
                <a:cxn ang="0">
                  <a:pos x="20" y="43"/>
                </a:cxn>
                <a:cxn ang="0">
                  <a:pos x="25" y="43"/>
                </a:cxn>
                <a:cxn ang="0">
                  <a:pos x="28" y="41"/>
                </a:cxn>
                <a:cxn ang="0">
                  <a:pos x="32" y="40"/>
                </a:cxn>
                <a:cxn ang="0">
                  <a:pos x="34" y="37"/>
                </a:cxn>
                <a:cxn ang="0">
                  <a:pos x="37" y="35"/>
                </a:cxn>
                <a:cxn ang="0">
                  <a:pos x="38" y="32"/>
                </a:cxn>
                <a:cxn ang="0">
                  <a:pos x="40" y="28"/>
                </a:cxn>
                <a:cxn ang="0">
                  <a:pos x="41" y="23"/>
                </a:cxn>
                <a:cxn ang="0">
                  <a:pos x="38" y="20"/>
                </a:cxn>
                <a:cxn ang="0">
                  <a:pos x="38" y="15"/>
                </a:cxn>
                <a:cxn ang="0">
                  <a:pos x="37" y="12"/>
                </a:cxn>
                <a:cxn ang="0">
                  <a:pos x="34" y="8"/>
                </a:cxn>
                <a:cxn ang="0">
                  <a:pos x="31" y="6"/>
                </a:cxn>
                <a:cxn ang="0">
                  <a:pos x="26" y="3"/>
                </a:cxn>
                <a:cxn ang="0">
                  <a:pos x="22" y="3"/>
                </a:cxn>
                <a:cxn ang="0">
                  <a:pos x="17" y="3"/>
                </a:cxn>
                <a:cxn ang="0">
                  <a:pos x="13" y="5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4" y="11"/>
                </a:cxn>
                <a:cxn ang="0">
                  <a:pos x="3" y="15"/>
                </a:cxn>
                <a:cxn ang="0">
                  <a:pos x="3" y="20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2" y="38"/>
                </a:cxn>
                <a:cxn ang="0">
                  <a:pos x="15" y="40"/>
                </a:cxn>
                <a:cxn ang="0">
                  <a:pos x="19" y="40"/>
                </a:cxn>
                <a:cxn ang="0">
                  <a:pos x="23" y="40"/>
                </a:cxn>
                <a:cxn ang="0">
                  <a:pos x="26" y="38"/>
                </a:cxn>
                <a:cxn ang="0">
                  <a:pos x="29" y="37"/>
                </a:cxn>
                <a:cxn ang="0">
                  <a:pos x="34" y="35"/>
                </a:cxn>
                <a:cxn ang="0">
                  <a:pos x="35" y="31"/>
                </a:cxn>
                <a:cxn ang="0">
                  <a:pos x="37" y="28"/>
                </a:cxn>
                <a:cxn ang="0">
                  <a:pos x="38" y="25"/>
                </a:cxn>
                <a:cxn ang="0">
                  <a:pos x="41" y="21"/>
                </a:cxn>
              </a:cxnLst>
              <a:rect l="0" t="0" r="r" b="b"/>
              <a:pathLst>
                <a:path w="41" h="43">
                  <a:moveTo>
                    <a:pt x="41" y="21"/>
                  </a:moveTo>
                  <a:lnTo>
                    <a:pt x="41" y="20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2"/>
                  </a:lnTo>
                  <a:lnTo>
                    <a:pt x="35" y="31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D9D9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7" name="Freeform 97"/>
            <p:cNvSpPr>
              <a:spLocks/>
            </p:cNvSpPr>
            <p:nvPr/>
          </p:nvSpPr>
          <p:spPr bwMode="auto">
            <a:xfrm>
              <a:off x="3635" y="2178"/>
              <a:ext cx="35" cy="37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1" y="28"/>
                </a:cxn>
                <a:cxn ang="0">
                  <a:pos x="4" y="31"/>
                </a:cxn>
                <a:cxn ang="0">
                  <a:pos x="7" y="34"/>
                </a:cxn>
                <a:cxn ang="0">
                  <a:pos x="10" y="35"/>
                </a:cxn>
                <a:cxn ang="0">
                  <a:pos x="13" y="37"/>
                </a:cxn>
                <a:cxn ang="0">
                  <a:pos x="17" y="37"/>
                </a:cxn>
                <a:cxn ang="0">
                  <a:pos x="22" y="37"/>
                </a:cxn>
                <a:cxn ang="0">
                  <a:pos x="25" y="35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34" y="28"/>
                </a:cxn>
                <a:cxn ang="0">
                  <a:pos x="35" y="25"/>
                </a:cxn>
                <a:cxn ang="0">
                  <a:pos x="35" y="20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29" y="9"/>
                </a:cxn>
                <a:cxn ang="0">
                  <a:pos x="26" y="5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4" y="26"/>
                </a:cxn>
                <a:cxn ang="0">
                  <a:pos x="7" y="31"/>
                </a:cxn>
                <a:cxn ang="0">
                  <a:pos x="10" y="32"/>
                </a:cxn>
                <a:cxn ang="0">
                  <a:pos x="14" y="34"/>
                </a:cxn>
                <a:cxn ang="0">
                  <a:pos x="19" y="34"/>
                </a:cxn>
                <a:cxn ang="0">
                  <a:pos x="23" y="34"/>
                </a:cxn>
                <a:cxn ang="0">
                  <a:pos x="26" y="31"/>
                </a:cxn>
                <a:cxn ang="0">
                  <a:pos x="29" y="29"/>
                </a:cxn>
                <a:cxn ang="0">
                  <a:pos x="31" y="26"/>
                </a:cxn>
                <a:cxn ang="0">
                  <a:pos x="32" y="23"/>
                </a:cxn>
                <a:cxn ang="0">
                  <a:pos x="32" y="18"/>
                </a:cxn>
              </a:cxnLst>
              <a:rect l="0" t="0" r="r" b="b"/>
              <a:pathLst>
                <a:path w="35" h="37">
                  <a:moveTo>
                    <a:pt x="35" y="18"/>
                  </a:moveTo>
                  <a:lnTo>
                    <a:pt x="35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2" y="8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DEDE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8" name="Freeform 98"/>
            <p:cNvSpPr>
              <a:spLocks/>
            </p:cNvSpPr>
            <p:nvPr/>
          </p:nvSpPr>
          <p:spPr bwMode="auto">
            <a:xfrm>
              <a:off x="3636" y="2180"/>
              <a:ext cx="31" cy="32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30" y="9"/>
                </a:cxn>
                <a:cxn ang="0">
                  <a:pos x="28" y="6"/>
                </a:cxn>
                <a:cxn ang="0">
                  <a:pos x="24" y="3"/>
                </a:cxn>
                <a:cxn ang="0">
                  <a:pos x="21" y="1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3" y="26"/>
                </a:cxn>
                <a:cxn ang="0">
                  <a:pos x="8" y="29"/>
                </a:cxn>
                <a:cxn ang="0">
                  <a:pos x="11" y="32"/>
                </a:cxn>
                <a:cxn ang="0">
                  <a:pos x="15" y="32"/>
                </a:cxn>
                <a:cxn ang="0">
                  <a:pos x="19" y="32"/>
                </a:cxn>
                <a:cxn ang="0">
                  <a:pos x="24" y="30"/>
                </a:cxn>
                <a:cxn ang="0">
                  <a:pos x="27" y="29"/>
                </a:cxn>
                <a:cxn ang="0">
                  <a:pos x="28" y="26"/>
                </a:cxn>
                <a:cxn ang="0">
                  <a:pos x="30" y="23"/>
                </a:cxn>
                <a:cxn ang="0">
                  <a:pos x="31" y="20"/>
                </a:cxn>
                <a:cxn ang="0">
                  <a:pos x="30" y="16"/>
                </a:cxn>
                <a:cxn ang="0">
                  <a:pos x="28" y="13"/>
                </a:cxn>
                <a:cxn ang="0">
                  <a:pos x="27" y="9"/>
                </a:cxn>
                <a:cxn ang="0">
                  <a:pos x="25" y="6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6" y="9"/>
                </a:cxn>
                <a:cxn ang="0">
                  <a:pos x="5" y="12"/>
                </a:cxn>
                <a:cxn ang="0">
                  <a:pos x="3" y="16"/>
                </a:cxn>
                <a:cxn ang="0">
                  <a:pos x="5" y="20"/>
                </a:cxn>
                <a:cxn ang="0">
                  <a:pos x="6" y="24"/>
                </a:cxn>
                <a:cxn ang="0">
                  <a:pos x="8" y="27"/>
                </a:cxn>
                <a:cxn ang="0">
                  <a:pos x="12" y="29"/>
                </a:cxn>
                <a:cxn ang="0">
                  <a:pos x="16" y="30"/>
                </a:cxn>
                <a:cxn ang="0">
                  <a:pos x="21" y="29"/>
                </a:cxn>
                <a:cxn ang="0">
                  <a:pos x="24" y="27"/>
                </a:cxn>
                <a:cxn ang="0">
                  <a:pos x="27" y="24"/>
                </a:cxn>
                <a:cxn ang="0">
                  <a:pos x="28" y="21"/>
                </a:cxn>
                <a:cxn ang="0">
                  <a:pos x="30" y="18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E3E3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59" name="Freeform 99"/>
            <p:cNvSpPr>
              <a:spLocks/>
            </p:cNvSpPr>
            <p:nvPr/>
          </p:nvSpPr>
          <p:spPr bwMode="auto">
            <a:xfrm>
              <a:off x="3639" y="2183"/>
              <a:ext cx="27" cy="27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5" y="10"/>
                </a:cxn>
                <a:cxn ang="0">
                  <a:pos x="25" y="7"/>
                </a:cxn>
                <a:cxn ang="0">
                  <a:pos x="24" y="4"/>
                </a:cxn>
                <a:cxn ang="0">
                  <a:pos x="22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2" y="18"/>
                </a:cxn>
                <a:cxn ang="0">
                  <a:pos x="3" y="21"/>
                </a:cxn>
                <a:cxn ang="0">
                  <a:pos x="5" y="23"/>
                </a:cxn>
                <a:cxn ang="0">
                  <a:pos x="6" y="24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5" y="27"/>
                </a:cxn>
                <a:cxn ang="0">
                  <a:pos x="18" y="26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4" y="21"/>
                </a:cxn>
                <a:cxn ang="0">
                  <a:pos x="25" y="20"/>
                </a:cxn>
                <a:cxn ang="0">
                  <a:pos x="25" y="17"/>
                </a:cxn>
                <a:cxn ang="0">
                  <a:pos x="27" y="15"/>
                </a:cxn>
                <a:cxn ang="0">
                  <a:pos x="24" y="13"/>
                </a:cxn>
                <a:cxn ang="0">
                  <a:pos x="24" y="10"/>
                </a:cxn>
                <a:cxn ang="0">
                  <a:pos x="22" y="9"/>
                </a:cxn>
                <a:cxn ang="0">
                  <a:pos x="21" y="6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5" y="20"/>
                </a:cxn>
                <a:cxn ang="0">
                  <a:pos x="6" y="21"/>
                </a:cxn>
                <a:cxn ang="0">
                  <a:pos x="9" y="23"/>
                </a:cxn>
                <a:cxn ang="0">
                  <a:pos x="10" y="24"/>
                </a:cxn>
                <a:cxn ang="0">
                  <a:pos x="13" y="24"/>
                </a:cxn>
                <a:cxn ang="0">
                  <a:pos x="16" y="24"/>
                </a:cxn>
                <a:cxn ang="0">
                  <a:pos x="18" y="23"/>
                </a:cxn>
                <a:cxn ang="0">
                  <a:pos x="19" y="21"/>
                </a:cxn>
                <a:cxn ang="0">
                  <a:pos x="21" y="20"/>
                </a:cxn>
                <a:cxn ang="0">
                  <a:pos x="22" y="18"/>
                </a:cxn>
                <a:cxn ang="0">
                  <a:pos x="24" y="15"/>
                </a:cxn>
                <a:cxn ang="0">
                  <a:pos x="27" y="13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2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EBE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0" name="Freeform 100"/>
            <p:cNvSpPr>
              <a:spLocks/>
            </p:cNvSpPr>
            <p:nvPr/>
          </p:nvSpPr>
          <p:spPr bwMode="auto">
            <a:xfrm>
              <a:off x="3642" y="2186"/>
              <a:ext cx="21" cy="21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21" y="6"/>
                </a:cxn>
                <a:cxn ang="0">
                  <a:pos x="19" y="4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5"/>
                </a:cxn>
                <a:cxn ang="0">
                  <a:pos x="3" y="17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13" y="20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9" y="17"/>
                </a:cxn>
                <a:cxn ang="0">
                  <a:pos x="21" y="14"/>
                </a:cxn>
                <a:cxn ang="0">
                  <a:pos x="21" y="10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9" y="18"/>
                </a:cxn>
                <a:cxn ang="0">
                  <a:pos x="12" y="18"/>
                </a:cxn>
                <a:cxn ang="0">
                  <a:pos x="15" y="17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21" y="10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21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F0F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1" name="Freeform 101"/>
            <p:cNvSpPr>
              <a:spLocks/>
            </p:cNvSpPr>
            <p:nvPr/>
          </p:nvSpPr>
          <p:spPr bwMode="auto">
            <a:xfrm>
              <a:off x="3645" y="2189"/>
              <a:ext cx="15" cy="15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3" y="15"/>
                </a:cxn>
                <a:cxn ang="0">
                  <a:pos x="6" y="15"/>
                </a:cxn>
                <a:cxn ang="0">
                  <a:pos x="9" y="15"/>
                </a:cxn>
                <a:cxn ang="0">
                  <a:pos x="12" y="14"/>
                </a:cxn>
                <a:cxn ang="0">
                  <a:pos x="13" y="12"/>
                </a:cxn>
                <a:cxn ang="0">
                  <a:pos x="15" y="9"/>
                </a:cxn>
                <a:cxn ang="0">
                  <a:pos x="12" y="7"/>
                </a:cxn>
                <a:cxn ang="0">
                  <a:pos x="12" y="4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4" y="11"/>
                </a:cxn>
                <a:cxn ang="0">
                  <a:pos x="6" y="12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5" y="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5F5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2" name="Freeform 102"/>
            <p:cNvSpPr>
              <a:spLocks/>
            </p:cNvSpPr>
            <p:nvPr/>
          </p:nvSpPr>
          <p:spPr bwMode="auto">
            <a:xfrm>
              <a:off x="3647" y="2190"/>
              <a:ext cx="10" cy="1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AFA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3" name="Freeform 103"/>
            <p:cNvSpPr>
              <a:spLocks/>
            </p:cNvSpPr>
            <p:nvPr/>
          </p:nvSpPr>
          <p:spPr bwMode="auto">
            <a:xfrm>
              <a:off x="3649" y="2193"/>
              <a:ext cx="6" cy="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3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4" name="Freeform 104"/>
            <p:cNvSpPr>
              <a:spLocks/>
            </p:cNvSpPr>
            <p:nvPr/>
          </p:nvSpPr>
          <p:spPr bwMode="auto">
            <a:xfrm>
              <a:off x="3704" y="2159"/>
              <a:ext cx="28" cy="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5" y="5"/>
                </a:cxn>
                <a:cxn ang="0">
                  <a:pos x="27" y="5"/>
                </a:cxn>
                <a:cxn ang="0">
                  <a:pos x="27" y="7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8" y="17"/>
                </a:cxn>
                <a:cxn ang="0">
                  <a:pos x="27" y="19"/>
                </a:cxn>
                <a:cxn ang="0">
                  <a:pos x="27" y="21"/>
                </a:cxn>
                <a:cxn ang="0">
                  <a:pos x="25" y="21"/>
                </a:cxn>
                <a:cxn ang="0">
                  <a:pos x="25" y="22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21" y="24"/>
                </a:cxn>
                <a:cxn ang="0">
                  <a:pos x="21" y="25"/>
                </a:cxn>
                <a:cxn ang="0">
                  <a:pos x="19" y="25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5" y="25"/>
                </a:cxn>
                <a:cxn ang="0">
                  <a:pos x="14" y="25"/>
                </a:cxn>
                <a:cxn ang="0">
                  <a:pos x="12" y="25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2"/>
                </a:cxn>
                <a:cxn ang="0">
                  <a:pos x="5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28" h="25">
                  <a:moveTo>
                    <a:pt x="15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5" name="Freeform 105"/>
            <p:cNvSpPr>
              <a:spLocks/>
            </p:cNvSpPr>
            <p:nvPr/>
          </p:nvSpPr>
          <p:spPr bwMode="auto">
            <a:xfrm>
              <a:off x="3704" y="2159"/>
              <a:ext cx="28" cy="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5" y="4"/>
                </a:cxn>
                <a:cxn ang="0">
                  <a:pos x="25" y="5"/>
                </a:cxn>
                <a:cxn ang="0">
                  <a:pos x="27" y="5"/>
                </a:cxn>
                <a:cxn ang="0">
                  <a:pos x="27" y="7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8" y="17"/>
                </a:cxn>
                <a:cxn ang="0">
                  <a:pos x="27" y="19"/>
                </a:cxn>
                <a:cxn ang="0">
                  <a:pos x="27" y="21"/>
                </a:cxn>
                <a:cxn ang="0">
                  <a:pos x="25" y="21"/>
                </a:cxn>
                <a:cxn ang="0">
                  <a:pos x="25" y="22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21" y="24"/>
                </a:cxn>
                <a:cxn ang="0">
                  <a:pos x="21" y="25"/>
                </a:cxn>
                <a:cxn ang="0">
                  <a:pos x="19" y="25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5" y="25"/>
                </a:cxn>
                <a:cxn ang="0">
                  <a:pos x="14" y="25"/>
                </a:cxn>
                <a:cxn ang="0">
                  <a:pos x="12" y="25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2"/>
                </a:cxn>
                <a:cxn ang="0">
                  <a:pos x="5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28" h="25">
                  <a:moveTo>
                    <a:pt x="15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6" name="Rectangle 106"/>
            <p:cNvSpPr>
              <a:spLocks noChangeArrowheads="1"/>
            </p:cNvSpPr>
            <p:nvPr/>
          </p:nvSpPr>
          <p:spPr bwMode="auto">
            <a:xfrm>
              <a:off x="2376" y="1998"/>
              <a:ext cx="751" cy="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7" name="Freeform 107"/>
            <p:cNvSpPr>
              <a:spLocks/>
            </p:cNvSpPr>
            <p:nvPr/>
          </p:nvSpPr>
          <p:spPr bwMode="auto">
            <a:xfrm>
              <a:off x="2376" y="2576"/>
              <a:ext cx="762" cy="20"/>
            </a:xfrm>
            <a:custGeom>
              <a:avLst/>
              <a:gdLst/>
              <a:ahLst/>
              <a:cxnLst>
                <a:cxn ang="0">
                  <a:pos x="742" y="10"/>
                </a:cxn>
                <a:cxn ang="0">
                  <a:pos x="751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51" y="20"/>
                </a:cxn>
                <a:cxn ang="0">
                  <a:pos x="762" y="10"/>
                </a:cxn>
                <a:cxn ang="0">
                  <a:pos x="751" y="20"/>
                </a:cxn>
                <a:cxn ang="0">
                  <a:pos x="762" y="20"/>
                </a:cxn>
                <a:cxn ang="0">
                  <a:pos x="762" y="10"/>
                </a:cxn>
                <a:cxn ang="0">
                  <a:pos x="742" y="10"/>
                </a:cxn>
              </a:cxnLst>
              <a:rect l="0" t="0" r="r" b="b"/>
              <a:pathLst>
                <a:path w="762" h="20">
                  <a:moveTo>
                    <a:pt x="742" y="10"/>
                  </a:moveTo>
                  <a:lnTo>
                    <a:pt x="751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51" y="20"/>
                  </a:lnTo>
                  <a:lnTo>
                    <a:pt x="762" y="10"/>
                  </a:lnTo>
                  <a:lnTo>
                    <a:pt x="751" y="20"/>
                  </a:lnTo>
                  <a:lnTo>
                    <a:pt x="762" y="20"/>
                  </a:lnTo>
                  <a:lnTo>
                    <a:pt x="762" y="10"/>
                  </a:lnTo>
                  <a:lnTo>
                    <a:pt x="74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8" name="Freeform 108"/>
            <p:cNvSpPr>
              <a:spLocks/>
            </p:cNvSpPr>
            <p:nvPr/>
          </p:nvSpPr>
          <p:spPr bwMode="auto">
            <a:xfrm>
              <a:off x="3118" y="1987"/>
              <a:ext cx="20" cy="599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0" y="11"/>
                </a:cxn>
                <a:cxn ang="0">
                  <a:pos x="0" y="599"/>
                </a:cxn>
                <a:cxn ang="0">
                  <a:pos x="20" y="599"/>
                </a:cxn>
                <a:cxn ang="0">
                  <a:pos x="20" y="11"/>
                </a:cxn>
                <a:cxn ang="0">
                  <a:pos x="9" y="0"/>
                </a:cxn>
                <a:cxn ang="0">
                  <a:pos x="20" y="11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9" y="20"/>
                </a:cxn>
              </a:cxnLst>
              <a:rect l="0" t="0" r="r" b="b"/>
              <a:pathLst>
                <a:path w="20" h="599">
                  <a:moveTo>
                    <a:pt x="9" y="20"/>
                  </a:moveTo>
                  <a:lnTo>
                    <a:pt x="0" y="11"/>
                  </a:lnTo>
                  <a:lnTo>
                    <a:pt x="0" y="599"/>
                  </a:lnTo>
                  <a:lnTo>
                    <a:pt x="20" y="599"/>
                  </a:lnTo>
                  <a:lnTo>
                    <a:pt x="20" y="11"/>
                  </a:lnTo>
                  <a:lnTo>
                    <a:pt x="9" y="0"/>
                  </a:lnTo>
                  <a:lnTo>
                    <a:pt x="20" y="11"/>
                  </a:lnTo>
                  <a:lnTo>
                    <a:pt x="20" y="0"/>
                  </a:lnTo>
                  <a:lnTo>
                    <a:pt x="9" y="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69" name="Freeform 109"/>
            <p:cNvSpPr>
              <a:spLocks/>
            </p:cNvSpPr>
            <p:nvPr/>
          </p:nvSpPr>
          <p:spPr bwMode="auto">
            <a:xfrm>
              <a:off x="2365" y="1987"/>
              <a:ext cx="762" cy="20"/>
            </a:xfrm>
            <a:custGeom>
              <a:avLst/>
              <a:gdLst/>
              <a:ahLst/>
              <a:cxnLst>
                <a:cxn ang="0">
                  <a:pos x="21" y="11"/>
                </a:cxn>
                <a:cxn ang="0">
                  <a:pos x="11" y="20"/>
                </a:cxn>
                <a:cxn ang="0">
                  <a:pos x="762" y="20"/>
                </a:cxn>
                <a:cxn ang="0">
                  <a:pos x="762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1"/>
                </a:cxn>
              </a:cxnLst>
              <a:rect l="0" t="0" r="r" b="b"/>
              <a:pathLst>
                <a:path w="762" h="20">
                  <a:moveTo>
                    <a:pt x="21" y="11"/>
                  </a:moveTo>
                  <a:lnTo>
                    <a:pt x="11" y="20"/>
                  </a:lnTo>
                  <a:lnTo>
                    <a:pt x="762" y="20"/>
                  </a:lnTo>
                  <a:lnTo>
                    <a:pt x="762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0" name="Freeform 110"/>
            <p:cNvSpPr>
              <a:spLocks/>
            </p:cNvSpPr>
            <p:nvPr/>
          </p:nvSpPr>
          <p:spPr bwMode="auto">
            <a:xfrm>
              <a:off x="2365" y="1998"/>
              <a:ext cx="21" cy="598"/>
            </a:xfrm>
            <a:custGeom>
              <a:avLst/>
              <a:gdLst/>
              <a:ahLst/>
              <a:cxnLst>
                <a:cxn ang="0">
                  <a:pos x="11" y="578"/>
                </a:cxn>
                <a:cxn ang="0">
                  <a:pos x="21" y="58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11" y="598"/>
                </a:cxn>
                <a:cxn ang="0">
                  <a:pos x="0" y="588"/>
                </a:cxn>
                <a:cxn ang="0">
                  <a:pos x="0" y="598"/>
                </a:cxn>
                <a:cxn ang="0">
                  <a:pos x="11" y="598"/>
                </a:cxn>
                <a:cxn ang="0">
                  <a:pos x="11" y="578"/>
                </a:cxn>
              </a:cxnLst>
              <a:rect l="0" t="0" r="r" b="b"/>
              <a:pathLst>
                <a:path w="21" h="598">
                  <a:moveTo>
                    <a:pt x="11" y="578"/>
                  </a:moveTo>
                  <a:lnTo>
                    <a:pt x="21" y="58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588"/>
                  </a:lnTo>
                  <a:lnTo>
                    <a:pt x="11" y="598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11" y="598"/>
                  </a:lnTo>
                  <a:lnTo>
                    <a:pt x="11" y="5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1" name="Freeform 111"/>
            <p:cNvSpPr>
              <a:spLocks noEditPoints="1"/>
            </p:cNvSpPr>
            <p:nvPr/>
          </p:nvSpPr>
          <p:spPr bwMode="auto">
            <a:xfrm>
              <a:off x="2521" y="2166"/>
              <a:ext cx="306" cy="66"/>
            </a:xfrm>
            <a:custGeom>
              <a:avLst/>
              <a:gdLst/>
              <a:ahLst/>
              <a:cxnLst>
                <a:cxn ang="0">
                  <a:pos x="279" y="1"/>
                </a:cxn>
                <a:cxn ang="0">
                  <a:pos x="285" y="4"/>
                </a:cxn>
                <a:cxn ang="0">
                  <a:pos x="290" y="7"/>
                </a:cxn>
                <a:cxn ang="0">
                  <a:pos x="293" y="10"/>
                </a:cxn>
                <a:cxn ang="0">
                  <a:pos x="297" y="14"/>
                </a:cxn>
                <a:cxn ang="0">
                  <a:pos x="300" y="18"/>
                </a:cxn>
                <a:cxn ang="0">
                  <a:pos x="303" y="21"/>
                </a:cxn>
                <a:cxn ang="0">
                  <a:pos x="306" y="26"/>
                </a:cxn>
                <a:cxn ang="0">
                  <a:pos x="306" y="30"/>
                </a:cxn>
                <a:cxn ang="0">
                  <a:pos x="281" y="34"/>
                </a:cxn>
                <a:cxn ang="0">
                  <a:pos x="279" y="12"/>
                </a:cxn>
                <a:cxn ang="0">
                  <a:pos x="276" y="66"/>
                </a:cxn>
                <a:cxn ang="0">
                  <a:pos x="281" y="63"/>
                </a:cxn>
                <a:cxn ang="0">
                  <a:pos x="287" y="60"/>
                </a:cxn>
                <a:cxn ang="0">
                  <a:pos x="291" y="57"/>
                </a:cxn>
                <a:cxn ang="0">
                  <a:pos x="296" y="54"/>
                </a:cxn>
                <a:cxn ang="0">
                  <a:pos x="300" y="49"/>
                </a:cxn>
                <a:cxn ang="0">
                  <a:pos x="303" y="46"/>
                </a:cxn>
                <a:cxn ang="0">
                  <a:pos x="305" y="41"/>
                </a:cxn>
                <a:cxn ang="0">
                  <a:pos x="306" y="37"/>
                </a:cxn>
                <a:cxn ang="0">
                  <a:pos x="281" y="34"/>
                </a:cxn>
                <a:cxn ang="0">
                  <a:pos x="279" y="54"/>
                </a:cxn>
                <a:cxn ang="0">
                  <a:pos x="29" y="66"/>
                </a:cxn>
                <a:cxn ang="0">
                  <a:pos x="25" y="63"/>
                </a:cxn>
                <a:cxn ang="0">
                  <a:pos x="19" y="60"/>
                </a:cxn>
                <a:cxn ang="0">
                  <a:pos x="15" y="57"/>
                </a:cxn>
                <a:cxn ang="0">
                  <a:pos x="10" y="54"/>
                </a:cxn>
                <a:cxn ang="0">
                  <a:pos x="6" y="49"/>
                </a:cxn>
                <a:cxn ang="0">
                  <a:pos x="3" y="46"/>
                </a:cxn>
                <a:cxn ang="0">
                  <a:pos x="1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1" y="23"/>
                </a:cxn>
                <a:cxn ang="0">
                  <a:pos x="4" y="18"/>
                </a:cxn>
                <a:cxn ang="0">
                  <a:pos x="7" y="15"/>
                </a:cxn>
                <a:cxn ang="0">
                  <a:pos x="12" y="12"/>
                </a:cxn>
                <a:cxn ang="0">
                  <a:pos x="16" y="9"/>
                </a:cxn>
                <a:cxn ang="0">
                  <a:pos x="19" y="6"/>
                </a:cxn>
                <a:cxn ang="0">
                  <a:pos x="25" y="3"/>
                </a:cxn>
                <a:cxn ang="0">
                  <a:pos x="29" y="0"/>
                </a:cxn>
                <a:cxn ang="0">
                  <a:pos x="26" y="20"/>
                </a:cxn>
                <a:cxn ang="0">
                  <a:pos x="25" y="40"/>
                </a:cxn>
                <a:cxn ang="0">
                  <a:pos x="28" y="60"/>
                </a:cxn>
              </a:cxnLst>
              <a:rect l="0" t="0" r="r" b="b"/>
              <a:pathLst>
                <a:path w="306" h="66">
                  <a:moveTo>
                    <a:pt x="276" y="0"/>
                  </a:moveTo>
                  <a:lnTo>
                    <a:pt x="278" y="1"/>
                  </a:lnTo>
                  <a:lnTo>
                    <a:pt x="279" y="1"/>
                  </a:lnTo>
                  <a:lnTo>
                    <a:pt x="281" y="3"/>
                  </a:lnTo>
                  <a:lnTo>
                    <a:pt x="284" y="4"/>
                  </a:lnTo>
                  <a:lnTo>
                    <a:pt x="285" y="4"/>
                  </a:lnTo>
                  <a:lnTo>
                    <a:pt x="287" y="6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3" y="10"/>
                  </a:lnTo>
                  <a:lnTo>
                    <a:pt x="294" y="12"/>
                  </a:lnTo>
                  <a:lnTo>
                    <a:pt x="296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0" y="17"/>
                  </a:lnTo>
                  <a:lnTo>
                    <a:pt x="300" y="18"/>
                  </a:lnTo>
                  <a:lnTo>
                    <a:pt x="302" y="18"/>
                  </a:lnTo>
                  <a:lnTo>
                    <a:pt x="302" y="20"/>
                  </a:lnTo>
                  <a:lnTo>
                    <a:pt x="303" y="21"/>
                  </a:lnTo>
                  <a:lnTo>
                    <a:pt x="305" y="23"/>
                  </a:lnTo>
                  <a:lnTo>
                    <a:pt x="305" y="24"/>
                  </a:lnTo>
                  <a:lnTo>
                    <a:pt x="306" y="26"/>
                  </a:lnTo>
                  <a:lnTo>
                    <a:pt x="306" y="27"/>
                  </a:lnTo>
                  <a:lnTo>
                    <a:pt x="306" y="29"/>
                  </a:lnTo>
                  <a:lnTo>
                    <a:pt x="306" y="30"/>
                  </a:lnTo>
                  <a:lnTo>
                    <a:pt x="306" y="32"/>
                  </a:lnTo>
                  <a:lnTo>
                    <a:pt x="306" y="34"/>
                  </a:lnTo>
                  <a:lnTo>
                    <a:pt x="281" y="34"/>
                  </a:lnTo>
                  <a:lnTo>
                    <a:pt x="281" y="26"/>
                  </a:lnTo>
                  <a:lnTo>
                    <a:pt x="279" y="20"/>
                  </a:lnTo>
                  <a:lnTo>
                    <a:pt x="279" y="12"/>
                  </a:lnTo>
                  <a:lnTo>
                    <a:pt x="278" y="6"/>
                  </a:lnTo>
                  <a:lnTo>
                    <a:pt x="276" y="0"/>
                  </a:lnTo>
                  <a:close/>
                  <a:moveTo>
                    <a:pt x="276" y="66"/>
                  </a:moveTo>
                  <a:lnTo>
                    <a:pt x="278" y="64"/>
                  </a:lnTo>
                  <a:lnTo>
                    <a:pt x="279" y="64"/>
                  </a:lnTo>
                  <a:lnTo>
                    <a:pt x="281" y="63"/>
                  </a:lnTo>
                  <a:lnTo>
                    <a:pt x="284" y="63"/>
                  </a:lnTo>
                  <a:lnTo>
                    <a:pt x="285" y="61"/>
                  </a:lnTo>
                  <a:lnTo>
                    <a:pt x="287" y="60"/>
                  </a:lnTo>
                  <a:lnTo>
                    <a:pt x="288" y="60"/>
                  </a:lnTo>
                  <a:lnTo>
                    <a:pt x="290" y="58"/>
                  </a:lnTo>
                  <a:lnTo>
                    <a:pt x="291" y="57"/>
                  </a:lnTo>
                  <a:lnTo>
                    <a:pt x="293" y="55"/>
                  </a:lnTo>
                  <a:lnTo>
                    <a:pt x="294" y="55"/>
                  </a:lnTo>
                  <a:lnTo>
                    <a:pt x="296" y="54"/>
                  </a:lnTo>
                  <a:lnTo>
                    <a:pt x="297" y="52"/>
                  </a:lnTo>
                  <a:lnTo>
                    <a:pt x="299" y="50"/>
                  </a:lnTo>
                  <a:lnTo>
                    <a:pt x="300" y="49"/>
                  </a:lnTo>
                  <a:lnTo>
                    <a:pt x="302" y="47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3" y="44"/>
                  </a:lnTo>
                  <a:lnTo>
                    <a:pt x="305" y="43"/>
                  </a:lnTo>
                  <a:lnTo>
                    <a:pt x="305" y="41"/>
                  </a:lnTo>
                  <a:lnTo>
                    <a:pt x="306" y="40"/>
                  </a:lnTo>
                  <a:lnTo>
                    <a:pt x="306" y="38"/>
                  </a:lnTo>
                  <a:lnTo>
                    <a:pt x="306" y="37"/>
                  </a:lnTo>
                  <a:lnTo>
                    <a:pt x="306" y="35"/>
                  </a:lnTo>
                  <a:lnTo>
                    <a:pt x="306" y="34"/>
                  </a:lnTo>
                  <a:lnTo>
                    <a:pt x="281" y="34"/>
                  </a:lnTo>
                  <a:lnTo>
                    <a:pt x="281" y="40"/>
                  </a:lnTo>
                  <a:lnTo>
                    <a:pt x="279" y="46"/>
                  </a:lnTo>
                  <a:lnTo>
                    <a:pt x="279" y="54"/>
                  </a:lnTo>
                  <a:lnTo>
                    <a:pt x="278" y="60"/>
                  </a:lnTo>
                  <a:lnTo>
                    <a:pt x="276" y="66"/>
                  </a:lnTo>
                  <a:close/>
                  <a:moveTo>
                    <a:pt x="29" y="66"/>
                  </a:moveTo>
                  <a:lnTo>
                    <a:pt x="28" y="64"/>
                  </a:lnTo>
                  <a:lnTo>
                    <a:pt x="26" y="64"/>
                  </a:lnTo>
                  <a:lnTo>
                    <a:pt x="25" y="63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0" y="54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6"/>
                  </a:lnTo>
                  <a:lnTo>
                    <a:pt x="26" y="12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5" y="34"/>
                  </a:lnTo>
                  <a:lnTo>
                    <a:pt x="25" y="40"/>
                  </a:lnTo>
                  <a:lnTo>
                    <a:pt x="26" y="46"/>
                  </a:lnTo>
                  <a:lnTo>
                    <a:pt x="26" y="54"/>
                  </a:lnTo>
                  <a:lnTo>
                    <a:pt x="28" y="60"/>
                  </a:lnTo>
                  <a:lnTo>
                    <a:pt x="29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2" name="Freeform 112"/>
            <p:cNvSpPr>
              <a:spLocks noEditPoints="1"/>
            </p:cNvSpPr>
            <p:nvPr/>
          </p:nvSpPr>
          <p:spPr bwMode="auto">
            <a:xfrm>
              <a:off x="2546" y="2164"/>
              <a:ext cx="256" cy="69"/>
            </a:xfrm>
            <a:custGeom>
              <a:avLst/>
              <a:gdLst/>
              <a:ahLst/>
              <a:cxnLst>
                <a:cxn ang="0">
                  <a:pos x="251" y="2"/>
                </a:cxn>
                <a:cxn ang="0">
                  <a:pos x="250" y="2"/>
                </a:cxn>
                <a:cxn ang="0">
                  <a:pos x="248" y="2"/>
                </a:cxn>
                <a:cxn ang="0">
                  <a:pos x="248" y="0"/>
                </a:cxn>
                <a:cxn ang="0">
                  <a:pos x="248" y="2"/>
                </a:cxn>
                <a:cxn ang="0">
                  <a:pos x="250" y="9"/>
                </a:cxn>
                <a:cxn ang="0">
                  <a:pos x="251" y="16"/>
                </a:cxn>
                <a:cxn ang="0">
                  <a:pos x="251" y="22"/>
                </a:cxn>
                <a:cxn ang="0">
                  <a:pos x="253" y="28"/>
                </a:cxn>
                <a:cxn ang="0">
                  <a:pos x="253" y="36"/>
                </a:cxn>
                <a:cxn ang="0">
                  <a:pos x="256" y="36"/>
                </a:cxn>
                <a:cxn ang="0">
                  <a:pos x="256" y="42"/>
                </a:cxn>
                <a:cxn ang="0">
                  <a:pos x="254" y="48"/>
                </a:cxn>
                <a:cxn ang="0">
                  <a:pos x="254" y="56"/>
                </a:cxn>
                <a:cxn ang="0">
                  <a:pos x="253" y="62"/>
                </a:cxn>
                <a:cxn ang="0">
                  <a:pos x="251" y="68"/>
                </a:cxn>
                <a:cxn ang="0">
                  <a:pos x="250" y="68"/>
                </a:cxn>
                <a:cxn ang="0">
                  <a:pos x="250" y="69"/>
                </a:cxn>
                <a:cxn ang="0">
                  <a:pos x="248" y="69"/>
                </a:cxn>
                <a:cxn ang="0">
                  <a:pos x="248" y="68"/>
                </a:cxn>
                <a:cxn ang="0">
                  <a:pos x="250" y="62"/>
                </a:cxn>
                <a:cxn ang="0">
                  <a:pos x="251" y="54"/>
                </a:cxn>
                <a:cxn ang="0">
                  <a:pos x="251" y="48"/>
                </a:cxn>
                <a:cxn ang="0">
                  <a:pos x="253" y="42"/>
                </a:cxn>
                <a:cxn ang="0">
                  <a:pos x="253" y="36"/>
                </a:cxn>
                <a:cxn ang="0">
                  <a:pos x="256" y="36"/>
                </a:cxn>
                <a:cxn ang="0">
                  <a:pos x="256" y="28"/>
                </a:cxn>
                <a:cxn ang="0">
                  <a:pos x="254" y="22"/>
                </a:cxn>
                <a:cxn ang="0">
                  <a:pos x="254" y="14"/>
                </a:cxn>
                <a:cxn ang="0">
                  <a:pos x="253" y="8"/>
                </a:cxn>
                <a:cxn ang="0">
                  <a:pos x="251" y="2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6" y="69"/>
                </a:cxn>
                <a:cxn ang="0">
                  <a:pos x="7" y="69"/>
                </a:cxn>
                <a:cxn ang="0">
                  <a:pos x="7" y="68"/>
                </a:cxn>
                <a:cxn ang="0">
                  <a:pos x="6" y="62"/>
                </a:cxn>
                <a:cxn ang="0">
                  <a:pos x="4" y="54"/>
                </a:cxn>
                <a:cxn ang="0">
                  <a:pos x="4" y="48"/>
                </a:cxn>
                <a:cxn ang="0">
                  <a:pos x="3" y="42"/>
                </a:cxn>
                <a:cxn ang="0">
                  <a:pos x="3" y="36"/>
                </a:cxn>
                <a:cxn ang="0">
                  <a:pos x="3" y="28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6" y="9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8"/>
                </a:cxn>
                <a:cxn ang="0">
                  <a:pos x="1" y="14"/>
                </a:cxn>
                <a:cxn ang="0">
                  <a:pos x="1" y="22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8"/>
                </a:cxn>
                <a:cxn ang="0">
                  <a:pos x="1" y="56"/>
                </a:cxn>
                <a:cxn ang="0">
                  <a:pos x="3" y="62"/>
                </a:cxn>
                <a:cxn ang="0">
                  <a:pos x="4" y="68"/>
                </a:cxn>
              </a:cxnLst>
              <a:rect l="0" t="0" r="r" b="b"/>
              <a:pathLst>
                <a:path w="256" h="69">
                  <a:moveTo>
                    <a:pt x="251" y="2"/>
                  </a:moveTo>
                  <a:lnTo>
                    <a:pt x="250" y="2"/>
                  </a:lnTo>
                  <a:lnTo>
                    <a:pt x="248" y="2"/>
                  </a:lnTo>
                  <a:lnTo>
                    <a:pt x="248" y="0"/>
                  </a:lnTo>
                  <a:lnTo>
                    <a:pt x="248" y="2"/>
                  </a:lnTo>
                  <a:lnTo>
                    <a:pt x="250" y="9"/>
                  </a:lnTo>
                  <a:lnTo>
                    <a:pt x="251" y="16"/>
                  </a:lnTo>
                  <a:lnTo>
                    <a:pt x="251" y="22"/>
                  </a:lnTo>
                  <a:lnTo>
                    <a:pt x="253" y="28"/>
                  </a:lnTo>
                  <a:lnTo>
                    <a:pt x="253" y="36"/>
                  </a:lnTo>
                  <a:lnTo>
                    <a:pt x="256" y="36"/>
                  </a:lnTo>
                  <a:lnTo>
                    <a:pt x="256" y="42"/>
                  </a:lnTo>
                  <a:lnTo>
                    <a:pt x="254" y="48"/>
                  </a:lnTo>
                  <a:lnTo>
                    <a:pt x="254" y="56"/>
                  </a:lnTo>
                  <a:lnTo>
                    <a:pt x="253" y="62"/>
                  </a:lnTo>
                  <a:lnTo>
                    <a:pt x="251" y="68"/>
                  </a:lnTo>
                  <a:lnTo>
                    <a:pt x="250" y="68"/>
                  </a:lnTo>
                  <a:lnTo>
                    <a:pt x="250" y="69"/>
                  </a:lnTo>
                  <a:lnTo>
                    <a:pt x="248" y="69"/>
                  </a:lnTo>
                  <a:lnTo>
                    <a:pt x="248" y="68"/>
                  </a:lnTo>
                  <a:lnTo>
                    <a:pt x="250" y="62"/>
                  </a:lnTo>
                  <a:lnTo>
                    <a:pt x="251" y="54"/>
                  </a:lnTo>
                  <a:lnTo>
                    <a:pt x="251" y="48"/>
                  </a:lnTo>
                  <a:lnTo>
                    <a:pt x="253" y="42"/>
                  </a:lnTo>
                  <a:lnTo>
                    <a:pt x="253" y="36"/>
                  </a:lnTo>
                  <a:lnTo>
                    <a:pt x="256" y="36"/>
                  </a:lnTo>
                  <a:lnTo>
                    <a:pt x="256" y="28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3" y="8"/>
                  </a:lnTo>
                  <a:lnTo>
                    <a:pt x="251" y="2"/>
                  </a:lnTo>
                  <a:close/>
                  <a:moveTo>
                    <a:pt x="4" y="68"/>
                  </a:moveTo>
                  <a:lnTo>
                    <a:pt x="6" y="68"/>
                  </a:lnTo>
                  <a:lnTo>
                    <a:pt x="6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6" y="62"/>
                  </a:lnTo>
                  <a:lnTo>
                    <a:pt x="4" y="54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3" y="36"/>
                  </a:lnTo>
                  <a:lnTo>
                    <a:pt x="3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6" y="9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8"/>
                  </a:lnTo>
                  <a:lnTo>
                    <a:pt x="1" y="14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1" y="56"/>
                  </a:lnTo>
                  <a:lnTo>
                    <a:pt x="3" y="62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0505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3" name="Freeform 113"/>
            <p:cNvSpPr>
              <a:spLocks noEditPoints="1"/>
            </p:cNvSpPr>
            <p:nvPr/>
          </p:nvSpPr>
          <p:spPr bwMode="auto">
            <a:xfrm>
              <a:off x="2549" y="2163"/>
              <a:ext cx="250" cy="72"/>
            </a:xfrm>
            <a:custGeom>
              <a:avLst/>
              <a:gdLst/>
              <a:ahLst/>
              <a:cxnLst>
                <a:cxn ang="0">
                  <a:pos x="244" y="1"/>
                </a:cxn>
                <a:cxn ang="0">
                  <a:pos x="243" y="0"/>
                </a:cxn>
                <a:cxn ang="0">
                  <a:pos x="244" y="10"/>
                </a:cxn>
                <a:cxn ang="0">
                  <a:pos x="247" y="23"/>
                </a:cxn>
                <a:cxn ang="0">
                  <a:pos x="247" y="37"/>
                </a:cxn>
                <a:cxn ang="0">
                  <a:pos x="250" y="43"/>
                </a:cxn>
                <a:cxn ang="0">
                  <a:pos x="248" y="55"/>
                </a:cxn>
                <a:cxn ang="0">
                  <a:pos x="245" y="69"/>
                </a:cxn>
                <a:cxn ang="0">
                  <a:pos x="244" y="70"/>
                </a:cxn>
                <a:cxn ang="0">
                  <a:pos x="243" y="72"/>
                </a:cxn>
                <a:cxn ang="0">
                  <a:pos x="244" y="61"/>
                </a:cxn>
                <a:cxn ang="0">
                  <a:pos x="247" y="49"/>
                </a:cxn>
                <a:cxn ang="0">
                  <a:pos x="247" y="37"/>
                </a:cxn>
                <a:cxn ang="0">
                  <a:pos x="250" y="29"/>
                </a:cxn>
                <a:cxn ang="0">
                  <a:pos x="248" y="17"/>
                </a:cxn>
                <a:cxn ang="0">
                  <a:pos x="245" y="3"/>
                </a:cxn>
                <a:cxn ang="0">
                  <a:pos x="4" y="70"/>
                </a:cxn>
                <a:cxn ang="0">
                  <a:pos x="7" y="70"/>
                </a:cxn>
                <a:cxn ang="0">
                  <a:pos x="6" y="67"/>
                </a:cxn>
                <a:cxn ang="0">
                  <a:pos x="4" y="55"/>
                </a:cxn>
                <a:cxn ang="0">
                  <a:pos x="3" y="43"/>
                </a:cxn>
                <a:cxn ang="0">
                  <a:pos x="3" y="29"/>
                </a:cxn>
                <a:cxn ang="0">
                  <a:pos x="4" y="17"/>
                </a:cxn>
                <a:cxn ang="0">
                  <a:pos x="6" y="4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3" y="10"/>
                </a:cxn>
                <a:cxn ang="0">
                  <a:pos x="1" y="23"/>
                </a:cxn>
                <a:cxn ang="0">
                  <a:pos x="0" y="37"/>
                </a:cxn>
                <a:cxn ang="0">
                  <a:pos x="1" y="49"/>
                </a:cxn>
                <a:cxn ang="0">
                  <a:pos x="3" y="63"/>
                </a:cxn>
                <a:cxn ang="0">
                  <a:pos x="4" y="70"/>
                </a:cxn>
              </a:cxnLst>
              <a:rect l="0" t="0" r="r" b="b"/>
              <a:pathLst>
                <a:path w="250" h="72">
                  <a:moveTo>
                    <a:pt x="245" y="1"/>
                  </a:moveTo>
                  <a:lnTo>
                    <a:pt x="244" y="1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4" y="4"/>
                  </a:lnTo>
                  <a:lnTo>
                    <a:pt x="244" y="10"/>
                  </a:lnTo>
                  <a:lnTo>
                    <a:pt x="245" y="17"/>
                  </a:lnTo>
                  <a:lnTo>
                    <a:pt x="247" y="23"/>
                  </a:lnTo>
                  <a:lnTo>
                    <a:pt x="247" y="29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0" y="43"/>
                  </a:lnTo>
                  <a:lnTo>
                    <a:pt x="248" y="49"/>
                  </a:lnTo>
                  <a:lnTo>
                    <a:pt x="248" y="55"/>
                  </a:lnTo>
                  <a:lnTo>
                    <a:pt x="247" y="63"/>
                  </a:lnTo>
                  <a:lnTo>
                    <a:pt x="245" y="69"/>
                  </a:lnTo>
                  <a:lnTo>
                    <a:pt x="245" y="70"/>
                  </a:lnTo>
                  <a:lnTo>
                    <a:pt x="244" y="70"/>
                  </a:lnTo>
                  <a:lnTo>
                    <a:pt x="243" y="70"/>
                  </a:lnTo>
                  <a:lnTo>
                    <a:pt x="243" y="72"/>
                  </a:lnTo>
                  <a:lnTo>
                    <a:pt x="244" y="67"/>
                  </a:lnTo>
                  <a:lnTo>
                    <a:pt x="244" y="61"/>
                  </a:lnTo>
                  <a:lnTo>
                    <a:pt x="245" y="55"/>
                  </a:lnTo>
                  <a:lnTo>
                    <a:pt x="247" y="49"/>
                  </a:lnTo>
                  <a:lnTo>
                    <a:pt x="247" y="43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0" y="29"/>
                  </a:lnTo>
                  <a:lnTo>
                    <a:pt x="248" y="23"/>
                  </a:lnTo>
                  <a:lnTo>
                    <a:pt x="248" y="17"/>
                  </a:lnTo>
                  <a:lnTo>
                    <a:pt x="247" y="10"/>
                  </a:lnTo>
                  <a:lnTo>
                    <a:pt x="245" y="3"/>
                  </a:lnTo>
                  <a:lnTo>
                    <a:pt x="245" y="1"/>
                  </a:lnTo>
                  <a:close/>
                  <a:moveTo>
                    <a:pt x="4" y="70"/>
                  </a:moveTo>
                  <a:lnTo>
                    <a:pt x="6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4" y="55"/>
                  </a:lnTo>
                  <a:lnTo>
                    <a:pt x="3" y="49"/>
                  </a:lnTo>
                  <a:lnTo>
                    <a:pt x="3" y="43"/>
                  </a:lnTo>
                  <a:lnTo>
                    <a:pt x="3" y="37"/>
                  </a:lnTo>
                  <a:lnTo>
                    <a:pt x="3" y="29"/>
                  </a:lnTo>
                  <a:lnTo>
                    <a:pt x="3" y="23"/>
                  </a:lnTo>
                  <a:lnTo>
                    <a:pt x="4" y="17"/>
                  </a:lnTo>
                  <a:lnTo>
                    <a:pt x="6" y="10"/>
                  </a:lnTo>
                  <a:lnTo>
                    <a:pt x="6" y="4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10"/>
                  </a:lnTo>
                  <a:lnTo>
                    <a:pt x="1" y="17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4" y="69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0A0A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4" name="Freeform 114"/>
            <p:cNvSpPr>
              <a:spLocks noEditPoints="1"/>
            </p:cNvSpPr>
            <p:nvPr/>
          </p:nvSpPr>
          <p:spPr bwMode="auto">
            <a:xfrm>
              <a:off x="2552" y="2163"/>
              <a:ext cx="244" cy="7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38" y="0"/>
                </a:cxn>
                <a:cxn ang="0">
                  <a:pos x="237" y="0"/>
                </a:cxn>
                <a:cxn ang="0">
                  <a:pos x="238" y="4"/>
                </a:cxn>
                <a:cxn ang="0">
                  <a:pos x="240" y="10"/>
                </a:cxn>
                <a:cxn ang="0">
                  <a:pos x="240" y="17"/>
                </a:cxn>
                <a:cxn ang="0">
                  <a:pos x="241" y="23"/>
                </a:cxn>
                <a:cxn ang="0">
                  <a:pos x="241" y="29"/>
                </a:cxn>
                <a:cxn ang="0">
                  <a:pos x="241" y="37"/>
                </a:cxn>
                <a:cxn ang="0">
                  <a:pos x="244" y="37"/>
                </a:cxn>
                <a:cxn ang="0">
                  <a:pos x="244" y="43"/>
                </a:cxn>
                <a:cxn ang="0">
                  <a:pos x="244" y="49"/>
                </a:cxn>
                <a:cxn ang="0">
                  <a:pos x="242" y="55"/>
                </a:cxn>
                <a:cxn ang="0">
                  <a:pos x="241" y="61"/>
                </a:cxn>
                <a:cxn ang="0">
                  <a:pos x="241" y="67"/>
                </a:cxn>
                <a:cxn ang="0">
                  <a:pos x="240" y="72"/>
                </a:cxn>
                <a:cxn ang="0">
                  <a:pos x="238" y="72"/>
                </a:cxn>
                <a:cxn ang="0">
                  <a:pos x="237" y="72"/>
                </a:cxn>
                <a:cxn ang="0">
                  <a:pos x="238" y="67"/>
                </a:cxn>
                <a:cxn ang="0">
                  <a:pos x="240" y="61"/>
                </a:cxn>
                <a:cxn ang="0">
                  <a:pos x="240" y="55"/>
                </a:cxn>
                <a:cxn ang="0">
                  <a:pos x="241" y="49"/>
                </a:cxn>
                <a:cxn ang="0">
                  <a:pos x="241" y="43"/>
                </a:cxn>
                <a:cxn ang="0">
                  <a:pos x="241" y="37"/>
                </a:cxn>
                <a:cxn ang="0">
                  <a:pos x="244" y="37"/>
                </a:cxn>
                <a:cxn ang="0">
                  <a:pos x="244" y="29"/>
                </a:cxn>
                <a:cxn ang="0">
                  <a:pos x="244" y="23"/>
                </a:cxn>
                <a:cxn ang="0">
                  <a:pos x="242" y="17"/>
                </a:cxn>
                <a:cxn ang="0">
                  <a:pos x="241" y="10"/>
                </a:cxn>
                <a:cxn ang="0">
                  <a:pos x="241" y="4"/>
                </a:cxn>
                <a:cxn ang="0">
                  <a:pos x="240" y="0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7" y="72"/>
                </a:cxn>
                <a:cxn ang="0">
                  <a:pos x="6" y="67"/>
                </a:cxn>
                <a:cxn ang="0">
                  <a:pos x="4" y="61"/>
                </a:cxn>
                <a:cxn ang="0">
                  <a:pos x="4" y="55"/>
                </a:cxn>
                <a:cxn ang="0">
                  <a:pos x="3" y="49"/>
                </a:cxn>
                <a:cxn ang="0">
                  <a:pos x="3" y="43"/>
                </a:cxn>
                <a:cxn ang="0">
                  <a:pos x="3" y="37"/>
                </a:cxn>
                <a:cxn ang="0">
                  <a:pos x="3" y="29"/>
                </a:cxn>
                <a:cxn ang="0">
                  <a:pos x="3" y="23"/>
                </a:cxn>
                <a:cxn ang="0">
                  <a:pos x="4" y="17"/>
                </a:cxn>
                <a:cxn ang="0">
                  <a:pos x="4" y="10"/>
                </a:cxn>
                <a:cxn ang="0">
                  <a:pos x="6" y="4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4"/>
                </a:cxn>
                <a:cxn ang="0">
                  <a:pos x="3" y="10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1" y="55"/>
                </a:cxn>
                <a:cxn ang="0">
                  <a:pos x="3" y="61"/>
                </a:cxn>
                <a:cxn ang="0">
                  <a:pos x="3" y="67"/>
                </a:cxn>
                <a:cxn ang="0">
                  <a:pos x="4" y="72"/>
                </a:cxn>
              </a:cxnLst>
              <a:rect l="0" t="0" r="r" b="b"/>
              <a:pathLst>
                <a:path w="244" h="72">
                  <a:moveTo>
                    <a:pt x="240" y="0"/>
                  </a:moveTo>
                  <a:lnTo>
                    <a:pt x="238" y="0"/>
                  </a:lnTo>
                  <a:lnTo>
                    <a:pt x="237" y="0"/>
                  </a:lnTo>
                  <a:lnTo>
                    <a:pt x="238" y="4"/>
                  </a:lnTo>
                  <a:lnTo>
                    <a:pt x="240" y="10"/>
                  </a:lnTo>
                  <a:lnTo>
                    <a:pt x="240" y="17"/>
                  </a:lnTo>
                  <a:lnTo>
                    <a:pt x="241" y="23"/>
                  </a:lnTo>
                  <a:lnTo>
                    <a:pt x="241" y="29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4" y="43"/>
                  </a:lnTo>
                  <a:lnTo>
                    <a:pt x="244" y="49"/>
                  </a:lnTo>
                  <a:lnTo>
                    <a:pt x="242" y="55"/>
                  </a:lnTo>
                  <a:lnTo>
                    <a:pt x="241" y="61"/>
                  </a:lnTo>
                  <a:lnTo>
                    <a:pt x="241" y="67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7" y="72"/>
                  </a:lnTo>
                  <a:lnTo>
                    <a:pt x="238" y="67"/>
                  </a:lnTo>
                  <a:lnTo>
                    <a:pt x="240" y="61"/>
                  </a:lnTo>
                  <a:lnTo>
                    <a:pt x="240" y="55"/>
                  </a:lnTo>
                  <a:lnTo>
                    <a:pt x="241" y="49"/>
                  </a:lnTo>
                  <a:lnTo>
                    <a:pt x="241" y="43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4" y="29"/>
                  </a:lnTo>
                  <a:lnTo>
                    <a:pt x="244" y="23"/>
                  </a:lnTo>
                  <a:lnTo>
                    <a:pt x="242" y="17"/>
                  </a:lnTo>
                  <a:lnTo>
                    <a:pt x="241" y="10"/>
                  </a:lnTo>
                  <a:lnTo>
                    <a:pt x="241" y="4"/>
                  </a:lnTo>
                  <a:lnTo>
                    <a:pt x="240" y="0"/>
                  </a:lnTo>
                  <a:close/>
                  <a:moveTo>
                    <a:pt x="4" y="72"/>
                  </a:moveTo>
                  <a:lnTo>
                    <a:pt x="6" y="72"/>
                  </a:lnTo>
                  <a:lnTo>
                    <a:pt x="7" y="72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4" y="55"/>
                  </a:lnTo>
                  <a:lnTo>
                    <a:pt x="3" y="49"/>
                  </a:lnTo>
                  <a:lnTo>
                    <a:pt x="3" y="43"/>
                  </a:lnTo>
                  <a:lnTo>
                    <a:pt x="3" y="37"/>
                  </a:lnTo>
                  <a:lnTo>
                    <a:pt x="3" y="29"/>
                  </a:lnTo>
                  <a:lnTo>
                    <a:pt x="3" y="23"/>
                  </a:lnTo>
                  <a:lnTo>
                    <a:pt x="4" y="17"/>
                  </a:lnTo>
                  <a:lnTo>
                    <a:pt x="4" y="10"/>
                  </a:lnTo>
                  <a:lnTo>
                    <a:pt x="6" y="4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4"/>
                  </a:lnTo>
                  <a:lnTo>
                    <a:pt x="3" y="10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3" y="61"/>
                  </a:lnTo>
                  <a:lnTo>
                    <a:pt x="3" y="67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101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5" name="Freeform 115"/>
            <p:cNvSpPr>
              <a:spLocks noEditPoints="1"/>
            </p:cNvSpPr>
            <p:nvPr/>
          </p:nvSpPr>
          <p:spPr bwMode="auto">
            <a:xfrm>
              <a:off x="2555" y="2161"/>
              <a:ext cx="238" cy="76"/>
            </a:xfrm>
            <a:custGeom>
              <a:avLst/>
              <a:gdLst/>
              <a:ahLst/>
              <a:cxnLst>
                <a:cxn ang="0">
                  <a:pos x="232" y="2"/>
                </a:cxn>
                <a:cxn ang="0">
                  <a:pos x="231" y="0"/>
                </a:cxn>
                <a:cxn ang="0">
                  <a:pos x="232" y="8"/>
                </a:cxn>
                <a:cxn ang="0">
                  <a:pos x="235" y="20"/>
                </a:cxn>
                <a:cxn ang="0">
                  <a:pos x="237" y="31"/>
                </a:cxn>
                <a:cxn ang="0">
                  <a:pos x="238" y="39"/>
                </a:cxn>
                <a:cxn ang="0">
                  <a:pos x="238" y="51"/>
                </a:cxn>
                <a:cxn ang="0">
                  <a:pos x="237" y="63"/>
                </a:cxn>
                <a:cxn ang="0">
                  <a:pos x="234" y="74"/>
                </a:cxn>
                <a:cxn ang="0">
                  <a:pos x="232" y="76"/>
                </a:cxn>
                <a:cxn ang="0">
                  <a:pos x="231" y="74"/>
                </a:cxn>
                <a:cxn ang="0">
                  <a:pos x="234" y="63"/>
                </a:cxn>
                <a:cxn ang="0">
                  <a:pos x="235" y="51"/>
                </a:cxn>
                <a:cxn ang="0">
                  <a:pos x="237" y="39"/>
                </a:cxn>
                <a:cxn ang="0">
                  <a:pos x="238" y="31"/>
                </a:cxn>
                <a:cxn ang="0">
                  <a:pos x="237" y="19"/>
                </a:cxn>
                <a:cxn ang="0">
                  <a:pos x="235" y="6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7" y="74"/>
                </a:cxn>
                <a:cxn ang="0">
                  <a:pos x="4" y="63"/>
                </a:cxn>
                <a:cxn ang="0">
                  <a:pos x="3" y="51"/>
                </a:cxn>
                <a:cxn ang="0">
                  <a:pos x="1" y="39"/>
                </a:cxn>
                <a:cxn ang="0">
                  <a:pos x="3" y="25"/>
                </a:cxn>
                <a:cxn ang="0">
                  <a:pos x="4" y="14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1" y="12"/>
                </a:cxn>
                <a:cxn ang="0">
                  <a:pos x="0" y="25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1" y="63"/>
                </a:cxn>
                <a:cxn ang="0">
                  <a:pos x="4" y="74"/>
                </a:cxn>
              </a:cxnLst>
              <a:rect l="0" t="0" r="r" b="b"/>
              <a:pathLst>
                <a:path w="238" h="76">
                  <a:moveTo>
                    <a:pt x="234" y="2"/>
                  </a:moveTo>
                  <a:lnTo>
                    <a:pt x="232" y="2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231" y="2"/>
                  </a:lnTo>
                  <a:lnTo>
                    <a:pt x="232" y="8"/>
                  </a:lnTo>
                  <a:lnTo>
                    <a:pt x="234" y="14"/>
                  </a:lnTo>
                  <a:lnTo>
                    <a:pt x="235" y="20"/>
                  </a:lnTo>
                  <a:lnTo>
                    <a:pt x="235" y="25"/>
                  </a:lnTo>
                  <a:lnTo>
                    <a:pt x="237" y="31"/>
                  </a:lnTo>
                  <a:lnTo>
                    <a:pt x="237" y="39"/>
                  </a:lnTo>
                  <a:lnTo>
                    <a:pt x="238" y="39"/>
                  </a:lnTo>
                  <a:lnTo>
                    <a:pt x="238" y="45"/>
                  </a:lnTo>
                  <a:lnTo>
                    <a:pt x="238" y="51"/>
                  </a:lnTo>
                  <a:lnTo>
                    <a:pt x="237" y="57"/>
                  </a:lnTo>
                  <a:lnTo>
                    <a:pt x="237" y="63"/>
                  </a:lnTo>
                  <a:lnTo>
                    <a:pt x="235" y="69"/>
                  </a:lnTo>
                  <a:lnTo>
                    <a:pt x="234" y="74"/>
                  </a:lnTo>
                  <a:lnTo>
                    <a:pt x="234" y="76"/>
                  </a:lnTo>
                  <a:lnTo>
                    <a:pt x="232" y="76"/>
                  </a:lnTo>
                  <a:lnTo>
                    <a:pt x="231" y="76"/>
                  </a:lnTo>
                  <a:lnTo>
                    <a:pt x="231" y="74"/>
                  </a:lnTo>
                  <a:lnTo>
                    <a:pt x="232" y="68"/>
                  </a:lnTo>
                  <a:lnTo>
                    <a:pt x="234" y="63"/>
                  </a:lnTo>
                  <a:lnTo>
                    <a:pt x="235" y="57"/>
                  </a:lnTo>
                  <a:lnTo>
                    <a:pt x="235" y="51"/>
                  </a:lnTo>
                  <a:lnTo>
                    <a:pt x="237" y="45"/>
                  </a:lnTo>
                  <a:lnTo>
                    <a:pt x="237" y="39"/>
                  </a:lnTo>
                  <a:lnTo>
                    <a:pt x="238" y="39"/>
                  </a:lnTo>
                  <a:lnTo>
                    <a:pt x="238" y="31"/>
                  </a:lnTo>
                  <a:lnTo>
                    <a:pt x="238" y="25"/>
                  </a:lnTo>
                  <a:lnTo>
                    <a:pt x="237" y="19"/>
                  </a:lnTo>
                  <a:lnTo>
                    <a:pt x="237" y="12"/>
                  </a:lnTo>
                  <a:lnTo>
                    <a:pt x="235" y="6"/>
                  </a:lnTo>
                  <a:lnTo>
                    <a:pt x="234" y="2"/>
                  </a:lnTo>
                  <a:close/>
                  <a:moveTo>
                    <a:pt x="4" y="74"/>
                  </a:moveTo>
                  <a:lnTo>
                    <a:pt x="4" y="76"/>
                  </a:lnTo>
                  <a:lnTo>
                    <a:pt x="6" y="76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6" y="68"/>
                  </a:lnTo>
                  <a:lnTo>
                    <a:pt x="4" y="63"/>
                  </a:lnTo>
                  <a:lnTo>
                    <a:pt x="3" y="57"/>
                  </a:lnTo>
                  <a:lnTo>
                    <a:pt x="3" y="51"/>
                  </a:lnTo>
                  <a:lnTo>
                    <a:pt x="1" y="45"/>
                  </a:lnTo>
                  <a:lnTo>
                    <a:pt x="1" y="39"/>
                  </a:lnTo>
                  <a:lnTo>
                    <a:pt x="1" y="31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4"/>
                  </a:lnTo>
                  <a:lnTo>
                    <a:pt x="6" y="8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6"/>
                  </a:lnTo>
                  <a:lnTo>
                    <a:pt x="1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3" y="69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151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6" name="Freeform 116"/>
            <p:cNvSpPr>
              <a:spLocks noEditPoints="1"/>
            </p:cNvSpPr>
            <p:nvPr/>
          </p:nvSpPr>
          <p:spPr bwMode="auto">
            <a:xfrm>
              <a:off x="2556" y="2159"/>
              <a:ext cx="236" cy="79"/>
            </a:xfrm>
            <a:custGeom>
              <a:avLst/>
              <a:gdLst/>
              <a:ahLst/>
              <a:cxnLst>
                <a:cxn ang="0">
                  <a:pos x="228" y="2"/>
                </a:cxn>
                <a:cxn ang="0">
                  <a:pos x="227" y="0"/>
                </a:cxn>
                <a:cxn ang="0">
                  <a:pos x="228" y="10"/>
                </a:cxn>
                <a:cxn ang="0">
                  <a:pos x="231" y="22"/>
                </a:cxn>
                <a:cxn ang="0">
                  <a:pos x="233" y="34"/>
                </a:cxn>
                <a:cxn ang="0">
                  <a:pos x="236" y="41"/>
                </a:cxn>
                <a:cxn ang="0">
                  <a:pos x="234" y="53"/>
                </a:cxn>
                <a:cxn ang="0">
                  <a:pos x="233" y="65"/>
                </a:cxn>
                <a:cxn ang="0">
                  <a:pos x="230" y="76"/>
                </a:cxn>
                <a:cxn ang="0">
                  <a:pos x="228" y="78"/>
                </a:cxn>
                <a:cxn ang="0">
                  <a:pos x="227" y="79"/>
                </a:cxn>
                <a:cxn ang="0">
                  <a:pos x="228" y="70"/>
                </a:cxn>
                <a:cxn ang="0">
                  <a:pos x="231" y="57"/>
                </a:cxn>
                <a:cxn ang="0">
                  <a:pos x="233" y="47"/>
                </a:cxn>
                <a:cxn ang="0">
                  <a:pos x="236" y="41"/>
                </a:cxn>
                <a:cxn ang="0">
                  <a:pos x="234" y="27"/>
                </a:cxn>
                <a:cxn ang="0">
                  <a:pos x="233" y="16"/>
                </a:cxn>
                <a:cxn ang="0">
                  <a:pos x="230" y="4"/>
                </a:cxn>
                <a:cxn ang="0">
                  <a:pos x="6" y="78"/>
                </a:cxn>
                <a:cxn ang="0">
                  <a:pos x="8" y="79"/>
                </a:cxn>
                <a:cxn ang="0">
                  <a:pos x="9" y="76"/>
                </a:cxn>
                <a:cxn ang="0">
                  <a:pos x="6" y="64"/>
                </a:cxn>
                <a:cxn ang="0">
                  <a:pos x="5" y="51"/>
                </a:cxn>
                <a:cxn ang="0">
                  <a:pos x="3" y="41"/>
                </a:cxn>
                <a:cxn ang="0">
                  <a:pos x="5" y="28"/>
                </a:cxn>
                <a:cxn ang="0">
                  <a:pos x="6" y="16"/>
                </a:cxn>
                <a:cxn ang="0">
                  <a:pos x="9" y="5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5" y="10"/>
                </a:cxn>
                <a:cxn ang="0">
                  <a:pos x="2" y="22"/>
                </a:cxn>
                <a:cxn ang="0">
                  <a:pos x="0" y="33"/>
                </a:cxn>
                <a:cxn ang="0">
                  <a:pos x="0" y="47"/>
                </a:cxn>
                <a:cxn ang="0">
                  <a:pos x="2" y="59"/>
                </a:cxn>
                <a:cxn ang="0">
                  <a:pos x="5" y="70"/>
                </a:cxn>
                <a:cxn ang="0">
                  <a:pos x="6" y="78"/>
                </a:cxn>
              </a:cxnLst>
              <a:rect l="0" t="0" r="r" b="b"/>
              <a:pathLst>
                <a:path w="236" h="79">
                  <a:moveTo>
                    <a:pt x="230" y="2"/>
                  </a:moveTo>
                  <a:lnTo>
                    <a:pt x="228" y="2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7" y="5"/>
                  </a:lnTo>
                  <a:lnTo>
                    <a:pt x="228" y="10"/>
                  </a:lnTo>
                  <a:lnTo>
                    <a:pt x="230" y="16"/>
                  </a:lnTo>
                  <a:lnTo>
                    <a:pt x="231" y="22"/>
                  </a:lnTo>
                  <a:lnTo>
                    <a:pt x="231" y="28"/>
                  </a:lnTo>
                  <a:lnTo>
                    <a:pt x="233" y="34"/>
                  </a:lnTo>
                  <a:lnTo>
                    <a:pt x="233" y="41"/>
                  </a:lnTo>
                  <a:lnTo>
                    <a:pt x="236" y="41"/>
                  </a:lnTo>
                  <a:lnTo>
                    <a:pt x="236" y="47"/>
                  </a:lnTo>
                  <a:lnTo>
                    <a:pt x="234" y="53"/>
                  </a:lnTo>
                  <a:lnTo>
                    <a:pt x="234" y="59"/>
                  </a:lnTo>
                  <a:lnTo>
                    <a:pt x="233" y="65"/>
                  </a:lnTo>
                  <a:lnTo>
                    <a:pt x="231" y="70"/>
                  </a:lnTo>
                  <a:lnTo>
                    <a:pt x="230" y="76"/>
                  </a:lnTo>
                  <a:lnTo>
                    <a:pt x="230" y="78"/>
                  </a:lnTo>
                  <a:lnTo>
                    <a:pt x="228" y="78"/>
                  </a:lnTo>
                  <a:lnTo>
                    <a:pt x="228" y="79"/>
                  </a:lnTo>
                  <a:lnTo>
                    <a:pt x="227" y="79"/>
                  </a:lnTo>
                  <a:lnTo>
                    <a:pt x="227" y="76"/>
                  </a:lnTo>
                  <a:lnTo>
                    <a:pt x="228" y="70"/>
                  </a:lnTo>
                  <a:lnTo>
                    <a:pt x="230" y="64"/>
                  </a:lnTo>
                  <a:lnTo>
                    <a:pt x="231" y="57"/>
                  </a:lnTo>
                  <a:lnTo>
                    <a:pt x="231" y="51"/>
                  </a:lnTo>
                  <a:lnTo>
                    <a:pt x="233" y="47"/>
                  </a:lnTo>
                  <a:lnTo>
                    <a:pt x="233" y="41"/>
                  </a:lnTo>
                  <a:lnTo>
                    <a:pt x="236" y="41"/>
                  </a:lnTo>
                  <a:lnTo>
                    <a:pt x="236" y="33"/>
                  </a:lnTo>
                  <a:lnTo>
                    <a:pt x="234" y="27"/>
                  </a:lnTo>
                  <a:lnTo>
                    <a:pt x="234" y="22"/>
                  </a:lnTo>
                  <a:lnTo>
                    <a:pt x="233" y="16"/>
                  </a:lnTo>
                  <a:lnTo>
                    <a:pt x="231" y="10"/>
                  </a:lnTo>
                  <a:lnTo>
                    <a:pt x="230" y="4"/>
                  </a:lnTo>
                  <a:lnTo>
                    <a:pt x="230" y="2"/>
                  </a:lnTo>
                  <a:close/>
                  <a:moveTo>
                    <a:pt x="6" y="78"/>
                  </a:moveTo>
                  <a:lnTo>
                    <a:pt x="8" y="78"/>
                  </a:lnTo>
                  <a:lnTo>
                    <a:pt x="8" y="79"/>
                  </a:lnTo>
                  <a:lnTo>
                    <a:pt x="9" y="79"/>
                  </a:lnTo>
                  <a:lnTo>
                    <a:pt x="9" y="76"/>
                  </a:lnTo>
                  <a:lnTo>
                    <a:pt x="8" y="70"/>
                  </a:lnTo>
                  <a:lnTo>
                    <a:pt x="6" y="64"/>
                  </a:lnTo>
                  <a:lnTo>
                    <a:pt x="5" y="57"/>
                  </a:lnTo>
                  <a:lnTo>
                    <a:pt x="5" y="51"/>
                  </a:lnTo>
                  <a:lnTo>
                    <a:pt x="3" y="47"/>
                  </a:lnTo>
                  <a:lnTo>
                    <a:pt x="3" y="41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5" y="22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9" y="5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3" y="65"/>
                  </a:lnTo>
                  <a:lnTo>
                    <a:pt x="5" y="70"/>
                  </a:lnTo>
                  <a:lnTo>
                    <a:pt x="6" y="76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191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7" name="Freeform 117"/>
            <p:cNvSpPr>
              <a:spLocks noEditPoints="1"/>
            </p:cNvSpPr>
            <p:nvPr/>
          </p:nvSpPr>
          <p:spPr bwMode="auto">
            <a:xfrm>
              <a:off x="2559" y="2158"/>
              <a:ext cx="230" cy="82"/>
            </a:xfrm>
            <a:custGeom>
              <a:avLst/>
              <a:gdLst/>
              <a:ahLst/>
              <a:cxnLst>
                <a:cxn ang="0">
                  <a:pos x="222" y="1"/>
                </a:cxn>
                <a:cxn ang="0">
                  <a:pos x="221" y="0"/>
                </a:cxn>
                <a:cxn ang="0">
                  <a:pos x="221" y="1"/>
                </a:cxn>
                <a:cxn ang="0">
                  <a:pos x="224" y="12"/>
                </a:cxn>
                <a:cxn ang="0">
                  <a:pos x="225" y="23"/>
                </a:cxn>
                <a:cxn ang="0">
                  <a:pos x="227" y="35"/>
                </a:cxn>
                <a:cxn ang="0">
                  <a:pos x="230" y="42"/>
                </a:cxn>
                <a:cxn ang="0">
                  <a:pos x="228" y="52"/>
                </a:cxn>
                <a:cxn ang="0">
                  <a:pos x="227" y="65"/>
                </a:cxn>
                <a:cxn ang="0">
                  <a:pos x="224" y="77"/>
                </a:cxn>
                <a:cxn ang="0">
                  <a:pos x="222" y="80"/>
                </a:cxn>
                <a:cxn ang="0">
                  <a:pos x="221" y="82"/>
                </a:cxn>
                <a:cxn ang="0">
                  <a:pos x="221" y="82"/>
                </a:cxn>
                <a:cxn ang="0">
                  <a:pos x="224" y="69"/>
                </a:cxn>
                <a:cxn ang="0">
                  <a:pos x="225" y="58"/>
                </a:cxn>
                <a:cxn ang="0">
                  <a:pos x="227" y="46"/>
                </a:cxn>
                <a:cxn ang="0">
                  <a:pos x="230" y="42"/>
                </a:cxn>
                <a:cxn ang="0">
                  <a:pos x="228" y="29"/>
                </a:cxn>
                <a:cxn ang="0">
                  <a:pos x="227" y="17"/>
                </a:cxn>
                <a:cxn ang="0">
                  <a:pos x="224" y="6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1" y="82"/>
                </a:cxn>
                <a:cxn ang="0">
                  <a:pos x="8" y="75"/>
                </a:cxn>
                <a:cxn ang="0">
                  <a:pos x="5" y="65"/>
                </a:cxn>
                <a:cxn ang="0">
                  <a:pos x="3" y="52"/>
                </a:cxn>
                <a:cxn ang="0">
                  <a:pos x="3" y="42"/>
                </a:cxn>
                <a:cxn ang="0">
                  <a:pos x="3" y="29"/>
                </a:cxn>
                <a:cxn ang="0">
                  <a:pos x="5" y="17"/>
                </a:cxn>
                <a:cxn ang="0">
                  <a:pos x="8" y="6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6" y="1"/>
                </a:cxn>
                <a:cxn ang="0">
                  <a:pos x="5" y="11"/>
                </a:cxn>
                <a:cxn ang="0">
                  <a:pos x="2" y="23"/>
                </a:cxn>
                <a:cxn ang="0">
                  <a:pos x="0" y="35"/>
                </a:cxn>
                <a:cxn ang="0">
                  <a:pos x="0" y="48"/>
                </a:cxn>
                <a:cxn ang="0">
                  <a:pos x="2" y="58"/>
                </a:cxn>
                <a:cxn ang="0">
                  <a:pos x="5" y="71"/>
                </a:cxn>
                <a:cxn ang="0">
                  <a:pos x="6" y="80"/>
                </a:cxn>
              </a:cxnLst>
              <a:rect l="0" t="0" r="r" b="b"/>
              <a:pathLst>
                <a:path w="230" h="82">
                  <a:moveTo>
                    <a:pt x="224" y="1"/>
                  </a:moveTo>
                  <a:lnTo>
                    <a:pt x="222" y="1"/>
                  </a:lnTo>
                  <a:lnTo>
                    <a:pt x="221" y="1"/>
                  </a:lnTo>
                  <a:lnTo>
                    <a:pt x="221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2" y="6"/>
                  </a:lnTo>
                  <a:lnTo>
                    <a:pt x="224" y="12"/>
                  </a:lnTo>
                  <a:lnTo>
                    <a:pt x="225" y="17"/>
                  </a:lnTo>
                  <a:lnTo>
                    <a:pt x="225" y="23"/>
                  </a:lnTo>
                  <a:lnTo>
                    <a:pt x="227" y="29"/>
                  </a:lnTo>
                  <a:lnTo>
                    <a:pt x="227" y="35"/>
                  </a:lnTo>
                  <a:lnTo>
                    <a:pt x="227" y="42"/>
                  </a:lnTo>
                  <a:lnTo>
                    <a:pt x="230" y="42"/>
                  </a:lnTo>
                  <a:lnTo>
                    <a:pt x="230" y="48"/>
                  </a:lnTo>
                  <a:lnTo>
                    <a:pt x="228" y="52"/>
                  </a:lnTo>
                  <a:lnTo>
                    <a:pt x="228" y="58"/>
                  </a:lnTo>
                  <a:lnTo>
                    <a:pt x="227" y="65"/>
                  </a:lnTo>
                  <a:lnTo>
                    <a:pt x="225" y="71"/>
                  </a:lnTo>
                  <a:lnTo>
                    <a:pt x="224" y="77"/>
                  </a:lnTo>
                  <a:lnTo>
                    <a:pt x="224" y="80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19" y="82"/>
                  </a:lnTo>
                  <a:lnTo>
                    <a:pt x="221" y="82"/>
                  </a:lnTo>
                  <a:lnTo>
                    <a:pt x="222" y="75"/>
                  </a:lnTo>
                  <a:lnTo>
                    <a:pt x="224" y="69"/>
                  </a:lnTo>
                  <a:lnTo>
                    <a:pt x="225" y="65"/>
                  </a:lnTo>
                  <a:lnTo>
                    <a:pt x="225" y="58"/>
                  </a:lnTo>
                  <a:lnTo>
                    <a:pt x="227" y="52"/>
                  </a:lnTo>
                  <a:lnTo>
                    <a:pt x="227" y="46"/>
                  </a:lnTo>
                  <a:lnTo>
                    <a:pt x="227" y="42"/>
                  </a:lnTo>
                  <a:lnTo>
                    <a:pt x="230" y="42"/>
                  </a:lnTo>
                  <a:lnTo>
                    <a:pt x="230" y="35"/>
                  </a:lnTo>
                  <a:lnTo>
                    <a:pt x="228" y="29"/>
                  </a:lnTo>
                  <a:lnTo>
                    <a:pt x="228" y="23"/>
                  </a:lnTo>
                  <a:lnTo>
                    <a:pt x="227" y="17"/>
                  </a:lnTo>
                  <a:lnTo>
                    <a:pt x="225" y="11"/>
                  </a:lnTo>
                  <a:lnTo>
                    <a:pt x="224" y="6"/>
                  </a:lnTo>
                  <a:lnTo>
                    <a:pt x="224" y="1"/>
                  </a:lnTo>
                  <a:close/>
                  <a:moveTo>
                    <a:pt x="6" y="80"/>
                  </a:moveTo>
                  <a:lnTo>
                    <a:pt x="8" y="80"/>
                  </a:lnTo>
                  <a:lnTo>
                    <a:pt x="9" y="80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8" y="75"/>
                  </a:lnTo>
                  <a:lnTo>
                    <a:pt x="6" y="69"/>
                  </a:lnTo>
                  <a:lnTo>
                    <a:pt x="5" y="65"/>
                  </a:lnTo>
                  <a:lnTo>
                    <a:pt x="5" y="58"/>
                  </a:lnTo>
                  <a:lnTo>
                    <a:pt x="3" y="52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6" y="12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6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3" y="65"/>
                  </a:lnTo>
                  <a:lnTo>
                    <a:pt x="5" y="71"/>
                  </a:lnTo>
                  <a:lnTo>
                    <a:pt x="6" y="77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rgbClr val="1E1E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8" name="Freeform 118"/>
            <p:cNvSpPr>
              <a:spLocks noEditPoints="1"/>
            </p:cNvSpPr>
            <p:nvPr/>
          </p:nvSpPr>
          <p:spPr bwMode="auto">
            <a:xfrm>
              <a:off x="2562" y="2158"/>
              <a:ext cx="224" cy="82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15" y="1"/>
                </a:cxn>
                <a:cxn ang="0">
                  <a:pos x="218" y="12"/>
                </a:cxn>
                <a:cxn ang="0">
                  <a:pos x="219" y="23"/>
                </a:cxn>
                <a:cxn ang="0">
                  <a:pos x="221" y="35"/>
                </a:cxn>
                <a:cxn ang="0">
                  <a:pos x="224" y="42"/>
                </a:cxn>
                <a:cxn ang="0">
                  <a:pos x="224" y="52"/>
                </a:cxn>
                <a:cxn ang="0">
                  <a:pos x="222" y="65"/>
                </a:cxn>
                <a:cxn ang="0">
                  <a:pos x="219" y="75"/>
                </a:cxn>
                <a:cxn ang="0">
                  <a:pos x="216" y="82"/>
                </a:cxn>
                <a:cxn ang="0">
                  <a:pos x="213" y="82"/>
                </a:cxn>
                <a:cxn ang="0">
                  <a:pos x="216" y="75"/>
                </a:cxn>
                <a:cxn ang="0">
                  <a:pos x="219" y="63"/>
                </a:cxn>
                <a:cxn ang="0">
                  <a:pos x="221" y="52"/>
                </a:cxn>
                <a:cxn ang="0">
                  <a:pos x="221" y="42"/>
                </a:cxn>
                <a:cxn ang="0">
                  <a:pos x="224" y="35"/>
                </a:cxn>
                <a:cxn ang="0">
                  <a:pos x="222" y="23"/>
                </a:cxn>
                <a:cxn ang="0">
                  <a:pos x="221" y="12"/>
                </a:cxn>
                <a:cxn ang="0">
                  <a:pos x="218" y="1"/>
                </a:cxn>
                <a:cxn ang="0">
                  <a:pos x="8" y="82"/>
                </a:cxn>
                <a:cxn ang="0">
                  <a:pos x="11" y="82"/>
                </a:cxn>
                <a:cxn ang="0">
                  <a:pos x="8" y="75"/>
                </a:cxn>
                <a:cxn ang="0">
                  <a:pos x="5" y="63"/>
                </a:cxn>
                <a:cxn ang="0">
                  <a:pos x="3" y="52"/>
                </a:cxn>
                <a:cxn ang="0">
                  <a:pos x="3" y="42"/>
                </a:cxn>
                <a:cxn ang="0">
                  <a:pos x="3" y="29"/>
                </a:cxn>
                <a:cxn ang="0">
                  <a:pos x="5" y="18"/>
                </a:cxn>
                <a:cxn ang="0">
                  <a:pos x="8" y="8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6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2" y="65"/>
                </a:cxn>
                <a:cxn ang="0">
                  <a:pos x="5" y="75"/>
                </a:cxn>
                <a:cxn ang="0">
                  <a:pos x="8" y="82"/>
                </a:cxn>
              </a:cxnLst>
              <a:rect l="0" t="0" r="r" b="b"/>
              <a:pathLst>
                <a:path w="224" h="82">
                  <a:moveTo>
                    <a:pt x="216" y="0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15" y="1"/>
                  </a:lnTo>
                  <a:lnTo>
                    <a:pt x="216" y="8"/>
                  </a:lnTo>
                  <a:lnTo>
                    <a:pt x="218" y="12"/>
                  </a:lnTo>
                  <a:lnTo>
                    <a:pt x="219" y="18"/>
                  </a:lnTo>
                  <a:lnTo>
                    <a:pt x="219" y="23"/>
                  </a:lnTo>
                  <a:lnTo>
                    <a:pt x="221" y="29"/>
                  </a:lnTo>
                  <a:lnTo>
                    <a:pt x="221" y="35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4" y="46"/>
                  </a:lnTo>
                  <a:lnTo>
                    <a:pt x="224" y="52"/>
                  </a:lnTo>
                  <a:lnTo>
                    <a:pt x="222" y="58"/>
                  </a:lnTo>
                  <a:lnTo>
                    <a:pt x="222" y="65"/>
                  </a:lnTo>
                  <a:lnTo>
                    <a:pt x="221" y="69"/>
                  </a:lnTo>
                  <a:lnTo>
                    <a:pt x="219" y="75"/>
                  </a:lnTo>
                  <a:lnTo>
                    <a:pt x="218" y="82"/>
                  </a:lnTo>
                  <a:lnTo>
                    <a:pt x="216" y="82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5" y="80"/>
                  </a:lnTo>
                  <a:lnTo>
                    <a:pt x="216" y="75"/>
                  </a:lnTo>
                  <a:lnTo>
                    <a:pt x="218" y="69"/>
                  </a:lnTo>
                  <a:lnTo>
                    <a:pt x="219" y="63"/>
                  </a:lnTo>
                  <a:lnTo>
                    <a:pt x="219" y="58"/>
                  </a:lnTo>
                  <a:lnTo>
                    <a:pt x="221" y="52"/>
                  </a:lnTo>
                  <a:lnTo>
                    <a:pt x="221" y="46"/>
                  </a:lnTo>
                  <a:lnTo>
                    <a:pt x="221" y="42"/>
                  </a:lnTo>
                  <a:lnTo>
                    <a:pt x="224" y="42"/>
                  </a:lnTo>
                  <a:lnTo>
                    <a:pt x="224" y="35"/>
                  </a:lnTo>
                  <a:lnTo>
                    <a:pt x="224" y="29"/>
                  </a:lnTo>
                  <a:lnTo>
                    <a:pt x="222" y="23"/>
                  </a:lnTo>
                  <a:lnTo>
                    <a:pt x="222" y="17"/>
                  </a:lnTo>
                  <a:lnTo>
                    <a:pt x="221" y="12"/>
                  </a:lnTo>
                  <a:lnTo>
                    <a:pt x="219" y="6"/>
                  </a:lnTo>
                  <a:lnTo>
                    <a:pt x="218" y="1"/>
                  </a:lnTo>
                  <a:lnTo>
                    <a:pt x="216" y="0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8" y="75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3" y="52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5" y="18"/>
                  </a:lnTo>
                  <a:lnTo>
                    <a:pt x="6" y="12"/>
                  </a:lnTo>
                  <a:lnTo>
                    <a:pt x="8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6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2" y="58"/>
                  </a:lnTo>
                  <a:lnTo>
                    <a:pt x="2" y="65"/>
                  </a:lnTo>
                  <a:lnTo>
                    <a:pt x="3" y="69"/>
                  </a:lnTo>
                  <a:lnTo>
                    <a:pt x="5" y="75"/>
                  </a:lnTo>
                  <a:lnTo>
                    <a:pt x="6" y="82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2323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79" name="Freeform 119"/>
            <p:cNvSpPr>
              <a:spLocks noEditPoints="1"/>
            </p:cNvSpPr>
            <p:nvPr/>
          </p:nvSpPr>
          <p:spPr bwMode="auto">
            <a:xfrm>
              <a:off x="2565" y="2156"/>
              <a:ext cx="218" cy="8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09" y="5"/>
                </a:cxn>
                <a:cxn ang="0">
                  <a:pos x="212" y="16"/>
                </a:cxn>
                <a:cxn ang="0">
                  <a:pos x="215" y="27"/>
                </a:cxn>
                <a:cxn ang="0">
                  <a:pos x="215" y="37"/>
                </a:cxn>
                <a:cxn ang="0">
                  <a:pos x="218" y="44"/>
                </a:cxn>
                <a:cxn ang="0">
                  <a:pos x="218" y="54"/>
                </a:cxn>
                <a:cxn ang="0">
                  <a:pos x="216" y="65"/>
                </a:cxn>
                <a:cxn ang="0">
                  <a:pos x="213" y="77"/>
                </a:cxn>
                <a:cxn ang="0">
                  <a:pos x="210" y="84"/>
                </a:cxn>
                <a:cxn ang="0">
                  <a:pos x="209" y="85"/>
                </a:cxn>
                <a:cxn ang="0">
                  <a:pos x="209" y="81"/>
                </a:cxn>
                <a:cxn ang="0">
                  <a:pos x="212" y="71"/>
                </a:cxn>
                <a:cxn ang="0">
                  <a:pos x="215" y="60"/>
                </a:cxn>
                <a:cxn ang="0">
                  <a:pos x="215" y="48"/>
                </a:cxn>
                <a:cxn ang="0">
                  <a:pos x="218" y="44"/>
                </a:cxn>
                <a:cxn ang="0">
                  <a:pos x="218" y="31"/>
                </a:cxn>
                <a:cxn ang="0">
                  <a:pos x="216" y="20"/>
                </a:cxn>
                <a:cxn ang="0">
                  <a:pos x="213" y="10"/>
                </a:cxn>
                <a:cxn ang="0">
                  <a:pos x="210" y="2"/>
                </a:cxn>
                <a:cxn ang="0">
                  <a:pos x="8" y="85"/>
                </a:cxn>
                <a:cxn ang="0">
                  <a:pos x="11" y="85"/>
                </a:cxn>
                <a:cxn ang="0">
                  <a:pos x="8" y="76"/>
                </a:cxn>
                <a:cxn ang="0">
                  <a:pos x="5" y="65"/>
                </a:cxn>
                <a:cxn ang="0">
                  <a:pos x="3" y="54"/>
                </a:cxn>
                <a:cxn ang="0">
                  <a:pos x="2" y="44"/>
                </a:cxn>
                <a:cxn ang="0">
                  <a:pos x="3" y="31"/>
                </a:cxn>
                <a:cxn ang="0">
                  <a:pos x="5" y="20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10"/>
                </a:cxn>
                <a:cxn ang="0">
                  <a:pos x="2" y="20"/>
                </a:cxn>
                <a:cxn ang="0">
                  <a:pos x="0" y="31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2" y="65"/>
                </a:cxn>
                <a:cxn ang="0">
                  <a:pos x="5" y="77"/>
                </a:cxn>
                <a:cxn ang="0">
                  <a:pos x="8" y="84"/>
                </a:cxn>
              </a:cxnLst>
              <a:rect l="0" t="0" r="r" b="b"/>
              <a:pathLst>
                <a:path w="218" h="85">
                  <a:moveTo>
                    <a:pt x="210" y="2"/>
                  </a:moveTo>
                  <a:lnTo>
                    <a:pt x="209" y="0"/>
                  </a:lnTo>
                  <a:lnTo>
                    <a:pt x="207" y="0"/>
                  </a:lnTo>
                  <a:lnTo>
                    <a:pt x="209" y="5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3" y="20"/>
                  </a:lnTo>
                  <a:lnTo>
                    <a:pt x="215" y="27"/>
                  </a:lnTo>
                  <a:lnTo>
                    <a:pt x="215" y="31"/>
                  </a:lnTo>
                  <a:lnTo>
                    <a:pt x="215" y="37"/>
                  </a:lnTo>
                  <a:lnTo>
                    <a:pt x="216" y="44"/>
                  </a:lnTo>
                  <a:lnTo>
                    <a:pt x="218" y="44"/>
                  </a:lnTo>
                  <a:lnTo>
                    <a:pt x="218" y="48"/>
                  </a:lnTo>
                  <a:lnTo>
                    <a:pt x="218" y="54"/>
                  </a:lnTo>
                  <a:lnTo>
                    <a:pt x="216" y="60"/>
                  </a:lnTo>
                  <a:lnTo>
                    <a:pt x="216" y="65"/>
                  </a:lnTo>
                  <a:lnTo>
                    <a:pt x="215" y="71"/>
                  </a:lnTo>
                  <a:lnTo>
                    <a:pt x="213" y="77"/>
                  </a:lnTo>
                  <a:lnTo>
                    <a:pt x="212" y="82"/>
                  </a:lnTo>
                  <a:lnTo>
                    <a:pt x="210" y="84"/>
                  </a:lnTo>
                  <a:lnTo>
                    <a:pt x="210" y="85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9" y="81"/>
                  </a:lnTo>
                  <a:lnTo>
                    <a:pt x="210" y="76"/>
                  </a:lnTo>
                  <a:lnTo>
                    <a:pt x="212" y="71"/>
                  </a:lnTo>
                  <a:lnTo>
                    <a:pt x="213" y="65"/>
                  </a:lnTo>
                  <a:lnTo>
                    <a:pt x="215" y="60"/>
                  </a:lnTo>
                  <a:lnTo>
                    <a:pt x="215" y="54"/>
                  </a:lnTo>
                  <a:lnTo>
                    <a:pt x="215" y="48"/>
                  </a:lnTo>
                  <a:lnTo>
                    <a:pt x="216" y="44"/>
                  </a:lnTo>
                  <a:lnTo>
                    <a:pt x="218" y="44"/>
                  </a:lnTo>
                  <a:lnTo>
                    <a:pt x="218" y="37"/>
                  </a:lnTo>
                  <a:lnTo>
                    <a:pt x="218" y="31"/>
                  </a:lnTo>
                  <a:lnTo>
                    <a:pt x="216" y="25"/>
                  </a:lnTo>
                  <a:lnTo>
                    <a:pt x="216" y="20"/>
                  </a:lnTo>
                  <a:lnTo>
                    <a:pt x="215" y="14"/>
                  </a:lnTo>
                  <a:lnTo>
                    <a:pt x="213" y="10"/>
                  </a:lnTo>
                  <a:lnTo>
                    <a:pt x="212" y="3"/>
                  </a:lnTo>
                  <a:lnTo>
                    <a:pt x="210" y="2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9" y="85"/>
                  </a:lnTo>
                  <a:lnTo>
                    <a:pt x="11" y="85"/>
                  </a:lnTo>
                  <a:lnTo>
                    <a:pt x="9" y="81"/>
                  </a:lnTo>
                  <a:lnTo>
                    <a:pt x="8" y="76"/>
                  </a:lnTo>
                  <a:lnTo>
                    <a:pt x="6" y="71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3" y="37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9" y="5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10"/>
                  </a:lnTo>
                  <a:lnTo>
                    <a:pt x="3" y="14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5"/>
                  </a:lnTo>
                  <a:lnTo>
                    <a:pt x="3" y="71"/>
                  </a:lnTo>
                  <a:lnTo>
                    <a:pt x="5" y="77"/>
                  </a:lnTo>
                  <a:lnTo>
                    <a:pt x="6" y="82"/>
                  </a:lnTo>
                  <a:lnTo>
                    <a:pt x="8" y="84"/>
                  </a:lnTo>
                  <a:close/>
                </a:path>
              </a:pathLst>
            </a:custGeom>
            <a:solidFill>
              <a:srgbClr val="29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0" name="Freeform 120"/>
            <p:cNvSpPr>
              <a:spLocks noEditPoints="1"/>
            </p:cNvSpPr>
            <p:nvPr/>
          </p:nvSpPr>
          <p:spPr bwMode="auto">
            <a:xfrm>
              <a:off x="2567" y="2155"/>
              <a:ext cx="214" cy="88"/>
            </a:xfrm>
            <a:custGeom>
              <a:avLst/>
              <a:gdLst/>
              <a:ahLst/>
              <a:cxnLst>
                <a:cxn ang="0">
                  <a:pos x="204" y="1"/>
                </a:cxn>
                <a:cxn ang="0">
                  <a:pos x="202" y="0"/>
                </a:cxn>
                <a:cxn ang="0">
                  <a:pos x="205" y="6"/>
                </a:cxn>
                <a:cxn ang="0">
                  <a:pos x="208" y="17"/>
                </a:cxn>
                <a:cxn ang="0">
                  <a:pos x="210" y="28"/>
                </a:cxn>
                <a:cxn ang="0">
                  <a:pos x="211" y="38"/>
                </a:cxn>
                <a:cxn ang="0">
                  <a:pos x="214" y="45"/>
                </a:cxn>
                <a:cxn ang="0">
                  <a:pos x="213" y="55"/>
                </a:cxn>
                <a:cxn ang="0">
                  <a:pos x="211" y="66"/>
                </a:cxn>
                <a:cxn ang="0">
                  <a:pos x="208" y="77"/>
                </a:cxn>
                <a:cxn ang="0">
                  <a:pos x="205" y="86"/>
                </a:cxn>
                <a:cxn ang="0">
                  <a:pos x="202" y="88"/>
                </a:cxn>
                <a:cxn ang="0">
                  <a:pos x="205" y="82"/>
                </a:cxn>
                <a:cxn ang="0">
                  <a:pos x="208" y="71"/>
                </a:cxn>
                <a:cxn ang="0">
                  <a:pos x="210" y="60"/>
                </a:cxn>
                <a:cxn ang="0">
                  <a:pos x="211" y="49"/>
                </a:cxn>
                <a:cxn ang="0">
                  <a:pos x="214" y="45"/>
                </a:cxn>
                <a:cxn ang="0">
                  <a:pos x="213" y="32"/>
                </a:cxn>
                <a:cxn ang="0">
                  <a:pos x="211" y="21"/>
                </a:cxn>
                <a:cxn ang="0">
                  <a:pos x="208" y="11"/>
                </a:cxn>
                <a:cxn ang="0">
                  <a:pos x="205" y="1"/>
                </a:cxn>
                <a:cxn ang="0">
                  <a:pos x="10" y="86"/>
                </a:cxn>
                <a:cxn ang="0">
                  <a:pos x="12" y="86"/>
                </a:cxn>
                <a:cxn ang="0">
                  <a:pos x="7" y="75"/>
                </a:cxn>
                <a:cxn ang="0">
                  <a:pos x="6" y="66"/>
                </a:cxn>
                <a:cxn ang="0">
                  <a:pos x="4" y="55"/>
                </a:cxn>
                <a:cxn ang="0">
                  <a:pos x="3" y="45"/>
                </a:cxn>
                <a:cxn ang="0">
                  <a:pos x="4" y="32"/>
                </a:cxn>
                <a:cxn ang="0">
                  <a:pos x="6" y="21"/>
                </a:cxn>
                <a:cxn ang="0">
                  <a:pos x="7" y="1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6" y="11"/>
                </a:cxn>
                <a:cxn ang="0">
                  <a:pos x="3" y="21"/>
                </a:cxn>
                <a:cxn ang="0">
                  <a:pos x="1" y="32"/>
                </a:cxn>
                <a:cxn ang="0">
                  <a:pos x="0" y="45"/>
                </a:cxn>
                <a:cxn ang="0">
                  <a:pos x="1" y="55"/>
                </a:cxn>
                <a:cxn ang="0">
                  <a:pos x="3" y="66"/>
                </a:cxn>
                <a:cxn ang="0">
                  <a:pos x="6" y="77"/>
                </a:cxn>
                <a:cxn ang="0">
                  <a:pos x="9" y="86"/>
                </a:cxn>
              </a:cxnLst>
              <a:rect l="0" t="0" r="r" b="b"/>
              <a:pathLst>
                <a:path w="214" h="88">
                  <a:moveTo>
                    <a:pt x="205" y="1"/>
                  </a:moveTo>
                  <a:lnTo>
                    <a:pt x="204" y="1"/>
                  </a:lnTo>
                  <a:lnTo>
                    <a:pt x="202" y="1"/>
                  </a:lnTo>
                  <a:lnTo>
                    <a:pt x="202" y="0"/>
                  </a:lnTo>
                  <a:lnTo>
                    <a:pt x="202" y="1"/>
                  </a:lnTo>
                  <a:lnTo>
                    <a:pt x="205" y="6"/>
                  </a:lnTo>
                  <a:lnTo>
                    <a:pt x="207" y="12"/>
                  </a:lnTo>
                  <a:lnTo>
                    <a:pt x="208" y="17"/>
                  </a:lnTo>
                  <a:lnTo>
                    <a:pt x="208" y="21"/>
                  </a:lnTo>
                  <a:lnTo>
                    <a:pt x="210" y="28"/>
                  </a:lnTo>
                  <a:lnTo>
                    <a:pt x="210" y="32"/>
                  </a:lnTo>
                  <a:lnTo>
                    <a:pt x="211" y="38"/>
                  </a:lnTo>
                  <a:lnTo>
                    <a:pt x="211" y="45"/>
                  </a:lnTo>
                  <a:lnTo>
                    <a:pt x="214" y="45"/>
                  </a:lnTo>
                  <a:lnTo>
                    <a:pt x="213" y="49"/>
                  </a:lnTo>
                  <a:lnTo>
                    <a:pt x="213" y="55"/>
                  </a:lnTo>
                  <a:lnTo>
                    <a:pt x="213" y="61"/>
                  </a:lnTo>
                  <a:lnTo>
                    <a:pt x="211" y="66"/>
                  </a:lnTo>
                  <a:lnTo>
                    <a:pt x="210" y="72"/>
                  </a:lnTo>
                  <a:lnTo>
                    <a:pt x="208" y="77"/>
                  </a:lnTo>
                  <a:lnTo>
                    <a:pt x="207" y="82"/>
                  </a:lnTo>
                  <a:lnTo>
                    <a:pt x="205" y="86"/>
                  </a:lnTo>
                  <a:lnTo>
                    <a:pt x="204" y="86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5" y="82"/>
                  </a:lnTo>
                  <a:lnTo>
                    <a:pt x="207" y="75"/>
                  </a:lnTo>
                  <a:lnTo>
                    <a:pt x="208" y="71"/>
                  </a:lnTo>
                  <a:lnTo>
                    <a:pt x="208" y="66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11" y="49"/>
                  </a:lnTo>
                  <a:lnTo>
                    <a:pt x="211" y="45"/>
                  </a:lnTo>
                  <a:lnTo>
                    <a:pt x="214" y="45"/>
                  </a:lnTo>
                  <a:lnTo>
                    <a:pt x="213" y="38"/>
                  </a:lnTo>
                  <a:lnTo>
                    <a:pt x="213" y="32"/>
                  </a:lnTo>
                  <a:lnTo>
                    <a:pt x="213" y="28"/>
                  </a:lnTo>
                  <a:lnTo>
                    <a:pt x="211" y="21"/>
                  </a:lnTo>
                  <a:lnTo>
                    <a:pt x="210" y="17"/>
                  </a:lnTo>
                  <a:lnTo>
                    <a:pt x="208" y="11"/>
                  </a:lnTo>
                  <a:lnTo>
                    <a:pt x="207" y="6"/>
                  </a:lnTo>
                  <a:lnTo>
                    <a:pt x="205" y="1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9" y="82"/>
                  </a:lnTo>
                  <a:lnTo>
                    <a:pt x="7" y="75"/>
                  </a:lnTo>
                  <a:lnTo>
                    <a:pt x="6" y="71"/>
                  </a:lnTo>
                  <a:lnTo>
                    <a:pt x="6" y="66"/>
                  </a:lnTo>
                  <a:lnTo>
                    <a:pt x="4" y="60"/>
                  </a:lnTo>
                  <a:lnTo>
                    <a:pt x="4" y="55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3" y="38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7" y="12"/>
                  </a:lnTo>
                  <a:lnTo>
                    <a:pt x="9" y="6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6"/>
                  </a:lnTo>
                  <a:lnTo>
                    <a:pt x="6" y="11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1" y="49"/>
                  </a:lnTo>
                  <a:lnTo>
                    <a:pt x="1" y="55"/>
                  </a:lnTo>
                  <a:lnTo>
                    <a:pt x="1" y="61"/>
                  </a:lnTo>
                  <a:lnTo>
                    <a:pt x="3" y="66"/>
                  </a:lnTo>
                  <a:lnTo>
                    <a:pt x="4" y="72"/>
                  </a:lnTo>
                  <a:lnTo>
                    <a:pt x="6" y="77"/>
                  </a:lnTo>
                  <a:lnTo>
                    <a:pt x="7" y="82"/>
                  </a:lnTo>
                  <a:lnTo>
                    <a:pt x="9" y="86"/>
                  </a:lnTo>
                  <a:close/>
                </a:path>
              </a:pathLst>
            </a:custGeom>
            <a:solidFill>
              <a:srgbClr val="2E2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1" name="Freeform 121"/>
            <p:cNvSpPr>
              <a:spLocks noEditPoints="1"/>
            </p:cNvSpPr>
            <p:nvPr/>
          </p:nvSpPr>
          <p:spPr bwMode="auto">
            <a:xfrm>
              <a:off x="2570" y="2155"/>
              <a:ext cx="208" cy="88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98" y="3"/>
                </a:cxn>
                <a:cxn ang="0">
                  <a:pos x="201" y="12"/>
                </a:cxn>
                <a:cxn ang="0">
                  <a:pos x="204" y="23"/>
                </a:cxn>
                <a:cxn ang="0">
                  <a:pos x="205" y="34"/>
                </a:cxn>
                <a:cxn ang="0">
                  <a:pos x="205" y="45"/>
                </a:cxn>
                <a:cxn ang="0">
                  <a:pos x="208" y="49"/>
                </a:cxn>
                <a:cxn ang="0">
                  <a:pos x="207" y="60"/>
                </a:cxn>
                <a:cxn ang="0">
                  <a:pos x="205" y="71"/>
                </a:cxn>
                <a:cxn ang="0">
                  <a:pos x="202" y="82"/>
                </a:cxn>
                <a:cxn ang="0">
                  <a:pos x="199" y="88"/>
                </a:cxn>
                <a:cxn ang="0">
                  <a:pos x="196" y="88"/>
                </a:cxn>
                <a:cxn ang="0">
                  <a:pos x="199" y="80"/>
                </a:cxn>
                <a:cxn ang="0">
                  <a:pos x="202" y="71"/>
                </a:cxn>
                <a:cxn ang="0">
                  <a:pos x="204" y="60"/>
                </a:cxn>
                <a:cxn ang="0">
                  <a:pos x="205" y="49"/>
                </a:cxn>
                <a:cxn ang="0">
                  <a:pos x="208" y="45"/>
                </a:cxn>
                <a:cxn ang="0">
                  <a:pos x="207" y="32"/>
                </a:cxn>
                <a:cxn ang="0">
                  <a:pos x="205" y="21"/>
                </a:cxn>
                <a:cxn ang="0">
                  <a:pos x="204" y="12"/>
                </a:cxn>
                <a:cxn ang="0">
                  <a:pos x="199" y="1"/>
                </a:cxn>
                <a:cxn ang="0">
                  <a:pos x="9" y="88"/>
                </a:cxn>
                <a:cxn ang="0">
                  <a:pos x="11" y="88"/>
                </a:cxn>
                <a:cxn ang="0">
                  <a:pos x="9" y="80"/>
                </a:cxn>
                <a:cxn ang="0">
                  <a:pos x="6" y="71"/>
                </a:cxn>
                <a:cxn ang="0">
                  <a:pos x="4" y="60"/>
                </a:cxn>
                <a:cxn ang="0">
                  <a:pos x="3" y="49"/>
                </a:cxn>
                <a:cxn ang="0">
                  <a:pos x="3" y="38"/>
                </a:cxn>
                <a:cxn ang="0">
                  <a:pos x="4" y="28"/>
                </a:cxn>
                <a:cxn ang="0">
                  <a:pos x="6" y="17"/>
                </a:cxn>
                <a:cxn ang="0">
                  <a:pos x="9" y="8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6" y="6"/>
                </a:cxn>
                <a:cxn ang="0">
                  <a:pos x="3" y="17"/>
                </a:cxn>
                <a:cxn ang="0">
                  <a:pos x="1" y="28"/>
                </a:cxn>
                <a:cxn ang="0">
                  <a:pos x="0" y="38"/>
                </a:cxn>
                <a:cxn ang="0">
                  <a:pos x="0" y="49"/>
                </a:cxn>
                <a:cxn ang="0">
                  <a:pos x="1" y="60"/>
                </a:cxn>
                <a:cxn ang="0">
                  <a:pos x="3" y="71"/>
                </a:cxn>
                <a:cxn ang="0">
                  <a:pos x="6" y="82"/>
                </a:cxn>
                <a:cxn ang="0">
                  <a:pos x="9" y="88"/>
                </a:cxn>
              </a:cxnLst>
              <a:rect l="0" t="0" r="r" b="b"/>
              <a:pathLst>
                <a:path w="208" h="88">
                  <a:moveTo>
                    <a:pt x="199" y="0"/>
                  </a:moveTo>
                  <a:lnTo>
                    <a:pt x="198" y="0"/>
                  </a:lnTo>
                  <a:lnTo>
                    <a:pt x="196" y="0"/>
                  </a:lnTo>
                  <a:lnTo>
                    <a:pt x="198" y="3"/>
                  </a:lnTo>
                  <a:lnTo>
                    <a:pt x="199" y="8"/>
                  </a:lnTo>
                  <a:lnTo>
                    <a:pt x="201" y="12"/>
                  </a:lnTo>
                  <a:lnTo>
                    <a:pt x="202" y="17"/>
                  </a:lnTo>
                  <a:lnTo>
                    <a:pt x="204" y="23"/>
                  </a:lnTo>
                  <a:lnTo>
                    <a:pt x="204" y="28"/>
                  </a:lnTo>
                  <a:lnTo>
                    <a:pt x="205" y="34"/>
                  </a:lnTo>
                  <a:lnTo>
                    <a:pt x="205" y="38"/>
                  </a:lnTo>
                  <a:lnTo>
                    <a:pt x="205" y="45"/>
                  </a:lnTo>
                  <a:lnTo>
                    <a:pt x="208" y="45"/>
                  </a:lnTo>
                  <a:lnTo>
                    <a:pt x="208" y="49"/>
                  </a:lnTo>
                  <a:lnTo>
                    <a:pt x="207" y="55"/>
                  </a:lnTo>
                  <a:lnTo>
                    <a:pt x="207" y="60"/>
                  </a:lnTo>
                  <a:lnTo>
                    <a:pt x="205" y="66"/>
                  </a:lnTo>
                  <a:lnTo>
                    <a:pt x="205" y="71"/>
                  </a:lnTo>
                  <a:lnTo>
                    <a:pt x="204" y="75"/>
                  </a:lnTo>
                  <a:lnTo>
                    <a:pt x="202" y="82"/>
                  </a:lnTo>
                  <a:lnTo>
                    <a:pt x="199" y="86"/>
                  </a:lnTo>
                  <a:lnTo>
                    <a:pt x="199" y="88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8" y="85"/>
                  </a:lnTo>
                  <a:lnTo>
                    <a:pt x="199" y="80"/>
                  </a:lnTo>
                  <a:lnTo>
                    <a:pt x="201" y="75"/>
                  </a:lnTo>
                  <a:lnTo>
                    <a:pt x="202" y="71"/>
                  </a:lnTo>
                  <a:lnTo>
                    <a:pt x="204" y="65"/>
                  </a:lnTo>
                  <a:lnTo>
                    <a:pt x="204" y="60"/>
                  </a:lnTo>
                  <a:lnTo>
                    <a:pt x="205" y="55"/>
                  </a:lnTo>
                  <a:lnTo>
                    <a:pt x="205" y="49"/>
                  </a:lnTo>
                  <a:lnTo>
                    <a:pt x="205" y="45"/>
                  </a:lnTo>
                  <a:lnTo>
                    <a:pt x="208" y="45"/>
                  </a:lnTo>
                  <a:lnTo>
                    <a:pt x="208" y="38"/>
                  </a:lnTo>
                  <a:lnTo>
                    <a:pt x="207" y="32"/>
                  </a:lnTo>
                  <a:lnTo>
                    <a:pt x="207" y="28"/>
                  </a:lnTo>
                  <a:lnTo>
                    <a:pt x="205" y="21"/>
                  </a:lnTo>
                  <a:lnTo>
                    <a:pt x="205" y="17"/>
                  </a:lnTo>
                  <a:lnTo>
                    <a:pt x="204" y="12"/>
                  </a:lnTo>
                  <a:lnTo>
                    <a:pt x="202" y="6"/>
                  </a:lnTo>
                  <a:lnTo>
                    <a:pt x="199" y="1"/>
                  </a:lnTo>
                  <a:lnTo>
                    <a:pt x="199" y="0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11" y="88"/>
                  </a:lnTo>
                  <a:lnTo>
                    <a:pt x="10" y="85"/>
                  </a:lnTo>
                  <a:lnTo>
                    <a:pt x="9" y="80"/>
                  </a:lnTo>
                  <a:lnTo>
                    <a:pt x="7" y="75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4" y="60"/>
                  </a:lnTo>
                  <a:lnTo>
                    <a:pt x="3" y="55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4" y="28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6" y="6"/>
                  </a:lnTo>
                  <a:lnTo>
                    <a:pt x="4" y="12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1" y="60"/>
                  </a:lnTo>
                  <a:lnTo>
                    <a:pt x="3" y="66"/>
                  </a:lnTo>
                  <a:lnTo>
                    <a:pt x="3" y="71"/>
                  </a:lnTo>
                  <a:lnTo>
                    <a:pt x="4" y="75"/>
                  </a:lnTo>
                  <a:lnTo>
                    <a:pt x="6" y="82"/>
                  </a:lnTo>
                  <a:lnTo>
                    <a:pt x="9" y="86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363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2" name="Freeform 122"/>
            <p:cNvSpPr>
              <a:spLocks noEditPoints="1"/>
            </p:cNvSpPr>
            <p:nvPr/>
          </p:nvSpPr>
          <p:spPr bwMode="auto">
            <a:xfrm>
              <a:off x="2573" y="2153"/>
              <a:ext cx="202" cy="9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90" y="0"/>
                </a:cxn>
                <a:cxn ang="0">
                  <a:pos x="192" y="6"/>
                </a:cxn>
                <a:cxn ang="0">
                  <a:pos x="195" y="16"/>
                </a:cxn>
                <a:cxn ang="0">
                  <a:pos x="198" y="25"/>
                </a:cxn>
                <a:cxn ang="0">
                  <a:pos x="199" y="36"/>
                </a:cxn>
                <a:cxn ang="0">
                  <a:pos x="199" y="47"/>
                </a:cxn>
                <a:cxn ang="0">
                  <a:pos x="202" y="51"/>
                </a:cxn>
                <a:cxn ang="0">
                  <a:pos x="201" y="62"/>
                </a:cxn>
                <a:cxn ang="0">
                  <a:pos x="199" y="73"/>
                </a:cxn>
                <a:cxn ang="0">
                  <a:pos x="196" y="82"/>
                </a:cxn>
                <a:cxn ang="0">
                  <a:pos x="193" y="90"/>
                </a:cxn>
                <a:cxn ang="0">
                  <a:pos x="192" y="91"/>
                </a:cxn>
                <a:cxn ang="0">
                  <a:pos x="192" y="87"/>
                </a:cxn>
                <a:cxn ang="0">
                  <a:pos x="195" y="76"/>
                </a:cxn>
                <a:cxn ang="0">
                  <a:pos x="198" y="67"/>
                </a:cxn>
                <a:cxn ang="0">
                  <a:pos x="199" y="56"/>
                </a:cxn>
                <a:cxn ang="0">
                  <a:pos x="199" y="47"/>
                </a:cxn>
                <a:cxn ang="0">
                  <a:pos x="202" y="40"/>
                </a:cxn>
                <a:cxn ang="0">
                  <a:pos x="201" y="30"/>
                </a:cxn>
                <a:cxn ang="0">
                  <a:pos x="199" y="19"/>
                </a:cxn>
                <a:cxn ang="0">
                  <a:pos x="196" y="10"/>
                </a:cxn>
                <a:cxn ang="0">
                  <a:pos x="193" y="2"/>
                </a:cxn>
                <a:cxn ang="0">
                  <a:pos x="10" y="90"/>
                </a:cxn>
                <a:cxn ang="0">
                  <a:pos x="11" y="91"/>
                </a:cxn>
                <a:cxn ang="0">
                  <a:pos x="8" y="82"/>
                </a:cxn>
                <a:cxn ang="0">
                  <a:pos x="6" y="71"/>
                </a:cxn>
                <a:cxn ang="0">
                  <a:pos x="3" y="62"/>
                </a:cxn>
                <a:cxn ang="0">
                  <a:pos x="3" y="51"/>
                </a:cxn>
                <a:cxn ang="0">
                  <a:pos x="3" y="40"/>
                </a:cxn>
                <a:cxn ang="0">
                  <a:pos x="3" y="30"/>
                </a:cxn>
                <a:cxn ang="0">
                  <a:pos x="6" y="20"/>
                </a:cxn>
                <a:cxn ang="0">
                  <a:pos x="8" y="11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6" y="10"/>
                </a:cxn>
                <a:cxn ang="0">
                  <a:pos x="3" y="19"/>
                </a:cxn>
                <a:cxn ang="0">
                  <a:pos x="1" y="30"/>
                </a:cxn>
                <a:cxn ang="0">
                  <a:pos x="0" y="40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3" y="73"/>
                </a:cxn>
                <a:cxn ang="0">
                  <a:pos x="6" y="82"/>
                </a:cxn>
                <a:cxn ang="0">
                  <a:pos x="8" y="90"/>
                </a:cxn>
              </a:cxnLst>
              <a:rect l="0" t="0" r="r" b="b"/>
              <a:pathLst>
                <a:path w="202" h="91">
                  <a:moveTo>
                    <a:pt x="193" y="2"/>
                  </a:moveTo>
                  <a:lnTo>
                    <a:pt x="192" y="2"/>
                  </a:lnTo>
                  <a:lnTo>
                    <a:pt x="190" y="2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92" y="6"/>
                  </a:lnTo>
                  <a:lnTo>
                    <a:pt x="193" y="11"/>
                  </a:lnTo>
                  <a:lnTo>
                    <a:pt x="195" y="16"/>
                  </a:lnTo>
                  <a:lnTo>
                    <a:pt x="196" y="20"/>
                  </a:lnTo>
                  <a:lnTo>
                    <a:pt x="198" y="25"/>
                  </a:lnTo>
                  <a:lnTo>
                    <a:pt x="199" y="30"/>
                  </a:lnTo>
                  <a:lnTo>
                    <a:pt x="199" y="36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202" y="47"/>
                  </a:lnTo>
                  <a:lnTo>
                    <a:pt x="202" y="51"/>
                  </a:lnTo>
                  <a:lnTo>
                    <a:pt x="202" y="57"/>
                  </a:lnTo>
                  <a:lnTo>
                    <a:pt x="201" y="62"/>
                  </a:lnTo>
                  <a:lnTo>
                    <a:pt x="201" y="67"/>
                  </a:lnTo>
                  <a:lnTo>
                    <a:pt x="199" y="73"/>
                  </a:lnTo>
                  <a:lnTo>
                    <a:pt x="198" y="77"/>
                  </a:lnTo>
                  <a:lnTo>
                    <a:pt x="196" y="82"/>
                  </a:lnTo>
                  <a:lnTo>
                    <a:pt x="195" y="87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1"/>
                  </a:lnTo>
                  <a:lnTo>
                    <a:pt x="190" y="91"/>
                  </a:lnTo>
                  <a:lnTo>
                    <a:pt x="192" y="87"/>
                  </a:lnTo>
                  <a:lnTo>
                    <a:pt x="193" y="82"/>
                  </a:lnTo>
                  <a:lnTo>
                    <a:pt x="195" y="76"/>
                  </a:lnTo>
                  <a:lnTo>
                    <a:pt x="196" y="71"/>
                  </a:lnTo>
                  <a:lnTo>
                    <a:pt x="198" y="67"/>
                  </a:lnTo>
                  <a:lnTo>
                    <a:pt x="199" y="62"/>
                  </a:lnTo>
                  <a:lnTo>
                    <a:pt x="199" y="56"/>
                  </a:lnTo>
                  <a:lnTo>
                    <a:pt x="199" y="51"/>
                  </a:lnTo>
                  <a:lnTo>
                    <a:pt x="199" y="47"/>
                  </a:lnTo>
                  <a:lnTo>
                    <a:pt x="202" y="47"/>
                  </a:lnTo>
                  <a:lnTo>
                    <a:pt x="202" y="40"/>
                  </a:lnTo>
                  <a:lnTo>
                    <a:pt x="202" y="36"/>
                  </a:lnTo>
                  <a:lnTo>
                    <a:pt x="201" y="30"/>
                  </a:lnTo>
                  <a:lnTo>
                    <a:pt x="201" y="25"/>
                  </a:lnTo>
                  <a:lnTo>
                    <a:pt x="199" y="19"/>
                  </a:lnTo>
                  <a:lnTo>
                    <a:pt x="198" y="14"/>
                  </a:lnTo>
                  <a:lnTo>
                    <a:pt x="196" y="10"/>
                  </a:lnTo>
                  <a:lnTo>
                    <a:pt x="195" y="5"/>
                  </a:lnTo>
                  <a:lnTo>
                    <a:pt x="193" y="2"/>
                  </a:lnTo>
                  <a:close/>
                  <a:moveTo>
                    <a:pt x="8" y="90"/>
                  </a:moveTo>
                  <a:lnTo>
                    <a:pt x="10" y="90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7" y="76"/>
                  </a:lnTo>
                  <a:lnTo>
                    <a:pt x="6" y="71"/>
                  </a:lnTo>
                  <a:lnTo>
                    <a:pt x="4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7" y="16"/>
                  </a:lnTo>
                  <a:lnTo>
                    <a:pt x="8" y="11"/>
                  </a:lnTo>
                  <a:lnTo>
                    <a:pt x="10" y="6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5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1" y="67"/>
                  </a:lnTo>
                  <a:lnTo>
                    <a:pt x="3" y="73"/>
                  </a:lnTo>
                  <a:lnTo>
                    <a:pt x="4" y="77"/>
                  </a:lnTo>
                  <a:lnTo>
                    <a:pt x="6" y="82"/>
                  </a:lnTo>
                  <a:lnTo>
                    <a:pt x="7" y="87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3B3B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3" name="Freeform 123"/>
            <p:cNvSpPr>
              <a:spLocks noEditPoints="1"/>
            </p:cNvSpPr>
            <p:nvPr/>
          </p:nvSpPr>
          <p:spPr bwMode="auto">
            <a:xfrm>
              <a:off x="2576" y="2153"/>
              <a:ext cx="196" cy="9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3" y="0"/>
                </a:cxn>
                <a:cxn ang="0">
                  <a:pos x="186" y="6"/>
                </a:cxn>
                <a:cxn ang="0">
                  <a:pos x="190" y="16"/>
                </a:cxn>
                <a:cxn ang="0">
                  <a:pos x="192" y="25"/>
                </a:cxn>
                <a:cxn ang="0">
                  <a:pos x="193" y="36"/>
                </a:cxn>
                <a:cxn ang="0">
                  <a:pos x="195" y="47"/>
                </a:cxn>
                <a:cxn ang="0">
                  <a:pos x="196" y="51"/>
                </a:cxn>
                <a:cxn ang="0">
                  <a:pos x="196" y="62"/>
                </a:cxn>
                <a:cxn ang="0">
                  <a:pos x="193" y="71"/>
                </a:cxn>
                <a:cxn ang="0">
                  <a:pos x="190" y="82"/>
                </a:cxn>
                <a:cxn ang="0">
                  <a:pos x="187" y="91"/>
                </a:cxn>
                <a:cxn ang="0">
                  <a:pos x="184" y="91"/>
                </a:cxn>
                <a:cxn ang="0">
                  <a:pos x="184" y="90"/>
                </a:cxn>
                <a:cxn ang="0">
                  <a:pos x="189" y="80"/>
                </a:cxn>
                <a:cxn ang="0">
                  <a:pos x="190" y="71"/>
                </a:cxn>
                <a:cxn ang="0">
                  <a:pos x="193" y="60"/>
                </a:cxn>
                <a:cxn ang="0">
                  <a:pos x="193" y="51"/>
                </a:cxn>
                <a:cxn ang="0">
                  <a:pos x="196" y="47"/>
                </a:cxn>
                <a:cxn ang="0">
                  <a:pos x="196" y="36"/>
                </a:cxn>
                <a:cxn ang="0">
                  <a:pos x="195" y="25"/>
                </a:cxn>
                <a:cxn ang="0">
                  <a:pos x="192" y="16"/>
                </a:cxn>
                <a:cxn ang="0">
                  <a:pos x="189" y="6"/>
                </a:cxn>
                <a:cxn ang="0">
                  <a:pos x="187" y="0"/>
                </a:cxn>
                <a:cxn ang="0">
                  <a:pos x="10" y="91"/>
                </a:cxn>
                <a:cxn ang="0">
                  <a:pos x="13" y="91"/>
                </a:cxn>
                <a:cxn ang="0">
                  <a:pos x="10" y="85"/>
                </a:cxn>
                <a:cxn ang="0">
                  <a:pos x="5" y="76"/>
                </a:cxn>
                <a:cxn ang="0">
                  <a:pos x="4" y="67"/>
                </a:cxn>
                <a:cxn ang="0">
                  <a:pos x="3" y="56"/>
                </a:cxn>
                <a:cxn ang="0">
                  <a:pos x="1" y="47"/>
                </a:cxn>
                <a:cxn ang="0">
                  <a:pos x="3" y="36"/>
                </a:cxn>
                <a:cxn ang="0">
                  <a:pos x="4" y="25"/>
                </a:cxn>
                <a:cxn ang="0">
                  <a:pos x="5" y="16"/>
                </a:cxn>
                <a:cxn ang="0">
                  <a:pos x="10" y="6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5" y="11"/>
                </a:cxn>
                <a:cxn ang="0">
                  <a:pos x="3" y="20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3" y="71"/>
                </a:cxn>
                <a:cxn ang="0">
                  <a:pos x="5" y="82"/>
                </a:cxn>
                <a:cxn ang="0">
                  <a:pos x="8" y="91"/>
                </a:cxn>
              </a:cxnLst>
              <a:rect l="0" t="0" r="r" b="b"/>
              <a:pathLst>
                <a:path w="196" h="91">
                  <a:moveTo>
                    <a:pt x="187" y="0"/>
                  </a:moveTo>
                  <a:lnTo>
                    <a:pt x="186" y="0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4" y="2"/>
                  </a:lnTo>
                  <a:lnTo>
                    <a:pt x="186" y="6"/>
                  </a:lnTo>
                  <a:lnTo>
                    <a:pt x="189" y="11"/>
                  </a:lnTo>
                  <a:lnTo>
                    <a:pt x="190" y="16"/>
                  </a:lnTo>
                  <a:lnTo>
                    <a:pt x="190" y="20"/>
                  </a:lnTo>
                  <a:lnTo>
                    <a:pt x="192" y="25"/>
                  </a:lnTo>
                  <a:lnTo>
                    <a:pt x="193" y="31"/>
                  </a:lnTo>
                  <a:lnTo>
                    <a:pt x="193" y="36"/>
                  </a:lnTo>
                  <a:lnTo>
                    <a:pt x="193" y="40"/>
                  </a:lnTo>
                  <a:lnTo>
                    <a:pt x="195" y="47"/>
                  </a:lnTo>
                  <a:lnTo>
                    <a:pt x="196" y="47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96" y="62"/>
                  </a:lnTo>
                  <a:lnTo>
                    <a:pt x="195" y="67"/>
                  </a:lnTo>
                  <a:lnTo>
                    <a:pt x="193" y="71"/>
                  </a:lnTo>
                  <a:lnTo>
                    <a:pt x="192" y="76"/>
                  </a:lnTo>
                  <a:lnTo>
                    <a:pt x="190" y="82"/>
                  </a:lnTo>
                  <a:lnTo>
                    <a:pt x="189" y="87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4" y="91"/>
                  </a:lnTo>
                  <a:lnTo>
                    <a:pt x="183" y="91"/>
                  </a:lnTo>
                  <a:lnTo>
                    <a:pt x="184" y="90"/>
                  </a:lnTo>
                  <a:lnTo>
                    <a:pt x="186" y="85"/>
                  </a:lnTo>
                  <a:lnTo>
                    <a:pt x="189" y="80"/>
                  </a:lnTo>
                  <a:lnTo>
                    <a:pt x="190" y="76"/>
                  </a:lnTo>
                  <a:lnTo>
                    <a:pt x="190" y="71"/>
                  </a:lnTo>
                  <a:lnTo>
                    <a:pt x="192" y="67"/>
                  </a:lnTo>
                  <a:lnTo>
                    <a:pt x="193" y="60"/>
                  </a:lnTo>
                  <a:lnTo>
                    <a:pt x="193" y="56"/>
                  </a:lnTo>
                  <a:lnTo>
                    <a:pt x="193" y="51"/>
                  </a:lnTo>
                  <a:lnTo>
                    <a:pt x="195" y="47"/>
                  </a:lnTo>
                  <a:lnTo>
                    <a:pt x="196" y="47"/>
                  </a:lnTo>
                  <a:lnTo>
                    <a:pt x="196" y="40"/>
                  </a:lnTo>
                  <a:lnTo>
                    <a:pt x="196" y="36"/>
                  </a:lnTo>
                  <a:lnTo>
                    <a:pt x="196" y="30"/>
                  </a:lnTo>
                  <a:lnTo>
                    <a:pt x="195" y="25"/>
                  </a:lnTo>
                  <a:lnTo>
                    <a:pt x="193" y="20"/>
                  </a:lnTo>
                  <a:lnTo>
                    <a:pt x="192" y="16"/>
                  </a:lnTo>
                  <a:lnTo>
                    <a:pt x="190" y="11"/>
                  </a:lnTo>
                  <a:lnTo>
                    <a:pt x="189" y="6"/>
                  </a:lnTo>
                  <a:lnTo>
                    <a:pt x="187" y="2"/>
                  </a:lnTo>
                  <a:lnTo>
                    <a:pt x="187" y="0"/>
                  </a:lnTo>
                  <a:close/>
                  <a:moveTo>
                    <a:pt x="8" y="91"/>
                  </a:moveTo>
                  <a:lnTo>
                    <a:pt x="10" y="91"/>
                  </a:lnTo>
                  <a:lnTo>
                    <a:pt x="11" y="91"/>
                  </a:lnTo>
                  <a:lnTo>
                    <a:pt x="13" y="91"/>
                  </a:lnTo>
                  <a:lnTo>
                    <a:pt x="11" y="90"/>
                  </a:lnTo>
                  <a:lnTo>
                    <a:pt x="10" y="85"/>
                  </a:lnTo>
                  <a:lnTo>
                    <a:pt x="7" y="80"/>
                  </a:lnTo>
                  <a:lnTo>
                    <a:pt x="5" y="76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3" y="31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7" y="11"/>
                  </a:lnTo>
                  <a:lnTo>
                    <a:pt x="10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6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3" y="71"/>
                  </a:lnTo>
                  <a:lnTo>
                    <a:pt x="4" y="76"/>
                  </a:lnTo>
                  <a:lnTo>
                    <a:pt x="5" y="82"/>
                  </a:lnTo>
                  <a:lnTo>
                    <a:pt x="7" y="87"/>
                  </a:lnTo>
                  <a:lnTo>
                    <a:pt x="8" y="91"/>
                  </a:lnTo>
                  <a:close/>
                </a:path>
              </a:pathLst>
            </a:custGeom>
            <a:solidFill>
              <a:srgbClr val="4040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4" name="Freeform 124"/>
            <p:cNvSpPr>
              <a:spLocks noEditPoints="1"/>
            </p:cNvSpPr>
            <p:nvPr/>
          </p:nvSpPr>
          <p:spPr bwMode="auto">
            <a:xfrm>
              <a:off x="2577" y="2152"/>
              <a:ext cx="194" cy="94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9" y="0"/>
                </a:cxn>
                <a:cxn ang="0">
                  <a:pos x="183" y="9"/>
                </a:cxn>
                <a:cxn ang="0">
                  <a:pos x="186" y="18"/>
                </a:cxn>
                <a:cxn ang="0">
                  <a:pos x="188" y="28"/>
                </a:cxn>
                <a:cxn ang="0">
                  <a:pos x="189" y="37"/>
                </a:cxn>
                <a:cxn ang="0">
                  <a:pos x="191" y="48"/>
                </a:cxn>
                <a:cxn ang="0">
                  <a:pos x="192" y="52"/>
                </a:cxn>
                <a:cxn ang="0">
                  <a:pos x="192" y="61"/>
                </a:cxn>
                <a:cxn ang="0">
                  <a:pos x="189" y="72"/>
                </a:cxn>
                <a:cxn ang="0">
                  <a:pos x="188" y="81"/>
                </a:cxn>
                <a:cxn ang="0">
                  <a:pos x="183" y="91"/>
                </a:cxn>
                <a:cxn ang="0">
                  <a:pos x="182" y="94"/>
                </a:cxn>
                <a:cxn ang="0">
                  <a:pos x="179" y="94"/>
                </a:cxn>
                <a:cxn ang="0">
                  <a:pos x="183" y="85"/>
                </a:cxn>
                <a:cxn ang="0">
                  <a:pos x="186" y="75"/>
                </a:cxn>
                <a:cxn ang="0">
                  <a:pos x="188" y="66"/>
                </a:cxn>
                <a:cxn ang="0">
                  <a:pos x="189" y="57"/>
                </a:cxn>
                <a:cxn ang="0">
                  <a:pos x="191" y="48"/>
                </a:cxn>
                <a:cxn ang="0">
                  <a:pos x="192" y="41"/>
                </a:cxn>
                <a:cxn ang="0">
                  <a:pos x="192" y="32"/>
                </a:cxn>
                <a:cxn ang="0">
                  <a:pos x="189" y="21"/>
                </a:cxn>
                <a:cxn ang="0">
                  <a:pos x="188" y="12"/>
                </a:cxn>
                <a:cxn ang="0">
                  <a:pos x="183" y="3"/>
                </a:cxn>
                <a:cxn ang="0">
                  <a:pos x="12" y="92"/>
                </a:cxn>
                <a:cxn ang="0">
                  <a:pos x="13" y="94"/>
                </a:cxn>
                <a:cxn ang="0">
                  <a:pos x="12" y="89"/>
                </a:cxn>
                <a:cxn ang="0">
                  <a:pos x="9" y="80"/>
                </a:cxn>
                <a:cxn ang="0">
                  <a:pos x="6" y="71"/>
                </a:cxn>
                <a:cxn ang="0">
                  <a:pos x="4" y="61"/>
                </a:cxn>
                <a:cxn ang="0">
                  <a:pos x="3" y="52"/>
                </a:cxn>
                <a:cxn ang="0">
                  <a:pos x="3" y="41"/>
                </a:cxn>
                <a:cxn ang="0">
                  <a:pos x="4" y="32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4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9" y="7"/>
                </a:cxn>
                <a:cxn ang="0">
                  <a:pos x="4" y="17"/>
                </a:cxn>
                <a:cxn ang="0">
                  <a:pos x="3" y="26"/>
                </a:cxn>
                <a:cxn ang="0">
                  <a:pos x="2" y="37"/>
                </a:cxn>
                <a:cxn ang="0">
                  <a:pos x="0" y="48"/>
                </a:cxn>
                <a:cxn ang="0">
                  <a:pos x="2" y="57"/>
                </a:cxn>
                <a:cxn ang="0">
                  <a:pos x="3" y="68"/>
                </a:cxn>
                <a:cxn ang="0">
                  <a:pos x="4" y="77"/>
                </a:cxn>
                <a:cxn ang="0">
                  <a:pos x="9" y="86"/>
                </a:cxn>
                <a:cxn ang="0">
                  <a:pos x="12" y="92"/>
                </a:cxn>
              </a:cxnLst>
              <a:rect l="0" t="0" r="r" b="b"/>
              <a:pathLst>
                <a:path w="194" h="94">
                  <a:moveTo>
                    <a:pt x="182" y="1"/>
                  </a:moveTo>
                  <a:lnTo>
                    <a:pt x="180" y="1"/>
                  </a:lnTo>
                  <a:lnTo>
                    <a:pt x="180" y="0"/>
                  </a:lnTo>
                  <a:lnTo>
                    <a:pt x="179" y="0"/>
                  </a:lnTo>
                  <a:lnTo>
                    <a:pt x="182" y="4"/>
                  </a:lnTo>
                  <a:lnTo>
                    <a:pt x="183" y="9"/>
                  </a:lnTo>
                  <a:lnTo>
                    <a:pt x="185" y="14"/>
                  </a:lnTo>
                  <a:lnTo>
                    <a:pt x="186" y="18"/>
                  </a:lnTo>
                  <a:lnTo>
                    <a:pt x="188" y="23"/>
                  </a:lnTo>
                  <a:lnTo>
                    <a:pt x="188" y="28"/>
                  </a:lnTo>
                  <a:lnTo>
                    <a:pt x="189" y="32"/>
                  </a:lnTo>
                  <a:lnTo>
                    <a:pt x="189" y="37"/>
                  </a:lnTo>
                  <a:lnTo>
                    <a:pt x="191" y="41"/>
                  </a:lnTo>
                  <a:lnTo>
                    <a:pt x="191" y="48"/>
                  </a:lnTo>
                  <a:lnTo>
                    <a:pt x="194" y="48"/>
                  </a:lnTo>
                  <a:lnTo>
                    <a:pt x="192" y="52"/>
                  </a:lnTo>
                  <a:lnTo>
                    <a:pt x="192" y="57"/>
                  </a:lnTo>
                  <a:lnTo>
                    <a:pt x="192" y="61"/>
                  </a:lnTo>
                  <a:lnTo>
                    <a:pt x="191" y="68"/>
                  </a:lnTo>
                  <a:lnTo>
                    <a:pt x="189" y="72"/>
                  </a:lnTo>
                  <a:lnTo>
                    <a:pt x="189" y="77"/>
                  </a:lnTo>
                  <a:lnTo>
                    <a:pt x="188" y="81"/>
                  </a:lnTo>
                  <a:lnTo>
                    <a:pt x="185" y="86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9" y="94"/>
                  </a:lnTo>
                  <a:lnTo>
                    <a:pt x="182" y="89"/>
                  </a:lnTo>
                  <a:lnTo>
                    <a:pt x="183" y="85"/>
                  </a:lnTo>
                  <a:lnTo>
                    <a:pt x="185" y="80"/>
                  </a:lnTo>
                  <a:lnTo>
                    <a:pt x="186" y="75"/>
                  </a:lnTo>
                  <a:lnTo>
                    <a:pt x="188" y="71"/>
                  </a:lnTo>
                  <a:lnTo>
                    <a:pt x="188" y="66"/>
                  </a:lnTo>
                  <a:lnTo>
                    <a:pt x="189" y="61"/>
                  </a:lnTo>
                  <a:lnTo>
                    <a:pt x="189" y="57"/>
                  </a:lnTo>
                  <a:lnTo>
                    <a:pt x="191" y="52"/>
                  </a:lnTo>
                  <a:lnTo>
                    <a:pt x="191" y="48"/>
                  </a:lnTo>
                  <a:lnTo>
                    <a:pt x="194" y="48"/>
                  </a:lnTo>
                  <a:lnTo>
                    <a:pt x="192" y="41"/>
                  </a:lnTo>
                  <a:lnTo>
                    <a:pt x="192" y="37"/>
                  </a:lnTo>
                  <a:lnTo>
                    <a:pt x="192" y="32"/>
                  </a:lnTo>
                  <a:lnTo>
                    <a:pt x="191" y="26"/>
                  </a:lnTo>
                  <a:lnTo>
                    <a:pt x="189" y="21"/>
                  </a:lnTo>
                  <a:lnTo>
                    <a:pt x="189" y="17"/>
                  </a:lnTo>
                  <a:lnTo>
                    <a:pt x="188" y="12"/>
                  </a:lnTo>
                  <a:lnTo>
                    <a:pt x="185" y="7"/>
                  </a:lnTo>
                  <a:lnTo>
                    <a:pt x="183" y="3"/>
                  </a:lnTo>
                  <a:lnTo>
                    <a:pt x="182" y="1"/>
                  </a:lnTo>
                  <a:close/>
                  <a:moveTo>
                    <a:pt x="12" y="92"/>
                  </a:moveTo>
                  <a:lnTo>
                    <a:pt x="12" y="94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2" y="89"/>
                  </a:lnTo>
                  <a:lnTo>
                    <a:pt x="10" y="85"/>
                  </a:lnTo>
                  <a:lnTo>
                    <a:pt x="9" y="80"/>
                  </a:lnTo>
                  <a:lnTo>
                    <a:pt x="7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4" y="61"/>
                  </a:lnTo>
                  <a:lnTo>
                    <a:pt x="4" y="57"/>
                  </a:lnTo>
                  <a:lnTo>
                    <a:pt x="3" y="52"/>
                  </a:lnTo>
                  <a:lnTo>
                    <a:pt x="3" y="48"/>
                  </a:lnTo>
                  <a:lnTo>
                    <a:pt x="3" y="41"/>
                  </a:lnTo>
                  <a:lnTo>
                    <a:pt x="4" y="37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7" y="18"/>
                  </a:lnTo>
                  <a:lnTo>
                    <a:pt x="9" y="14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3" y="2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2" y="57"/>
                  </a:lnTo>
                  <a:lnTo>
                    <a:pt x="2" y="61"/>
                  </a:lnTo>
                  <a:lnTo>
                    <a:pt x="3" y="68"/>
                  </a:lnTo>
                  <a:lnTo>
                    <a:pt x="3" y="72"/>
                  </a:lnTo>
                  <a:lnTo>
                    <a:pt x="4" y="77"/>
                  </a:lnTo>
                  <a:lnTo>
                    <a:pt x="6" y="81"/>
                  </a:lnTo>
                  <a:lnTo>
                    <a:pt x="9" y="86"/>
                  </a:lnTo>
                  <a:lnTo>
                    <a:pt x="10" y="91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4545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5" name="Freeform 125"/>
            <p:cNvSpPr>
              <a:spLocks noEditPoints="1"/>
            </p:cNvSpPr>
            <p:nvPr/>
          </p:nvSpPr>
          <p:spPr bwMode="auto">
            <a:xfrm>
              <a:off x="2580" y="2152"/>
              <a:ext cx="188" cy="94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5" y="1"/>
                </a:cxn>
                <a:cxn ang="0">
                  <a:pos x="177" y="11"/>
                </a:cxn>
                <a:cxn ang="0">
                  <a:pos x="180" y="18"/>
                </a:cxn>
                <a:cxn ang="0">
                  <a:pos x="183" y="28"/>
                </a:cxn>
                <a:cxn ang="0">
                  <a:pos x="185" y="37"/>
                </a:cxn>
                <a:cxn ang="0">
                  <a:pos x="185" y="48"/>
                </a:cxn>
                <a:cxn ang="0">
                  <a:pos x="188" y="52"/>
                </a:cxn>
                <a:cxn ang="0">
                  <a:pos x="186" y="61"/>
                </a:cxn>
                <a:cxn ang="0">
                  <a:pos x="185" y="71"/>
                </a:cxn>
                <a:cxn ang="0">
                  <a:pos x="182" y="80"/>
                </a:cxn>
                <a:cxn ang="0">
                  <a:pos x="179" y="89"/>
                </a:cxn>
                <a:cxn ang="0">
                  <a:pos x="175" y="94"/>
                </a:cxn>
                <a:cxn ang="0">
                  <a:pos x="175" y="92"/>
                </a:cxn>
                <a:cxn ang="0">
                  <a:pos x="177" y="85"/>
                </a:cxn>
                <a:cxn ang="0">
                  <a:pos x="180" y="75"/>
                </a:cxn>
                <a:cxn ang="0">
                  <a:pos x="183" y="66"/>
                </a:cxn>
                <a:cxn ang="0">
                  <a:pos x="185" y="57"/>
                </a:cxn>
                <a:cxn ang="0">
                  <a:pos x="185" y="48"/>
                </a:cxn>
                <a:cxn ang="0">
                  <a:pos x="188" y="41"/>
                </a:cxn>
                <a:cxn ang="0">
                  <a:pos x="186" y="32"/>
                </a:cxn>
                <a:cxn ang="0">
                  <a:pos x="185" y="23"/>
                </a:cxn>
                <a:cxn ang="0">
                  <a:pos x="182" y="14"/>
                </a:cxn>
                <a:cxn ang="0">
                  <a:pos x="179" y="4"/>
                </a:cxn>
                <a:cxn ang="0">
                  <a:pos x="12" y="94"/>
                </a:cxn>
                <a:cxn ang="0">
                  <a:pos x="15" y="94"/>
                </a:cxn>
                <a:cxn ang="0">
                  <a:pos x="12" y="88"/>
                </a:cxn>
                <a:cxn ang="0">
                  <a:pos x="9" y="80"/>
                </a:cxn>
                <a:cxn ang="0">
                  <a:pos x="6" y="71"/>
                </a:cxn>
                <a:cxn ang="0">
                  <a:pos x="4" y="61"/>
                </a:cxn>
                <a:cxn ang="0">
                  <a:pos x="3" y="52"/>
                </a:cxn>
                <a:cxn ang="0">
                  <a:pos x="3" y="41"/>
                </a:cxn>
                <a:cxn ang="0">
                  <a:pos x="4" y="32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6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7" y="9"/>
                </a:cxn>
                <a:cxn ang="0">
                  <a:pos x="4" y="18"/>
                </a:cxn>
                <a:cxn ang="0">
                  <a:pos x="1" y="28"/>
                </a:cxn>
                <a:cxn ang="0">
                  <a:pos x="1" y="37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1" y="66"/>
                </a:cxn>
                <a:cxn ang="0">
                  <a:pos x="4" y="75"/>
                </a:cxn>
                <a:cxn ang="0">
                  <a:pos x="7" y="85"/>
                </a:cxn>
                <a:cxn ang="0">
                  <a:pos x="12" y="94"/>
                </a:cxn>
              </a:cxnLst>
              <a:rect l="0" t="0" r="r" b="b"/>
              <a:pathLst>
                <a:path w="188" h="94">
                  <a:moveTo>
                    <a:pt x="176" y="0"/>
                  </a:moveTo>
                  <a:lnTo>
                    <a:pt x="175" y="0"/>
                  </a:lnTo>
                  <a:lnTo>
                    <a:pt x="173" y="0"/>
                  </a:lnTo>
                  <a:lnTo>
                    <a:pt x="175" y="1"/>
                  </a:lnTo>
                  <a:lnTo>
                    <a:pt x="176" y="6"/>
                  </a:lnTo>
                  <a:lnTo>
                    <a:pt x="177" y="11"/>
                  </a:lnTo>
                  <a:lnTo>
                    <a:pt x="179" y="14"/>
                  </a:lnTo>
                  <a:lnTo>
                    <a:pt x="180" y="18"/>
                  </a:lnTo>
                  <a:lnTo>
                    <a:pt x="182" y="23"/>
                  </a:lnTo>
                  <a:lnTo>
                    <a:pt x="183" y="28"/>
                  </a:lnTo>
                  <a:lnTo>
                    <a:pt x="183" y="32"/>
                  </a:lnTo>
                  <a:lnTo>
                    <a:pt x="185" y="37"/>
                  </a:lnTo>
                  <a:lnTo>
                    <a:pt x="185" y="41"/>
                  </a:lnTo>
                  <a:lnTo>
                    <a:pt x="185" y="48"/>
                  </a:lnTo>
                  <a:lnTo>
                    <a:pt x="188" y="48"/>
                  </a:lnTo>
                  <a:lnTo>
                    <a:pt x="188" y="52"/>
                  </a:lnTo>
                  <a:lnTo>
                    <a:pt x="186" y="57"/>
                  </a:lnTo>
                  <a:lnTo>
                    <a:pt x="186" y="61"/>
                  </a:lnTo>
                  <a:lnTo>
                    <a:pt x="185" y="66"/>
                  </a:lnTo>
                  <a:lnTo>
                    <a:pt x="185" y="71"/>
                  </a:lnTo>
                  <a:lnTo>
                    <a:pt x="183" y="75"/>
                  </a:lnTo>
                  <a:lnTo>
                    <a:pt x="182" y="80"/>
                  </a:lnTo>
                  <a:lnTo>
                    <a:pt x="180" y="85"/>
                  </a:lnTo>
                  <a:lnTo>
                    <a:pt x="179" y="89"/>
                  </a:lnTo>
                  <a:lnTo>
                    <a:pt x="176" y="94"/>
                  </a:lnTo>
                  <a:lnTo>
                    <a:pt x="175" y="94"/>
                  </a:lnTo>
                  <a:lnTo>
                    <a:pt x="173" y="94"/>
                  </a:lnTo>
                  <a:lnTo>
                    <a:pt x="175" y="92"/>
                  </a:lnTo>
                  <a:lnTo>
                    <a:pt x="176" y="88"/>
                  </a:lnTo>
                  <a:lnTo>
                    <a:pt x="177" y="85"/>
                  </a:lnTo>
                  <a:lnTo>
                    <a:pt x="179" y="80"/>
                  </a:lnTo>
                  <a:lnTo>
                    <a:pt x="180" y="75"/>
                  </a:lnTo>
                  <a:lnTo>
                    <a:pt x="182" y="71"/>
                  </a:lnTo>
                  <a:lnTo>
                    <a:pt x="183" y="66"/>
                  </a:lnTo>
                  <a:lnTo>
                    <a:pt x="183" y="61"/>
                  </a:lnTo>
                  <a:lnTo>
                    <a:pt x="185" y="57"/>
                  </a:lnTo>
                  <a:lnTo>
                    <a:pt x="185" y="52"/>
                  </a:lnTo>
                  <a:lnTo>
                    <a:pt x="185" y="48"/>
                  </a:lnTo>
                  <a:lnTo>
                    <a:pt x="188" y="48"/>
                  </a:lnTo>
                  <a:lnTo>
                    <a:pt x="188" y="41"/>
                  </a:lnTo>
                  <a:lnTo>
                    <a:pt x="186" y="37"/>
                  </a:lnTo>
                  <a:lnTo>
                    <a:pt x="186" y="32"/>
                  </a:lnTo>
                  <a:lnTo>
                    <a:pt x="185" y="28"/>
                  </a:lnTo>
                  <a:lnTo>
                    <a:pt x="185" y="23"/>
                  </a:lnTo>
                  <a:lnTo>
                    <a:pt x="183" y="18"/>
                  </a:lnTo>
                  <a:lnTo>
                    <a:pt x="182" y="14"/>
                  </a:lnTo>
                  <a:lnTo>
                    <a:pt x="180" y="9"/>
                  </a:lnTo>
                  <a:lnTo>
                    <a:pt x="179" y="4"/>
                  </a:lnTo>
                  <a:lnTo>
                    <a:pt x="176" y="0"/>
                  </a:lnTo>
                  <a:close/>
                  <a:moveTo>
                    <a:pt x="12" y="94"/>
                  </a:moveTo>
                  <a:lnTo>
                    <a:pt x="13" y="94"/>
                  </a:lnTo>
                  <a:lnTo>
                    <a:pt x="15" y="94"/>
                  </a:lnTo>
                  <a:lnTo>
                    <a:pt x="13" y="92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9" y="80"/>
                  </a:lnTo>
                  <a:lnTo>
                    <a:pt x="7" y="75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4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3" y="48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7" y="18"/>
                  </a:lnTo>
                  <a:lnTo>
                    <a:pt x="9" y="14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4"/>
                  </a:lnTo>
                  <a:lnTo>
                    <a:pt x="7" y="9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3" y="23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1" y="57"/>
                  </a:lnTo>
                  <a:lnTo>
                    <a:pt x="1" y="61"/>
                  </a:lnTo>
                  <a:lnTo>
                    <a:pt x="1" y="66"/>
                  </a:lnTo>
                  <a:lnTo>
                    <a:pt x="3" y="71"/>
                  </a:lnTo>
                  <a:lnTo>
                    <a:pt x="4" y="75"/>
                  </a:lnTo>
                  <a:lnTo>
                    <a:pt x="6" y="80"/>
                  </a:lnTo>
                  <a:lnTo>
                    <a:pt x="7" y="85"/>
                  </a:lnTo>
                  <a:lnTo>
                    <a:pt x="9" y="89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484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6" name="Freeform 126"/>
            <p:cNvSpPr>
              <a:spLocks noEditPoints="1"/>
            </p:cNvSpPr>
            <p:nvPr/>
          </p:nvSpPr>
          <p:spPr bwMode="auto">
            <a:xfrm>
              <a:off x="2583" y="2150"/>
              <a:ext cx="182" cy="97"/>
            </a:xfrm>
            <a:custGeom>
              <a:avLst/>
              <a:gdLst/>
              <a:ahLst/>
              <a:cxnLst>
                <a:cxn ang="0">
                  <a:pos x="169" y="2"/>
                </a:cxn>
                <a:cxn ang="0">
                  <a:pos x="167" y="0"/>
                </a:cxn>
                <a:cxn ang="0">
                  <a:pos x="167" y="2"/>
                </a:cxn>
                <a:cxn ang="0">
                  <a:pos x="170" y="9"/>
                </a:cxn>
                <a:cxn ang="0">
                  <a:pos x="174" y="17"/>
                </a:cxn>
                <a:cxn ang="0">
                  <a:pos x="176" y="26"/>
                </a:cxn>
                <a:cxn ang="0">
                  <a:pos x="179" y="34"/>
                </a:cxn>
                <a:cxn ang="0">
                  <a:pos x="179" y="43"/>
                </a:cxn>
                <a:cxn ang="0">
                  <a:pos x="182" y="50"/>
                </a:cxn>
                <a:cxn ang="0">
                  <a:pos x="182" y="59"/>
                </a:cxn>
                <a:cxn ang="0">
                  <a:pos x="180" y="68"/>
                </a:cxn>
                <a:cxn ang="0">
                  <a:pos x="177" y="77"/>
                </a:cxn>
                <a:cxn ang="0">
                  <a:pos x="174" y="87"/>
                </a:cxn>
                <a:cxn ang="0">
                  <a:pos x="172" y="94"/>
                </a:cxn>
                <a:cxn ang="0">
                  <a:pos x="169" y="96"/>
                </a:cxn>
                <a:cxn ang="0">
                  <a:pos x="167" y="97"/>
                </a:cxn>
                <a:cxn ang="0">
                  <a:pos x="167" y="97"/>
                </a:cxn>
                <a:cxn ang="0">
                  <a:pos x="170" y="88"/>
                </a:cxn>
                <a:cxn ang="0">
                  <a:pos x="174" y="80"/>
                </a:cxn>
                <a:cxn ang="0">
                  <a:pos x="176" y="71"/>
                </a:cxn>
                <a:cxn ang="0">
                  <a:pos x="179" y="63"/>
                </a:cxn>
                <a:cxn ang="0">
                  <a:pos x="179" y="54"/>
                </a:cxn>
                <a:cxn ang="0">
                  <a:pos x="182" y="50"/>
                </a:cxn>
                <a:cxn ang="0">
                  <a:pos x="182" y="39"/>
                </a:cxn>
                <a:cxn ang="0">
                  <a:pos x="180" y="30"/>
                </a:cxn>
                <a:cxn ang="0">
                  <a:pos x="177" y="20"/>
                </a:cxn>
                <a:cxn ang="0">
                  <a:pos x="174" y="13"/>
                </a:cxn>
                <a:cxn ang="0">
                  <a:pos x="172" y="3"/>
                </a:cxn>
                <a:cxn ang="0">
                  <a:pos x="12" y="96"/>
                </a:cxn>
                <a:cxn ang="0">
                  <a:pos x="13" y="97"/>
                </a:cxn>
                <a:cxn ang="0">
                  <a:pos x="16" y="97"/>
                </a:cxn>
                <a:cxn ang="0">
                  <a:pos x="13" y="93"/>
                </a:cxn>
                <a:cxn ang="0">
                  <a:pos x="9" y="85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3" y="59"/>
                </a:cxn>
                <a:cxn ang="0">
                  <a:pos x="3" y="50"/>
                </a:cxn>
                <a:cxn ang="0">
                  <a:pos x="3" y="39"/>
                </a:cxn>
                <a:cxn ang="0">
                  <a:pos x="4" y="31"/>
                </a:cxn>
                <a:cxn ang="0">
                  <a:pos x="6" y="22"/>
                </a:cxn>
                <a:cxn ang="0">
                  <a:pos x="9" y="13"/>
                </a:cxn>
                <a:cxn ang="0">
                  <a:pos x="13" y="5"/>
                </a:cxn>
                <a:cxn ang="0">
                  <a:pos x="16" y="0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9" y="8"/>
                </a:cxn>
                <a:cxn ang="0">
                  <a:pos x="6" y="16"/>
                </a:cxn>
                <a:cxn ang="0">
                  <a:pos x="3" y="25"/>
                </a:cxn>
                <a:cxn ang="0">
                  <a:pos x="1" y="34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1" y="63"/>
                </a:cxn>
                <a:cxn ang="0">
                  <a:pos x="3" y="73"/>
                </a:cxn>
                <a:cxn ang="0">
                  <a:pos x="6" y="82"/>
                </a:cxn>
                <a:cxn ang="0">
                  <a:pos x="9" y="90"/>
                </a:cxn>
                <a:cxn ang="0">
                  <a:pos x="12" y="96"/>
                </a:cxn>
              </a:cxnLst>
              <a:rect l="0" t="0" r="r" b="b"/>
              <a:pathLst>
                <a:path w="182" h="97">
                  <a:moveTo>
                    <a:pt x="170" y="2"/>
                  </a:moveTo>
                  <a:lnTo>
                    <a:pt x="169" y="2"/>
                  </a:lnTo>
                  <a:lnTo>
                    <a:pt x="167" y="2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7" y="2"/>
                  </a:lnTo>
                  <a:lnTo>
                    <a:pt x="169" y="5"/>
                  </a:lnTo>
                  <a:lnTo>
                    <a:pt x="170" y="9"/>
                  </a:lnTo>
                  <a:lnTo>
                    <a:pt x="173" y="13"/>
                  </a:lnTo>
                  <a:lnTo>
                    <a:pt x="174" y="17"/>
                  </a:lnTo>
                  <a:lnTo>
                    <a:pt x="176" y="22"/>
                  </a:lnTo>
                  <a:lnTo>
                    <a:pt x="176" y="26"/>
                  </a:lnTo>
                  <a:lnTo>
                    <a:pt x="177" y="31"/>
                  </a:lnTo>
                  <a:lnTo>
                    <a:pt x="179" y="34"/>
                  </a:lnTo>
                  <a:lnTo>
                    <a:pt x="179" y="39"/>
                  </a:lnTo>
                  <a:lnTo>
                    <a:pt x="179" y="43"/>
                  </a:lnTo>
                  <a:lnTo>
                    <a:pt x="179" y="50"/>
                  </a:lnTo>
                  <a:lnTo>
                    <a:pt x="182" y="50"/>
                  </a:lnTo>
                  <a:lnTo>
                    <a:pt x="182" y="54"/>
                  </a:lnTo>
                  <a:lnTo>
                    <a:pt x="182" y="59"/>
                  </a:lnTo>
                  <a:lnTo>
                    <a:pt x="180" y="63"/>
                  </a:lnTo>
                  <a:lnTo>
                    <a:pt x="180" y="68"/>
                  </a:lnTo>
                  <a:lnTo>
                    <a:pt x="179" y="73"/>
                  </a:lnTo>
                  <a:lnTo>
                    <a:pt x="177" y="77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3" y="90"/>
                  </a:lnTo>
                  <a:lnTo>
                    <a:pt x="172" y="94"/>
                  </a:lnTo>
                  <a:lnTo>
                    <a:pt x="170" y="96"/>
                  </a:lnTo>
                  <a:lnTo>
                    <a:pt x="169" y="96"/>
                  </a:lnTo>
                  <a:lnTo>
                    <a:pt x="169" y="97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7" y="97"/>
                  </a:lnTo>
                  <a:lnTo>
                    <a:pt x="169" y="93"/>
                  </a:lnTo>
                  <a:lnTo>
                    <a:pt x="170" y="88"/>
                  </a:lnTo>
                  <a:lnTo>
                    <a:pt x="173" y="85"/>
                  </a:lnTo>
                  <a:lnTo>
                    <a:pt x="174" y="80"/>
                  </a:lnTo>
                  <a:lnTo>
                    <a:pt x="176" y="76"/>
                  </a:lnTo>
                  <a:lnTo>
                    <a:pt x="176" y="71"/>
                  </a:lnTo>
                  <a:lnTo>
                    <a:pt x="177" y="68"/>
                  </a:lnTo>
                  <a:lnTo>
                    <a:pt x="179" y="63"/>
                  </a:lnTo>
                  <a:lnTo>
                    <a:pt x="179" y="59"/>
                  </a:lnTo>
                  <a:lnTo>
                    <a:pt x="179" y="54"/>
                  </a:lnTo>
                  <a:lnTo>
                    <a:pt x="179" y="50"/>
                  </a:lnTo>
                  <a:lnTo>
                    <a:pt x="182" y="50"/>
                  </a:lnTo>
                  <a:lnTo>
                    <a:pt x="182" y="43"/>
                  </a:lnTo>
                  <a:lnTo>
                    <a:pt x="182" y="39"/>
                  </a:lnTo>
                  <a:lnTo>
                    <a:pt x="180" y="34"/>
                  </a:lnTo>
                  <a:lnTo>
                    <a:pt x="180" y="30"/>
                  </a:lnTo>
                  <a:lnTo>
                    <a:pt x="179" y="25"/>
                  </a:lnTo>
                  <a:lnTo>
                    <a:pt x="177" y="20"/>
                  </a:lnTo>
                  <a:lnTo>
                    <a:pt x="176" y="16"/>
                  </a:lnTo>
                  <a:lnTo>
                    <a:pt x="174" y="13"/>
                  </a:lnTo>
                  <a:lnTo>
                    <a:pt x="173" y="8"/>
                  </a:lnTo>
                  <a:lnTo>
                    <a:pt x="172" y="3"/>
                  </a:lnTo>
                  <a:lnTo>
                    <a:pt x="170" y="2"/>
                  </a:lnTo>
                  <a:close/>
                  <a:moveTo>
                    <a:pt x="12" y="96"/>
                  </a:moveTo>
                  <a:lnTo>
                    <a:pt x="13" y="96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5" y="97"/>
                  </a:lnTo>
                  <a:lnTo>
                    <a:pt x="13" y="93"/>
                  </a:lnTo>
                  <a:lnTo>
                    <a:pt x="12" y="88"/>
                  </a:lnTo>
                  <a:lnTo>
                    <a:pt x="9" y="85"/>
                  </a:lnTo>
                  <a:lnTo>
                    <a:pt x="7" y="80"/>
                  </a:lnTo>
                  <a:lnTo>
                    <a:pt x="6" y="76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3" y="54"/>
                  </a:lnTo>
                  <a:lnTo>
                    <a:pt x="3" y="50"/>
                  </a:lnTo>
                  <a:lnTo>
                    <a:pt x="3" y="43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7" y="17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3" y="5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8"/>
                  </a:lnTo>
                  <a:lnTo>
                    <a:pt x="7" y="13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1" y="68"/>
                  </a:lnTo>
                  <a:lnTo>
                    <a:pt x="3" y="73"/>
                  </a:lnTo>
                  <a:lnTo>
                    <a:pt x="4" y="77"/>
                  </a:lnTo>
                  <a:lnTo>
                    <a:pt x="6" y="82"/>
                  </a:lnTo>
                  <a:lnTo>
                    <a:pt x="7" y="87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4D4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7" name="Freeform 127"/>
            <p:cNvSpPr>
              <a:spLocks noEditPoints="1"/>
            </p:cNvSpPr>
            <p:nvPr/>
          </p:nvSpPr>
          <p:spPr bwMode="auto">
            <a:xfrm>
              <a:off x="2586" y="2150"/>
              <a:ext cx="176" cy="97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61" y="2"/>
                </a:cxn>
                <a:cxn ang="0">
                  <a:pos x="166" y="9"/>
                </a:cxn>
                <a:cxn ang="0">
                  <a:pos x="169" y="19"/>
                </a:cxn>
                <a:cxn ang="0">
                  <a:pos x="171" y="26"/>
                </a:cxn>
                <a:cxn ang="0">
                  <a:pos x="173" y="36"/>
                </a:cxn>
                <a:cxn ang="0">
                  <a:pos x="173" y="45"/>
                </a:cxn>
                <a:cxn ang="0">
                  <a:pos x="176" y="50"/>
                </a:cxn>
                <a:cxn ang="0">
                  <a:pos x="176" y="59"/>
                </a:cxn>
                <a:cxn ang="0">
                  <a:pos x="174" y="68"/>
                </a:cxn>
                <a:cxn ang="0">
                  <a:pos x="173" y="76"/>
                </a:cxn>
                <a:cxn ang="0">
                  <a:pos x="170" y="85"/>
                </a:cxn>
                <a:cxn ang="0">
                  <a:pos x="166" y="93"/>
                </a:cxn>
                <a:cxn ang="0">
                  <a:pos x="163" y="97"/>
                </a:cxn>
                <a:cxn ang="0">
                  <a:pos x="160" y="97"/>
                </a:cxn>
                <a:cxn ang="0">
                  <a:pos x="164" y="91"/>
                </a:cxn>
                <a:cxn ang="0">
                  <a:pos x="167" y="83"/>
                </a:cxn>
                <a:cxn ang="0">
                  <a:pos x="170" y="76"/>
                </a:cxn>
                <a:cxn ang="0">
                  <a:pos x="171" y="66"/>
                </a:cxn>
                <a:cxn ang="0">
                  <a:pos x="173" y="57"/>
                </a:cxn>
                <a:cxn ang="0">
                  <a:pos x="174" y="50"/>
                </a:cxn>
                <a:cxn ang="0">
                  <a:pos x="176" y="43"/>
                </a:cxn>
                <a:cxn ang="0">
                  <a:pos x="176" y="34"/>
                </a:cxn>
                <a:cxn ang="0">
                  <a:pos x="173" y="26"/>
                </a:cxn>
                <a:cxn ang="0">
                  <a:pos x="171" y="17"/>
                </a:cxn>
                <a:cxn ang="0">
                  <a:pos x="167" y="9"/>
                </a:cxn>
                <a:cxn ang="0">
                  <a:pos x="164" y="2"/>
                </a:cxn>
                <a:cxn ang="0">
                  <a:pos x="13" y="97"/>
                </a:cxn>
                <a:cxn ang="0">
                  <a:pos x="16" y="97"/>
                </a:cxn>
                <a:cxn ang="0">
                  <a:pos x="12" y="91"/>
                </a:cxn>
                <a:cxn ang="0">
                  <a:pos x="9" y="83"/>
                </a:cxn>
                <a:cxn ang="0">
                  <a:pos x="6" y="76"/>
                </a:cxn>
                <a:cxn ang="0">
                  <a:pos x="4" y="66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3" y="40"/>
                </a:cxn>
                <a:cxn ang="0">
                  <a:pos x="4" y="31"/>
                </a:cxn>
                <a:cxn ang="0">
                  <a:pos x="6" y="22"/>
                </a:cxn>
                <a:cxn ang="0">
                  <a:pos x="9" y="14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5"/>
                </a:cxn>
                <a:cxn ang="0">
                  <a:pos x="6" y="13"/>
                </a:cxn>
                <a:cxn ang="0">
                  <a:pos x="3" y="22"/>
                </a:cxn>
                <a:cxn ang="0">
                  <a:pos x="1" y="31"/>
                </a:cxn>
                <a:cxn ang="0">
                  <a:pos x="0" y="39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1" y="68"/>
                </a:cxn>
                <a:cxn ang="0">
                  <a:pos x="3" y="76"/>
                </a:cxn>
                <a:cxn ang="0">
                  <a:pos x="6" y="85"/>
                </a:cxn>
                <a:cxn ang="0">
                  <a:pos x="10" y="93"/>
                </a:cxn>
                <a:cxn ang="0">
                  <a:pos x="13" y="97"/>
                </a:cxn>
              </a:cxnLst>
              <a:rect l="0" t="0" r="r" b="b"/>
              <a:pathLst>
                <a:path w="176" h="97">
                  <a:moveTo>
                    <a:pt x="163" y="0"/>
                  </a:moveTo>
                  <a:lnTo>
                    <a:pt x="161" y="0"/>
                  </a:lnTo>
                  <a:lnTo>
                    <a:pt x="160" y="0"/>
                  </a:lnTo>
                  <a:lnTo>
                    <a:pt x="161" y="2"/>
                  </a:lnTo>
                  <a:lnTo>
                    <a:pt x="164" y="6"/>
                  </a:lnTo>
                  <a:lnTo>
                    <a:pt x="166" y="9"/>
                  </a:lnTo>
                  <a:lnTo>
                    <a:pt x="167" y="14"/>
                  </a:lnTo>
                  <a:lnTo>
                    <a:pt x="169" y="19"/>
                  </a:lnTo>
                  <a:lnTo>
                    <a:pt x="170" y="22"/>
                  </a:lnTo>
                  <a:lnTo>
                    <a:pt x="171" y="26"/>
                  </a:lnTo>
                  <a:lnTo>
                    <a:pt x="171" y="31"/>
                  </a:lnTo>
                  <a:lnTo>
                    <a:pt x="173" y="36"/>
                  </a:lnTo>
                  <a:lnTo>
                    <a:pt x="173" y="40"/>
                  </a:lnTo>
                  <a:lnTo>
                    <a:pt x="173" y="45"/>
                  </a:lnTo>
                  <a:lnTo>
                    <a:pt x="174" y="50"/>
                  </a:lnTo>
                  <a:lnTo>
                    <a:pt x="176" y="50"/>
                  </a:lnTo>
                  <a:lnTo>
                    <a:pt x="176" y="54"/>
                  </a:lnTo>
                  <a:lnTo>
                    <a:pt x="176" y="59"/>
                  </a:lnTo>
                  <a:lnTo>
                    <a:pt x="176" y="63"/>
                  </a:lnTo>
                  <a:lnTo>
                    <a:pt x="174" y="68"/>
                  </a:lnTo>
                  <a:lnTo>
                    <a:pt x="173" y="71"/>
                  </a:lnTo>
                  <a:lnTo>
                    <a:pt x="173" y="76"/>
                  </a:lnTo>
                  <a:lnTo>
                    <a:pt x="171" y="80"/>
                  </a:lnTo>
                  <a:lnTo>
                    <a:pt x="170" y="85"/>
                  </a:lnTo>
                  <a:lnTo>
                    <a:pt x="167" y="88"/>
                  </a:lnTo>
                  <a:lnTo>
                    <a:pt x="166" y="93"/>
                  </a:lnTo>
                  <a:lnTo>
                    <a:pt x="164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60" y="97"/>
                  </a:lnTo>
                  <a:lnTo>
                    <a:pt x="161" y="96"/>
                  </a:lnTo>
                  <a:lnTo>
                    <a:pt x="164" y="91"/>
                  </a:lnTo>
                  <a:lnTo>
                    <a:pt x="166" y="88"/>
                  </a:lnTo>
                  <a:lnTo>
                    <a:pt x="167" y="83"/>
                  </a:lnTo>
                  <a:lnTo>
                    <a:pt x="169" y="80"/>
                  </a:lnTo>
                  <a:lnTo>
                    <a:pt x="170" y="76"/>
                  </a:lnTo>
                  <a:lnTo>
                    <a:pt x="171" y="71"/>
                  </a:lnTo>
                  <a:lnTo>
                    <a:pt x="171" y="66"/>
                  </a:lnTo>
                  <a:lnTo>
                    <a:pt x="173" y="62"/>
                  </a:lnTo>
                  <a:lnTo>
                    <a:pt x="173" y="57"/>
                  </a:lnTo>
                  <a:lnTo>
                    <a:pt x="173" y="54"/>
                  </a:lnTo>
                  <a:lnTo>
                    <a:pt x="174" y="50"/>
                  </a:lnTo>
                  <a:lnTo>
                    <a:pt x="176" y="50"/>
                  </a:lnTo>
                  <a:lnTo>
                    <a:pt x="176" y="43"/>
                  </a:lnTo>
                  <a:lnTo>
                    <a:pt x="176" y="39"/>
                  </a:lnTo>
                  <a:lnTo>
                    <a:pt x="176" y="34"/>
                  </a:lnTo>
                  <a:lnTo>
                    <a:pt x="174" y="31"/>
                  </a:lnTo>
                  <a:lnTo>
                    <a:pt x="173" y="26"/>
                  </a:lnTo>
                  <a:lnTo>
                    <a:pt x="173" y="22"/>
                  </a:lnTo>
                  <a:lnTo>
                    <a:pt x="171" y="17"/>
                  </a:lnTo>
                  <a:lnTo>
                    <a:pt x="170" y="13"/>
                  </a:lnTo>
                  <a:lnTo>
                    <a:pt x="167" y="9"/>
                  </a:lnTo>
                  <a:lnTo>
                    <a:pt x="166" y="5"/>
                  </a:lnTo>
                  <a:lnTo>
                    <a:pt x="164" y="2"/>
                  </a:lnTo>
                  <a:lnTo>
                    <a:pt x="163" y="0"/>
                  </a:lnTo>
                  <a:close/>
                  <a:moveTo>
                    <a:pt x="13" y="97"/>
                  </a:moveTo>
                  <a:lnTo>
                    <a:pt x="15" y="97"/>
                  </a:lnTo>
                  <a:lnTo>
                    <a:pt x="16" y="97"/>
                  </a:lnTo>
                  <a:lnTo>
                    <a:pt x="15" y="96"/>
                  </a:lnTo>
                  <a:lnTo>
                    <a:pt x="12" y="91"/>
                  </a:lnTo>
                  <a:lnTo>
                    <a:pt x="10" y="88"/>
                  </a:lnTo>
                  <a:lnTo>
                    <a:pt x="9" y="83"/>
                  </a:lnTo>
                  <a:lnTo>
                    <a:pt x="7" y="80"/>
                  </a:lnTo>
                  <a:lnTo>
                    <a:pt x="6" y="76"/>
                  </a:lnTo>
                  <a:lnTo>
                    <a:pt x="4" y="71"/>
                  </a:lnTo>
                  <a:lnTo>
                    <a:pt x="4" y="66"/>
                  </a:lnTo>
                  <a:lnTo>
                    <a:pt x="3" y="62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4" y="31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9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8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4" y="80"/>
                  </a:lnTo>
                  <a:lnTo>
                    <a:pt x="6" y="85"/>
                  </a:lnTo>
                  <a:lnTo>
                    <a:pt x="9" y="88"/>
                  </a:lnTo>
                  <a:lnTo>
                    <a:pt x="10" y="93"/>
                  </a:lnTo>
                  <a:lnTo>
                    <a:pt x="12" y="97"/>
                  </a:lnTo>
                  <a:lnTo>
                    <a:pt x="13" y="97"/>
                  </a:lnTo>
                  <a:close/>
                </a:path>
              </a:pathLst>
            </a:custGeom>
            <a:solidFill>
              <a:srgbClr val="525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8" name="Freeform 128"/>
            <p:cNvSpPr>
              <a:spLocks noEditPoints="1"/>
            </p:cNvSpPr>
            <p:nvPr/>
          </p:nvSpPr>
          <p:spPr bwMode="auto">
            <a:xfrm>
              <a:off x="2587" y="2149"/>
              <a:ext cx="173" cy="100"/>
            </a:xfrm>
            <a:custGeom>
              <a:avLst/>
              <a:gdLst/>
              <a:ahLst/>
              <a:cxnLst>
                <a:cxn ang="0">
                  <a:pos x="157" y="1"/>
                </a:cxn>
                <a:cxn ang="0">
                  <a:pos x="156" y="0"/>
                </a:cxn>
                <a:cxn ang="0">
                  <a:pos x="159" y="4"/>
                </a:cxn>
                <a:cxn ang="0">
                  <a:pos x="162" y="12"/>
                </a:cxn>
                <a:cxn ang="0">
                  <a:pos x="165" y="20"/>
                </a:cxn>
                <a:cxn ang="0">
                  <a:pos x="168" y="29"/>
                </a:cxn>
                <a:cxn ang="0">
                  <a:pos x="169" y="37"/>
                </a:cxn>
                <a:cxn ang="0">
                  <a:pos x="170" y="46"/>
                </a:cxn>
                <a:cxn ang="0">
                  <a:pos x="173" y="51"/>
                </a:cxn>
                <a:cxn ang="0">
                  <a:pos x="172" y="58"/>
                </a:cxn>
                <a:cxn ang="0">
                  <a:pos x="170" y="67"/>
                </a:cxn>
                <a:cxn ang="0">
                  <a:pos x="169" y="77"/>
                </a:cxn>
                <a:cxn ang="0">
                  <a:pos x="166" y="84"/>
                </a:cxn>
                <a:cxn ang="0">
                  <a:pos x="163" y="92"/>
                </a:cxn>
                <a:cxn ang="0">
                  <a:pos x="159" y="98"/>
                </a:cxn>
                <a:cxn ang="0">
                  <a:pos x="157" y="100"/>
                </a:cxn>
                <a:cxn ang="0">
                  <a:pos x="156" y="98"/>
                </a:cxn>
                <a:cxn ang="0">
                  <a:pos x="160" y="91"/>
                </a:cxn>
                <a:cxn ang="0">
                  <a:pos x="163" y="83"/>
                </a:cxn>
                <a:cxn ang="0">
                  <a:pos x="166" y="75"/>
                </a:cxn>
                <a:cxn ang="0">
                  <a:pos x="169" y="67"/>
                </a:cxn>
                <a:cxn ang="0">
                  <a:pos x="169" y="58"/>
                </a:cxn>
                <a:cxn ang="0">
                  <a:pos x="170" y="51"/>
                </a:cxn>
                <a:cxn ang="0">
                  <a:pos x="172" y="46"/>
                </a:cxn>
                <a:cxn ang="0">
                  <a:pos x="172" y="37"/>
                </a:cxn>
                <a:cxn ang="0">
                  <a:pos x="170" y="27"/>
                </a:cxn>
                <a:cxn ang="0">
                  <a:pos x="168" y="20"/>
                </a:cxn>
                <a:cxn ang="0">
                  <a:pos x="165" y="10"/>
                </a:cxn>
                <a:cxn ang="0">
                  <a:pos x="160" y="3"/>
                </a:cxn>
                <a:cxn ang="0">
                  <a:pos x="15" y="98"/>
                </a:cxn>
                <a:cxn ang="0">
                  <a:pos x="17" y="100"/>
                </a:cxn>
                <a:cxn ang="0">
                  <a:pos x="18" y="98"/>
                </a:cxn>
                <a:cxn ang="0">
                  <a:pos x="14" y="91"/>
                </a:cxn>
                <a:cxn ang="0">
                  <a:pos x="11" y="83"/>
                </a:cxn>
                <a:cxn ang="0">
                  <a:pos x="8" y="75"/>
                </a:cxn>
                <a:cxn ang="0">
                  <a:pos x="5" y="67"/>
                </a:cxn>
                <a:cxn ang="0">
                  <a:pos x="5" y="58"/>
                </a:cxn>
                <a:cxn ang="0">
                  <a:pos x="3" y="51"/>
                </a:cxn>
                <a:cxn ang="0">
                  <a:pos x="5" y="41"/>
                </a:cxn>
                <a:cxn ang="0">
                  <a:pos x="5" y="32"/>
                </a:cxn>
                <a:cxn ang="0">
                  <a:pos x="8" y="24"/>
                </a:cxn>
                <a:cxn ang="0">
                  <a:pos x="11" y="17"/>
                </a:cxn>
                <a:cxn ang="0">
                  <a:pos x="14" y="9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1" y="7"/>
                </a:cxn>
                <a:cxn ang="0">
                  <a:pos x="8" y="15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2" y="41"/>
                </a:cxn>
                <a:cxn ang="0">
                  <a:pos x="0" y="51"/>
                </a:cxn>
                <a:cxn ang="0">
                  <a:pos x="2" y="58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8" y="84"/>
                </a:cxn>
                <a:cxn ang="0">
                  <a:pos x="11" y="92"/>
                </a:cxn>
                <a:cxn ang="0">
                  <a:pos x="15" y="98"/>
                </a:cxn>
              </a:cxnLst>
              <a:rect l="0" t="0" r="r" b="b"/>
              <a:pathLst>
                <a:path w="173" h="100">
                  <a:moveTo>
                    <a:pt x="159" y="1"/>
                  </a:moveTo>
                  <a:lnTo>
                    <a:pt x="157" y="1"/>
                  </a:lnTo>
                  <a:lnTo>
                    <a:pt x="156" y="1"/>
                  </a:lnTo>
                  <a:lnTo>
                    <a:pt x="156" y="0"/>
                  </a:lnTo>
                  <a:lnTo>
                    <a:pt x="156" y="1"/>
                  </a:lnTo>
                  <a:lnTo>
                    <a:pt x="159" y="4"/>
                  </a:lnTo>
                  <a:lnTo>
                    <a:pt x="160" y="9"/>
                  </a:lnTo>
                  <a:lnTo>
                    <a:pt x="162" y="12"/>
                  </a:lnTo>
                  <a:lnTo>
                    <a:pt x="163" y="17"/>
                  </a:lnTo>
                  <a:lnTo>
                    <a:pt x="165" y="20"/>
                  </a:lnTo>
                  <a:lnTo>
                    <a:pt x="166" y="24"/>
                  </a:lnTo>
                  <a:lnTo>
                    <a:pt x="168" y="29"/>
                  </a:lnTo>
                  <a:lnTo>
                    <a:pt x="169" y="32"/>
                  </a:lnTo>
                  <a:lnTo>
                    <a:pt x="169" y="37"/>
                  </a:lnTo>
                  <a:lnTo>
                    <a:pt x="169" y="41"/>
                  </a:lnTo>
                  <a:lnTo>
                    <a:pt x="170" y="46"/>
                  </a:lnTo>
                  <a:lnTo>
                    <a:pt x="170" y="51"/>
                  </a:lnTo>
                  <a:lnTo>
                    <a:pt x="173" y="51"/>
                  </a:lnTo>
                  <a:lnTo>
                    <a:pt x="172" y="55"/>
                  </a:lnTo>
                  <a:lnTo>
                    <a:pt x="172" y="58"/>
                  </a:lnTo>
                  <a:lnTo>
                    <a:pt x="172" y="63"/>
                  </a:lnTo>
                  <a:lnTo>
                    <a:pt x="170" y="67"/>
                  </a:lnTo>
                  <a:lnTo>
                    <a:pt x="170" y="72"/>
                  </a:lnTo>
                  <a:lnTo>
                    <a:pt x="169" y="77"/>
                  </a:lnTo>
                  <a:lnTo>
                    <a:pt x="168" y="81"/>
                  </a:lnTo>
                  <a:lnTo>
                    <a:pt x="166" y="84"/>
                  </a:lnTo>
                  <a:lnTo>
                    <a:pt x="165" y="89"/>
                  </a:lnTo>
                  <a:lnTo>
                    <a:pt x="163" y="92"/>
                  </a:lnTo>
                  <a:lnTo>
                    <a:pt x="160" y="97"/>
                  </a:lnTo>
                  <a:lnTo>
                    <a:pt x="159" y="98"/>
                  </a:lnTo>
                  <a:lnTo>
                    <a:pt x="157" y="98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9" y="95"/>
                  </a:lnTo>
                  <a:lnTo>
                    <a:pt x="160" y="91"/>
                  </a:lnTo>
                  <a:lnTo>
                    <a:pt x="162" y="88"/>
                  </a:lnTo>
                  <a:lnTo>
                    <a:pt x="163" y="83"/>
                  </a:lnTo>
                  <a:lnTo>
                    <a:pt x="165" y="80"/>
                  </a:lnTo>
                  <a:lnTo>
                    <a:pt x="166" y="75"/>
                  </a:lnTo>
                  <a:lnTo>
                    <a:pt x="168" y="72"/>
                  </a:lnTo>
                  <a:lnTo>
                    <a:pt x="169" y="67"/>
                  </a:lnTo>
                  <a:lnTo>
                    <a:pt x="169" y="63"/>
                  </a:lnTo>
                  <a:lnTo>
                    <a:pt x="169" y="58"/>
                  </a:lnTo>
                  <a:lnTo>
                    <a:pt x="170" y="54"/>
                  </a:lnTo>
                  <a:lnTo>
                    <a:pt x="170" y="51"/>
                  </a:lnTo>
                  <a:lnTo>
                    <a:pt x="173" y="51"/>
                  </a:lnTo>
                  <a:lnTo>
                    <a:pt x="172" y="46"/>
                  </a:lnTo>
                  <a:lnTo>
                    <a:pt x="172" y="41"/>
                  </a:lnTo>
                  <a:lnTo>
                    <a:pt x="172" y="37"/>
                  </a:lnTo>
                  <a:lnTo>
                    <a:pt x="170" y="32"/>
                  </a:lnTo>
                  <a:lnTo>
                    <a:pt x="170" y="27"/>
                  </a:lnTo>
                  <a:lnTo>
                    <a:pt x="169" y="23"/>
                  </a:lnTo>
                  <a:lnTo>
                    <a:pt x="168" y="20"/>
                  </a:lnTo>
                  <a:lnTo>
                    <a:pt x="166" y="15"/>
                  </a:lnTo>
                  <a:lnTo>
                    <a:pt x="165" y="10"/>
                  </a:lnTo>
                  <a:lnTo>
                    <a:pt x="163" y="7"/>
                  </a:lnTo>
                  <a:lnTo>
                    <a:pt x="160" y="3"/>
                  </a:lnTo>
                  <a:lnTo>
                    <a:pt x="159" y="1"/>
                  </a:lnTo>
                  <a:close/>
                  <a:moveTo>
                    <a:pt x="15" y="98"/>
                  </a:moveTo>
                  <a:lnTo>
                    <a:pt x="17" y="98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2" y="88"/>
                  </a:lnTo>
                  <a:lnTo>
                    <a:pt x="11" y="83"/>
                  </a:lnTo>
                  <a:lnTo>
                    <a:pt x="9" y="80"/>
                  </a:lnTo>
                  <a:lnTo>
                    <a:pt x="8" y="75"/>
                  </a:lnTo>
                  <a:lnTo>
                    <a:pt x="6" y="72"/>
                  </a:lnTo>
                  <a:lnTo>
                    <a:pt x="5" y="67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5" y="41"/>
                  </a:lnTo>
                  <a:lnTo>
                    <a:pt x="5" y="37"/>
                  </a:lnTo>
                  <a:lnTo>
                    <a:pt x="5" y="32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5" y="4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5" y="23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0" y="51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2" y="63"/>
                  </a:lnTo>
                  <a:lnTo>
                    <a:pt x="3" y="67"/>
                  </a:lnTo>
                  <a:lnTo>
                    <a:pt x="3" y="72"/>
                  </a:lnTo>
                  <a:lnTo>
                    <a:pt x="5" y="77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4" y="97"/>
                  </a:lnTo>
                  <a:lnTo>
                    <a:pt x="15" y="98"/>
                  </a:lnTo>
                  <a:close/>
                </a:path>
              </a:pathLst>
            </a:custGeom>
            <a:solidFill>
              <a:srgbClr val="5757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89" name="Freeform 129"/>
            <p:cNvSpPr>
              <a:spLocks noEditPoints="1"/>
            </p:cNvSpPr>
            <p:nvPr/>
          </p:nvSpPr>
          <p:spPr bwMode="auto">
            <a:xfrm>
              <a:off x="2590" y="2149"/>
              <a:ext cx="167" cy="10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48" y="0"/>
                </a:cxn>
                <a:cxn ang="0">
                  <a:pos x="153" y="6"/>
                </a:cxn>
                <a:cxn ang="0">
                  <a:pos x="157" y="14"/>
                </a:cxn>
                <a:cxn ang="0">
                  <a:pos x="160" y="21"/>
                </a:cxn>
                <a:cxn ang="0">
                  <a:pos x="162" y="29"/>
                </a:cxn>
                <a:cxn ang="0">
                  <a:pos x="163" y="37"/>
                </a:cxn>
                <a:cxn ang="0">
                  <a:pos x="165" y="46"/>
                </a:cxn>
                <a:cxn ang="0">
                  <a:pos x="167" y="51"/>
                </a:cxn>
                <a:cxn ang="0">
                  <a:pos x="166" y="58"/>
                </a:cxn>
                <a:cxn ang="0">
                  <a:pos x="166" y="67"/>
                </a:cxn>
                <a:cxn ang="0">
                  <a:pos x="163" y="75"/>
                </a:cxn>
                <a:cxn ang="0">
                  <a:pos x="160" y="83"/>
                </a:cxn>
                <a:cxn ang="0">
                  <a:pos x="157" y="91"/>
                </a:cxn>
                <a:cxn ang="0">
                  <a:pos x="153" y="98"/>
                </a:cxn>
                <a:cxn ang="0">
                  <a:pos x="151" y="100"/>
                </a:cxn>
                <a:cxn ang="0">
                  <a:pos x="148" y="100"/>
                </a:cxn>
                <a:cxn ang="0">
                  <a:pos x="153" y="94"/>
                </a:cxn>
                <a:cxn ang="0">
                  <a:pos x="157" y="86"/>
                </a:cxn>
                <a:cxn ang="0">
                  <a:pos x="160" y="78"/>
                </a:cxn>
                <a:cxn ang="0">
                  <a:pos x="162" y="71"/>
                </a:cxn>
                <a:cxn ang="0">
                  <a:pos x="163" y="63"/>
                </a:cxn>
                <a:cxn ang="0">
                  <a:pos x="165" y="54"/>
                </a:cxn>
                <a:cxn ang="0">
                  <a:pos x="167" y="51"/>
                </a:cxn>
                <a:cxn ang="0">
                  <a:pos x="166" y="41"/>
                </a:cxn>
                <a:cxn ang="0">
                  <a:pos x="166" y="32"/>
                </a:cxn>
                <a:cxn ang="0">
                  <a:pos x="163" y="24"/>
                </a:cxn>
                <a:cxn ang="0">
                  <a:pos x="160" y="17"/>
                </a:cxn>
                <a:cxn ang="0">
                  <a:pos x="157" y="9"/>
                </a:cxn>
                <a:cxn ang="0">
                  <a:pos x="153" y="1"/>
                </a:cxn>
                <a:cxn ang="0">
                  <a:pos x="15" y="100"/>
                </a:cxn>
                <a:cxn ang="0">
                  <a:pos x="18" y="100"/>
                </a:cxn>
                <a:cxn ang="0">
                  <a:pos x="17" y="97"/>
                </a:cxn>
                <a:cxn ang="0">
                  <a:pos x="14" y="91"/>
                </a:cxn>
                <a:cxn ang="0">
                  <a:pos x="9" y="83"/>
                </a:cxn>
                <a:cxn ang="0">
                  <a:pos x="6" y="75"/>
                </a:cxn>
                <a:cxn ang="0">
                  <a:pos x="5" y="67"/>
                </a:cxn>
                <a:cxn ang="0">
                  <a:pos x="3" y="58"/>
                </a:cxn>
                <a:cxn ang="0">
                  <a:pos x="3" y="51"/>
                </a:cxn>
                <a:cxn ang="0">
                  <a:pos x="3" y="41"/>
                </a:cxn>
                <a:cxn ang="0">
                  <a:pos x="5" y="34"/>
                </a:cxn>
                <a:cxn ang="0">
                  <a:pos x="6" y="24"/>
                </a:cxn>
                <a:cxn ang="0">
                  <a:pos x="9" y="17"/>
                </a:cxn>
                <a:cxn ang="0">
                  <a:pos x="14" y="10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9" y="12"/>
                </a:cxn>
                <a:cxn ang="0">
                  <a:pos x="6" y="20"/>
                </a:cxn>
                <a:cxn ang="0">
                  <a:pos x="3" y="29"/>
                </a:cxn>
                <a:cxn ang="0">
                  <a:pos x="2" y="37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2" y="63"/>
                </a:cxn>
                <a:cxn ang="0">
                  <a:pos x="3" y="72"/>
                </a:cxn>
                <a:cxn ang="0">
                  <a:pos x="6" y="80"/>
                </a:cxn>
                <a:cxn ang="0">
                  <a:pos x="9" y="88"/>
                </a:cxn>
                <a:cxn ang="0">
                  <a:pos x="12" y="95"/>
                </a:cxn>
                <a:cxn ang="0">
                  <a:pos x="15" y="100"/>
                </a:cxn>
              </a:cxnLst>
              <a:rect l="0" t="0" r="r" b="b"/>
              <a:pathLst>
                <a:path w="167" h="100">
                  <a:moveTo>
                    <a:pt x="153" y="0"/>
                  </a:moveTo>
                  <a:lnTo>
                    <a:pt x="151" y="0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51" y="3"/>
                  </a:lnTo>
                  <a:lnTo>
                    <a:pt x="153" y="6"/>
                  </a:lnTo>
                  <a:lnTo>
                    <a:pt x="154" y="10"/>
                  </a:lnTo>
                  <a:lnTo>
                    <a:pt x="157" y="14"/>
                  </a:lnTo>
                  <a:lnTo>
                    <a:pt x="159" y="17"/>
                  </a:lnTo>
                  <a:lnTo>
                    <a:pt x="160" y="21"/>
                  </a:lnTo>
                  <a:lnTo>
                    <a:pt x="162" y="24"/>
                  </a:lnTo>
                  <a:lnTo>
                    <a:pt x="162" y="29"/>
                  </a:lnTo>
                  <a:lnTo>
                    <a:pt x="163" y="34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46"/>
                  </a:lnTo>
                  <a:lnTo>
                    <a:pt x="165" y="51"/>
                  </a:lnTo>
                  <a:lnTo>
                    <a:pt x="167" y="51"/>
                  </a:lnTo>
                  <a:lnTo>
                    <a:pt x="167" y="54"/>
                  </a:lnTo>
                  <a:lnTo>
                    <a:pt x="166" y="58"/>
                  </a:lnTo>
                  <a:lnTo>
                    <a:pt x="166" y="63"/>
                  </a:lnTo>
                  <a:lnTo>
                    <a:pt x="166" y="67"/>
                  </a:lnTo>
                  <a:lnTo>
                    <a:pt x="165" y="72"/>
                  </a:lnTo>
                  <a:lnTo>
                    <a:pt x="163" y="75"/>
                  </a:lnTo>
                  <a:lnTo>
                    <a:pt x="162" y="80"/>
                  </a:lnTo>
                  <a:lnTo>
                    <a:pt x="160" y="83"/>
                  </a:lnTo>
                  <a:lnTo>
                    <a:pt x="159" y="88"/>
                  </a:lnTo>
                  <a:lnTo>
                    <a:pt x="157" y="91"/>
                  </a:lnTo>
                  <a:lnTo>
                    <a:pt x="156" y="95"/>
                  </a:lnTo>
                  <a:lnTo>
                    <a:pt x="153" y="98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51" y="97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7" y="86"/>
                  </a:lnTo>
                  <a:lnTo>
                    <a:pt x="159" y="83"/>
                  </a:lnTo>
                  <a:lnTo>
                    <a:pt x="160" y="78"/>
                  </a:lnTo>
                  <a:lnTo>
                    <a:pt x="162" y="75"/>
                  </a:lnTo>
                  <a:lnTo>
                    <a:pt x="162" y="71"/>
                  </a:lnTo>
                  <a:lnTo>
                    <a:pt x="163" y="67"/>
                  </a:lnTo>
                  <a:lnTo>
                    <a:pt x="163" y="63"/>
                  </a:lnTo>
                  <a:lnTo>
                    <a:pt x="165" y="58"/>
                  </a:lnTo>
                  <a:lnTo>
                    <a:pt x="165" y="54"/>
                  </a:lnTo>
                  <a:lnTo>
                    <a:pt x="165" y="51"/>
                  </a:lnTo>
                  <a:lnTo>
                    <a:pt x="167" y="51"/>
                  </a:lnTo>
                  <a:lnTo>
                    <a:pt x="167" y="46"/>
                  </a:lnTo>
                  <a:lnTo>
                    <a:pt x="166" y="41"/>
                  </a:lnTo>
                  <a:lnTo>
                    <a:pt x="166" y="37"/>
                  </a:lnTo>
                  <a:lnTo>
                    <a:pt x="166" y="32"/>
                  </a:lnTo>
                  <a:lnTo>
                    <a:pt x="165" y="29"/>
                  </a:lnTo>
                  <a:lnTo>
                    <a:pt x="163" y="24"/>
                  </a:lnTo>
                  <a:lnTo>
                    <a:pt x="162" y="20"/>
                  </a:lnTo>
                  <a:lnTo>
                    <a:pt x="160" y="17"/>
                  </a:lnTo>
                  <a:lnTo>
                    <a:pt x="159" y="12"/>
                  </a:lnTo>
                  <a:lnTo>
                    <a:pt x="157" y="9"/>
                  </a:lnTo>
                  <a:lnTo>
                    <a:pt x="156" y="4"/>
                  </a:lnTo>
                  <a:lnTo>
                    <a:pt x="153" y="1"/>
                  </a:lnTo>
                  <a:lnTo>
                    <a:pt x="153" y="0"/>
                  </a:lnTo>
                  <a:close/>
                  <a:moveTo>
                    <a:pt x="15" y="100"/>
                  </a:moveTo>
                  <a:lnTo>
                    <a:pt x="17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17" y="97"/>
                  </a:lnTo>
                  <a:lnTo>
                    <a:pt x="15" y="94"/>
                  </a:lnTo>
                  <a:lnTo>
                    <a:pt x="14" y="91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67"/>
                  </a:lnTo>
                  <a:lnTo>
                    <a:pt x="5" y="63"/>
                  </a:lnTo>
                  <a:lnTo>
                    <a:pt x="3" y="58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3" y="41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6" y="29"/>
                  </a:lnTo>
                  <a:lnTo>
                    <a:pt x="6" y="24"/>
                  </a:lnTo>
                  <a:lnTo>
                    <a:pt x="8" y="21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9" y="88"/>
                  </a:lnTo>
                  <a:lnTo>
                    <a:pt x="11" y="91"/>
                  </a:lnTo>
                  <a:lnTo>
                    <a:pt x="12" y="95"/>
                  </a:lnTo>
                  <a:lnTo>
                    <a:pt x="15" y="98"/>
                  </a:lnTo>
                  <a:lnTo>
                    <a:pt x="15" y="100"/>
                  </a:lnTo>
                  <a:close/>
                </a:path>
              </a:pathLst>
            </a:custGeom>
            <a:solidFill>
              <a:srgbClr val="5E5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0" name="Freeform 130"/>
            <p:cNvSpPr>
              <a:spLocks noEditPoints="1"/>
            </p:cNvSpPr>
            <p:nvPr/>
          </p:nvSpPr>
          <p:spPr bwMode="auto">
            <a:xfrm>
              <a:off x="2593" y="2149"/>
              <a:ext cx="162" cy="1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1"/>
                </a:cxn>
                <a:cxn ang="0">
                  <a:pos x="148" y="7"/>
                </a:cxn>
                <a:cxn ang="0">
                  <a:pos x="151" y="15"/>
                </a:cxn>
                <a:cxn ang="0">
                  <a:pos x="154" y="21"/>
                </a:cxn>
                <a:cxn ang="0">
                  <a:pos x="157" y="29"/>
                </a:cxn>
                <a:cxn ang="0">
                  <a:pos x="159" y="38"/>
                </a:cxn>
                <a:cxn ang="0">
                  <a:pos x="159" y="46"/>
                </a:cxn>
                <a:cxn ang="0">
                  <a:pos x="162" y="51"/>
                </a:cxn>
                <a:cxn ang="0">
                  <a:pos x="162" y="58"/>
                </a:cxn>
                <a:cxn ang="0">
                  <a:pos x="160" y="67"/>
                </a:cxn>
                <a:cxn ang="0">
                  <a:pos x="159" y="75"/>
                </a:cxn>
                <a:cxn ang="0">
                  <a:pos x="156" y="83"/>
                </a:cxn>
                <a:cxn ang="0">
                  <a:pos x="151" y="91"/>
                </a:cxn>
                <a:cxn ang="0">
                  <a:pos x="148" y="97"/>
                </a:cxn>
                <a:cxn ang="0">
                  <a:pos x="144" y="100"/>
                </a:cxn>
                <a:cxn ang="0">
                  <a:pos x="144" y="98"/>
                </a:cxn>
                <a:cxn ang="0">
                  <a:pos x="148" y="92"/>
                </a:cxn>
                <a:cxn ang="0">
                  <a:pos x="151" y="84"/>
                </a:cxn>
                <a:cxn ang="0">
                  <a:pos x="154" y="78"/>
                </a:cxn>
                <a:cxn ang="0">
                  <a:pos x="157" y="71"/>
                </a:cxn>
                <a:cxn ang="0">
                  <a:pos x="159" y="63"/>
                </a:cxn>
                <a:cxn ang="0">
                  <a:pos x="159" y="54"/>
                </a:cxn>
                <a:cxn ang="0">
                  <a:pos x="162" y="51"/>
                </a:cxn>
                <a:cxn ang="0">
                  <a:pos x="162" y="41"/>
                </a:cxn>
                <a:cxn ang="0">
                  <a:pos x="160" y="34"/>
                </a:cxn>
                <a:cxn ang="0">
                  <a:pos x="159" y="24"/>
                </a:cxn>
                <a:cxn ang="0">
                  <a:pos x="156" y="17"/>
                </a:cxn>
                <a:cxn ang="0">
                  <a:pos x="151" y="10"/>
                </a:cxn>
                <a:cxn ang="0">
                  <a:pos x="148" y="3"/>
                </a:cxn>
                <a:cxn ang="0">
                  <a:pos x="17" y="100"/>
                </a:cxn>
                <a:cxn ang="0">
                  <a:pos x="20" y="100"/>
                </a:cxn>
                <a:cxn ang="0">
                  <a:pos x="17" y="95"/>
                </a:cxn>
                <a:cxn ang="0">
                  <a:pos x="12" y="89"/>
                </a:cxn>
                <a:cxn ang="0">
                  <a:pos x="9" y="81"/>
                </a:cxn>
                <a:cxn ang="0">
                  <a:pos x="6" y="74"/>
                </a:cxn>
                <a:cxn ang="0">
                  <a:pos x="5" y="66"/>
                </a:cxn>
                <a:cxn ang="0">
                  <a:pos x="3" y="58"/>
                </a:cxn>
                <a:cxn ang="0">
                  <a:pos x="3" y="51"/>
                </a:cxn>
                <a:cxn ang="0">
                  <a:pos x="3" y="41"/>
                </a:cxn>
                <a:cxn ang="0">
                  <a:pos x="5" y="34"/>
                </a:cxn>
                <a:cxn ang="0">
                  <a:pos x="6" y="26"/>
                </a:cxn>
                <a:cxn ang="0">
                  <a:pos x="9" y="18"/>
                </a:cxn>
                <a:cxn ang="0">
                  <a:pos x="12" y="10"/>
                </a:cxn>
                <a:cxn ang="0">
                  <a:pos x="17" y="4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2" y="6"/>
                </a:cxn>
                <a:cxn ang="0">
                  <a:pos x="8" y="14"/>
                </a:cxn>
                <a:cxn ang="0">
                  <a:pos x="5" y="21"/>
                </a:cxn>
                <a:cxn ang="0">
                  <a:pos x="3" y="29"/>
                </a:cxn>
                <a:cxn ang="0">
                  <a:pos x="2" y="37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2" y="63"/>
                </a:cxn>
                <a:cxn ang="0">
                  <a:pos x="3" y="71"/>
                </a:cxn>
                <a:cxn ang="0">
                  <a:pos x="5" y="78"/>
                </a:cxn>
                <a:cxn ang="0">
                  <a:pos x="8" y="86"/>
                </a:cxn>
                <a:cxn ang="0">
                  <a:pos x="12" y="94"/>
                </a:cxn>
                <a:cxn ang="0">
                  <a:pos x="17" y="100"/>
                </a:cxn>
              </a:cxnLst>
              <a:rect l="0" t="0" r="r" b="b"/>
              <a:pathLst>
                <a:path w="162" h="100">
                  <a:moveTo>
                    <a:pt x="145" y="0"/>
                  </a:moveTo>
                  <a:lnTo>
                    <a:pt x="144" y="0"/>
                  </a:lnTo>
                  <a:lnTo>
                    <a:pt x="142" y="0"/>
                  </a:lnTo>
                  <a:lnTo>
                    <a:pt x="144" y="1"/>
                  </a:lnTo>
                  <a:lnTo>
                    <a:pt x="145" y="4"/>
                  </a:lnTo>
                  <a:lnTo>
                    <a:pt x="148" y="7"/>
                  </a:lnTo>
                  <a:lnTo>
                    <a:pt x="150" y="10"/>
                  </a:lnTo>
                  <a:lnTo>
                    <a:pt x="151" y="15"/>
                  </a:lnTo>
                  <a:lnTo>
                    <a:pt x="153" y="18"/>
                  </a:lnTo>
                  <a:lnTo>
                    <a:pt x="154" y="21"/>
                  </a:lnTo>
                  <a:lnTo>
                    <a:pt x="156" y="26"/>
                  </a:lnTo>
                  <a:lnTo>
                    <a:pt x="157" y="29"/>
                  </a:lnTo>
                  <a:lnTo>
                    <a:pt x="157" y="34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59" y="46"/>
                  </a:lnTo>
                  <a:lnTo>
                    <a:pt x="159" y="51"/>
                  </a:lnTo>
                  <a:lnTo>
                    <a:pt x="162" y="51"/>
                  </a:lnTo>
                  <a:lnTo>
                    <a:pt x="162" y="54"/>
                  </a:lnTo>
                  <a:lnTo>
                    <a:pt x="162" y="58"/>
                  </a:lnTo>
                  <a:lnTo>
                    <a:pt x="160" y="63"/>
                  </a:lnTo>
                  <a:lnTo>
                    <a:pt x="160" y="67"/>
                  </a:lnTo>
                  <a:lnTo>
                    <a:pt x="159" y="71"/>
                  </a:lnTo>
                  <a:lnTo>
                    <a:pt x="159" y="75"/>
                  </a:lnTo>
                  <a:lnTo>
                    <a:pt x="157" y="78"/>
                  </a:lnTo>
                  <a:lnTo>
                    <a:pt x="156" y="83"/>
                  </a:lnTo>
                  <a:lnTo>
                    <a:pt x="154" y="86"/>
                  </a:lnTo>
                  <a:lnTo>
                    <a:pt x="151" y="91"/>
                  </a:lnTo>
                  <a:lnTo>
                    <a:pt x="150" y="94"/>
                  </a:lnTo>
                  <a:lnTo>
                    <a:pt x="148" y="97"/>
                  </a:lnTo>
                  <a:lnTo>
                    <a:pt x="145" y="100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44" y="98"/>
                  </a:lnTo>
                  <a:lnTo>
                    <a:pt x="145" y="95"/>
                  </a:lnTo>
                  <a:lnTo>
                    <a:pt x="148" y="92"/>
                  </a:lnTo>
                  <a:lnTo>
                    <a:pt x="150" y="89"/>
                  </a:lnTo>
                  <a:lnTo>
                    <a:pt x="151" y="84"/>
                  </a:lnTo>
                  <a:lnTo>
                    <a:pt x="153" y="81"/>
                  </a:lnTo>
                  <a:lnTo>
                    <a:pt x="154" y="78"/>
                  </a:lnTo>
                  <a:lnTo>
                    <a:pt x="156" y="74"/>
                  </a:lnTo>
                  <a:lnTo>
                    <a:pt x="157" y="71"/>
                  </a:lnTo>
                  <a:lnTo>
                    <a:pt x="157" y="66"/>
                  </a:lnTo>
                  <a:lnTo>
                    <a:pt x="159" y="63"/>
                  </a:lnTo>
                  <a:lnTo>
                    <a:pt x="159" y="58"/>
                  </a:lnTo>
                  <a:lnTo>
                    <a:pt x="159" y="54"/>
                  </a:lnTo>
                  <a:lnTo>
                    <a:pt x="159" y="51"/>
                  </a:lnTo>
                  <a:lnTo>
                    <a:pt x="162" y="51"/>
                  </a:lnTo>
                  <a:lnTo>
                    <a:pt x="162" y="46"/>
                  </a:lnTo>
                  <a:lnTo>
                    <a:pt x="162" y="41"/>
                  </a:lnTo>
                  <a:lnTo>
                    <a:pt x="160" y="37"/>
                  </a:lnTo>
                  <a:lnTo>
                    <a:pt x="160" y="34"/>
                  </a:lnTo>
                  <a:lnTo>
                    <a:pt x="159" y="29"/>
                  </a:lnTo>
                  <a:lnTo>
                    <a:pt x="159" y="24"/>
                  </a:lnTo>
                  <a:lnTo>
                    <a:pt x="157" y="21"/>
                  </a:lnTo>
                  <a:lnTo>
                    <a:pt x="156" y="17"/>
                  </a:lnTo>
                  <a:lnTo>
                    <a:pt x="154" y="14"/>
                  </a:lnTo>
                  <a:lnTo>
                    <a:pt x="151" y="10"/>
                  </a:lnTo>
                  <a:lnTo>
                    <a:pt x="150" y="6"/>
                  </a:lnTo>
                  <a:lnTo>
                    <a:pt x="148" y="3"/>
                  </a:lnTo>
                  <a:lnTo>
                    <a:pt x="145" y="0"/>
                  </a:lnTo>
                  <a:close/>
                  <a:moveTo>
                    <a:pt x="17" y="100"/>
                  </a:moveTo>
                  <a:lnTo>
                    <a:pt x="18" y="100"/>
                  </a:lnTo>
                  <a:lnTo>
                    <a:pt x="20" y="100"/>
                  </a:lnTo>
                  <a:lnTo>
                    <a:pt x="18" y="98"/>
                  </a:lnTo>
                  <a:lnTo>
                    <a:pt x="17" y="95"/>
                  </a:lnTo>
                  <a:lnTo>
                    <a:pt x="14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9" y="81"/>
                  </a:lnTo>
                  <a:lnTo>
                    <a:pt x="8" y="78"/>
                  </a:lnTo>
                  <a:lnTo>
                    <a:pt x="6" y="74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3" y="63"/>
                  </a:lnTo>
                  <a:lnTo>
                    <a:pt x="3" y="58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8" y="21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3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6" y="83"/>
                  </a:lnTo>
                  <a:lnTo>
                    <a:pt x="8" y="86"/>
                  </a:lnTo>
                  <a:lnTo>
                    <a:pt x="11" y="91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636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1" name="Freeform 131"/>
            <p:cNvSpPr>
              <a:spLocks noEditPoints="1"/>
            </p:cNvSpPr>
            <p:nvPr/>
          </p:nvSpPr>
          <p:spPr bwMode="auto">
            <a:xfrm>
              <a:off x="2596" y="2147"/>
              <a:ext cx="156" cy="103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6" y="2"/>
                </a:cxn>
                <a:cxn ang="0">
                  <a:pos x="142" y="11"/>
                </a:cxn>
                <a:cxn ang="0">
                  <a:pos x="147" y="22"/>
                </a:cxn>
                <a:cxn ang="0">
                  <a:pos x="151" y="33"/>
                </a:cxn>
                <a:cxn ang="0">
                  <a:pos x="153" y="43"/>
                </a:cxn>
                <a:cxn ang="0">
                  <a:pos x="156" y="53"/>
                </a:cxn>
                <a:cxn ang="0">
                  <a:pos x="156" y="65"/>
                </a:cxn>
                <a:cxn ang="0">
                  <a:pos x="153" y="76"/>
                </a:cxn>
                <a:cxn ang="0">
                  <a:pos x="148" y="86"/>
                </a:cxn>
                <a:cxn ang="0">
                  <a:pos x="142" y="97"/>
                </a:cxn>
                <a:cxn ang="0">
                  <a:pos x="139" y="103"/>
                </a:cxn>
                <a:cxn ang="0">
                  <a:pos x="135" y="103"/>
                </a:cxn>
                <a:cxn ang="0">
                  <a:pos x="141" y="96"/>
                </a:cxn>
                <a:cxn ang="0">
                  <a:pos x="145" y="86"/>
                </a:cxn>
                <a:cxn ang="0">
                  <a:pos x="150" y="76"/>
                </a:cxn>
                <a:cxn ang="0">
                  <a:pos x="153" y="63"/>
                </a:cxn>
                <a:cxn ang="0">
                  <a:pos x="153" y="53"/>
                </a:cxn>
                <a:cxn ang="0">
                  <a:pos x="156" y="43"/>
                </a:cxn>
                <a:cxn ang="0">
                  <a:pos x="154" y="31"/>
                </a:cxn>
                <a:cxn ang="0">
                  <a:pos x="150" y="20"/>
                </a:cxn>
                <a:cxn ang="0">
                  <a:pos x="145" y="9"/>
                </a:cxn>
                <a:cxn ang="0">
                  <a:pos x="139" y="2"/>
                </a:cxn>
                <a:cxn ang="0">
                  <a:pos x="18" y="103"/>
                </a:cxn>
                <a:cxn ang="0">
                  <a:pos x="19" y="102"/>
                </a:cxn>
                <a:cxn ang="0">
                  <a:pos x="14" y="93"/>
                </a:cxn>
                <a:cxn ang="0">
                  <a:pos x="9" y="82"/>
                </a:cxn>
                <a:cxn ang="0">
                  <a:pos x="5" y="71"/>
                </a:cxn>
                <a:cxn ang="0">
                  <a:pos x="3" y="60"/>
                </a:cxn>
                <a:cxn ang="0">
                  <a:pos x="3" y="48"/>
                </a:cxn>
                <a:cxn ang="0">
                  <a:pos x="5" y="36"/>
                </a:cxn>
                <a:cxn ang="0">
                  <a:pos x="8" y="25"/>
                </a:cxn>
                <a:cxn ang="0">
                  <a:pos x="12" y="14"/>
                </a:cxn>
                <a:cxn ang="0">
                  <a:pos x="18" y="5"/>
                </a:cxn>
                <a:cxn ang="0">
                  <a:pos x="19" y="0"/>
                </a:cxn>
                <a:cxn ang="0">
                  <a:pos x="17" y="2"/>
                </a:cxn>
                <a:cxn ang="0">
                  <a:pos x="11" y="9"/>
                </a:cxn>
                <a:cxn ang="0">
                  <a:pos x="6" y="20"/>
                </a:cxn>
                <a:cxn ang="0">
                  <a:pos x="2" y="31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5" y="80"/>
                </a:cxn>
                <a:cxn ang="0">
                  <a:pos x="9" y="91"/>
                </a:cxn>
                <a:cxn ang="0">
                  <a:pos x="15" y="100"/>
                </a:cxn>
              </a:cxnLst>
              <a:rect l="0" t="0" r="r" b="b"/>
              <a:pathLst>
                <a:path w="156" h="103">
                  <a:moveTo>
                    <a:pt x="139" y="2"/>
                  </a:moveTo>
                  <a:lnTo>
                    <a:pt x="138" y="2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6" y="2"/>
                  </a:lnTo>
                  <a:lnTo>
                    <a:pt x="138" y="5"/>
                  </a:lnTo>
                  <a:lnTo>
                    <a:pt x="141" y="8"/>
                  </a:lnTo>
                  <a:lnTo>
                    <a:pt x="142" y="11"/>
                  </a:lnTo>
                  <a:lnTo>
                    <a:pt x="144" y="14"/>
                  </a:lnTo>
                  <a:lnTo>
                    <a:pt x="145" y="17"/>
                  </a:lnTo>
                  <a:lnTo>
                    <a:pt x="147" y="22"/>
                  </a:lnTo>
                  <a:lnTo>
                    <a:pt x="148" y="25"/>
                  </a:lnTo>
                  <a:lnTo>
                    <a:pt x="150" y="28"/>
                  </a:lnTo>
                  <a:lnTo>
                    <a:pt x="151" y="33"/>
                  </a:lnTo>
                  <a:lnTo>
                    <a:pt x="151" y="36"/>
                  </a:lnTo>
                  <a:lnTo>
                    <a:pt x="153" y="40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3" y="53"/>
                  </a:lnTo>
                  <a:lnTo>
                    <a:pt x="156" y="53"/>
                  </a:lnTo>
                  <a:lnTo>
                    <a:pt x="156" y="56"/>
                  </a:lnTo>
                  <a:lnTo>
                    <a:pt x="156" y="60"/>
                  </a:lnTo>
                  <a:lnTo>
                    <a:pt x="156" y="65"/>
                  </a:lnTo>
                  <a:lnTo>
                    <a:pt x="154" y="68"/>
                  </a:lnTo>
                  <a:lnTo>
                    <a:pt x="154" y="73"/>
                  </a:lnTo>
                  <a:lnTo>
                    <a:pt x="153" y="76"/>
                  </a:lnTo>
                  <a:lnTo>
                    <a:pt x="151" y="80"/>
                  </a:lnTo>
                  <a:lnTo>
                    <a:pt x="150" y="83"/>
                  </a:lnTo>
                  <a:lnTo>
                    <a:pt x="148" y="86"/>
                  </a:lnTo>
                  <a:lnTo>
                    <a:pt x="147" y="91"/>
                  </a:lnTo>
                  <a:lnTo>
                    <a:pt x="145" y="94"/>
                  </a:lnTo>
                  <a:lnTo>
                    <a:pt x="142" y="97"/>
                  </a:lnTo>
                  <a:lnTo>
                    <a:pt x="141" y="100"/>
                  </a:lnTo>
                  <a:lnTo>
                    <a:pt x="139" y="102"/>
                  </a:lnTo>
                  <a:lnTo>
                    <a:pt x="139" y="103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5" y="103"/>
                  </a:lnTo>
                  <a:lnTo>
                    <a:pt x="136" y="102"/>
                  </a:lnTo>
                  <a:lnTo>
                    <a:pt x="138" y="99"/>
                  </a:lnTo>
                  <a:lnTo>
                    <a:pt x="141" y="96"/>
                  </a:lnTo>
                  <a:lnTo>
                    <a:pt x="142" y="93"/>
                  </a:lnTo>
                  <a:lnTo>
                    <a:pt x="144" y="90"/>
                  </a:lnTo>
                  <a:lnTo>
                    <a:pt x="145" y="86"/>
                  </a:lnTo>
                  <a:lnTo>
                    <a:pt x="147" y="82"/>
                  </a:lnTo>
                  <a:lnTo>
                    <a:pt x="148" y="79"/>
                  </a:lnTo>
                  <a:lnTo>
                    <a:pt x="150" y="76"/>
                  </a:lnTo>
                  <a:lnTo>
                    <a:pt x="151" y="71"/>
                  </a:lnTo>
                  <a:lnTo>
                    <a:pt x="151" y="68"/>
                  </a:lnTo>
                  <a:lnTo>
                    <a:pt x="153" y="63"/>
                  </a:lnTo>
                  <a:lnTo>
                    <a:pt x="153" y="60"/>
                  </a:lnTo>
                  <a:lnTo>
                    <a:pt x="153" y="56"/>
                  </a:lnTo>
                  <a:lnTo>
                    <a:pt x="153" y="53"/>
                  </a:lnTo>
                  <a:lnTo>
                    <a:pt x="156" y="53"/>
                  </a:lnTo>
                  <a:lnTo>
                    <a:pt x="156" y="48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4" y="36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3"/>
                  </a:lnTo>
                  <a:lnTo>
                    <a:pt x="150" y="20"/>
                  </a:lnTo>
                  <a:lnTo>
                    <a:pt x="148" y="17"/>
                  </a:lnTo>
                  <a:lnTo>
                    <a:pt x="147" y="12"/>
                  </a:lnTo>
                  <a:lnTo>
                    <a:pt x="145" y="9"/>
                  </a:lnTo>
                  <a:lnTo>
                    <a:pt x="142" y="6"/>
                  </a:lnTo>
                  <a:lnTo>
                    <a:pt x="141" y="3"/>
                  </a:lnTo>
                  <a:lnTo>
                    <a:pt x="139" y="2"/>
                  </a:lnTo>
                  <a:close/>
                  <a:moveTo>
                    <a:pt x="17" y="102"/>
                  </a:moveTo>
                  <a:lnTo>
                    <a:pt x="17" y="103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1" y="103"/>
                  </a:lnTo>
                  <a:lnTo>
                    <a:pt x="19" y="102"/>
                  </a:lnTo>
                  <a:lnTo>
                    <a:pt x="18" y="99"/>
                  </a:lnTo>
                  <a:lnTo>
                    <a:pt x="15" y="96"/>
                  </a:lnTo>
                  <a:lnTo>
                    <a:pt x="14" y="93"/>
                  </a:lnTo>
                  <a:lnTo>
                    <a:pt x="12" y="90"/>
                  </a:lnTo>
                  <a:lnTo>
                    <a:pt x="11" y="86"/>
                  </a:lnTo>
                  <a:lnTo>
                    <a:pt x="9" y="82"/>
                  </a:lnTo>
                  <a:lnTo>
                    <a:pt x="8" y="79"/>
                  </a:lnTo>
                  <a:lnTo>
                    <a:pt x="6" y="76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9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5" y="23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68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5" y="80"/>
                  </a:lnTo>
                  <a:lnTo>
                    <a:pt x="6" y="83"/>
                  </a:lnTo>
                  <a:lnTo>
                    <a:pt x="8" y="86"/>
                  </a:lnTo>
                  <a:lnTo>
                    <a:pt x="9" y="91"/>
                  </a:lnTo>
                  <a:lnTo>
                    <a:pt x="11" y="94"/>
                  </a:lnTo>
                  <a:lnTo>
                    <a:pt x="14" y="97"/>
                  </a:lnTo>
                  <a:lnTo>
                    <a:pt x="15" y="100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686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2" name="Freeform 132"/>
            <p:cNvSpPr>
              <a:spLocks noEditPoints="1"/>
            </p:cNvSpPr>
            <p:nvPr/>
          </p:nvSpPr>
          <p:spPr bwMode="auto">
            <a:xfrm>
              <a:off x="2599" y="2147"/>
              <a:ext cx="150" cy="103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0" y="3"/>
                </a:cxn>
                <a:cxn ang="0">
                  <a:pos x="138" y="12"/>
                </a:cxn>
                <a:cxn ang="0">
                  <a:pos x="142" y="22"/>
                </a:cxn>
                <a:cxn ang="0">
                  <a:pos x="145" y="33"/>
                </a:cxn>
                <a:cxn ang="0">
                  <a:pos x="147" y="45"/>
                </a:cxn>
                <a:cxn ang="0">
                  <a:pos x="150" y="53"/>
                </a:cxn>
                <a:cxn ang="0">
                  <a:pos x="150" y="63"/>
                </a:cxn>
                <a:cxn ang="0">
                  <a:pos x="147" y="76"/>
                </a:cxn>
                <a:cxn ang="0">
                  <a:pos x="142" y="86"/>
                </a:cxn>
                <a:cxn ang="0">
                  <a:pos x="138" y="96"/>
                </a:cxn>
                <a:cxn ang="0">
                  <a:pos x="132" y="103"/>
                </a:cxn>
                <a:cxn ang="0">
                  <a:pos x="127" y="103"/>
                </a:cxn>
                <a:cxn ang="0">
                  <a:pos x="133" y="97"/>
                </a:cxn>
                <a:cxn ang="0">
                  <a:pos x="139" y="88"/>
                </a:cxn>
                <a:cxn ang="0">
                  <a:pos x="144" y="77"/>
                </a:cxn>
                <a:cxn ang="0">
                  <a:pos x="147" y="66"/>
                </a:cxn>
                <a:cxn ang="0">
                  <a:pos x="148" y="56"/>
                </a:cxn>
                <a:cxn ang="0">
                  <a:pos x="150" y="48"/>
                </a:cxn>
                <a:cxn ang="0">
                  <a:pos x="148" y="36"/>
                </a:cxn>
                <a:cxn ang="0">
                  <a:pos x="145" y="25"/>
                </a:cxn>
                <a:cxn ang="0">
                  <a:pos x="141" y="14"/>
                </a:cxn>
                <a:cxn ang="0">
                  <a:pos x="135" y="5"/>
                </a:cxn>
                <a:cxn ang="0">
                  <a:pos x="18" y="103"/>
                </a:cxn>
                <a:cxn ang="0">
                  <a:pos x="22" y="103"/>
                </a:cxn>
                <a:cxn ang="0">
                  <a:pos x="16" y="97"/>
                </a:cxn>
                <a:cxn ang="0">
                  <a:pos x="11" y="88"/>
                </a:cxn>
                <a:cxn ang="0">
                  <a:pos x="6" y="77"/>
                </a:cxn>
                <a:cxn ang="0">
                  <a:pos x="3" y="66"/>
                </a:cxn>
                <a:cxn ang="0">
                  <a:pos x="2" y="56"/>
                </a:cxn>
                <a:cxn ang="0">
                  <a:pos x="3" y="45"/>
                </a:cxn>
                <a:cxn ang="0">
                  <a:pos x="5" y="33"/>
                </a:cxn>
                <a:cxn ang="0">
                  <a:pos x="8" y="22"/>
                </a:cxn>
                <a:cxn ang="0">
                  <a:pos x="12" y="12"/>
                </a:cxn>
                <a:cxn ang="0">
                  <a:pos x="19" y="3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1" y="11"/>
                </a:cxn>
                <a:cxn ang="0">
                  <a:pos x="6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5" y="79"/>
                </a:cxn>
                <a:cxn ang="0">
                  <a:pos x="9" y="90"/>
                </a:cxn>
                <a:cxn ang="0">
                  <a:pos x="15" y="99"/>
                </a:cxn>
              </a:cxnLst>
              <a:rect l="0" t="0" r="r" b="b"/>
              <a:pathLst>
                <a:path w="150" h="103">
                  <a:moveTo>
                    <a:pt x="132" y="0"/>
                  </a:moveTo>
                  <a:lnTo>
                    <a:pt x="130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3"/>
                  </a:lnTo>
                  <a:lnTo>
                    <a:pt x="133" y="6"/>
                  </a:lnTo>
                  <a:lnTo>
                    <a:pt x="135" y="9"/>
                  </a:lnTo>
                  <a:lnTo>
                    <a:pt x="138" y="12"/>
                  </a:lnTo>
                  <a:lnTo>
                    <a:pt x="139" y="16"/>
                  </a:lnTo>
                  <a:lnTo>
                    <a:pt x="141" y="19"/>
                  </a:lnTo>
                  <a:lnTo>
                    <a:pt x="142" y="22"/>
                  </a:lnTo>
                  <a:lnTo>
                    <a:pt x="144" y="26"/>
                  </a:lnTo>
                  <a:lnTo>
                    <a:pt x="145" y="29"/>
                  </a:lnTo>
                  <a:lnTo>
                    <a:pt x="145" y="33"/>
                  </a:lnTo>
                  <a:lnTo>
                    <a:pt x="147" y="37"/>
                  </a:lnTo>
                  <a:lnTo>
                    <a:pt x="147" y="40"/>
                  </a:lnTo>
                  <a:lnTo>
                    <a:pt x="147" y="45"/>
                  </a:lnTo>
                  <a:lnTo>
                    <a:pt x="148" y="48"/>
                  </a:lnTo>
                  <a:lnTo>
                    <a:pt x="148" y="53"/>
                  </a:lnTo>
                  <a:lnTo>
                    <a:pt x="150" y="53"/>
                  </a:lnTo>
                  <a:lnTo>
                    <a:pt x="150" y="56"/>
                  </a:lnTo>
                  <a:lnTo>
                    <a:pt x="150" y="60"/>
                  </a:lnTo>
                  <a:lnTo>
                    <a:pt x="150" y="63"/>
                  </a:lnTo>
                  <a:lnTo>
                    <a:pt x="148" y="68"/>
                  </a:lnTo>
                  <a:lnTo>
                    <a:pt x="148" y="71"/>
                  </a:lnTo>
                  <a:lnTo>
                    <a:pt x="147" y="76"/>
                  </a:lnTo>
                  <a:lnTo>
                    <a:pt x="145" y="79"/>
                  </a:lnTo>
                  <a:lnTo>
                    <a:pt x="144" y="82"/>
                  </a:lnTo>
                  <a:lnTo>
                    <a:pt x="142" y="86"/>
                  </a:lnTo>
                  <a:lnTo>
                    <a:pt x="141" y="90"/>
                  </a:lnTo>
                  <a:lnTo>
                    <a:pt x="139" y="93"/>
                  </a:lnTo>
                  <a:lnTo>
                    <a:pt x="138" y="96"/>
                  </a:lnTo>
                  <a:lnTo>
                    <a:pt x="135" y="99"/>
                  </a:lnTo>
                  <a:lnTo>
                    <a:pt x="133" y="102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9" y="103"/>
                  </a:lnTo>
                  <a:lnTo>
                    <a:pt x="127" y="103"/>
                  </a:lnTo>
                  <a:lnTo>
                    <a:pt x="129" y="103"/>
                  </a:lnTo>
                  <a:lnTo>
                    <a:pt x="130" y="100"/>
                  </a:lnTo>
                  <a:lnTo>
                    <a:pt x="133" y="97"/>
                  </a:lnTo>
                  <a:lnTo>
                    <a:pt x="135" y="94"/>
                  </a:lnTo>
                  <a:lnTo>
                    <a:pt x="138" y="91"/>
                  </a:lnTo>
                  <a:lnTo>
                    <a:pt x="139" y="88"/>
                  </a:lnTo>
                  <a:lnTo>
                    <a:pt x="141" y="85"/>
                  </a:lnTo>
                  <a:lnTo>
                    <a:pt x="142" y="82"/>
                  </a:lnTo>
                  <a:lnTo>
                    <a:pt x="144" y="77"/>
                  </a:lnTo>
                  <a:lnTo>
                    <a:pt x="145" y="74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3"/>
                  </a:lnTo>
                  <a:lnTo>
                    <a:pt x="147" y="60"/>
                  </a:lnTo>
                  <a:lnTo>
                    <a:pt x="148" y="56"/>
                  </a:lnTo>
                  <a:lnTo>
                    <a:pt x="148" y="53"/>
                  </a:lnTo>
                  <a:lnTo>
                    <a:pt x="150" y="53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0" y="40"/>
                  </a:lnTo>
                  <a:lnTo>
                    <a:pt x="148" y="36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5"/>
                  </a:lnTo>
                  <a:lnTo>
                    <a:pt x="144" y="22"/>
                  </a:lnTo>
                  <a:lnTo>
                    <a:pt x="142" y="17"/>
                  </a:lnTo>
                  <a:lnTo>
                    <a:pt x="141" y="14"/>
                  </a:lnTo>
                  <a:lnTo>
                    <a:pt x="139" y="11"/>
                  </a:lnTo>
                  <a:lnTo>
                    <a:pt x="138" y="8"/>
                  </a:lnTo>
                  <a:lnTo>
                    <a:pt x="135" y="5"/>
                  </a:lnTo>
                  <a:lnTo>
                    <a:pt x="133" y="2"/>
                  </a:lnTo>
                  <a:lnTo>
                    <a:pt x="132" y="0"/>
                  </a:lnTo>
                  <a:close/>
                  <a:moveTo>
                    <a:pt x="18" y="103"/>
                  </a:moveTo>
                  <a:lnTo>
                    <a:pt x="19" y="103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0"/>
                  </a:lnTo>
                  <a:lnTo>
                    <a:pt x="16" y="97"/>
                  </a:lnTo>
                  <a:lnTo>
                    <a:pt x="15" y="94"/>
                  </a:lnTo>
                  <a:lnTo>
                    <a:pt x="12" y="91"/>
                  </a:lnTo>
                  <a:lnTo>
                    <a:pt x="11" y="88"/>
                  </a:lnTo>
                  <a:lnTo>
                    <a:pt x="9" y="85"/>
                  </a:lnTo>
                  <a:lnTo>
                    <a:pt x="8" y="82"/>
                  </a:lnTo>
                  <a:lnTo>
                    <a:pt x="6" y="77"/>
                  </a:lnTo>
                  <a:lnTo>
                    <a:pt x="5" y="74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2" y="56"/>
                  </a:lnTo>
                  <a:lnTo>
                    <a:pt x="2" y="53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9" y="19"/>
                  </a:lnTo>
                  <a:lnTo>
                    <a:pt x="11" y="16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79"/>
                  </a:lnTo>
                  <a:lnTo>
                    <a:pt x="6" y="82"/>
                  </a:lnTo>
                  <a:lnTo>
                    <a:pt x="8" y="86"/>
                  </a:lnTo>
                  <a:lnTo>
                    <a:pt x="9" y="90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5" y="99"/>
                  </a:lnTo>
                  <a:lnTo>
                    <a:pt x="16" y="102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6B6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3" name="Freeform 133"/>
            <p:cNvSpPr>
              <a:spLocks noEditPoints="1"/>
            </p:cNvSpPr>
            <p:nvPr/>
          </p:nvSpPr>
          <p:spPr bwMode="auto">
            <a:xfrm>
              <a:off x="2601" y="2147"/>
              <a:ext cx="146" cy="10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30" y="8"/>
                </a:cxn>
                <a:cxn ang="0">
                  <a:pos x="134" y="17"/>
                </a:cxn>
                <a:cxn ang="0">
                  <a:pos x="139" y="26"/>
                </a:cxn>
                <a:cxn ang="0">
                  <a:pos x="142" y="37"/>
                </a:cxn>
                <a:cxn ang="0">
                  <a:pos x="143" y="48"/>
                </a:cxn>
                <a:cxn ang="0">
                  <a:pos x="146" y="56"/>
                </a:cxn>
                <a:cxn ang="0">
                  <a:pos x="145" y="66"/>
                </a:cxn>
                <a:cxn ang="0">
                  <a:pos x="142" y="77"/>
                </a:cxn>
                <a:cxn ang="0">
                  <a:pos x="137" y="88"/>
                </a:cxn>
                <a:cxn ang="0">
                  <a:pos x="131" y="97"/>
                </a:cxn>
                <a:cxn ang="0">
                  <a:pos x="125" y="103"/>
                </a:cxn>
                <a:cxn ang="0">
                  <a:pos x="122" y="105"/>
                </a:cxn>
                <a:cxn ang="0">
                  <a:pos x="127" y="99"/>
                </a:cxn>
                <a:cxn ang="0">
                  <a:pos x="133" y="90"/>
                </a:cxn>
                <a:cxn ang="0">
                  <a:pos x="137" y="80"/>
                </a:cxn>
                <a:cxn ang="0">
                  <a:pos x="140" y="69"/>
                </a:cxn>
                <a:cxn ang="0">
                  <a:pos x="143" y="59"/>
                </a:cxn>
                <a:cxn ang="0">
                  <a:pos x="146" y="53"/>
                </a:cxn>
                <a:cxn ang="0">
                  <a:pos x="145" y="40"/>
                </a:cxn>
                <a:cxn ang="0">
                  <a:pos x="143" y="29"/>
                </a:cxn>
                <a:cxn ang="0">
                  <a:pos x="139" y="19"/>
                </a:cxn>
                <a:cxn ang="0">
                  <a:pos x="133" y="9"/>
                </a:cxn>
                <a:cxn ang="0">
                  <a:pos x="127" y="0"/>
                </a:cxn>
                <a:cxn ang="0">
                  <a:pos x="22" y="103"/>
                </a:cxn>
                <a:cxn ang="0">
                  <a:pos x="23" y="103"/>
                </a:cxn>
                <a:cxn ang="0">
                  <a:pos x="16" y="96"/>
                </a:cxn>
                <a:cxn ang="0">
                  <a:pos x="12" y="86"/>
                </a:cxn>
                <a:cxn ang="0">
                  <a:pos x="7" y="77"/>
                </a:cxn>
                <a:cxn ang="0">
                  <a:pos x="4" y="66"/>
                </a:cxn>
                <a:cxn ang="0">
                  <a:pos x="3" y="56"/>
                </a:cxn>
                <a:cxn ang="0">
                  <a:pos x="3" y="45"/>
                </a:cxn>
                <a:cxn ang="0">
                  <a:pos x="6" y="34"/>
                </a:cxn>
                <a:cxn ang="0">
                  <a:pos x="9" y="23"/>
                </a:cxn>
                <a:cxn ang="0">
                  <a:pos x="13" y="14"/>
                </a:cxn>
                <a:cxn ang="0">
                  <a:pos x="19" y="5"/>
                </a:cxn>
                <a:cxn ang="0">
                  <a:pos x="22" y="0"/>
                </a:cxn>
                <a:cxn ang="0">
                  <a:pos x="17" y="3"/>
                </a:cxn>
                <a:cxn ang="0">
                  <a:pos x="10" y="12"/>
                </a:cxn>
                <a:cxn ang="0">
                  <a:pos x="6" y="22"/>
                </a:cxn>
                <a:cxn ang="0">
                  <a:pos x="3" y="33"/>
                </a:cxn>
                <a:cxn ang="0">
                  <a:pos x="1" y="45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8"/>
                </a:cxn>
                <a:cxn ang="0">
                  <a:pos x="14" y="97"/>
                </a:cxn>
                <a:cxn ang="0">
                  <a:pos x="20" y="103"/>
                </a:cxn>
              </a:cxnLst>
              <a:rect l="0" t="0" r="r" b="b"/>
              <a:pathLst>
                <a:path w="146" h="105">
                  <a:moveTo>
                    <a:pt x="125" y="0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125" y="3"/>
                  </a:lnTo>
                  <a:lnTo>
                    <a:pt x="127" y="5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4"/>
                  </a:lnTo>
                  <a:lnTo>
                    <a:pt x="134" y="17"/>
                  </a:lnTo>
                  <a:lnTo>
                    <a:pt x="136" y="20"/>
                  </a:lnTo>
                  <a:lnTo>
                    <a:pt x="137" y="23"/>
                  </a:lnTo>
                  <a:lnTo>
                    <a:pt x="139" y="26"/>
                  </a:lnTo>
                  <a:lnTo>
                    <a:pt x="140" y="29"/>
                  </a:lnTo>
                  <a:lnTo>
                    <a:pt x="140" y="34"/>
                  </a:lnTo>
                  <a:lnTo>
                    <a:pt x="142" y="37"/>
                  </a:lnTo>
                  <a:lnTo>
                    <a:pt x="142" y="40"/>
                  </a:lnTo>
                  <a:lnTo>
                    <a:pt x="143" y="45"/>
                  </a:lnTo>
                  <a:lnTo>
                    <a:pt x="143" y="48"/>
                  </a:lnTo>
                  <a:lnTo>
                    <a:pt x="143" y="53"/>
                  </a:lnTo>
                  <a:lnTo>
                    <a:pt x="146" y="53"/>
                  </a:lnTo>
                  <a:lnTo>
                    <a:pt x="146" y="56"/>
                  </a:lnTo>
                  <a:lnTo>
                    <a:pt x="145" y="60"/>
                  </a:lnTo>
                  <a:lnTo>
                    <a:pt x="145" y="63"/>
                  </a:lnTo>
                  <a:lnTo>
                    <a:pt x="145" y="66"/>
                  </a:lnTo>
                  <a:lnTo>
                    <a:pt x="143" y="71"/>
                  </a:lnTo>
                  <a:lnTo>
                    <a:pt x="143" y="74"/>
                  </a:lnTo>
                  <a:lnTo>
                    <a:pt x="142" y="77"/>
                  </a:lnTo>
                  <a:lnTo>
                    <a:pt x="140" y="82"/>
                  </a:lnTo>
                  <a:lnTo>
                    <a:pt x="139" y="85"/>
                  </a:lnTo>
                  <a:lnTo>
                    <a:pt x="137" y="88"/>
                  </a:lnTo>
                  <a:lnTo>
                    <a:pt x="136" y="91"/>
                  </a:lnTo>
                  <a:lnTo>
                    <a:pt x="133" y="94"/>
                  </a:lnTo>
                  <a:lnTo>
                    <a:pt x="131" y="97"/>
                  </a:lnTo>
                  <a:lnTo>
                    <a:pt x="128" y="100"/>
                  </a:lnTo>
                  <a:lnTo>
                    <a:pt x="127" y="103"/>
                  </a:lnTo>
                  <a:lnTo>
                    <a:pt x="125" y="103"/>
                  </a:lnTo>
                  <a:lnTo>
                    <a:pt x="124" y="103"/>
                  </a:lnTo>
                  <a:lnTo>
                    <a:pt x="122" y="103"/>
                  </a:lnTo>
                  <a:lnTo>
                    <a:pt x="122" y="105"/>
                  </a:lnTo>
                  <a:lnTo>
                    <a:pt x="122" y="103"/>
                  </a:lnTo>
                  <a:lnTo>
                    <a:pt x="125" y="100"/>
                  </a:lnTo>
                  <a:lnTo>
                    <a:pt x="127" y="99"/>
                  </a:lnTo>
                  <a:lnTo>
                    <a:pt x="130" y="96"/>
                  </a:lnTo>
                  <a:lnTo>
                    <a:pt x="131" y="93"/>
                  </a:lnTo>
                  <a:lnTo>
                    <a:pt x="133" y="90"/>
                  </a:lnTo>
                  <a:lnTo>
                    <a:pt x="134" y="86"/>
                  </a:lnTo>
                  <a:lnTo>
                    <a:pt x="136" y="83"/>
                  </a:lnTo>
                  <a:lnTo>
                    <a:pt x="137" y="80"/>
                  </a:lnTo>
                  <a:lnTo>
                    <a:pt x="139" y="77"/>
                  </a:lnTo>
                  <a:lnTo>
                    <a:pt x="140" y="74"/>
                  </a:lnTo>
                  <a:lnTo>
                    <a:pt x="140" y="69"/>
                  </a:lnTo>
                  <a:lnTo>
                    <a:pt x="142" y="66"/>
                  </a:lnTo>
                  <a:lnTo>
                    <a:pt x="142" y="63"/>
                  </a:lnTo>
                  <a:lnTo>
                    <a:pt x="143" y="59"/>
                  </a:lnTo>
                  <a:lnTo>
                    <a:pt x="143" y="56"/>
                  </a:lnTo>
                  <a:lnTo>
                    <a:pt x="143" y="53"/>
                  </a:lnTo>
                  <a:lnTo>
                    <a:pt x="146" y="53"/>
                  </a:lnTo>
                  <a:lnTo>
                    <a:pt x="146" y="48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7"/>
                  </a:lnTo>
                  <a:lnTo>
                    <a:pt x="143" y="33"/>
                  </a:lnTo>
                  <a:lnTo>
                    <a:pt x="143" y="29"/>
                  </a:lnTo>
                  <a:lnTo>
                    <a:pt x="142" y="26"/>
                  </a:lnTo>
                  <a:lnTo>
                    <a:pt x="140" y="22"/>
                  </a:lnTo>
                  <a:lnTo>
                    <a:pt x="139" y="19"/>
                  </a:lnTo>
                  <a:lnTo>
                    <a:pt x="137" y="16"/>
                  </a:lnTo>
                  <a:lnTo>
                    <a:pt x="136" y="12"/>
                  </a:lnTo>
                  <a:lnTo>
                    <a:pt x="133" y="9"/>
                  </a:lnTo>
                  <a:lnTo>
                    <a:pt x="131" y="6"/>
                  </a:lnTo>
                  <a:lnTo>
                    <a:pt x="128" y="3"/>
                  </a:lnTo>
                  <a:lnTo>
                    <a:pt x="127" y="0"/>
                  </a:lnTo>
                  <a:lnTo>
                    <a:pt x="125" y="0"/>
                  </a:lnTo>
                  <a:close/>
                  <a:moveTo>
                    <a:pt x="20" y="103"/>
                  </a:moveTo>
                  <a:lnTo>
                    <a:pt x="22" y="103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4" y="93"/>
                  </a:lnTo>
                  <a:lnTo>
                    <a:pt x="13" y="90"/>
                  </a:lnTo>
                  <a:lnTo>
                    <a:pt x="12" y="86"/>
                  </a:lnTo>
                  <a:lnTo>
                    <a:pt x="10" y="83"/>
                  </a:lnTo>
                  <a:lnTo>
                    <a:pt x="9" y="80"/>
                  </a:lnTo>
                  <a:lnTo>
                    <a:pt x="7" y="77"/>
                  </a:lnTo>
                  <a:lnTo>
                    <a:pt x="6" y="74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9" y="16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4" y="77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9" y="88"/>
                  </a:lnTo>
                  <a:lnTo>
                    <a:pt x="10" y="91"/>
                  </a:lnTo>
                  <a:lnTo>
                    <a:pt x="13" y="94"/>
                  </a:lnTo>
                  <a:lnTo>
                    <a:pt x="14" y="97"/>
                  </a:lnTo>
                  <a:lnTo>
                    <a:pt x="17" y="100"/>
                  </a:lnTo>
                  <a:lnTo>
                    <a:pt x="19" y="103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707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4" name="Freeform 134"/>
            <p:cNvSpPr>
              <a:spLocks noEditPoints="1"/>
            </p:cNvSpPr>
            <p:nvPr/>
          </p:nvSpPr>
          <p:spPr bwMode="auto">
            <a:xfrm>
              <a:off x="2604" y="2146"/>
              <a:ext cx="140" cy="10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5" y="1"/>
                </a:cxn>
                <a:cxn ang="0">
                  <a:pos x="122" y="7"/>
                </a:cxn>
                <a:cxn ang="0">
                  <a:pos x="128" y="17"/>
                </a:cxn>
                <a:cxn ang="0">
                  <a:pos x="133" y="26"/>
                </a:cxn>
                <a:cxn ang="0">
                  <a:pos x="136" y="35"/>
                </a:cxn>
                <a:cxn ang="0">
                  <a:pos x="137" y="46"/>
                </a:cxn>
                <a:cxn ang="0">
                  <a:pos x="140" y="54"/>
                </a:cxn>
                <a:cxn ang="0">
                  <a:pos x="139" y="64"/>
                </a:cxn>
                <a:cxn ang="0">
                  <a:pos x="137" y="75"/>
                </a:cxn>
                <a:cxn ang="0">
                  <a:pos x="133" y="84"/>
                </a:cxn>
                <a:cxn ang="0">
                  <a:pos x="128" y="94"/>
                </a:cxn>
                <a:cxn ang="0">
                  <a:pos x="122" y="101"/>
                </a:cxn>
                <a:cxn ang="0">
                  <a:pos x="118" y="106"/>
                </a:cxn>
                <a:cxn ang="0">
                  <a:pos x="115" y="104"/>
                </a:cxn>
                <a:cxn ang="0">
                  <a:pos x="122" y="98"/>
                </a:cxn>
                <a:cxn ang="0">
                  <a:pos x="128" y="89"/>
                </a:cxn>
                <a:cxn ang="0">
                  <a:pos x="133" y="80"/>
                </a:cxn>
                <a:cxn ang="0">
                  <a:pos x="136" y="70"/>
                </a:cxn>
                <a:cxn ang="0">
                  <a:pos x="137" y="60"/>
                </a:cxn>
                <a:cxn ang="0">
                  <a:pos x="140" y="54"/>
                </a:cxn>
                <a:cxn ang="0">
                  <a:pos x="139" y="41"/>
                </a:cxn>
                <a:cxn ang="0">
                  <a:pos x="137" y="30"/>
                </a:cxn>
                <a:cxn ang="0">
                  <a:pos x="133" y="21"/>
                </a:cxn>
                <a:cxn ang="0">
                  <a:pos x="128" y="12"/>
                </a:cxn>
                <a:cxn ang="0">
                  <a:pos x="122" y="4"/>
                </a:cxn>
                <a:cxn ang="0">
                  <a:pos x="22" y="106"/>
                </a:cxn>
                <a:cxn ang="0">
                  <a:pos x="25" y="104"/>
                </a:cxn>
                <a:cxn ang="0">
                  <a:pos x="17" y="98"/>
                </a:cxn>
                <a:cxn ang="0">
                  <a:pos x="11" y="89"/>
                </a:cxn>
                <a:cxn ang="0">
                  <a:pos x="7" y="80"/>
                </a:cxn>
                <a:cxn ang="0">
                  <a:pos x="4" y="70"/>
                </a:cxn>
                <a:cxn ang="0">
                  <a:pos x="3" y="60"/>
                </a:cxn>
                <a:cxn ang="0">
                  <a:pos x="3" y="49"/>
                </a:cxn>
                <a:cxn ang="0">
                  <a:pos x="4" y="38"/>
                </a:cxn>
                <a:cxn ang="0">
                  <a:pos x="7" y="29"/>
                </a:cxn>
                <a:cxn ang="0">
                  <a:pos x="10" y="20"/>
                </a:cxn>
                <a:cxn ang="0">
                  <a:pos x="16" y="10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0" y="1"/>
                </a:cxn>
                <a:cxn ang="0">
                  <a:pos x="13" y="9"/>
                </a:cxn>
                <a:cxn ang="0">
                  <a:pos x="9" y="18"/>
                </a:cxn>
                <a:cxn ang="0">
                  <a:pos x="4" y="27"/>
                </a:cxn>
                <a:cxn ang="0">
                  <a:pos x="1" y="38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3" y="70"/>
                </a:cxn>
                <a:cxn ang="0">
                  <a:pos x="6" y="81"/>
                </a:cxn>
                <a:cxn ang="0">
                  <a:pos x="10" y="91"/>
                </a:cxn>
                <a:cxn ang="0">
                  <a:pos x="16" y="100"/>
                </a:cxn>
                <a:cxn ang="0">
                  <a:pos x="20" y="106"/>
                </a:cxn>
              </a:cxnLst>
              <a:rect l="0" t="0" r="r" b="b"/>
              <a:pathLst>
                <a:path w="140" h="106">
                  <a:moveTo>
                    <a:pt x="119" y="1"/>
                  </a:moveTo>
                  <a:lnTo>
                    <a:pt x="118" y="1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8" y="3"/>
                  </a:lnTo>
                  <a:lnTo>
                    <a:pt x="119" y="6"/>
                  </a:lnTo>
                  <a:lnTo>
                    <a:pt x="122" y="7"/>
                  </a:lnTo>
                  <a:lnTo>
                    <a:pt x="124" y="10"/>
                  </a:lnTo>
                  <a:lnTo>
                    <a:pt x="125" y="13"/>
                  </a:lnTo>
                  <a:lnTo>
                    <a:pt x="128" y="17"/>
                  </a:lnTo>
                  <a:lnTo>
                    <a:pt x="130" y="20"/>
                  </a:lnTo>
                  <a:lnTo>
                    <a:pt x="131" y="23"/>
                  </a:lnTo>
                  <a:lnTo>
                    <a:pt x="133" y="26"/>
                  </a:lnTo>
                  <a:lnTo>
                    <a:pt x="133" y="29"/>
                  </a:lnTo>
                  <a:lnTo>
                    <a:pt x="134" y="32"/>
                  </a:lnTo>
                  <a:lnTo>
                    <a:pt x="136" y="35"/>
                  </a:lnTo>
                  <a:lnTo>
                    <a:pt x="136" y="38"/>
                  </a:lnTo>
                  <a:lnTo>
                    <a:pt x="137" y="43"/>
                  </a:lnTo>
                  <a:lnTo>
                    <a:pt x="137" y="46"/>
                  </a:lnTo>
                  <a:lnTo>
                    <a:pt x="137" y="49"/>
                  </a:lnTo>
                  <a:lnTo>
                    <a:pt x="137" y="54"/>
                  </a:lnTo>
                  <a:lnTo>
                    <a:pt x="140" y="54"/>
                  </a:lnTo>
                  <a:lnTo>
                    <a:pt x="140" y="57"/>
                  </a:lnTo>
                  <a:lnTo>
                    <a:pt x="140" y="60"/>
                  </a:lnTo>
                  <a:lnTo>
                    <a:pt x="139" y="64"/>
                  </a:lnTo>
                  <a:lnTo>
                    <a:pt x="139" y="67"/>
                  </a:lnTo>
                  <a:lnTo>
                    <a:pt x="137" y="70"/>
                  </a:lnTo>
                  <a:lnTo>
                    <a:pt x="137" y="75"/>
                  </a:lnTo>
                  <a:lnTo>
                    <a:pt x="136" y="78"/>
                  </a:lnTo>
                  <a:lnTo>
                    <a:pt x="134" y="81"/>
                  </a:lnTo>
                  <a:lnTo>
                    <a:pt x="133" y="84"/>
                  </a:lnTo>
                  <a:lnTo>
                    <a:pt x="131" y="87"/>
                  </a:lnTo>
                  <a:lnTo>
                    <a:pt x="130" y="91"/>
                  </a:lnTo>
                  <a:lnTo>
                    <a:pt x="128" y="94"/>
                  </a:lnTo>
                  <a:lnTo>
                    <a:pt x="127" y="97"/>
                  </a:lnTo>
                  <a:lnTo>
                    <a:pt x="124" y="100"/>
                  </a:lnTo>
                  <a:lnTo>
                    <a:pt x="122" y="101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8" y="106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15" y="104"/>
                  </a:lnTo>
                  <a:lnTo>
                    <a:pt x="118" y="103"/>
                  </a:lnTo>
                  <a:lnTo>
                    <a:pt x="119" y="100"/>
                  </a:lnTo>
                  <a:lnTo>
                    <a:pt x="122" y="98"/>
                  </a:lnTo>
                  <a:lnTo>
                    <a:pt x="124" y="95"/>
                  </a:lnTo>
                  <a:lnTo>
                    <a:pt x="125" y="92"/>
                  </a:lnTo>
                  <a:lnTo>
                    <a:pt x="128" y="89"/>
                  </a:lnTo>
                  <a:lnTo>
                    <a:pt x="130" y="86"/>
                  </a:lnTo>
                  <a:lnTo>
                    <a:pt x="131" y="83"/>
                  </a:lnTo>
                  <a:lnTo>
                    <a:pt x="133" y="80"/>
                  </a:lnTo>
                  <a:lnTo>
                    <a:pt x="133" y="77"/>
                  </a:lnTo>
                  <a:lnTo>
                    <a:pt x="134" y="74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4"/>
                  </a:lnTo>
                  <a:lnTo>
                    <a:pt x="137" y="60"/>
                  </a:lnTo>
                  <a:lnTo>
                    <a:pt x="137" y="57"/>
                  </a:lnTo>
                  <a:lnTo>
                    <a:pt x="137" y="54"/>
                  </a:lnTo>
                  <a:lnTo>
                    <a:pt x="140" y="54"/>
                  </a:lnTo>
                  <a:lnTo>
                    <a:pt x="140" y="49"/>
                  </a:lnTo>
                  <a:lnTo>
                    <a:pt x="140" y="46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37" y="35"/>
                  </a:lnTo>
                  <a:lnTo>
                    <a:pt x="137" y="30"/>
                  </a:lnTo>
                  <a:lnTo>
                    <a:pt x="136" y="27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1" y="18"/>
                  </a:lnTo>
                  <a:lnTo>
                    <a:pt x="130" y="15"/>
                  </a:lnTo>
                  <a:lnTo>
                    <a:pt x="128" y="12"/>
                  </a:lnTo>
                  <a:lnTo>
                    <a:pt x="127" y="9"/>
                  </a:lnTo>
                  <a:lnTo>
                    <a:pt x="124" y="6"/>
                  </a:lnTo>
                  <a:lnTo>
                    <a:pt x="122" y="4"/>
                  </a:lnTo>
                  <a:lnTo>
                    <a:pt x="119" y="1"/>
                  </a:lnTo>
                  <a:close/>
                  <a:moveTo>
                    <a:pt x="20" y="106"/>
                  </a:moveTo>
                  <a:lnTo>
                    <a:pt x="22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2" y="103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6" y="95"/>
                  </a:lnTo>
                  <a:lnTo>
                    <a:pt x="14" y="92"/>
                  </a:lnTo>
                  <a:lnTo>
                    <a:pt x="11" y="89"/>
                  </a:lnTo>
                  <a:lnTo>
                    <a:pt x="10" y="86"/>
                  </a:lnTo>
                  <a:lnTo>
                    <a:pt x="9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3" y="70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0" y="91"/>
                  </a:lnTo>
                  <a:lnTo>
                    <a:pt x="11" y="94"/>
                  </a:lnTo>
                  <a:lnTo>
                    <a:pt x="13" y="97"/>
                  </a:lnTo>
                  <a:lnTo>
                    <a:pt x="16" y="100"/>
                  </a:lnTo>
                  <a:lnTo>
                    <a:pt x="17" y="101"/>
                  </a:lnTo>
                  <a:lnTo>
                    <a:pt x="20" y="104"/>
                  </a:lnTo>
                  <a:lnTo>
                    <a:pt x="20" y="106"/>
                  </a:lnTo>
                  <a:close/>
                </a:path>
              </a:pathLst>
            </a:custGeom>
            <a:solidFill>
              <a:srgbClr val="757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5" name="Freeform 135"/>
            <p:cNvSpPr>
              <a:spLocks noEditPoints="1"/>
            </p:cNvSpPr>
            <p:nvPr/>
          </p:nvSpPr>
          <p:spPr bwMode="auto">
            <a:xfrm>
              <a:off x="2607" y="2146"/>
              <a:ext cx="134" cy="106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1" y="3"/>
                </a:cxn>
                <a:cxn ang="0">
                  <a:pos x="116" y="10"/>
                </a:cxn>
                <a:cxn ang="0">
                  <a:pos x="122" y="18"/>
                </a:cxn>
                <a:cxn ang="0">
                  <a:pos x="127" y="26"/>
                </a:cxn>
                <a:cxn ang="0">
                  <a:pos x="130" y="37"/>
                </a:cxn>
                <a:cxn ang="0">
                  <a:pos x="131" y="46"/>
                </a:cxn>
                <a:cxn ang="0">
                  <a:pos x="134" y="54"/>
                </a:cxn>
                <a:cxn ang="0">
                  <a:pos x="134" y="64"/>
                </a:cxn>
                <a:cxn ang="0">
                  <a:pos x="131" y="74"/>
                </a:cxn>
                <a:cxn ang="0">
                  <a:pos x="128" y="83"/>
                </a:cxn>
                <a:cxn ang="0">
                  <a:pos x="122" y="92"/>
                </a:cxn>
                <a:cxn ang="0">
                  <a:pos x="116" y="100"/>
                </a:cxn>
                <a:cxn ang="0">
                  <a:pos x="112" y="106"/>
                </a:cxn>
                <a:cxn ang="0">
                  <a:pos x="108" y="106"/>
                </a:cxn>
                <a:cxn ang="0">
                  <a:pos x="114" y="101"/>
                </a:cxn>
                <a:cxn ang="0">
                  <a:pos x="119" y="94"/>
                </a:cxn>
                <a:cxn ang="0">
                  <a:pos x="124" y="86"/>
                </a:cxn>
                <a:cxn ang="0">
                  <a:pos x="128" y="77"/>
                </a:cxn>
                <a:cxn ang="0">
                  <a:pos x="131" y="66"/>
                </a:cxn>
                <a:cxn ang="0">
                  <a:pos x="131" y="57"/>
                </a:cxn>
                <a:cxn ang="0">
                  <a:pos x="134" y="49"/>
                </a:cxn>
                <a:cxn ang="0">
                  <a:pos x="133" y="38"/>
                </a:cxn>
                <a:cxn ang="0">
                  <a:pos x="130" y="29"/>
                </a:cxn>
                <a:cxn ang="0">
                  <a:pos x="127" y="20"/>
                </a:cxn>
                <a:cxn ang="0">
                  <a:pos x="121" y="10"/>
                </a:cxn>
                <a:cxn ang="0">
                  <a:pos x="115" y="3"/>
                </a:cxn>
                <a:cxn ang="0">
                  <a:pos x="22" y="106"/>
                </a:cxn>
                <a:cxn ang="0">
                  <a:pos x="26" y="106"/>
                </a:cxn>
                <a:cxn ang="0">
                  <a:pos x="20" y="101"/>
                </a:cxn>
                <a:cxn ang="0">
                  <a:pos x="14" y="94"/>
                </a:cxn>
                <a:cxn ang="0">
                  <a:pos x="10" y="86"/>
                </a:cxn>
                <a:cxn ang="0">
                  <a:pos x="6" y="77"/>
                </a:cxn>
                <a:cxn ang="0">
                  <a:pos x="3" y="66"/>
                </a:cxn>
                <a:cxn ang="0">
                  <a:pos x="3" y="57"/>
                </a:cxn>
                <a:cxn ang="0">
                  <a:pos x="3" y="46"/>
                </a:cxn>
                <a:cxn ang="0">
                  <a:pos x="4" y="37"/>
                </a:cxn>
                <a:cxn ang="0">
                  <a:pos x="7" y="26"/>
                </a:cxn>
                <a:cxn ang="0">
                  <a:pos x="11" y="18"/>
                </a:cxn>
                <a:cxn ang="0">
                  <a:pos x="17" y="10"/>
                </a:cxn>
                <a:cxn ang="0">
                  <a:pos x="23" y="3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4" y="7"/>
                </a:cxn>
                <a:cxn ang="0">
                  <a:pos x="8" y="17"/>
                </a:cxn>
                <a:cxn ang="0">
                  <a:pos x="4" y="26"/>
                </a:cxn>
                <a:cxn ang="0">
                  <a:pos x="1" y="35"/>
                </a:cxn>
                <a:cxn ang="0">
                  <a:pos x="0" y="46"/>
                </a:cxn>
                <a:cxn ang="0">
                  <a:pos x="0" y="57"/>
                </a:cxn>
                <a:cxn ang="0">
                  <a:pos x="1" y="67"/>
                </a:cxn>
                <a:cxn ang="0">
                  <a:pos x="4" y="77"/>
                </a:cxn>
                <a:cxn ang="0">
                  <a:pos x="7" y="86"/>
                </a:cxn>
                <a:cxn ang="0">
                  <a:pos x="13" y="95"/>
                </a:cxn>
                <a:cxn ang="0">
                  <a:pos x="19" y="103"/>
                </a:cxn>
              </a:cxnLst>
              <a:rect l="0" t="0" r="r" b="b"/>
              <a:pathLst>
                <a:path w="134" h="106">
                  <a:moveTo>
                    <a:pt x="112" y="0"/>
                  </a:moveTo>
                  <a:lnTo>
                    <a:pt x="111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8" y="1"/>
                  </a:lnTo>
                  <a:lnTo>
                    <a:pt x="111" y="3"/>
                  </a:lnTo>
                  <a:lnTo>
                    <a:pt x="114" y="4"/>
                  </a:lnTo>
                  <a:lnTo>
                    <a:pt x="115" y="7"/>
                  </a:lnTo>
                  <a:lnTo>
                    <a:pt x="116" y="10"/>
                  </a:lnTo>
                  <a:lnTo>
                    <a:pt x="119" y="12"/>
                  </a:lnTo>
                  <a:lnTo>
                    <a:pt x="121" y="15"/>
                  </a:lnTo>
                  <a:lnTo>
                    <a:pt x="122" y="18"/>
                  </a:lnTo>
                  <a:lnTo>
                    <a:pt x="124" y="21"/>
                  </a:lnTo>
                  <a:lnTo>
                    <a:pt x="125" y="24"/>
                  </a:lnTo>
                  <a:lnTo>
                    <a:pt x="127" y="26"/>
                  </a:lnTo>
                  <a:lnTo>
                    <a:pt x="128" y="29"/>
                  </a:lnTo>
                  <a:lnTo>
                    <a:pt x="128" y="32"/>
                  </a:lnTo>
                  <a:lnTo>
                    <a:pt x="130" y="37"/>
                  </a:lnTo>
                  <a:lnTo>
                    <a:pt x="131" y="40"/>
                  </a:lnTo>
                  <a:lnTo>
                    <a:pt x="131" y="43"/>
                  </a:lnTo>
                  <a:lnTo>
                    <a:pt x="131" y="46"/>
                  </a:lnTo>
                  <a:lnTo>
                    <a:pt x="131" y="49"/>
                  </a:lnTo>
                  <a:lnTo>
                    <a:pt x="131" y="54"/>
                  </a:lnTo>
                  <a:lnTo>
                    <a:pt x="134" y="54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3" y="67"/>
                  </a:lnTo>
                  <a:lnTo>
                    <a:pt x="133" y="70"/>
                  </a:lnTo>
                  <a:lnTo>
                    <a:pt x="131" y="74"/>
                  </a:lnTo>
                  <a:lnTo>
                    <a:pt x="130" y="77"/>
                  </a:lnTo>
                  <a:lnTo>
                    <a:pt x="130" y="80"/>
                  </a:lnTo>
                  <a:lnTo>
                    <a:pt x="128" y="83"/>
                  </a:lnTo>
                  <a:lnTo>
                    <a:pt x="127" y="86"/>
                  </a:lnTo>
                  <a:lnTo>
                    <a:pt x="125" y="89"/>
                  </a:lnTo>
                  <a:lnTo>
                    <a:pt x="122" y="92"/>
                  </a:lnTo>
                  <a:lnTo>
                    <a:pt x="121" y="95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5" y="103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6"/>
                  </a:lnTo>
                  <a:lnTo>
                    <a:pt x="108" y="106"/>
                  </a:lnTo>
                  <a:lnTo>
                    <a:pt x="108" y="104"/>
                  </a:lnTo>
                  <a:lnTo>
                    <a:pt x="111" y="103"/>
                  </a:lnTo>
                  <a:lnTo>
                    <a:pt x="114" y="101"/>
                  </a:lnTo>
                  <a:lnTo>
                    <a:pt x="115" y="98"/>
                  </a:lnTo>
                  <a:lnTo>
                    <a:pt x="116" y="97"/>
                  </a:lnTo>
                  <a:lnTo>
                    <a:pt x="119" y="94"/>
                  </a:lnTo>
                  <a:lnTo>
                    <a:pt x="121" y="91"/>
                  </a:lnTo>
                  <a:lnTo>
                    <a:pt x="122" y="87"/>
                  </a:lnTo>
                  <a:lnTo>
                    <a:pt x="124" y="86"/>
                  </a:lnTo>
                  <a:lnTo>
                    <a:pt x="125" y="83"/>
                  </a:lnTo>
                  <a:lnTo>
                    <a:pt x="127" y="80"/>
                  </a:lnTo>
                  <a:lnTo>
                    <a:pt x="128" y="77"/>
                  </a:lnTo>
                  <a:lnTo>
                    <a:pt x="128" y="74"/>
                  </a:lnTo>
                  <a:lnTo>
                    <a:pt x="130" y="70"/>
                  </a:lnTo>
                  <a:lnTo>
                    <a:pt x="131" y="66"/>
                  </a:lnTo>
                  <a:lnTo>
                    <a:pt x="131" y="63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4"/>
                  </a:lnTo>
                  <a:lnTo>
                    <a:pt x="134" y="54"/>
                  </a:lnTo>
                  <a:lnTo>
                    <a:pt x="134" y="49"/>
                  </a:lnTo>
                  <a:lnTo>
                    <a:pt x="134" y="46"/>
                  </a:lnTo>
                  <a:lnTo>
                    <a:pt x="134" y="43"/>
                  </a:lnTo>
                  <a:lnTo>
                    <a:pt x="133" y="38"/>
                  </a:lnTo>
                  <a:lnTo>
                    <a:pt x="133" y="35"/>
                  </a:lnTo>
                  <a:lnTo>
                    <a:pt x="131" y="32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28" y="23"/>
                  </a:lnTo>
                  <a:lnTo>
                    <a:pt x="127" y="20"/>
                  </a:lnTo>
                  <a:lnTo>
                    <a:pt x="125" y="17"/>
                  </a:lnTo>
                  <a:lnTo>
                    <a:pt x="122" y="13"/>
                  </a:lnTo>
                  <a:lnTo>
                    <a:pt x="121" y="10"/>
                  </a:lnTo>
                  <a:lnTo>
                    <a:pt x="119" y="7"/>
                  </a:lnTo>
                  <a:lnTo>
                    <a:pt x="116" y="6"/>
                  </a:lnTo>
                  <a:lnTo>
                    <a:pt x="115" y="3"/>
                  </a:lnTo>
                  <a:lnTo>
                    <a:pt x="112" y="1"/>
                  </a:lnTo>
                  <a:lnTo>
                    <a:pt x="112" y="0"/>
                  </a:lnTo>
                  <a:close/>
                  <a:moveTo>
                    <a:pt x="22" y="106"/>
                  </a:moveTo>
                  <a:lnTo>
                    <a:pt x="23" y="106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3" y="103"/>
                  </a:lnTo>
                  <a:lnTo>
                    <a:pt x="20" y="101"/>
                  </a:lnTo>
                  <a:lnTo>
                    <a:pt x="19" y="98"/>
                  </a:lnTo>
                  <a:lnTo>
                    <a:pt x="17" y="97"/>
                  </a:lnTo>
                  <a:lnTo>
                    <a:pt x="14" y="94"/>
                  </a:lnTo>
                  <a:lnTo>
                    <a:pt x="13" y="91"/>
                  </a:lnTo>
                  <a:lnTo>
                    <a:pt x="11" y="87"/>
                  </a:lnTo>
                  <a:lnTo>
                    <a:pt x="10" y="86"/>
                  </a:lnTo>
                  <a:lnTo>
                    <a:pt x="8" y="83"/>
                  </a:lnTo>
                  <a:lnTo>
                    <a:pt x="7" y="80"/>
                  </a:lnTo>
                  <a:lnTo>
                    <a:pt x="6" y="77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19" y="3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7" y="86"/>
                  </a:lnTo>
                  <a:lnTo>
                    <a:pt x="8" y="89"/>
                  </a:lnTo>
                  <a:lnTo>
                    <a:pt x="11" y="92"/>
                  </a:lnTo>
                  <a:lnTo>
                    <a:pt x="13" y="95"/>
                  </a:lnTo>
                  <a:lnTo>
                    <a:pt x="14" y="98"/>
                  </a:lnTo>
                  <a:lnTo>
                    <a:pt x="17" y="100"/>
                  </a:lnTo>
                  <a:lnTo>
                    <a:pt x="19" y="103"/>
                  </a:lnTo>
                  <a:lnTo>
                    <a:pt x="22" y="104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7A7A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6" name="Freeform 136"/>
            <p:cNvSpPr>
              <a:spLocks noEditPoints="1"/>
            </p:cNvSpPr>
            <p:nvPr/>
          </p:nvSpPr>
          <p:spPr bwMode="auto">
            <a:xfrm>
              <a:off x="2610" y="2146"/>
              <a:ext cx="128" cy="10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1"/>
                </a:cxn>
                <a:cxn ang="0">
                  <a:pos x="108" y="7"/>
                </a:cxn>
                <a:cxn ang="0">
                  <a:pos x="113" y="13"/>
                </a:cxn>
                <a:cxn ang="0">
                  <a:pos x="119" y="21"/>
                </a:cxn>
                <a:cxn ang="0">
                  <a:pos x="122" y="30"/>
                </a:cxn>
                <a:cxn ang="0">
                  <a:pos x="125" y="40"/>
                </a:cxn>
                <a:cxn ang="0">
                  <a:pos x="127" y="49"/>
                </a:cxn>
                <a:cxn ang="0">
                  <a:pos x="128" y="57"/>
                </a:cxn>
                <a:cxn ang="0">
                  <a:pos x="128" y="66"/>
                </a:cxn>
                <a:cxn ang="0">
                  <a:pos x="125" y="77"/>
                </a:cxn>
                <a:cxn ang="0">
                  <a:pos x="121" y="86"/>
                </a:cxn>
                <a:cxn ang="0">
                  <a:pos x="116" y="94"/>
                </a:cxn>
                <a:cxn ang="0">
                  <a:pos x="111" y="101"/>
                </a:cxn>
                <a:cxn ang="0">
                  <a:pos x="105" y="106"/>
                </a:cxn>
                <a:cxn ang="0">
                  <a:pos x="100" y="106"/>
                </a:cxn>
                <a:cxn ang="0">
                  <a:pos x="103" y="103"/>
                </a:cxn>
                <a:cxn ang="0">
                  <a:pos x="111" y="97"/>
                </a:cxn>
                <a:cxn ang="0">
                  <a:pos x="115" y="89"/>
                </a:cxn>
                <a:cxn ang="0">
                  <a:pos x="121" y="81"/>
                </a:cxn>
                <a:cxn ang="0">
                  <a:pos x="124" y="72"/>
                </a:cxn>
                <a:cxn ang="0">
                  <a:pos x="125" y="63"/>
                </a:cxn>
                <a:cxn ang="0">
                  <a:pos x="127" y="54"/>
                </a:cxn>
                <a:cxn ang="0">
                  <a:pos x="128" y="46"/>
                </a:cxn>
                <a:cxn ang="0">
                  <a:pos x="127" y="37"/>
                </a:cxn>
                <a:cxn ang="0">
                  <a:pos x="124" y="26"/>
                </a:cxn>
                <a:cxn ang="0">
                  <a:pos x="119" y="18"/>
                </a:cxn>
                <a:cxn ang="0">
                  <a:pos x="113" y="10"/>
                </a:cxn>
                <a:cxn ang="0">
                  <a:pos x="108" y="3"/>
                </a:cxn>
                <a:cxn ang="0">
                  <a:pos x="23" y="106"/>
                </a:cxn>
                <a:cxn ang="0">
                  <a:pos x="28" y="106"/>
                </a:cxn>
                <a:cxn ang="0">
                  <a:pos x="25" y="103"/>
                </a:cxn>
                <a:cxn ang="0">
                  <a:pos x="17" y="97"/>
                </a:cxn>
                <a:cxn ang="0">
                  <a:pos x="13" y="89"/>
                </a:cxn>
                <a:cxn ang="0">
                  <a:pos x="7" y="81"/>
                </a:cxn>
                <a:cxn ang="0">
                  <a:pos x="4" y="72"/>
                </a:cxn>
                <a:cxn ang="0">
                  <a:pos x="3" y="63"/>
                </a:cxn>
                <a:cxn ang="0">
                  <a:pos x="1" y="54"/>
                </a:cxn>
                <a:cxn ang="0">
                  <a:pos x="3" y="43"/>
                </a:cxn>
                <a:cxn ang="0">
                  <a:pos x="4" y="34"/>
                </a:cxn>
                <a:cxn ang="0">
                  <a:pos x="7" y="24"/>
                </a:cxn>
                <a:cxn ang="0">
                  <a:pos x="13" y="17"/>
                </a:cxn>
                <a:cxn ang="0">
                  <a:pos x="17" y="9"/>
                </a:cxn>
                <a:cxn ang="0">
                  <a:pos x="25" y="3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17" y="4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29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1" y="70"/>
                </a:cxn>
                <a:cxn ang="0">
                  <a:pos x="4" y="80"/>
                </a:cxn>
                <a:cxn ang="0">
                  <a:pos x="8" y="87"/>
                </a:cxn>
                <a:cxn ang="0">
                  <a:pos x="14" y="97"/>
                </a:cxn>
                <a:cxn ang="0">
                  <a:pos x="20" y="103"/>
                </a:cxn>
              </a:cxnLst>
              <a:rect l="0" t="0" r="r" b="b"/>
              <a:pathLst>
                <a:path w="128" h="106">
                  <a:moveTo>
                    <a:pt x="105" y="0"/>
                  </a:moveTo>
                  <a:lnTo>
                    <a:pt x="103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102" y="1"/>
                  </a:lnTo>
                  <a:lnTo>
                    <a:pt x="103" y="3"/>
                  </a:lnTo>
                  <a:lnTo>
                    <a:pt x="106" y="4"/>
                  </a:lnTo>
                  <a:lnTo>
                    <a:pt x="108" y="7"/>
                  </a:lnTo>
                  <a:lnTo>
                    <a:pt x="111" y="9"/>
                  </a:lnTo>
                  <a:lnTo>
                    <a:pt x="112" y="12"/>
                  </a:lnTo>
                  <a:lnTo>
                    <a:pt x="113" y="13"/>
                  </a:lnTo>
                  <a:lnTo>
                    <a:pt x="115" y="17"/>
                  </a:lnTo>
                  <a:lnTo>
                    <a:pt x="118" y="20"/>
                  </a:lnTo>
                  <a:lnTo>
                    <a:pt x="119" y="21"/>
                  </a:lnTo>
                  <a:lnTo>
                    <a:pt x="121" y="24"/>
                  </a:lnTo>
                  <a:lnTo>
                    <a:pt x="121" y="27"/>
                  </a:lnTo>
                  <a:lnTo>
                    <a:pt x="122" y="30"/>
                  </a:lnTo>
                  <a:lnTo>
                    <a:pt x="124" y="34"/>
                  </a:lnTo>
                  <a:lnTo>
                    <a:pt x="124" y="37"/>
                  </a:lnTo>
                  <a:lnTo>
                    <a:pt x="125" y="40"/>
                  </a:lnTo>
                  <a:lnTo>
                    <a:pt x="125" y="43"/>
                  </a:lnTo>
                  <a:lnTo>
                    <a:pt x="125" y="46"/>
                  </a:lnTo>
                  <a:lnTo>
                    <a:pt x="127" y="49"/>
                  </a:lnTo>
                  <a:lnTo>
                    <a:pt x="127" y="54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28" y="60"/>
                  </a:lnTo>
                  <a:lnTo>
                    <a:pt x="128" y="63"/>
                  </a:lnTo>
                  <a:lnTo>
                    <a:pt x="128" y="66"/>
                  </a:lnTo>
                  <a:lnTo>
                    <a:pt x="127" y="70"/>
                  </a:lnTo>
                  <a:lnTo>
                    <a:pt x="125" y="74"/>
                  </a:lnTo>
                  <a:lnTo>
                    <a:pt x="125" y="77"/>
                  </a:lnTo>
                  <a:lnTo>
                    <a:pt x="124" y="80"/>
                  </a:lnTo>
                  <a:lnTo>
                    <a:pt x="122" y="83"/>
                  </a:lnTo>
                  <a:lnTo>
                    <a:pt x="121" y="86"/>
                  </a:lnTo>
                  <a:lnTo>
                    <a:pt x="119" y="87"/>
                  </a:lnTo>
                  <a:lnTo>
                    <a:pt x="118" y="91"/>
                  </a:lnTo>
                  <a:lnTo>
                    <a:pt x="116" y="94"/>
                  </a:lnTo>
                  <a:lnTo>
                    <a:pt x="113" y="97"/>
                  </a:lnTo>
                  <a:lnTo>
                    <a:pt x="112" y="98"/>
                  </a:lnTo>
                  <a:lnTo>
                    <a:pt x="111" y="101"/>
                  </a:lnTo>
                  <a:lnTo>
                    <a:pt x="108" y="103"/>
                  </a:lnTo>
                  <a:lnTo>
                    <a:pt x="105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6"/>
                  </a:lnTo>
                  <a:lnTo>
                    <a:pt x="100" y="106"/>
                  </a:lnTo>
                  <a:lnTo>
                    <a:pt x="99" y="106"/>
                  </a:lnTo>
                  <a:lnTo>
                    <a:pt x="102" y="104"/>
                  </a:lnTo>
                  <a:lnTo>
                    <a:pt x="103" y="103"/>
                  </a:lnTo>
                  <a:lnTo>
                    <a:pt x="106" y="101"/>
                  </a:lnTo>
                  <a:lnTo>
                    <a:pt x="108" y="98"/>
                  </a:lnTo>
                  <a:lnTo>
                    <a:pt x="111" y="97"/>
                  </a:lnTo>
                  <a:lnTo>
                    <a:pt x="112" y="94"/>
                  </a:lnTo>
                  <a:lnTo>
                    <a:pt x="113" y="92"/>
                  </a:lnTo>
                  <a:lnTo>
                    <a:pt x="115" y="89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21" y="81"/>
                  </a:lnTo>
                  <a:lnTo>
                    <a:pt x="121" y="78"/>
                  </a:lnTo>
                  <a:lnTo>
                    <a:pt x="122" y="75"/>
                  </a:lnTo>
                  <a:lnTo>
                    <a:pt x="124" y="72"/>
                  </a:lnTo>
                  <a:lnTo>
                    <a:pt x="124" y="69"/>
                  </a:lnTo>
                  <a:lnTo>
                    <a:pt x="125" y="66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7" y="57"/>
                  </a:lnTo>
                  <a:lnTo>
                    <a:pt x="127" y="54"/>
                  </a:lnTo>
                  <a:lnTo>
                    <a:pt x="128" y="54"/>
                  </a:lnTo>
                  <a:lnTo>
                    <a:pt x="128" y="49"/>
                  </a:lnTo>
                  <a:lnTo>
                    <a:pt x="128" y="46"/>
                  </a:lnTo>
                  <a:lnTo>
                    <a:pt x="128" y="43"/>
                  </a:lnTo>
                  <a:lnTo>
                    <a:pt x="128" y="40"/>
                  </a:lnTo>
                  <a:lnTo>
                    <a:pt x="127" y="37"/>
                  </a:lnTo>
                  <a:lnTo>
                    <a:pt x="125" y="32"/>
                  </a:lnTo>
                  <a:lnTo>
                    <a:pt x="125" y="29"/>
                  </a:lnTo>
                  <a:lnTo>
                    <a:pt x="124" y="26"/>
                  </a:lnTo>
                  <a:lnTo>
                    <a:pt x="122" y="24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8" y="15"/>
                  </a:lnTo>
                  <a:lnTo>
                    <a:pt x="116" y="12"/>
                  </a:lnTo>
                  <a:lnTo>
                    <a:pt x="113" y="10"/>
                  </a:lnTo>
                  <a:lnTo>
                    <a:pt x="112" y="7"/>
                  </a:lnTo>
                  <a:lnTo>
                    <a:pt x="111" y="4"/>
                  </a:lnTo>
                  <a:lnTo>
                    <a:pt x="108" y="3"/>
                  </a:lnTo>
                  <a:lnTo>
                    <a:pt x="105" y="1"/>
                  </a:lnTo>
                  <a:lnTo>
                    <a:pt x="105" y="0"/>
                  </a:lnTo>
                  <a:close/>
                  <a:moveTo>
                    <a:pt x="23" y="106"/>
                  </a:moveTo>
                  <a:lnTo>
                    <a:pt x="25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9" y="106"/>
                  </a:lnTo>
                  <a:lnTo>
                    <a:pt x="26" y="104"/>
                  </a:lnTo>
                  <a:lnTo>
                    <a:pt x="25" y="103"/>
                  </a:lnTo>
                  <a:lnTo>
                    <a:pt x="22" y="101"/>
                  </a:lnTo>
                  <a:lnTo>
                    <a:pt x="20" y="98"/>
                  </a:lnTo>
                  <a:lnTo>
                    <a:pt x="17" y="97"/>
                  </a:lnTo>
                  <a:lnTo>
                    <a:pt x="16" y="94"/>
                  </a:lnTo>
                  <a:lnTo>
                    <a:pt x="14" y="92"/>
                  </a:lnTo>
                  <a:lnTo>
                    <a:pt x="13" y="89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7" y="81"/>
                  </a:lnTo>
                  <a:lnTo>
                    <a:pt x="7" y="78"/>
                  </a:lnTo>
                  <a:lnTo>
                    <a:pt x="5" y="75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1" y="57"/>
                  </a:lnTo>
                  <a:lnTo>
                    <a:pt x="1" y="54"/>
                  </a:lnTo>
                  <a:lnTo>
                    <a:pt x="1" y="49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7" y="27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70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4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8" y="87"/>
                  </a:lnTo>
                  <a:lnTo>
                    <a:pt x="10" y="91"/>
                  </a:lnTo>
                  <a:lnTo>
                    <a:pt x="11" y="94"/>
                  </a:lnTo>
                  <a:lnTo>
                    <a:pt x="14" y="97"/>
                  </a:lnTo>
                  <a:lnTo>
                    <a:pt x="16" y="98"/>
                  </a:lnTo>
                  <a:lnTo>
                    <a:pt x="17" y="101"/>
                  </a:lnTo>
                  <a:lnTo>
                    <a:pt x="20" y="103"/>
                  </a:lnTo>
                  <a:lnTo>
                    <a:pt x="23" y="104"/>
                  </a:lnTo>
                  <a:lnTo>
                    <a:pt x="23" y="106"/>
                  </a:lnTo>
                  <a:close/>
                </a:path>
              </a:pathLst>
            </a:custGeom>
            <a:solidFill>
              <a:srgbClr val="828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7" name="Freeform 137"/>
            <p:cNvSpPr>
              <a:spLocks noEditPoints="1"/>
            </p:cNvSpPr>
            <p:nvPr/>
          </p:nvSpPr>
          <p:spPr bwMode="auto">
            <a:xfrm>
              <a:off x="2611" y="2144"/>
              <a:ext cx="126" cy="10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3" y="2"/>
                </a:cxn>
                <a:cxn ang="0">
                  <a:pos x="101" y="6"/>
                </a:cxn>
                <a:cxn ang="0">
                  <a:pos x="107" y="12"/>
                </a:cxn>
                <a:cxn ang="0">
                  <a:pos x="112" y="20"/>
                </a:cxn>
                <a:cxn ang="0">
                  <a:pos x="117" y="28"/>
                </a:cxn>
                <a:cxn ang="0">
                  <a:pos x="120" y="37"/>
                </a:cxn>
                <a:cxn ang="0">
                  <a:pos x="121" y="45"/>
                </a:cxn>
                <a:cxn ang="0">
                  <a:pos x="123" y="56"/>
                </a:cxn>
                <a:cxn ang="0">
                  <a:pos x="124" y="62"/>
                </a:cxn>
                <a:cxn ang="0">
                  <a:pos x="123" y="71"/>
                </a:cxn>
                <a:cxn ang="0">
                  <a:pos x="120" y="80"/>
                </a:cxn>
                <a:cxn ang="0">
                  <a:pos x="117" y="88"/>
                </a:cxn>
                <a:cxn ang="0">
                  <a:pos x="111" y="96"/>
                </a:cxn>
                <a:cxn ang="0">
                  <a:pos x="105" y="103"/>
                </a:cxn>
                <a:cxn ang="0">
                  <a:pos x="98" y="108"/>
                </a:cxn>
                <a:cxn ang="0">
                  <a:pos x="95" y="109"/>
                </a:cxn>
                <a:cxn ang="0">
                  <a:pos x="93" y="108"/>
                </a:cxn>
                <a:cxn ang="0">
                  <a:pos x="101" y="103"/>
                </a:cxn>
                <a:cxn ang="0">
                  <a:pos x="107" y="97"/>
                </a:cxn>
                <a:cxn ang="0">
                  <a:pos x="112" y="89"/>
                </a:cxn>
                <a:cxn ang="0">
                  <a:pos x="117" y="82"/>
                </a:cxn>
                <a:cxn ang="0">
                  <a:pos x="120" y="74"/>
                </a:cxn>
                <a:cxn ang="0">
                  <a:pos x="121" y="65"/>
                </a:cxn>
                <a:cxn ang="0">
                  <a:pos x="123" y="56"/>
                </a:cxn>
                <a:cxn ang="0">
                  <a:pos x="124" y="48"/>
                </a:cxn>
                <a:cxn ang="0">
                  <a:pos x="123" y="39"/>
                </a:cxn>
                <a:cxn ang="0">
                  <a:pos x="120" y="29"/>
                </a:cxn>
                <a:cxn ang="0">
                  <a:pos x="117" y="22"/>
                </a:cxn>
                <a:cxn ang="0">
                  <a:pos x="111" y="14"/>
                </a:cxn>
                <a:cxn ang="0">
                  <a:pos x="105" y="6"/>
                </a:cxn>
                <a:cxn ang="0">
                  <a:pos x="98" y="2"/>
                </a:cxn>
                <a:cxn ang="0">
                  <a:pos x="30" y="109"/>
                </a:cxn>
                <a:cxn ang="0">
                  <a:pos x="34" y="109"/>
                </a:cxn>
                <a:cxn ang="0">
                  <a:pos x="27" y="105"/>
                </a:cxn>
                <a:cxn ang="0">
                  <a:pos x="21" y="99"/>
                </a:cxn>
                <a:cxn ang="0">
                  <a:pos x="15" y="93"/>
                </a:cxn>
                <a:cxn ang="0">
                  <a:pos x="10" y="85"/>
                </a:cxn>
                <a:cxn ang="0">
                  <a:pos x="7" y="76"/>
                </a:cxn>
                <a:cxn ang="0">
                  <a:pos x="4" y="68"/>
                </a:cxn>
                <a:cxn ang="0">
                  <a:pos x="3" y="59"/>
                </a:cxn>
                <a:cxn ang="0">
                  <a:pos x="3" y="48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12" y="23"/>
                </a:cxn>
                <a:cxn ang="0">
                  <a:pos x="16" y="15"/>
                </a:cxn>
                <a:cxn ang="0">
                  <a:pos x="22" y="9"/>
                </a:cxn>
                <a:cxn ang="0">
                  <a:pos x="30" y="3"/>
                </a:cxn>
                <a:cxn ang="0">
                  <a:pos x="33" y="0"/>
                </a:cxn>
                <a:cxn ang="0">
                  <a:pos x="28" y="2"/>
                </a:cxn>
                <a:cxn ang="0">
                  <a:pos x="21" y="6"/>
                </a:cxn>
                <a:cxn ang="0">
                  <a:pos x="15" y="14"/>
                </a:cxn>
                <a:cxn ang="0">
                  <a:pos x="9" y="22"/>
                </a:cxn>
                <a:cxn ang="0">
                  <a:pos x="6" y="29"/>
                </a:cxn>
                <a:cxn ang="0">
                  <a:pos x="3" y="39"/>
                </a:cxn>
                <a:cxn ang="0">
                  <a:pos x="2" y="48"/>
                </a:cxn>
                <a:cxn ang="0">
                  <a:pos x="0" y="59"/>
                </a:cxn>
                <a:cxn ang="0">
                  <a:pos x="2" y="68"/>
                </a:cxn>
                <a:cxn ang="0">
                  <a:pos x="4" y="77"/>
                </a:cxn>
                <a:cxn ang="0">
                  <a:pos x="7" y="86"/>
                </a:cxn>
                <a:cxn ang="0">
                  <a:pos x="13" y="94"/>
                </a:cxn>
                <a:cxn ang="0">
                  <a:pos x="19" y="100"/>
                </a:cxn>
                <a:cxn ang="0">
                  <a:pos x="25" y="106"/>
                </a:cxn>
              </a:cxnLst>
              <a:rect l="0" t="0" r="r" b="b"/>
              <a:pathLst>
                <a:path w="126" h="109">
                  <a:moveTo>
                    <a:pt x="98" y="2"/>
                  </a:moveTo>
                  <a:lnTo>
                    <a:pt x="96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3" y="2"/>
                  </a:lnTo>
                  <a:lnTo>
                    <a:pt x="96" y="3"/>
                  </a:lnTo>
                  <a:lnTo>
                    <a:pt x="99" y="5"/>
                  </a:lnTo>
                  <a:lnTo>
                    <a:pt x="101" y="6"/>
                  </a:lnTo>
                  <a:lnTo>
                    <a:pt x="104" y="9"/>
                  </a:lnTo>
                  <a:lnTo>
                    <a:pt x="105" y="11"/>
                  </a:lnTo>
                  <a:lnTo>
                    <a:pt x="107" y="12"/>
                  </a:lnTo>
                  <a:lnTo>
                    <a:pt x="110" y="15"/>
                  </a:lnTo>
                  <a:lnTo>
                    <a:pt x="111" y="17"/>
                  </a:lnTo>
                  <a:lnTo>
                    <a:pt x="112" y="20"/>
                  </a:lnTo>
                  <a:lnTo>
                    <a:pt x="114" y="23"/>
                  </a:lnTo>
                  <a:lnTo>
                    <a:pt x="115" y="25"/>
                  </a:lnTo>
                  <a:lnTo>
                    <a:pt x="117" y="28"/>
                  </a:lnTo>
                  <a:lnTo>
                    <a:pt x="118" y="31"/>
                  </a:lnTo>
                  <a:lnTo>
                    <a:pt x="118" y="34"/>
                  </a:lnTo>
                  <a:lnTo>
                    <a:pt x="120" y="37"/>
                  </a:lnTo>
                  <a:lnTo>
                    <a:pt x="121" y="39"/>
                  </a:lnTo>
                  <a:lnTo>
                    <a:pt x="121" y="42"/>
                  </a:lnTo>
                  <a:lnTo>
                    <a:pt x="121" y="45"/>
                  </a:lnTo>
                  <a:lnTo>
                    <a:pt x="123" y="48"/>
                  </a:lnTo>
                  <a:lnTo>
                    <a:pt x="123" y="51"/>
                  </a:lnTo>
                  <a:lnTo>
                    <a:pt x="123" y="56"/>
                  </a:lnTo>
                  <a:lnTo>
                    <a:pt x="126" y="56"/>
                  </a:lnTo>
                  <a:lnTo>
                    <a:pt x="126" y="59"/>
                  </a:lnTo>
                  <a:lnTo>
                    <a:pt x="124" y="62"/>
                  </a:lnTo>
                  <a:lnTo>
                    <a:pt x="124" y="65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3" y="74"/>
                  </a:lnTo>
                  <a:lnTo>
                    <a:pt x="121" y="77"/>
                  </a:lnTo>
                  <a:lnTo>
                    <a:pt x="120" y="80"/>
                  </a:lnTo>
                  <a:lnTo>
                    <a:pt x="120" y="83"/>
                  </a:lnTo>
                  <a:lnTo>
                    <a:pt x="118" y="86"/>
                  </a:lnTo>
                  <a:lnTo>
                    <a:pt x="117" y="88"/>
                  </a:lnTo>
                  <a:lnTo>
                    <a:pt x="114" y="91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07" y="100"/>
                  </a:lnTo>
                  <a:lnTo>
                    <a:pt x="105" y="103"/>
                  </a:lnTo>
                  <a:lnTo>
                    <a:pt x="102" y="105"/>
                  </a:lnTo>
                  <a:lnTo>
                    <a:pt x="101" y="106"/>
                  </a:lnTo>
                  <a:lnTo>
                    <a:pt x="98" y="108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5" y="109"/>
                  </a:lnTo>
                  <a:lnTo>
                    <a:pt x="93" y="109"/>
                  </a:lnTo>
                  <a:lnTo>
                    <a:pt x="92" y="109"/>
                  </a:lnTo>
                  <a:lnTo>
                    <a:pt x="93" y="108"/>
                  </a:lnTo>
                  <a:lnTo>
                    <a:pt x="96" y="106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7" y="97"/>
                  </a:lnTo>
                  <a:lnTo>
                    <a:pt x="110" y="94"/>
                  </a:lnTo>
                  <a:lnTo>
                    <a:pt x="111" y="93"/>
                  </a:lnTo>
                  <a:lnTo>
                    <a:pt x="112" y="89"/>
                  </a:lnTo>
                  <a:lnTo>
                    <a:pt x="114" y="88"/>
                  </a:lnTo>
                  <a:lnTo>
                    <a:pt x="115" y="85"/>
                  </a:lnTo>
                  <a:lnTo>
                    <a:pt x="117" y="82"/>
                  </a:lnTo>
                  <a:lnTo>
                    <a:pt x="118" y="79"/>
                  </a:lnTo>
                  <a:lnTo>
                    <a:pt x="118" y="76"/>
                  </a:lnTo>
                  <a:lnTo>
                    <a:pt x="120" y="74"/>
                  </a:lnTo>
                  <a:lnTo>
                    <a:pt x="121" y="71"/>
                  </a:lnTo>
                  <a:lnTo>
                    <a:pt x="121" y="68"/>
                  </a:lnTo>
                  <a:lnTo>
                    <a:pt x="121" y="65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3" y="56"/>
                  </a:lnTo>
                  <a:lnTo>
                    <a:pt x="126" y="56"/>
                  </a:lnTo>
                  <a:lnTo>
                    <a:pt x="126" y="51"/>
                  </a:lnTo>
                  <a:lnTo>
                    <a:pt x="124" y="48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3" y="39"/>
                  </a:lnTo>
                  <a:lnTo>
                    <a:pt x="123" y="36"/>
                  </a:lnTo>
                  <a:lnTo>
                    <a:pt x="121" y="32"/>
                  </a:lnTo>
                  <a:lnTo>
                    <a:pt x="120" y="29"/>
                  </a:lnTo>
                  <a:lnTo>
                    <a:pt x="120" y="26"/>
                  </a:lnTo>
                  <a:lnTo>
                    <a:pt x="118" y="23"/>
                  </a:lnTo>
                  <a:lnTo>
                    <a:pt x="117" y="22"/>
                  </a:lnTo>
                  <a:lnTo>
                    <a:pt x="114" y="19"/>
                  </a:lnTo>
                  <a:lnTo>
                    <a:pt x="112" y="15"/>
                  </a:lnTo>
                  <a:lnTo>
                    <a:pt x="111" y="14"/>
                  </a:lnTo>
                  <a:lnTo>
                    <a:pt x="110" y="11"/>
                  </a:lnTo>
                  <a:lnTo>
                    <a:pt x="107" y="9"/>
                  </a:lnTo>
                  <a:lnTo>
                    <a:pt x="105" y="6"/>
                  </a:lnTo>
                  <a:lnTo>
                    <a:pt x="102" y="5"/>
                  </a:lnTo>
                  <a:lnTo>
                    <a:pt x="101" y="3"/>
                  </a:lnTo>
                  <a:lnTo>
                    <a:pt x="98" y="2"/>
                  </a:lnTo>
                  <a:close/>
                  <a:moveTo>
                    <a:pt x="28" y="108"/>
                  </a:moveTo>
                  <a:lnTo>
                    <a:pt x="28" y="109"/>
                  </a:lnTo>
                  <a:lnTo>
                    <a:pt x="30" y="109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0" y="106"/>
                  </a:lnTo>
                  <a:lnTo>
                    <a:pt x="27" y="105"/>
                  </a:lnTo>
                  <a:lnTo>
                    <a:pt x="25" y="103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15" y="93"/>
                  </a:lnTo>
                  <a:lnTo>
                    <a:pt x="13" y="89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4" y="68"/>
                  </a:lnTo>
                  <a:lnTo>
                    <a:pt x="4" y="65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1" y="6"/>
                  </a:lnTo>
                  <a:lnTo>
                    <a:pt x="19" y="9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4" y="77"/>
                  </a:lnTo>
                  <a:lnTo>
                    <a:pt x="6" y="80"/>
                  </a:lnTo>
                  <a:lnTo>
                    <a:pt x="6" y="83"/>
                  </a:lnTo>
                  <a:lnTo>
                    <a:pt x="7" y="86"/>
                  </a:lnTo>
                  <a:lnTo>
                    <a:pt x="9" y="88"/>
                  </a:lnTo>
                  <a:lnTo>
                    <a:pt x="12" y="91"/>
                  </a:lnTo>
                  <a:lnTo>
                    <a:pt x="13" y="94"/>
                  </a:lnTo>
                  <a:lnTo>
                    <a:pt x="15" y="96"/>
                  </a:lnTo>
                  <a:lnTo>
                    <a:pt x="16" y="99"/>
                  </a:lnTo>
                  <a:lnTo>
                    <a:pt x="19" y="100"/>
                  </a:lnTo>
                  <a:lnTo>
                    <a:pt x="21" y="10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8" y="108"/>
                  </a:lnTo>
                  <a:close/>
                </a:path>
              </a:pathLst>
            </a:custGeom>
            <a:solidFill>
              <a:srgbClr val="878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8" name="Freeform 138"/>
            <p:cNvSpPr>
              <a:spLocks noEditPoints="1"/>
            </p:cNvSpPr>
            <p:nvPr/>
          </p:nvSpPr>
          <p:spPr bwMode="auto">
            <a:xfrm>
              <a:off x="2614" y="2144"/>
              <a:ext cx="120" cy="10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0" y="3"/>
                </a:cxn>
                <a:cxn ang="0">
                  <a:pos x="98" y="11"/>
                </a:cxn>
                <a:cxn ang="0">
                  <a:pos x="105" y="19"/>
                </a:cxn>
                <a:cxn ang="0">
                  <a:pos x="111" y="29"/>
                </a:cxn>
                <a:cxn ang="0">
                  <a:pos x="115" y="40"/>
                </a:cxn>
                <a:cxn ang="0">
                  <a:pos x="117" y="52"/>
                </a:cxn>
                <a:cxn ang="0">
                  <a:pos x="120" y="62"/>
                </a:cxn>
                <a:cxn ang="0">
                  <a:pos x="117" y="74"/>
                </a:cxn>
                <a:cxn ang="0">
                  <a:pos x="112" y="85"/>
                </a:cxn>
                <a:cxn ang="0">
                  <a:pos x="107" y="94"/>
                </a:cxn>
                <a:cxn ang="0">
                  <a:pos x="98" y="103"/>
                </a:cxn>
                <a:cxn ang="0">
                  <a:pos x="89" y="109"/>
                </a:cxn>
                <a:cxn ang="0">
                  <a:pos x="83" y="109"/>
                </a:cxn>
                <a:cxn ang="0">
                  <a:pos x="92" y="105"/>
                </a:cxn>
                <a:cxn ang="0">
                  <a:pos x="101" y="97"/>
                </a:cxn>
                <a:cxn ang="0">
                  <a:pos x="108" y="88"/>
                </a:cxn>
                <a:cxn ang="0">
                  <a:pos x="112" y="79"/>
                </a:cxn>
                <a:cxn ang="0">
                  <a:pos x="115" y="66"/>
                </a:cxn>
                <a:cxn ang="0">
                  <a:pos x="117" y="56"/>
                </a:cxn>
                <a:cxn ang="0">
                  <a:pos x="118" y="45"/>
                </a:cxn>
                <a:cxn ang="0">
                  <a:pos x="115" y="34"/>
                </a:cxn>
                <a:cxn ang="0">
                  <a:pos x="111" y="23"/>
                </a:cxn>
                <a:cxn ang="0">
                  <a:pos x="104" y="12"/>
                </a:cxn>
                <a:cxn ang="0">
                  <a:pos x="96" y="5"/>
                </a:cxn>
                <a:cxn ang="0">
                  <a:pos x="31" y="109"/>
                </a:cxn>
                <a:cxn ang="0">
                  <a:pos x="37" y="109"/>
                </a:cxn>
                <a:cxn ang="0">
                  <a:pos x="28" y="105"/>
                </a:cxn>
                <a:cxn ang="0">
                  <a:pos x="19" y="97"/>
                </a:cxn>
                <a:cxn ang="0">
                  <a:pos x="12" y="88"/>
                </a:cxn>
                <a:cxn ang="0">
                  <a:pos x="7" y="79"/>
                </a:cxn>
                <a:cxn ang="0">
                  <a:pos x="4" y="66"/>
                </a:cxn>
                <a:cxn ang="0">
                  <a:pos x="3" y="56"/>
                </a:cxn>
                <a:cxn ang="0">
                  <a:pos x="4" y="43"/>
                </a:cxn>
                <a:cxn ang="0">
                  <a:pos x="7" y="32"/>
                </a:cxn>
                <a:cxn ang="0">
                  <a:pos x="12" y="22"/>
                </a:cxn>
                <a:cxn ang="0">
                  <a:pos x="19" y="12"/>
                </a:cxn>
                <a:cxn ang="0">
                  <a:pos x="28" y="5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2" y="6"/>
                </a:cxn>
                <a:cxn ang="0">
                  <a:pos x="13" y="15"/>
                </a:cxn>
                <a:cxn ang="0">
                  <a:pos x="7" y="25"/>
                </a:cxn>
                <a:cxn ang="0">
                  <a:pos x="3" y="37"/>
                </a:cxn>
                <a:cxn ang="0">
                  <a:pos x="0" y="48"/>
                </a:cxn>
                <a:cxn ang="0">
                  <a:pos x="0" y="62"/>
                </a:cxn>
                <a:cxn ang="0">
                  <a:pos x="3" y="74"/>
                </a:cxn>
                <a:cxn ang="0">
                  <a:pos x="7" y="85"/>
                </a:cxn>
                <a:cxn ang="0">
                  <a:pos x="13" y="94"/>
                </a:cxn>
                <a:cxn ang="0">
                  <a:pos x="22" y="103"/>
                </a:cxn>
                <a:cxn ang="0">
                  <a:pos x="31" y="109"/>
                </a:cxn>
              </a:cxnLst>
              <a:rect l="0" t="0" r="r" b="b"/>
              <a:pathLst>
                <a:path w="120" h="109">
                  <a:moveTo>
                    <a:pt x="89" y="0"/>
                  </a:moveTo>
                  <a:lnTo>
                    <a:pt x="87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4" y="2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5" y="8"/>
                  </a:lnTo>
                  <a:lnTo>
                    <a:pt x="96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9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11" y="26"/>
                  </a:lnTo>
                  <a:lnTo>
                    <a:pt x="111" y="29"/>
                  </a:lnTo>
                  <a:lnTo>
                    <a:pt x="112" y="32"/>
                  </a:lnTo>
                  <a:lnTo>
                    <a:pt x="114" y="34"/>
                  </a:lnTo>
                  <a:lnTo>
                    <a:pt x="114" y="37"/>
                  </a:lnTo>
                  <a:lnTo>
                    <a:pt x="115" y="40"/>
                  </a:lnTo>
                  <a:lnTo>
                    <a:pt x="115" y="43"/>
                  </a:lnTo>
                  <a:lnTo>
                    <a:pt x="117" y="46"/>
                  </a:lnTo>
                  <a:lnTo>
                    <a:pt x="117" y="49"/>
                  </a:lnTo>
                  <a:lnTo>
                    <a:pt x="117" y="52"/>
                  </a:lnTo>
                  <a:lnTo>
                    <a:pt x="117" y="56"/>
                  </a:lnTo>
                  <a:lnTo>
                    <a:pt x="120" y="56"/>
                  </a:lnTo>
                  <a:lnTo>
                    <a:pt x="120" y="59"/>
                  </a:lnTo>
                  <a:lnTo>
                    <a:pt x="120" y="62"/>
                  </a:lnTo>
                  <a:lnTo>
                    <a:pt x="118" y="65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7" y="74"/>
                  </a:lnTo>
                  <a:lnTo>
                    <a:pt x="115" y="76"/>
                  </a:lnTo>
                  <a:lnTo>
                    <a:pt x="115" y="79"/>
                  </a:lnTo>
                  <a:lnTo>
                    <a:pt x="114" y="82"/>
                  </a:lnTo>
                  <a:lnTo>
                    <a:pt x="112" y="85"/>
                  </a:lnTo>
                  <a:lnTo>
                    <a:pt x="111" y="88"/>
                  </a:lnTo>
                  <a:lnTo>
                    <a:pt x="109" y="89"/>
                  </a:lnTo>
                  <a:lnTo>
                    <a:pt x="108" y="93"/>
                  </a:lnTo>
                  <a:lnTo>
                    <a:pt x="107" y="94"/>
                  </a:lnTo>
                  <a:lnTo>
                    <a:pt x="104" y="97"/>
                  </a:lnTo>
                  <a:lnTo>
                    <a:pt x="102" y="99"/>
                  </a:lnTo>
                  <a:lnTo>
                    <a:pt x="101" y="100"/>
                  </a:lnTo>
                  <a:lnTo>
                    <a:pt x="98" y="103"/>
                  </a:lnTo>
                  <a:lnTo>
                    <a:pt x="96" y="105"/>
                  </a:lnTo>
                  <a:lnTo>
                    <a:pt x="93" y="106"/>
                  </a:lnTo>
                  <a:lnTo>
                    <a:pt x="90" y="108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6" y="109"/>
                  </a:lnTo>
                  <a:lnTo>
                    <a:pt x="84" y="109"/>
                  </a:lnTo>
                  <a:lnTo>
                    <a:pt x="83" y="109"/>
                  </a:lnTo>
                  <a:lnTo>
                    <a:pt x="84" y="108"/>
                  </a:lnTo>
                  <a:lnTo>
                    <a:pt x="87" y="108"/>
                  </a:lnTo>
                  <a:lnTo>
                    <a:pt x="90" y="106"/>
                  </a:lnTo>
                  <a:lnTo>
                    <a:pt x="92" y="105"/>
                  </a:lnTo>
                  <a:lnTo>
                    <a:pt x="95" y="103"/>
                  </a:lnTo>
                  <a:lnTo>
                    <a:pt x="96" y="100"/>
                  </a:lnTo>
                  <a:lnTo>
                    <a:pt x="98" y="99"/>
                  </a:lnTo>
                  <a:lnTo>
                    <a:pt x="101" y="97"/>
                  </a:lnTo>
                  <a:lnTo>
                    <a:pt x="102" y="96"/>
                  </a:lnTo>
                  <a:lnTo>
                    <a:pt x="104" y="93"/>
                  </a:lnTo>
                  <a:lnTo>
                    <a:pt x="105" y="91"/>
                  </a:lnTo>
                  <a:lnTo>
                    <a:pt x="108" y="88"/>
                  </a:lnTo>
                  <a:lnTo>
                    <a:pt x="109" y="86"/>
                  </a:lnTo>
                  <a:lnTo>
                    <a:pt x="111" y="83"/>
                  </a:lnTo>
                  <a:lnTo>
                    <a:pt x="111" y="80"/>
                  </a:lnTo>
                  <a:lnTo>
                    <a:pt x="112" y="79"/>
                  </a:lnTo>
                  <a:lnTo>
                    <a:pt x="114" y="76"/>
                  </a:lnTo>
                  <a:lnTo>
                    <a:pt x="114" y="72"/>
                  </a:lnTo>
                  <a:lnTo>
                    <a:pt x="115" y="69"/>
                  </a:lnTo>
                  <a:lnTo>
                    <a:pt x="115" y="66"/>
                  </a:lnTo>
                  <a:lnTo>
                    <a:pt x="117" y="63"/>
                  </a:lnTo>
                  <a:lnTo>
                    <a:pt x="117" y="62"/>
                  </a:lnTo>
                  <a:lnTo>
                    <a:pt x="117" y="59"/>
                  </a:lnTo>
                  <a:lnTo>
                    <a:pt x="117" y="56"/>
                  </a:lnTo>
                  <a:lnTo>
                    <a:pt x="120" y="56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8" y="39"/>
                  </a:lnTo>
                  <a:lnTo>
                    <a:pt x="117" y="37"/>
                  </a:lnTo>
                  <a:lnTo>
                    <a:pt x="115" y="34"/>
                  </a:lnTo>
                  <a:lnTo>
                    <a:pt x="115" y="31"/>
                  </a:lnTo>
                  <a:lnTo>
                    <a:pt x="114" y="28"/>
                  </a:lnTo>
                  <a:lnTo>
                    <a:pt x="112" y="25"/>
                  </a:lnTo>
                  <a:lnTo>
                    <a:pt x="111" y="23"/>
                  </a:lnTo>
                  <a:lnTo>
                    <a:pt x="109" y="20"/>
                  </a:lnTo>
                  <a:lnTo>
                    <a:pt x="108" y="17"/>
                  </a:lnTo>
                  <a:lnTo>
                    <a:pt x="107" y="15"/>
                  </a:lnTo>
                  <a:lnTo>
                    <a:pt x="104" y="12"/>
                  </a:lnTo>
                  <a:lnTo>
                    <a:pt x="102" y="11"/>
                  </a:lnTo>
                  <a:lnTo>
                    <a:pt x="101" y="9"/>
                  </a:lnTo>
                  <a:lnTo>
                    <a:pt x="98" y="6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9" y="0"/>
                  </a:lnTo>
                  <a:close/>
                  <a:moveTo>
                    <a:pt x="31" y="109"/>
                  </a:moveTo>
                  <a:lnTo>
                    <a:pt x="33" y="109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7" y="109"/>
                  </a:lnTo>
                  <a:lnTo>
                    <a:pt x="36" y="108"/>
                  </a:lnTo>
                  <a:lnTo>
                    <a:pt x="33" y="108"/>
                  </a:lnTo>
                  <a:lnTo>
                    <a:pt x="30" y="106"/>
                  </a:lnTo>
                  <a:lnTo>
                    <a:pt x="28" y="105"/>
                  </a:lnTo>
                  <a:lnTo>
                    <a:pt x="25" y="103"/>
                  </a:lnTo>
                  <a:lnTo>
                    <a:pt x="24" y="100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8" y="96"/>
                  </a:lnTo>
                  <a:lnTo>
                    <a:pt x="16" y="93"/>
                  </a:lnTo>
                  <a:lnTo>
                    <a:pt x="15" y="91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2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4" y="79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9" y="88"/>
                  </a:lnTo>
                  <a:lnTo>
                    <a:pt x="10" y="89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6" y="97"/>
                  </a:lnTo>
                  <a:lnTo>
                    <a:pt x="18" y="99"/>
                  </a:lnTo>
                  <a:lnTo>
                    <a:pt x="19" y="100"/>
                  </a:lnTo>
                  <a:lnTo>
                    <a:pt x="22" y="103"/>
                  </a:lnTo>
                  <a:lnTo>
                    <a:pt x="24" y="105"/>
                  </a:lnTo>
                  <a:lnTo>
                    <a:pt x="27" y="106"/>
                  </a:lnTo>
                  <a:lnTo>
                    <a:pt x="30" y="108"/>
                  </a:lnTo>
                  <a:lnTo>
                    <a:pt x="31" y="109"/>
                  </a:lnTo>
                  <a:close/>
                </a:path>
              </a:pathLst>
            </a:custGeom>
            <a:solidFill>
              <a:srgbClr val="8C8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499" name="Freeform 139"/>
            <p:cNvSpPr>
              <a:spLocks noEditPoints="1"/>
            </p:cNvSpPr>
            <p:nvPr/>
          </p:nvSpPr>
          <p:spPr bwMode="auto">
            <a:xfrm>
              <a:off x="2617" y="2144"/>
              <a:ext cx="114" cy="10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2" y="0"/>
                </a:cxn>
                <a:cxn ang="0">
                  <a:pos x="83" y="5"/>
                </a:cxn>
                <a:cxn ang="0">
                  <a:pos x="92" y="11"/>
                </a:cxn>
                <a:cxn ang="0">
                  <a:pos x="99" y="19"/>
                </a:cxn>
                <a:cxn ang="0">
                  <a:pos x="105" y="28"/>
                </a:cxn>
                <a:cxn ang="0">
                  <a:pos x="109" y="39"/>
                </a:cxn>
                <a:cxn ang="0">
                  <a:pos x="111" y="49"/>
                </a:cxn>
                <a:cxn ang="0">
                  <a:pos x="114" y="59"/>
                </a:cxn>
                <a:cxn ang="0">
                  <a:pos x="112" y="69"/>
                </a:cxn>
                <a:cxn ang="0">
                  <a:pos x="108" y="80"/>
                </a:cxn>
                <a:cxn ang="0">
                  <a:pos x="102" y="91"/>
                </a:cxn>
                <a:cxn ang="0">
                  <a:pos x="95" y="99"/>
                </a:cxn>
                <a:cxn ang="0">
                  <a:pos x="87" y="106"/>
                </a:cxn>
                <a:cxn ang="0">
                  <a:pos x="78" y="109"/>
                </a:cxn>
                <a:cxn ang="0">
                  <a:pos x="72" y="109"/>
                </a:cxn>
                <a:cxn ang="0">
                  <a:pos x="78" y="108"/>
                </a:cxn>
                <a:cxn ang="0">
                  <a:pos x="87" y="102"/>
                </a:cxn>
                <a:cxn ang="0">
                  <a:pos x="96" y="96"/>
                </a:cxn>
                <a:cxn ang="0">
                  <a:pos x="102" y="86"/>
                </a:cxn>
                <a:cxn ang="0">
                  <a:pos x="108" y="77"/>
                </a:cxn>
                <a:cxn ang="0">
                  <a:pos x="111" y="66"/>
                </a:cxn>
                <a:cxn ang="0">
                  <a:pos x="111" y="56"/>
                </a:cxn>
                <a:cxn ang="0">
                  <a:pos x="114" y="46"/>
                </a:cxn>
                <a:cxn ang="0">
                  <a:pos x="111" y="34"/>
                </a:cxn>
                <a:cxn ang="0">
                  <a:pos x="106" y="25"/>
                </a:cxn>
                <a:cxn ang="0">
                  <a:pos x="99" y="15"/>
                </a:cxn>
                <a:cxn ang="0">
                  <a:pos x="92" y="8"/>
                </a:cxn>
                <a:cxn ang="0">
                  <a:pos x="81" y="2"/>
                </a:cxn>
                <a:cxn ang="0">
                  <a:pos x="37" y="109"/>
                </a:cxn>
                <a:cxn ang="0">
                  <a:pos x="43" y="109"/>
                </a:cxn>
                <a:cxn ang="0">
                  <a:pos x="33" y="106"/>
                </a:cxn>
                <a:cxn ang="0">
                  <a:pos x="24" y="100"/>
                </a:cxn>
                <a:cxn ang="0">
                  <a:pos x="16" y="93"/>
                </a:cxn>
                <a:cxn ang="0">
                  <a:pos x="10" y="85"/>
                </a:cxn>
                <a:cxn ang="0">
                  <a:pos x="6" y="74"/>
                </a:cxn>
                <a:cxn ang="0">
                  <a:pos x="3" y="63"/>
                </a:cxn>
                <a:cxn ang="0">
                  <a:pos x="3" y="52"/>
                </a:cxn>
                <a:cxn ang="0">
                  <a:pos x="4" y="40"/>
                </a:cxn>
                <a:cxn ang="0">
                  <a:pos x="7" y="31"/>
                </a:cxn>
                <a:cxn ang="0">
                  <a:pos x="13" y="20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5" y="5"/>
                </a:cxn>
                <a:cxn ang="0">
                  <a:pos x="16" y="12"/>
                </a:cxn>
                <a:cxn ang="0">
                  <a:pos x="9" y="22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6"/>
                </a:cxn>
                <a:cxn ang="0">
                  <a:pos x="1" y="66"/>
                </a:cxn>
                <a:cxn ang="0">
                  <a:pos x="4" y="79"/>
                </a:cxn>
                <a:cxn ang="0">
                  <a:pos x="9" y="88"/>
                </a:cxn>
                <a:cxn ang="0">
                  <a:pos x="16" y="97"/>
                </a:cxn>
                <a:cxn ang="0">
                  <a:pos x="25" y="105"/>
                </a:cxn>
                <a:cxn ang="0">
                  <a:pos x="34" y="109"/>
                </a:cxn>
              </a:cxnLst>
              <a:rect l="0" t="0" r="r" b="b"/>
              <a:pathLst>
                <a:path w="114" h="109">
                  <a:moveTo>
                    <a:pt x="80" y="0"/>
                  </a:move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3" y="5"/>
                  </a:lnTo>
                  <a:lnTo>
                    <a:pt x="86" y="6"/>
                  </a:lnTo>
                  <a:lnTo>
                    <a:pt x="87" y="8"/>
                  </a:lnTo>
                  <a:lnTo>
                    <a:pt x="90" y="9"/>
                  </a:lnTo>
                  <a:lnTo>
                    <a:pt x="92" y="11"/>
                  </a:lnTo>
                  <a:lnTo>
                    <a:pt x="93" y="12"/>
                  </a:lnTo>
                  <a:lnTo>
                    <a:pt x="96" y="14"/>
                  </a:lnTo>
                  <a:lnTo>
                    <a:pt x="98" y="17"/>
                  </a:lnTo>
                  <a:lnTo>
                    <a:pt x="99" y="19"/>
                  </a:lnTo>
                  <a:lnTo>
                    <a:pt x="101" y="20"/>
                  </a:lnTo>
                  <a:lnTo>
                    <a:pt x="102" y="23"/>
                  </a:lnTo>
                  <a:lnTo>
                    <a:pt x="104" y="25"/>
                  </a:lnTo>
                  <a:lnTo>
                    <a:pt x="105" y="28"/>
                  </a:lnTo>
                  <a:lnTo>
                    <a:pt x="106" y="31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9" y="39"/>
                  </a:lnTo>
                  <a:lnTo>
                    <a:pt x="109" y="40"/>
                  </a:lnTo>
                  <a:lnTo>
                    <a:pt x="111" y="43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2"/>
                  </a:lnTo>
                  <a:lnTo>
                    <a:pt x="114" y="63"/>
                  </a:lnTo>
                  <a:lnTo>
                    <a:pt x="112" y="66"/>
                  </a:lnTo>
                  <a:lnTo>
                    <a:pt x="112" y="69"/>
                  </a:lnTo>
                  <a:lnTo>
                    <a:pt x="111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8" y="80"/>
                  </a:lnTo>
                  <a:lnTo>
                    <a:pt x="108" y="83"/>
                  </a:lnTo>
                  <a:lnTo>
                    <a:pt x="106" y="86"/>
                  </a:lnTo>
                  <a:lnTo>
                    <a:pt x="105" y="88"/>
                  </a:lnTo>
                  <a:lnTo>
                    <a:pt x="102" y="91"/>
                  </a:lnTo>
                  <a:lnTo>
                    <a:pt x="101" y="93"/>
                  </a:lnTo>
                  <a:lnTo>
                    <a:pt x="99" y="96"/>
                  </a:lnTo>
                  <a:lnTo>
                    <a:pt x="98" y="97"/>
                  </a:lnTo>
                  <a:lnTo>
                    <a:pt x="95" y="99"/>
                  </a:lnTo>
                  <a:lnTo>
                    <a:pt x="93" y="100"/>
                  </a:lnTo>
                  <a:lnTo>
                    <a:pt x="92" y="103"/>
                  </a:lnTo>
                  <a:lnTo>
                    <a:pt x="89" y="105"/>
                  </a:lnTo>
                  <a:lnTo>
                    <a:pt x="87" y="106"/>
                  </a:lnTo>
                  <a:lnTo>
                    <a:pt x="84" y="108"/>
                  </a:lnTo>
                  <a:lnTo>
                    <a:pt x="81" y="108"/>
                  </a:lnTo>
                  <a:lnTo>
                    <a:pt x="80" y="109"/>
                  </a:lnTo>
                  <a:lnTo>
                    <a:pt x="78" y="109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4" y="109"/>
                  </a:lnTo>
                  <a:lnTo>
                    <a:pt x="72" y="109"/>
                  </a:lnTo>
                  <a:lnTo>
                    <a:pt x="71" y="109"/>
                  </a:lnTo>
                  <a:lnTo>
                    <a:pt x="72" y="109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81" y="106"/>
                  </a:lnTo>
                  <a:lnTo>
                    <a:pt x="83" y="105"/>
                  </a:lnTo>
                  <a:lnTo>
                    <a:pt x="86" y="103"/>
                  </a:lnTo>
                  <a:lnTo>
                    <a:pt x="87" y="102"/>
                  </a:lnTo>
                  <a:lnTo>
                    <a:pt x="90" y="100"/>
                  </a:lnTo>
                  <a:lnTo>
                    <a:pt x="92" y="99"/>
                  </a:lnTo>
                  <a:lnTo>
                    <a:pt x="93" y="97"/>
                  </a:lnTo>
                  <a:lnTo>
                    <a:pt x="96" y="96"/>
                  </a:lnTo>
                  <a:lnTo>
                    <a:pt x="98" y="93"/>
                  </a:lnTo>
                  <a:lnTo>
                    <a:pt x="99" y="91"/>
                  </a:lnTo>
                  <a:lnTo>
                    <a:pt x="101" y="89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2"/>
                  </a:lnTo>
                  <a:lnTo>
                    <a:pt x="106" y="80"/>
                  </a:lnTo>
                  <a:lnTo>
                    <a:pt x="108" y="77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9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11" y="60"/>
                  </a:lnTo>
                  <a:lnTo>
                    <a:pt x="111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6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7"/>
                  </a:lnTo>
                  <a:lnTo>
                    <a:pt x="111" y="34"/>
                  </a:lnTo>
                  <a:lnTo>
                    <a:pt x="109" y="32"/>
                  </a:lnTo>
                  <a:lnTo>
                    <a:pt x="108" y="29"/>
                  </a:lnTo>
                  <a:lnTo>
                    <a:pt x="108" y="26"/>
                  </a:lnTo>
                  <a:lnTo>
                    <a:pt x="106" y="25"/>
                  </a:lnTo>
                  <a:lnTo>
                    <a:pt x="105" y="22"/>
                  </a:lnTo>
                  <a:lnTo>
                    <a:pt x="102" y="19"/>
                  </a:lnTo>
                  <a:lnTo>
                    <a:pt x="101" y="17"/>
                  </a:lnTo>
                  <a:lnTo>
                    <a:pt x="99" y="15"/>
                  </a:lnTo>
                  <a:lnTo>
                    <a:pt x="98" y="12"/>
                  </a:lnTo>
                  <a:lnTo>
                    <a:pt x="95" y="11"/>
                  </a:lnTo>
                  <a:lnTo>
                    <a:pt x="93" y="9"/>
                  </a:lnTo>
                  <a:lnTo>
                    <a:pt x="92" y="8"/>
                  </a:lnTo>
                  <a:lnTo>
                    <a:pt x="89" y="5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2"/>
                  </a:lnTo>
                  <a:lnTo>
                    <a:pt x="80" y="0"/>
                  </a:lnTo>
                  <a:close/>
                  <a:moveTo>
                    <a:pt x="34" y="109"/>
                  </a:moveTo>
                  <a:lnTo>
                    <a:pt x="35" y="109"/>
                  </a:lnTo>
                  <a:lnTo>
                    <a:pt x="37" y="109"/>
                  </a:lnTo>
                  <a:lnTo>
                    <a:pt x="38" y="109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1" y="109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3" y="106"/>
                  </a:lnTo>
                  <a:lnTo>
                    <a:pt x="31" y="105"/>
                  </a:lnTo>
                  <a:lnTo>
                    <a:pt x="28" y="103"/>
                  </a:lnTo>
                  <a:lnTo>
                    <a:pt x="27" y="102"/>
                  </a:lnTo>
                  <a:lnTo>
                    <a:pt x="24" y="100"/>
                  </a:lnTo>
                  <a:lnTo>
                    <a:pt x="22" y="99"/>
                  </a:lnTo>
                  <a:lnTo>
                    <a:pt x="21" y="97"/>
                  </a:lnTo>
                  <a:lnTo>
                    <a:pt x="18" y="96"/>
                  </a:lnTo>
                  <a:lnTo>
                    <a:pt x="16" y="93"/>
                  </a:lnTo>
                  <a:lnTo>
                    <a:pt x="15" y="91"/>
                  </a:lnTo>
                  <a:lnTo>
                    <a:pt x="13" y="89"/>
                  </a:lnTo>
                  <a:lnTo>
                    <a:pt x="12" y="86"/>
                  </a:lnTo>
                  <a:lnTo>
                    <a:pt x="10" y="85"/>
                  </a:lnTo>
                  <a:lnTo>
                    <a:pt x="9" y="82"/>
                  </a:lnTo>
                  <a:lnTo>
                    <a:pt x="7" y="80"/>
                  </a:lnTo>
                  <a:lnTo>
                    <a:pt x="6" y="77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1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3" y="72"/>
                  </a:lnTo>
                  <a:lnTo>
                    <a:pt x="3" y="76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6" y="83"/>
                  </a:lnTo>
                  <a:lnTo>
                    <a:pt x="7" y="86"/>
                  </a:lnTo>
                  <a:lnTo>
                    <a:pt x="9" y="88"/>
                  </a:lnTo>
                  <a:lnTo>
                    <a:pt x="12" y="91"/>
                  </a:lnTo>
                  <a:lnTo>
                    <a:pt x="13" y="93"/>
                  </a:lnTo>
                  <a:lnTo>
                    <a:pt x="15" y="96"/>
                  </a:lnTo>
                  <a:lnTo>
                    <a:pt x="16" y="97"/>
                  </a:lnTo>
                  <a:lnTo>
                    <a:pt x="18" y="99"/>
                  </a:lnTo>
                  <a:lnTo>
                    <a:pt x="21" y="100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30" y="108"/>
                  </a:lnTo>
                  <a:lnTo>
                    <a:pt x="33" y="108"/>
                  </a:lnTo>
                  <a:lnTo>
                    <a:pt x="34" y="109"/>
                  </a:lnTo>
                  <a:close/>
                </a:path>
              </a:pathLst>
            </a:custGeom>
            <a:solidFill>
              <a:srgbClr val="9191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0" name="Freeform 140"/>
            <p:cNvSpPr>
              <a:spLocks/>
            </p:cNvSpPr>
            <p:nvPr/>
          </p:nvSpPr>
          <p:spPr bwMode="auto">
            <a:xfrm>
              <a:off x="2620" y="2144"/>
              <a:ext cx="108" cy="10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5" y="0"/>
                </a:cxn>
                <a:cxn ang="0">
                  <a:pos x="47" y="0"/>
                </a:cxn>
                <a:cxn ang="0">
                  <a:pos x="40" y="0"/>
                </a:cxn>
                <a:cxn ang="0">
                  <a:pos x="28" y="5"/>
                </a:cxn>
                <a:cxn ang="0">
                  <a:pos x="18" y="12"/>
                </a:cxn>
                <a:cxn ang="0">
                  <a:pos x="9" y="23"/>
                </a:cxn>
                <a:cxn ang="0">
                  <a:pos x="3" y="36"/>
                </a:cxn>
                <a:cxn ang="0">
                  <a:pos x="0" y="49"/>
                </a:cxn>
                <a:cxn ang="0">
                  <a:pos x="0" y="63"/>
                </a:cxn>
                <a:cxn ang="0">
                  <a:pos x="3" y="77"/>
                </a:cxn>
                <a:cxn ang="0">
                  <a:pos x="10" y="89"/>
                </a:cxn>
                <a:cxn ang="0">
                  <a:pos x="19" y="99"/>
                </a:cxn>
                <a:cxn ang="0">
                  <a:pos x="30" y="106"/>
                </a:cxn>
                <a:cxn ang="0">
                  <a:pos x="41" y="109"/>
                </a:cxn>
                <a:cxn ang="0">
                  <a:pos x="49" y="109"/>
                </a:cxn>
                <a:cxn ang="0">
                  <a:pos x="56" y="109"/>
                </a:cxn>
                <a:cxn ang="0">
                  <a:pos x="64" y="109"/>
                </a:cxn>
                <a:cxn ang="0">
                  <a:pos x="72" y="108"/>
                </a:cxn>
                <a:cxn ang="0">
                  <a:pos x="84" y="102"/>
                </a:cxn>
                <a:cxn ang="0">
                  <a:pos x="95" y="93"/>
                </a:cxn>
                <a:cxn ang="0">
                  <a:pos x="102" y="82"/>
                </a:cxn>
                <a:cxn ang="0">
                  <a:pos x="106" y="69"/>
                </a:cxn>
                <a:cxn ang="0">
                  <a:pos x="108" y="56"/>
                </a:cxn>
                <a:cxn ang="0">
                  <a:pos x="105" y="43"/>
                </a:cxn>
                <a:cxn ang="0">
                  <a:pos x="101" y="31"/>
                </a:cxn>
                <a:cxn ang="0">
                  <a:pos x="95" y="20"/>
                </a:cxn>
                <a:cxn ang="0">
                  <a:pos x="86" y="11"/>
                </a:cxn>
                <a:cxn ang="0">
                  <a:pos x="74" y="5"/>
                </a:cxn>
                <a:cxn ang="0">
                  <a:pos x="62" y="2"/>
                </a:cxn>
                <a:cxn ang="0">
                  <a:pos x="49" y="2"/>
                </a:cxn>
                <a:cxn ang="0">
                  <a:pos x="35" y="5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9" y="29"/>
                </a:cxn>
                <a:cxn ang="0">
                  <a:pos x="3" y="42"/>
                </a:cxn>
                <a:cxn ang="0">
                  <a:pos x="1" y="56"/>
                </a:cxn>
                <a:cxn ang="0">
                  <a:pos x="3" y="68"/>
                </a:cxn>
                <a:cxn ang="0">
                  <a:pos x="9" y="80"/>
                </a:cxn>
                <a:cxn ang="0">
                  <a:pos x="15" y="91"/>
                </a:cxn>
                <a:cxn ang="0">
                  <a:pos x="25" y="100"/>
                </a:cxn>
                <a:cxn ang="0">
                  <a:pos x="35" y="106"/>
                </a:cxn>
                <a:cxn ang="0">
                  <a:pos x="49" y="109"/>
                </a:cxn>
                <a:cxn ang="0">
                  <a:pos x="62" y="108"/>
                </a:cxn>
                <a:cxn ang="0">
                  <a:pos x="74" y="105"/>
                </a:cxn>
                <a:cxn ang="0">
                  <a:pos x="86" y="99"/>
                </a:cxn>
                <a:cxn ang="0">
                  <a:pos x="95" y="89"/>
                </a:cxn>
                <a:cxn ang="0">
                  <a:pos x="101" y="79"/>
                </a:cxn>
                <a:cxn ang="0">
                  <a:pos x="105" y="66"/>
                </a:cxn>
                <a:cxn ang="0">
                  <a:pos x="108" y="56"/>
                </a:cxn>
                <a:cxn ang="0">
                  <a:pos x="106" y="40"/>
                </a:cxn>
                <a:cxn ang="0">
                  <a:pos x="102" y="28"/>
                </a:cxn>
                <a:cxn ang="0">
                  <a:pos x="95" y="17"/>
                </a:cxn>
                <a:cxn ang="0">
                  <a:pos x="84" y="8"/>
                </a:cxn>
                <a:cxn ang="0">
                  <a:pos x="72" y="2"/>
                </a:cxn>
              </a:cxnLst>
              <a:rect l="0" t="0" r="r" b="b"/>
              <a:pathLst>
                <a:path w="108" h="109">
                  <a:moveTo>
                    <a:pt x="68" y="0"/>
                  </a:moveTo>
                  <a:lnTo>
                    <a:pt x="66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4" y="80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9" y="86"/>
                  </a:lnTo>
                  <a:lnTo>
                    <a:pt x="10" y="89"/>
                  </a:lnTo>
                  <a:lnTo>
                    <a:pt x="12" y="91"/>
                  </a:lnTo>
                  <a:lnTo>
                    <a:pt x="13" y="93"/>
                  </a:lnTo>
                  <a:lnTo>
                    <a:pt x="15" y="96"/>
                  </a:lnTo>
                  <a:lnTo>
                    <a:pt x="18" y="97"/>
                  </a:lnTo>
                  <a:lnTo>
                    <a:pt x="19" y="99"/>
                  </a:lnTo>
                  <a:lnTo>
                    <a:pt x="21" y="100"/>
                  </a:lnTo>
                  <a:lnTo>
                    <a:pt x="24" y="102"/>
                  </a:lnTo>
                  <a:lnTo>
                    <a:pt x="25" y="103"/>
                  </a:lnTo>
                  <a:lnTo>
                    <a:pt x="28" y="105"/>
                  </a:lnTo>
                  <a:lnTo>
                    <a:pt x="30" y="106"/>
                  </a:lnTo>
                  <a:lnTo>
                    <a:pt x="32" y="108"/>
                  </a:lnTo>
                  <a:lnTo>
                    <a:pt x="35" y="108"/>
                  </a:lnTo>
                  <a:lnTo>
                    <a:pt x="38" y="109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5" y="109"/>
                  </a:lnTo>
                  <a:lnTo>
                    <a:pt x="56" y="109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1" y="109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5" y="109"/>
                  </a:lnTo>
                  <a:lnTo>
                    <a:pt x="66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72" y="108"/>
                  </a:lnTo>
                  <a:lnTo>
                    <a:pt x="75" y="108"/>
                  </a:lnTo>
                  <a:lnTo>
                    <a:pt x="78" y="106"/>
                  </a:lnTo>
                  <a:lnTo>
                    <a:pt x="80" y="105"/>
                  </a:lnTo>
                  <a:lnTo>
                    <a:pt x="83" y="103"/>
                  </a:lnTo>
                  <a:lnTo>
                    <a:pt x="84" y="102"/>
                  </a:lnTo>
                  <a:lnTo>
                    <a:pt x="87" y="100"/>
                  </a:lnTo>
                  <a:lnTo>
                    <a:pt x="89" y="99"/>
                  </a:lnTo>
                  <a:lnTo>
                    <a:pt x="90" y="97"/>
                  </a:lnTo>
                  <a:lnTo>
                    <a:pt x="93" y="96"/>
                  </a:lnTo>
                  <a:lnTo>
                    <a:pt x="95" y="93"/>
                  </a:lnTo>
                  <a:lnTo>
                    <a:pt x="96" y="91"/>
                  </a:lnTo>
                  <a:lnTo>
                    <a:pt x="98" y="89"/>
                  </a:lnTo>
                  <a:lnTo>
                    <a:pt x="99" y="86"/>
                  </a:lnTo>
                  <a:lnTo>
                    <a:pt x="101" y="85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5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9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8" y="60"/>
                  </a:lnTo>
                  <a:lnTo>
                    <a:pt x="108" y="57"/>
                  </a:lnTo>
                  <a:lnTo>
                    <a:pt x="108" y="56"/>
                  </a:lnTo>
                  <a:lnTo>
                    <a:pt x="106" y="56"/>
                  </a:lnTo>
                  <a:lnTo>
                    <a:pt x="106" y="52"/>
                  </a:lnTo>
                  <a:lnTo>
                    <a:pt x="105" y="49"/>
                  </a:lnTo>
                  <a:lnTo>
                    <a:pt x="105" y="46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3" y="39"/>
                  </a:lnTo>
                  <a:lnTo>
                    <a:pt x="103" y="36"/>
                  </a:lnTo>
                  <a:lnTo>
                    <a:pt x="102" y="34"/>
                  </a:lnTo>
                  <a:lnTo>
                    <a:pt x="101" y="31"/>
                  </a:lnTo>
                  <a:lnTo>
                    <a:pt x="99" y="29"/>
                  </a:lnTo>
                  <a:lnTo>
                    <a:pt x="99" y="26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5" y="20"/>
                  </a:lnTo>
                  <a:lnTo>
                    <a:pt x="93" y="19"/>
                  </a:lnTo>
                  <a:lnTo>
                    <a:pt x="90" y="17"/>
                  </a:lnTo>
                  <a:lnTo>
                    <a:pt x="89" y="15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3" y="9"/>
                  </a:lnTo>
                  <a:lnTo>
                    <a:pt x="81" y="8"/>
                  </a:lnTo>
                  <a:lnTo>
                    <a:pt x="78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49" y="2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7" y="31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7" y="79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0" y="85"/>
                  </a:lnTo>
                  <a:lnTo>
                    <a:pt x="12" y="88"/>
                  </a:lnTo>
                  <a:lnTo>
                    <a:pt x="13" y="89"/>
                  </a:lnTo>
                  <a:lnTo>
                    <a:pt x="15" y="91"/>
                  </a:lnTo>
                  <a:lnTo>
                    <a:pt x="18" y="93"/>
                  </a:lnTo>
                  <a:lnTo>
                    <a:pt x="19" y="96"/>
                  </a:lnTo>
                  <a:lnTo>
                    <a:pt x="21" y="97"/>
                  </a:lnTo>
                  <a:lnTo>
                    <a:pt x="22" y="99"/>
                  </a:lnTo>
                  <a:lnTo>
                    <a:pt x="25" y="100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35" y="106"/>
                  </a:lnTo>
                  <a:lnTo>
                    <a:pt x="38" y="106"/>
                  </a:lnTo>
                  <a:lnTo>
                    <a:pt x="41" y="108"/>
                  </a:lnTo>
                  <a:lnTo>
                    <a:pt x="43" y="108"/>
                  </a:lnTo>
                  <a:lnTo>
                    <a:pt x="46" y="108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9" y="109"/>
                  </a:lnTo>
                  <a:lnTo>
                    <a:pt x="62" y="108"/>
                  </a:lnTo>
                  <a:lnTo>
                    <a:pt x="65" y="108"/>
                  </a:lnTo>
                  <a:lnTo>
                    <a:pt x="66" y="108"/>
                  </a:lnTo>
                  <a:lnTo>
                    <a:pt x="69" y="106"/>
                  </a:lnTo>
                  <a:lnTo>
                    <a:pt x="72" y="106"/>
                  </a:lnTo>
                  <a:lnTo>
                    <a:pt x="74" y="105"/>
                  </a:lnTo>
                  <a:lnTo>
                    <a:pt x="77" y="103"/>
                  </a:lnTo>
                  <a:lnTo>
                    <a:pt x="78" y="102"/>
                  </a:lnTo>
                  <a:lnTo>
                    <a:pt x="81" y="102"/>
                  </a:lnTo>
                  <a:lnTo>
                    <a:pt x="83" y="100"/>
                  </a:lnTo>
                  <a:lnTo>
                    <a:pt x="86" y="99"/>
                  </a:lnTo>
                  <a:lnTo>
                    <a:pt x="87" y="97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3" y="91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8" y="85"/>
                  </a:lnTo>
                  <a:lnTo>
                    <a:pt x="99" y="83"/>
                  </a:lnTo>
                  <a:lnTo>
                    <a:pt x="99" y="80"/>
                  </a:lnTo>
                  <a:lnTo>
                    <a:pt x="101" y="79"/>
                  </a:lnTo>
                  <a:lnTo>
                    <a:pt x="102" y="76"/>
                  </a:lnTo>
                  <a:lnTo>
                    <a:pt x="103" y="74"/>
                  </a:lnTo>
                  <a:lnTo>
                    <a:pt x="103" y="71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5" y="63"/>
                  </a:lnTo>
                  <a:lnTo>
                    <a:pt x="105" y="60"/>
                  </a:lnTo>
                  <a:lnTo>
                    <a:pt x="106" y="57"/>
                  </a:lnTo>
                  <a:lnTo>
                    <a:pt x="106" y="56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08" y="49"/>
                  </a:lnTo>
                  <a:lnTo>
                    <a:pt x="108" y="46"/>
                  </a:lnTo>
                  <a:lnTo>
                    <a:pt x="108" y="43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5" y="36"/>
                  </a:lnTo>
                  <a:lnTo>
                    <a:pt x="105" y="32"/>
                  </a:lnTo>
                  <a:lnTo>
                    <a:pt x="103" y="31"/>
                  </a:lnTo>
                  <a:lnTo>
                    <a:pt x="102" y="28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98" y="20"/>
                  </a:lnTo>
                  <a:lnTo>
                    <a:pt x="96" y="19"/>
                  </a:lnTo>
                  <a:lnTo>
                    <a:pt x="95" y="17"/>
                  </a:lnTo>
                  <a:lnTo>
                    <a:pt x="93" y="14"/>
                  </a:lnTo>
                  <a:lnTo>
                    <a:pt x="90" y="12"/>
                  </a:lnTo>
                  <a:lnTo>
                    <a:pt x="89" y="11"/>
                  </a:lnTo>
                  <a:lnTo>
                    <a:pt x="87" y="9"/>
                  </a:lnTo>
                  <a:lnTo>
                    <a:pt x="84" y="8"/>
                  </a:lnTo>
                  <a:lnTo>
                    <a:pt x="83" y="6"/>
                  </a:lnTo>
                  <a:lnTo>
                    <a:pt x="80" y="5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696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1" name="Freeform 141"/>
            <p:cNvSpPr>
              <a:spLocks/>
            </p:cNvSpPr>
            <p:nvPr/>
          </p:nvSpPr>
          <p:spPr bwMode="auto">
            <a:xfrm>
              <a:off x="2621" y="2144"/>
              <a:ext cx="105" cy="10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100" y="31"/>
                </a:cxn>
                <a:cxn ang="0">
                  <a:pos x="94" y="20"/>
                </a:cxn>
                <a:cxn ang="0">
                  <a:pos x="85" y="11"/>
                </a:cxn>
                <a:cxn ang="0">
                  <a:pos x="73" y="5"/>
                </a:cxn>
                <a:cxn ang="0">
                  <a:pos x="61" y="2"/>
                </a:cxn>
                <a:cxn ang="0">
                  <a:pos x="48" y="2"/>
                </a:cxn>
                <a:cxn ang="0">
                  <a:pos x="34" y="5"/>
                </a:cxn>
                <a:cxn ang="0">
                  <a:pos x="24" y="9"/>
                </a:cxn>
                <a:cxn ang="0">
                  <a:pos x="14" y="19"/>
                </a:cxn>
                <a:cxn ang="0">
                  <a:pos x="8" y="29"/>
                </a:cxn>
                <a:cxn ang="0">
                  <a:pos x="2" y="42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8" y="80"/>
                </a:cxn>
                <a:cxn ang="0">
                  <a:pos x="14" y="91"/>
                </a:cxn>
                <a:cxn ang="0">
                  <a:pos x="24" y="100"/>
                </a:cxn>
                <a:cxn ang="0">
                  <a:pos x="34" y="106"/>
                </a:cxn>
                <a:cxn ang="0">
                  <a:pos x="48" y="109"/>
                </a:cxn>
                <a:cxn ang="0">
                  <a:pos x="61" y="108"/>
                </a:cxn>
                <a:cxn ang="0">
                  <a:pos x="73" y="105"/>
                </a:cxn>
                <a:cxn ang="0">
                  <a:pos x="85" y="99"/>
                </a:cxn>
                <a:cxn ang="0">
                  <a:pos x="94" y="89"/>
                </a:cxn>
                <a:cxn ang="0">
                  <a:pos x="100" y="79"/>
                </a:cxn>
                <a:cxn ang="0">
                  <a:pos x="104" y="66"/>
                </a:cxn>
                <a:cxn ang="0">
                  <a:pos x="102" y="56"/>
                </a:cxn>
                <a:cxn ang="0">
                  <a:pos x="101" y="42"/>
                </a:cxn>
                <a:cxn ang="0">
                  <a:pos x="97" y="31"/>
                </a:cxn>
                <a:cxn ang="0">
                  <a:pos x="89" y="20"/>
                </a:cxn>
                <a:cxn ang="0">
                  <a:pos x="80" y="12"/>
                </a:cxn>
                <a:cxn ang="0">
                  <a:pos x="70" y="6"/>
                </a:cxn>
                <a:cxn ang="0">
                  <a:pos x="58" y="3"/>
                </a:cxn>
                <a:cxn ang="0">
                  <a:pos x="45" y="5"/>
                </a:cxn>
                <a:cxn ang="0">
                  <a:pos x="33" y="8"/>
                </a:cxn>
                <a:cxn ang="0">
                  <a:pos x="24" y="14"/>
                </a:cxn>
                <a:cxn ang="0">
                  <a:pos x="15" y="22"/>
                </a:cxn>
                <a:cxn ang="0">
                  <a:pos x="8" y="32"/>
                </a:cxn>
                <a:cxn ang="0">
                  <a:pos x="5" y="45"/>
                </a:cxn>
                <a:cxn ang="0">
                  <a:pos x="3" y="57"/>
                </a:cxn>
                <a:cxn ang="0">
                  <a:pos x="6" y="69"/>
                </a:cxn>
                <a:cxn ang="0">
                  <a:pos x="11" y="82"/>
                </a:cxn>
                <a:cxn ang="0">
                  <a:pos x="18" y="91"/>
                </a:cxn>
                <a:cxn ang="0">
                  <a:pos x="27" y="99"/>
                </a:cxn>
                <a:cxn ang="0">
                  <a:pos x="39" y="103"/>
                </a:cxn>
                <a:cxn ang="0">
                  <a:pos x="51" y="106"/>
                </a:cxn>
                <a:cxn ang="0">
                  <a:pos x="63" y="105"/>
                </a:cxn>
                <a:cxn ang="0">
                  <a:pos x="74" y="102"/>
                </a:cxn>
                <a:cxn ang="0">
                  <a:pos x="85" y="94"/>
                </a:cxn>
                <a:cxn ang="0">
                  <a:pos x="92" y="86"/>
                </a:cxn>
                <a:cxn ang="0">
                  <a:pos x="98" y="76"/>
                </a:cxn>
                <a:cxn ang="0">
                  <a:pos x="102" y="63"/>
                </a:cxn>
              </a:cxnLst>
              <a:rect l="0" t="0" r="r" b="b"/>
              <a:pathLst>
                <a:path w="105" h="109">
                  <a:moveTo>
                    <a:pt x="105" y="56"/>
                  </a:moveTo>
                  <a:lnTo>
                    <a:pt x="105" y="52"/>
                  </a:lnTo>
                  <a:lnTo>
                    <a:pt x="104" y="49"/>
                  </a:lnTo>
                  <a:lnTo>
                    <a:pt x="104" y="46"/>
                  </a:lnTo>
                  <a:lnTo>
                    <a:pt x="104" y="43"/>
                  </a:lnTo>
                  <a:lnTo>
                    <a:pt x="104" y="42"/>
                  </a:lnTo>
                  <a:lnTo>
                    <a:pt x="102" y="39"/>
                  </a:lnTo>
                  <a:lnTo>
                    <a:pt x="102" y="36"/>
                  </a:lnTo>
                  <a:lnTo>
                    <a:pt x="101" y="34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98" y="26"/>
                  </a:lnTo>
                  <a:lnTo>
                    <a:pt x="97" y="25"/>
                  </a:lnTo>
                  <a:lnTo>
                    <a:pt x="95" y="23"/>
                  </a:lnTo>
                  <a:lnTo>
                    <a:pt x="94" y="20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5" y="11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5"/>
                  </a:lnTo>
                  <a:lnTo>
                    <a:pt x="71" y="5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6" y="79"/>
                  </a:lnTo>
                  <a:lnTo>
                    <a:pt x="8" y="80"/>
                  </a:lnTo>
                  <a:lnTo>
                    <a:pt x="8" y="83"/>
                  </a:lnTo>
                  <a:lnTo>
                    <a:pt x="9" y="85"/>
                  </a:lnTo>
                  <a:lnTo>
                    <a:pt x="11" y="88"/>
                  </a:lnTo>
                  <a:lnTo>
                    <a:pt x="12" y="89"/>
                  </a:lnTo>
                  <a:lnTo>
                    <a:pt x="14" y="91"/>
                  </a:lnTo>
                  <a:lnTo>
                    <a:pt x="17" y="93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1" y="99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9" y="102"/>
                  </a:lnTo>
                  <a:lnTo>
                    <a:pt x="30" y="103"/>
                  </a:lnTo>
                  <a:lnTo>
                    <a:pt x="33" y="105"/>
                  </a:lnTo>
                  <a:lnTo>
                    <a:pt x="34" y="106"/>
                  </a:lnTo>
                  <a:lnTo>
                    <a:pt x="37" y="106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5" y="108"/>
                  </a:lnTo>
                  <a:lnTo>
                    <a:pt x="48" y="109"/>
                  </a:lnTo>
                  <a:lnTo>
                    <a:pt x="51" y="109"/>
                  </a:lnTo>
                  <a:lnTo>
                    <a:pt x="52" y="109"/>
                  </a:lnTo>
                  <a:lnTo>
                    <a:pt x="55" y="109"/>
                  </a:lnTo>
                  <a:lnTo>
                    <a:pt x="58" y="109"/>
                  </a:lnTo>
                  <a:lnTo>
                    <a:pt x="61" y="108"/>
                  </a:lnTo>
                  <a:lnTo>
                    <a:pt x="64" y="108"/>
                  </a:lnTo>
                  <a:lnTo>
                    <a:pt x="65" y="108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3" y="105"/>
                  </a:lnTo>
                  <a:lnTo>
                    <a:pt x="76" y="103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2" y="100"/>
                  </a:lnTo>
                  <a:lnTo>
                    <a:pt x="85" y="99"/>
                  </a:lnTo>
                  <a:lnTo>
                    <a:pt x="86" y="97"/>
                  </a:lnTo>
                  <a:lnTo>
                    <a:pt x="88" y="96"/>
                  </a:lnTo>
                  <a:lnTo>
                    <a:pt x="89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5" y="88"/>
                  </a:lnTo>
                  <a:lnTo>
                    <a:pt x="97" y="85"/>
                  </a:lnTo>
                  <a:lnTo>
                    <a:pt x="98" y="83"/>
                  </a:lnTo>
                  <a:lnTo>
                    <a:pt x="98" y="80"/>
                  </a:lnTo>
                  <a:lnTo>
                    <a:pt x="100" y="79"/>
                  </a:lnTo>
                  <a:lnTo>
                    <a:pt x="101" y="76"/>
                  </a:lnTo>
                  <a:lnTo>
                    <a:pt x="102" y="74"/>
                  </a:lnTo>
                  <a:lnTo>
                    <a:pt x="102" y="71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6"/>
                  </a:lnTo>
                  <a:lnTo>
                    <a:pt x="102" y="56"/>
                  </a:lnTo>
                  <a:lnTo>
                    <a:pt x="102" y="52"/>
                  </a:lnTo>
                  <a:lnTo>
                    <a:pt x="102" y="49"/>
                  </a:lnTo>
                  <a:lnTo>
                    <a:pt x="102" y="46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0" y="40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7" y="31"/>
                  </a:lnTo>
                  <a:lnTo>
                    <a:pt x="95" y="28"/>
                  </a:lnTo>
                  <a:lnTo>
                    <a:pt x="94" y="26"/>
                  </a:lnTo>
                  <a:lnTo>
                    <a:pt x="92" y="25"/>
                  </a:lnTo>
                  <a:lnTo>
                    <a:pt x="91" y="22"/>
                  </a:lnTo>
                  <a:lnTo>
                    <a:pt x="89" y="20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5" y="15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9" y="11"/>
                  </a:lnTo>
                  <a:lnTo>
                    <a:pt x="76" y="9"/>
                  </a:lnTo>
                  <a:lnTo>
                    <a:pt x="74" y="8"/>
                  </a:lnTo>
                  <a:lnTo>
                    <a:pt x="71" y="8"/>
                  </a:lnTo>
                  <a:lnTo>
                    <a:pt x="70" y="6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20" y="17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2" y="26"/>
                  </a:lnTo>
                  <a:lnTo>
                    <a:pt x="11" y="28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5" y="65"/>
                  </a:lnTo>
                  <a:lnTo>
                    <a:pt x="5" y="68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1" y="82"/>
                  </a:lnTo>
                  <a:lnTo>
                    <a:pt x="12" y="83"/>
                  </a:lnTo>
                  <a:lnTo>
                    <a:pt x="14" y="86"/>
                  </a:lnTo>
                  <a:lnTo>
                    <a:pt x="15" y="88"/>
                  </a:lnTo>
                  <a:lnTo>
                    <a:pt x="17" y="89"/>
                  </a:lnTo>
                  <a:lnTo>
                    <a:pt x="18" y="91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4" y="96"/>
                  </a:lnTo>
                  <a:lnTo>
                    <a:pt x="26" y="97"/>
                  </a:lnTo>
                  <a:lnTo>
                    <a:pt x="27" y="99"/>
                  </a:lnTo>
                  <a:lnTo>
                    <a:pt x="30" y="100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6" y="103"/>
                  </a:lnTo>
                  <a:lnTo>
                    <a:pt x="39" y="103"/>
                  </a:lnTo>
                  <a:lnTo>
                    <a:pt x="40" y="105"/>
                  </a:lnTo>
                  <a:lnTo>
                    <a:pt x="43" y="105"/>
                  </a:lnTo>
                  <a:lnTo>
                    <a:pt x="45" y="106"/>
                  </a:lnTo>
                  <a:lnTo>
                    <a:pt x="48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5" y="106"/>
                  </a:lnTo>
                  <a:lnTo>
                    <a:pt x="58" y="106"/>
                  </a:lnTo>
                  <a:lnTo>
                    <a:pt x="61" y="106"/>
                  </a:lnTo>
                  <a:lnTo>
                    <a:pt x="63" y="105"/>
                  </a:lnTo>
                  <a:lnTo>
                    <a:pt x="65" y="105"/>
                  </a:lnTo>
                  <a:lnTo>
                    <a:pt x="67" y="103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4" y="102"/>
                  </a:lnTo>
                  <a:lnTo>
                    <a:pt x="76" y="100"/>
                  </a:lnTo>
                  <a:lnTo>
                    <a:pt x="79" y="99"/>
                  </a:lnTo>
                  <a:lnTo>
                    <a:pt x="80" y="97"/>
                  </a:lnTo>
                  <a:lnTo>
                    <a:pt x="82" y="96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8" y="91"/>
                  </a:lnTo>
                  <a:lnTo>
                    <a:pt x="89" y="89"/>
                  </a:lnTo>
                  <a:lnTo>
                    <a:pt x="91" y="88"/>
                  </a:lnTo>
                  <a:lnTo>
                    <a:pt x="92" y="86"/>
                  </a:lnTo>
                  <a:lnTo>
                    <a:pt x="94" y="83"/>
                  </a:lnTo>
                  <a:lnTo>
                    <a:pt x="95" y="82"/>
                  </a:lnTo>
                  <a:lnTo>
                    <a:pt x="97" y="79"/>
                  </a:lnTo>
                  <a:lnTo>
                    <a:pt x="98" y="77"/>
                  </a:lnTo>
                  <a:lnTo>
                    <a:pt x="98" y="76"/>
                  </a:lnTo>
                  <a:lnTo>
                    <a:pt x="100" y="72"/>
                  </a:lnTo>
                  <a:lnTo>
                    <a:pt x="100" y="69"/>
                  </a:lnTo>
                  <a:lnTo>
                    <a:pt x="101" y="68"/>
                  </a:lnTo>
                  <a:lnTo>
                    <a:pt x="101" y="65"/>
                  </a:lnTo>
                  <a:lnTo>
                    <a:pt x="102" y="63"/>
                  </a:lnTo>
                  <a:lnTo>
                    <a:pt x="102" y="60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5" y="56"/>
                  </a:lnTo>
                  <a:close/>
                </a:path>
              </a:pathLst>
            </a:custGeom>
            <a:solidFill>
              <a:srgbClr val="9C9C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2" name="Freeform 142"/>
            <p:cNvSpPr>
              <a:spLocks/>
            </p:cNvSpPr>
            <p:nvPr/>
          </p:nvSpPr>
          <p:spPr bwMode="auto">
            <a:xfrm>
              <a:off x="2624" y="2147"/>
              <a:ext cx="99" cy="103"/>
            </a:xfrm>
            <a:custGeom>
              <a:avLst/>
              <a:gdLst/>
              <a:ahLst/>
              <a:cxnLst>
                <a:cxn ang="0">
                  <a:pos x="98" y="42"/>
                </a:cxn>
                <a:cxn ang="0">
                  <a:pos x="95" y="29"/>
                </a:cxn>
                <a:cxn ang="0">
                  <a:pos x="88" y="19"/>
                </a:cxn>
                <a:cxn ang="0">
                  <a:pos x="79" y="11"/>
                </a:cxn>
                <a:cxn ang="0">
                  <a:pos x="68" y="5"/>
                </a:cxn>
                <a:cxn ang="0">
                  <a:pos x="58" y="2"/>
                </a:cxn>
                <a:cxn ang="0">
                  <a:pos x="45" y="0"/>
                </a:cxn>
                <a:cxn ang="0">
                  <a:pos x="33" y="3"/>
                </a:cxn>
                <a:cxn ang="0">
                  <a:pos x="23" y="9"/>
                </a:cxn>
                <a:cxn ang="0">
                  <a:pos x="14" y="17"/>
                </a:cxn>
                <a:cxn ang="0">
                  <a:pos x="6" y="28"/>
                </a:cxn>
                <a:cxn ang="0">
                  <a:pos x="2" y="39"/>
                </a:cxn>
                <a:cxn ang="0">
                  <a:pos x="0" y="53"/>
                </a:cxn>
                <a:cxn ang="0">
                  <a:pos x="2" y="65"/>
                </a:cxn>
                <a:cxn ang="0">
                  <a:pos x="6" y="76"/>
                </a:cxn>
                <a:cxn ang="0">
                  <a:pos x="14" y="86"/>
                </a:cxn>
                <a:cxn ang="0">
                  <a:pos x="23" y="94"/>
                </a:cxn>
                <a:cxn ang="0">
                  <a:pos x="33" y="100"/>
                </a:cxn>
                <a:cxn ang="0">
                  <a:pos x="45" y="103"/>
                </a:cxn>
                <a:cxn ang="0">
                  <a:pos x="58" y="103"/>
                </a:cxn>
                <a:cxn ang="0">
                  <a:pos x="68" y="99"/>
                </a:cxn>
                <a:cxn ang="0">
                  <a:pos x="79" y="93"/>
                </a:cxn>
                <a:cxn ang="0">
                  <a:pos x="88" y="85"/>
                </a:cxn>
                <a:cxn ang="0">
                  <a:pos x="95" y="74"/>
                </a:cxn>
                <a:cxn ang="0">
                  <a:pos x="98" y="62"/>
                </a:cxn>
                <a:cxn ang="0">
                  <a:pos x="97" y="53"/>
                </a:cxn>
                <a:cxn ang="0">
                  <a:pos x="95" y="40"/>
                </a:cxn>
                <a:cxn ang="0">
                  <a:pos x="91" y="28"/>
                </a:cxn>
                <a:cxn ang="0">
                  <a:pos x="85" y="19"/>
                </a:cxn>
                <a:cxn ang="0">
                  <a:pos x="76" y="11"/>
                </a:cxn>
                <a:cxn ang="0">
                  <a:pos x="65" y="6"/>
                </a:cxn>
                <a:cxn ang="0">
                  <a:pos x="55" y="3"/>
                </a:cxn>
                <a:cxn ang="0">
                  <a:pos x="43" y="3"/>
                </a:cxn>
                <a:cxn ang="0">
                  <a:pos x="31" y="6"/>
                </a:cxn>
                <a:cxn ang="0">
                  <a:pos x="23" y="12"/>
                </a:cxn>
                <a:cxn ang="0">
                  <a:pos x="14" y="20"/>
                </a:cxn>
                <a:cxn ang="0">
                  <a:pos x="8" y="31"/>
                </a:cxn>
                <a:cxn ang="0">
                  <a:pos x="3" y="42"/>
                </a:cxn>
                <a:cxn ang="0">
                  <a:pos x="3" y="54"/>
                </a:cxn>
                <a:cxn ang="0">
                  <a:pos x="5" y="66"/>
                </a:cxn>
                <a:cxn ang="0">
                  <a:pos x="9" y="77"/>
                </a:cxn>
                <a:cxn ang="0">
                  <a:pos x="17" y="86"/>
                </a:cxn>
                <a:cxn ang="0">
                  <a:pos x="26" y="94"/>
                </a:cxn>
                <a:cxn ang="0">
                  <a:pos x="36" y="99"/>
                </a:cxn>
                <a:cxn ang="0">
                  <a:pos x="48" y="100"/>
                </a:cxn>
                <a:cxn ang="0">
                  <a:pos x="60" y="100"/>
                </a:cxn>
                <a:cxn ang="0">
                  <a:pos x="70" y="96"/>
                </a:cxn>
                <a:cxn ang="0">
                  <a:pos x="80" y="90"/>
                </a:cxn>
                <a:cxn ang="0">
                  <a:pos x="88" y="80"/>
                </a:cxn>
                <a:cxn ang="0">
                  <a:pos x="94" y="71"/>
                </a:cxn>
                <a:cxn ang="0">
                  <a:pos x="97" y="59"/>
                </a:cxn>
              </a:cxnLst>
              <a:rect l="0" t="0" r="r" b="b"/>
              <a:pathLst>
                <a:path w="99" h="103">
                  <a:moveTo>
                    <a:pt x="99" y="53"/>
                  </a:moveTo>
                  <a:lnTo>
                    <a:pt x="99" y="49"/>
                  </a:lnTo>
                  <a:lnTo>
                    <a:pt x="99" y="46"/>
                  </a:lnTo>
                  <a:lnTo>
                    <a:pt x="99" y="43"/>
                  </a:lnTo>
                  <a:lnTo>
                    <a:pt x="98" y="42"/>
                  </a:lnTo>
                  <a:lnTo>
                    <a:pt x="98" y="39"/>
                  </a:lnTo>
                  <a:lnTo>
                    <a:pt x="97" y="37"/>
                  </a:lnTo>
                  <a:lnTo>
                    <a:pt x="97" y="34"/>
                  </a:lnTo>
                  <a:lnTo>
                    <a:pt x="95" y="33"/>
                  </a:lnTo>
                  <a:lnTo>
                    <a:pt x="95" y="29"/>
                  </a:lnTo>
                  <a:lnTo>
                    <a:pt x="94" y="28"/>
                  </a:lnTo>
                  <a:lnTo>
                    <a:pt x="92" y="25"/>
                  </a:lnTo>
                  <a:lnTo>
                    <a:pt x="91" y="23"/>
                  </a:lnTo>
                  <a:lnTo>
                    <a:pt x="89" y="22"/>
                  </a:lnTo>
                  <a:lnTo>
                    <a:pt x="88" y="19"/>
                  </a:lnTo>
                  <a:lnTo>
                    <a:pt x="86" y="17"/>
                  </a:lnTo>
                  <a:lnTo>
                    <a:pt x="85" y="16"/>
                  </a:lnTo>
                  <a:lnTo>
                    <a:pt x="83" y="14"/>
                  </a:lnTo>
                  <a:lnTo>
                    <a:pt x="82" y="12"/>
                  </a:lnTo>
                  <a:lnTo>
                    <a:pt x="79" y="11"/>
                  </a:lnTo>
                  <a:lnTo>
                    <a:pt x="77" y="9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5" y="73"/>
                  </a:lnTo>
                  <a:lnTo>
                    <a:pt x="5" y="74"/>
                  </a:lnTo>
                  <a:lnTo>
                    <a:pt x="6" y="76"/>
                  </a:lnTo>
                  <a:lnTo>
                    <a:pt x="8" y="79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2" y="85"/>
                  </a:lnTo>
                  <a:lnTo>
                    <a:pt x="14" y="86"/>
                  </a:lnTo>
                  <a:lnTo>
                    <a:pt x="15" y="88"/>
                  </a:lnTo>
                  <a:lnTo>
                    <a:pt x="17" y="90"/>
                  </a:lnTo>
                  <a:lnTo>
                    <a:pt x="18" y="91"/>
                  </a:lnTo>
                  <a:lnTo>
                    <a:pt x="21" y="93"/>
                  </a:lnTo>
                  <a:lnTo>
                    <a:pt x="23" y="94"/>
                  </a:lnTo>
                  <a:lnTo>
                    <a:pt x="24" y="96"/>
                  </a:lnTo>
                  <a:lnTo>
                    <a:pt x="27" y="97"/>
                  </a:lnTo>
                  <a:lnTo>
                    <a:pt x="28" y="99"/>
                  </a:lnTo>
                  <a:lnTo>
                    <a:pt x="30" y="99"/>
                  </a:lnTo>
                  <a:lnTo>
                    <a:pt x="33" y="100"/>
                  </a:lnTo>
                  <a:lnTo>
                    <a:pt x="36" y="100"/>
                  </a:lnTo>
                  <a:lnTo>
                    <a:pt x="37" y="102"/>
                  </a:lnTo>
                  <a:lnTo>
                    <a:pt x="40" y="102"/>
                  </a:lnTo>
                  <a:lnTo>
                    <a:pt x="42" y="103"/>
                  </a:lnTo>
                  <a:lnTo>
                    <a:pt x="45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55" y="103"/>
                  </a:lnTo>
                  <a:lnTo>
                    <a:pt x="58" y="103"/>
                  </a:lnTo>
                  <a:lnTo>
                    <a:pt x="60" y="102"/>
                  </a:lnTo>
                  <a:lnTo>
                    <a:pt x="62" y="102"/>
                  </a:lnTo>
                  <a:lnTo>
                    <a:pt x="64" y="100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71" y="99"/>
                  </a:lnTo>
                  <a:lnTo>
                    <a:pt x="73" y="97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3" y="90"/>
                  </a:lnTo>
                  <a:lnTo>
                    <a:pt x="85" y="88"/>
                  </a:lnTo>
                  <a:lnTo>
                    <a:pt x="86" y="86"/>
                  </a:lnTo>
                  <a:lnTo>
                    <a:pt x="88" y="85"/>
                  </a:lnTo>
                  <a:lnTo>
                    <a:pt x="89" y="83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4" y="76"/>
                  </a:lnTo>
                  <a:lnTo>
                    <a:pt x="95" y="74"/>
                  </a:lnTo>
                  <a:lnTo>
                    <a:pt x="95" y="73"/>
                  </a:lnTo>
                  <a:lnTo>
                    <a:pt x="97" y="69"/>
                  </a:lnTo>
                  <a:lnTo>
                    <a:pt x="97" y="66"/>
                  </a:lnTo>
                  <a:lnTo>
                    <a:pt x="98" y="65"/>
                  </a:lnTo>
                  <a:lnTo>
                    <a:pt x="98" y="62"/>
                  </a:lnTo>
                  <a:lnTo>
                    <a:pt x="99" y="60"/>
                  </a:lnTo>
                  <a:lnTo>
                    <a:pt x="99" y="57"/>
                  </a:lnTo>
                  <a:lnTo>
                    <a:pt x="99" y="54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5" y="42"/>
                  </a:lnTo>
                  <a:lnTo>
                    <a:pt x="95" y="40"/>
                  </a:lnTo>
                  <a:lnTo>
                    <a:pt x="95" y="37"/>
                  </a:lnTo>
                  <a:lnTo>
                    <a:pt x="94" y="36"/>
                  </a:lnTo>
                  <a:lnTo>
                    <a:pt x="94" y="33"/>
                  </a:lnTo>
                  <a:lnTo>
                    <a:pt x="92" y="31"/>
                  </a:lnTo>
                  <a:lnTo>
                    <a:pt x="91" y="28"/>
                  </a:lnTo>
                  <a:lnTo>
                    <a:pt x="91" y="26"/>
                  </a:lnTo>
                  <a:lnTo>
                    <a:pt x="89" y="25"/>
                  </a:lnTo>
                  <a:lnTo>
                    <a:pt x="88" y="23"/>
                  </a:lnTo>
                  <a:lnTo>
                    <a:pt x="86" y="20"/>
                  </a:lnTo>
                  <a:lnTo>
                    <a:pt x="85" y="19"/>
                  </a:lnTo>
                  <a:lnTo>
                    <a:pt x="83" y="17"/>
                  </a:lnTo>
                  <a:lnTo>
                    <a:pt x="82" y="16"/>
                  </a:lnTo>
                  <a:lnTo>
                    <a:pt x="80" y="14"/>
                  </a:lnTo>
                  <a:lnTo>
                    <a:pt x="77" y="12"/>
                  </a:lnTo>
                  <a:lnTo>
                    <a:pt x="76" y="11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4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11" y="25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5" y="63"/>
                  </a:lnTo>
                  <a:lnTo>
                    <a:pt x="5" y="66"/>
                  </a:lnTo>
                  <a:lnTo>
                    <a:pt x="6" y="68"/>
                  </a:lnTo>
                  <a:lnTo>
                    <a:pt x="6" y="71"/>
                  </a:lnTo>
                  <a:lnTo>
                    <a:pt x="8" y="73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1" y="79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5" y="85"/>
                  </a:lnTo>
                  <a:lnTo>
                    <a:pt x="17" y="86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3" y="91"/>
                  </a:lnTo>
                  <a:lnTo>
                    <a:pt x="24" y="93"/>
                  </a:lnTo>
                  <a:lnTo>
                    <a:pt x="26" y="94"/>
                  </a:lnTo>
                  <a:lnTo>
                    <a:pt x="27" y="94"/>
                  </a:lnTo>
                  <a:lnTo>
                    <a:pt x="30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52" y="100"/>
                  </a:lnTo>
                  <a:lnTo>
                    <a:pt x="55" y="100"/>
                  </a:lnTo>
                  <a:lnTo>
                    <a:pt x="57" y="100"/>
                  </a:lnTo>
                  <a:lnTo>
                    <a:pt x="60" y="100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7"/>
                  </a:lnTo>
                  <a:lnTo>
                    <a:pt x="68" y="97"/>
                  </a:lnTo>
                  <a:lnTo>
                    <a:pt x="70" y="96"/>
                  </a:lnTo>
                  <a:lnTo>
                    <a:pt x="73" y="94"/>
                  </a:lnTo>
                  <a:lnTo>
                    <a:pt x="74" y="94"/>
                  </a:lnTo>
                  <a:lnTo>
                    <a:pt x="76" y="93"/>
                  </a:lnTo>
                  <a:lnTo>
                    <a:pt x="77" y="91"/>
                  </a:lnTo>
                  <a:lnTo>
                    <a:pt x="80" y="90"/>
                  </a:lnTo>
                  <a:lnTo>
                    <a:pt x="82" y="88"/>
                  </a:lnTo>
                  <a:lnTo>
                    <a:pt x="83" y="86"/>
                  </a:lnTo>
                  <a:lnTo>
                    <a:pt x="85" y="85"/>
                  </a:lnTo>
                  <a:lnTo>
                    <a:pt x="86" y="83"/>
                  </a:lnTo>
                  <a:lnTo>
                    <a:pt x="88" y="80"/>
                  </a:lnTo>
                  <a:lnTo>
                    <a:pt x="89" y="79"/>
                  </a:lnTo>
                  <a:lnTo>
                    <a:pt x="91" y="77"/>
                  </a:lnTo>
                  <a:lnTo>
                    <a:pt x="91" y="76"/>
                  </a:lnTo>
                  <a:lnTo>
                    <a:pt x="92" y="73"/>
                  </a:lnTo>
                  <a:lnTo>
                    <a:pt x="94" y="71"/>
                  </a:lnTo>
                  <a:lnTo>
                    <a:pt x="94" y="68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2"/>
                  </a:lnTo>
                  <a:lnTo>
                    <a:pt x="97" y="59"/>
                  </a:lnTo>
                  <a:lnTo>
                    <a:pt x="97" y="57"/>
                  </a:lnTo>
                  <a:lnTo>
                    <a:pt x="97" y="54"/>
                  </a:lnTo>
                  <a:lnTo>
                    <a:pt x="97" y="53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A1A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3" name="Freeform 143"/>
            <p:cNvSpPr>
              <a:spLocks/>
            </p:cNvSpPr>
            <p:nvPr/>
          </p:nvSpPr>
          <p:spPr bwMode="auto">
            <a:xfrm>
              <a:off x="2627" y="2150"/>
              <a:ext cx="94" cy="97"/>
            </a:xfrm>
            <a:custGeom>
              <a:avLst/>
              <a:gdLst/>
              <a:ahLst/>
              <a:cxnLst>
                <a:cxn ang="0">
                  <a:pos x="92" y="39"/>
                </a:cxn>
                <a:cxn ang="0">
                  <a:pos x="89" y="28"/>
                </a:cxn>
                <a:cxn ang="0">
                  <a:pos x="83" y="17"/>
                </a:cxn>
                <a:cxn ang="0">
                  <a:pos x="74" y="9"/>
                </a:cxn>
                <a:cxn ang="0">
                  <a:pos x="65" y="3"/>
                </a:cxn>
                <a:cxn ang="0">
                  <a:pos x="54" y="0"/>
                </a:cxn>
                <a:cxn ang="0">
                  <a:pos x="42" y="0"/>
                </a:cxn>
                <a:cxn ang="0">
                  <a:pos x="31" y="3"/>
                </a:cxn>
                <a:cxn ang="0">
                  <a:pos x="21" y="8"/>
                </a:cxn>
                <a:cxn ang="0">
                  <a:pos x="12" y="16"/>
                </a:cxn>
                <a:cxn ang="0">
                  <a:pos x="6" y="25"/>
                </a:cxn>
                <a:cxn ang="0">
                  <a:pos x="2" y="37"/>
                </a:cxn>
                <a:cxn ang="0">
                  <a:pos x="0" y="50"/>
                </a:cxn>
                <a:cxn ang="0">
                  <a:pos x="2" y="60"/>
                </a:cxn>
                <a:cxn ang="0">
                  <a:pos x="6" y="73"/>
                </a:cxn>
                <a:cxn ang="0">
                  <a:pos x="12" y="82"/>
                </a:cxn>
                <a:cxn ang="0">
                  <a:pos x="21" y="90"/>
                </a:cxn>
                <a:cxn ang="0">
                  <a:pos x="31" y="94"/>
                </a:cxn>
                <a:cxn ang="0">
                  <a:pos x="42" y="97"/>
                </a:cxn>
                <a:cxn ang="0">
                  <a:pos x="54" y="97"/>
                </a:cxn>
                <a:cxn ang="0">
                  <a:pos x="65" y="94"/>
                </a:cxn>
                <a:cxn ang="0">
                  <a:pos x="74" y="88"/>
                </a:cxn>
                <a:cxn ang="0">
                  <a:pos x="83" y="80"/>
                </a:cxn>
                <a:cxn ang="0">
                  <a:pos x="89" y="70"/>
                </a:cxn>
                <a:cxn ang="0">
                  <a:pos x="92" y="59"/>
                </a:cxn>
                <a:cxn ang="0">
                  <a:pos x="91" y="50"/>
                </a:cxn>
                <a:cxn ang="0">
                  <a:pos x="89" y="37"/>
                </a:cxn>
                <a:cxn ang="0">
                  <a:pos x="86" y="26"/>
                </a:cxn>
                <a:cxn ang="0">
                  <a:pos x="80" y="17"/>
                </a:cxn>
                <a:cxn ang="0">
                  <a:pos x="71" y="11"/>
                </a:cxn>
                <a:cxn ang="0">
                  <a:pos x="62" y="5"/>
                </a:cxn>
                <a:cxn ang="0">
                  <a:pos x="52" y="3"/>
                </a:cxn>
                <a:cxn ang="0">
                  <a:pos x="40" y="3"/>
                </a:cxn>
                <a:cxn ang="0">
                  <a:pos x="30" y="6"/>
                </a:cxn>
                <a:cxn ang="0">
                  <a:pos x="21" y="13"/>
                </a:cxn>
                <a:cxn ang="0">
                  <a:pos x="12" y="20"/>
                </a:cxn>
                <a:cxn ang="0">
                  <a:pos x="8" y="30"/>
                </a:cxn>
                <a:cxn ang="0">
                  <a:pos x="3" y="40"/>
                </a:cxn>
                <a:cxn ang="0">
                  <a:pos x="3" y="51"/>
                </a:cxn>
                <a:cxn ang="0">
                  <a:pos x="5" y="62"/>
                </a:cxn>
                <a:cxn ang="0">
                  <a:pos x="9" y="73"/>
                </a:cxn>
                <a:cxn ang="0">
                  <a:pos x="15" y="82"/>
                </a:cxn>
                <a:cxn ang="0">
                  <a:pos x="24" y="88"/>
                </a:cxn>
                <a:cxn ang="0">
                  <a:pos x="34" y="93"/>
                </a:cxn>
                <a:cxn ang="0">
                  <a:pos x="45" y="94"/>
                </a:cxn>
                <a:cxn ang="0">
                  <a:pos x="57" y="94"/>
                </a:cxn>
                <a:cxn ang="0">
                  <a:pos x="65" y="90"/>
                </a:cxn>
                <a:cxn ang="0">
                  <a:pos x="76" y="85"/>
                </a:cxn>
                <a:cxn ang="0">
                  <a:pos x="82" y="76"/>
                </a:cxn>
                <a:cxn ang="0">
                  <a:pos x="88" y="66"/>
                </a:cxn>
                <a:cxn ang="0">
                  <a:pos x="91" y="56"/>
                </a:cxn>
              </a:cxnLst>
              <a:rect l="0" t="0" r="r" b="b"/>
              <a:pathLst>
                <a:path w="94" h="97">
                  <a:moveTo>
                    <a:pt x="94" y="50"/>
                  </a:moveTo>
                  <a:lnTo>
                    <a:pt x="94" y="46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2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1" y="33"/>
                  </a:lnTo>
                  <a:lnTo>
                    <a:pt x="91" y="30"/>
                  </a:lnTo>
                  <a:lnTo>
                    <a:pt x="89" y="28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6" y="22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82" y="16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7" y="11"/>
                  </a:lnTo>
                  <a:lnTo>
                    <a:pt x="74" y="9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5" y="70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1" y="80"/>
                  </a:lnTo>
                  <a:lnTo>
                    <a:pt x="12" y="82"/>
                  </a:lnTo>
                  <a:lnTo>
                    <a:pt x="14" y="83"/>
                  </a:lnTo>
                  <a:lnTo>
                    <a:pt x="15" y="85"/>
                  </a:lnTo>
                  <a:lnTo>
                    <a:pt x="17" y="87"/>
                  </a:lnTo>
                  <a:lnTo>
                    <a:pt x="20" y="88"/>
                  </a:lnTo>
                  <a:lnTo>
                    <a:pt x="21" y="90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7" y="93"/>
                  </a:lnTo>
                  <a:lnTo>
                    <a:pt x="28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6" y="96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2" y="97"/>
                  </a:lnTo>
                  <a:lnTo>
                    <a:pt x="45" y="97"/>
                  </a:lnTo>
                  <a:lnTo>
                    <a:pt x="46" y="97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61" y="96"/>
                  </a:lnTo>
                  <a:lnTo>
                    <a:pt x="62" y="94"/>
                  </a:lnTo>
                  <a:lnTo>
                    <a:pt x="65" y="94"/>
                  </a:lnTo>
                  <a:lnTo>
                    <a:pt x="67" y="93"/>
                  </a:lnTo>
                  <a:lnTo>
                    <a:pt x="70" y="91"/>
                  </a:lnTo>
                  <a:lnTo>
                    <a:pt x="71" y="91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7" y="87"/>
                  </a:lnTo>
                  <a:lnTo>
                    <a:pt x="79" y="85"/>
                  </a:lnTo>
                  <a:lnTo>
                    <a:pt x="80" y="83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5" y="77"/>
                  </a:lnTo>
                  <a:lnTo>
                    <a:pt x="86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9" y="70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2" y="63"/>
                  </a:lnTo>
                  <a:lnTo>
                    <a:pt x="92" y="60"/>
                  </a:lnTo>
                  <a:lnTo>
                    <a:pt x="92" y="59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2"/>
                  </a:lnTo>
                  <a:lnTo>
                    <a:pt x="91" y="40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9" y="33"/>
                  </a:lnTo>
                  <a:lnTo>
                    <a:pt x="88" y="31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9" y="16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3" y="13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6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6" y="31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70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5" y="82"/>
                  </a:lnTo>
                  <a:lnTo>
                    <a:pt x="17" y="83"/>
                  </a:lnTo>
                  <a:lnTo>
                    <a:pt x="18" y="85"/>
                  </a:lnTo>
                  <a:lnTo>
                    <a:pt x="21" y="87"/>
                  </a:lnTo>
                  <a:lnTo>
                    <a:pt x="23" y="87"/>
                  </a:lnTo>
                  <a:lnTo>
                    <a:pt x="24" y="88"/>
                  </a:lnTo>
                  <a:lnTo>
                    <a:pt x="25" y="90"/>
                  </a:lnTo>
                  <a:lnTo>
                    <a:pt x="28" y="90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40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6" y="94"/>
                  </a:lnTo>
                  <a:lnTo>
                    <a:pt x="49" y="94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4" y="91"/>
                  </a:lnTo>
                  <a:lnTo>
                    <a:pt x="65" y="90"/>
                  </a:lnTo>
                  <a:lnTo>
                    <a:pt x="68" y="90"/>
                  </a:lnTo>
                  <a:lnTo>
                    <a:pt x="70" y="88"/>
                  </a:lnTo>
                  <a:lnTo>
                    <a:pt x="71" y="87"/>
                  </a:lnTo>
                  <a:lnTo>
                    <a:pt x="73" y="87"/>
                  </a:lnTo>
                  <a:lnTo>
                    <a:pt x="76" y="85"/>
                  </a:lnTo>
                  <a:lnTo>
                    <a:pt x="77" y="83"/>
                  </a:lnTo>
                  <a:lnTo>
                    <a:pt x="79" y="82"/>
                  </a:lnTo>
                  <a:lnTo>
                    <a:pt x="80" y="80"/>
                  </a:lnTo>
                  <a:lnTo>
                    <a:pt x="82" y="79"/>
                  </a:lnTo>
                  <a:lnTo>
                    <a:pt x="82" y="76"/>
                  </a:lnTo>
                  <a:lnTo>
                    <a:pt x="83" y="74"/>
                  </a:lnTo>
                  <a:lnTo>
                    <a:pt x="85" y="73"/>
                  </a:lnTo>
                  <a:lnTo>
                    <a:pt x="86" y="71"/>
                  </a:lnTo>
                  <a:lnTo>
                    <a:pt x="86" y="70"/>
                  </a:lnTo>
                  <a:lnTo>
                    <a:pt x="88" y="66"/>
                  </a:lnTo>
                  <a:lnTo>
                    <a:pt x="89" y="65"/>
                  </a:lnTo>
                  <a:lnTo>
                    <a:pt x="89" y="62"/>
                  </a:lnTo>
                  <a:lnTo>
                    <a:pt x="89" y="60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A6A6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4" name="Freeform 144"/>
            <p:cNvSpPr>
              <a:spLocks/>
            </p:cNvSpPr>
            <p:nvPr/>
          </p:nvSpPr>
          <p:spPr bwMode="auto">
            <a:xfrm>
              <a:off x="2630" y="2153"/>
              <a:ext cx="88" cy="9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3" y="27"/>
                </a:cxn>
                <a:cxn ang="0">
                  <a:pos x="79" y="17"/>
                </a:cxn>
                <a:cxn ang="0">
                  <a:pos x="70" y="10"/>
                </a:cxn>
                <a:cxn ang="0">
                  <a:pos x="61" y="3"/>
                </a:cxn>
                <a:cxn ang="0">
                  <a:pos x="51" y="0"/>
                </a:cxn>
                <a:cxn ang="0">
                  <a:pos x="39" y="0"/>
                </a:cxn>
                <a:cxn ang="0">
                  <a:pos x="28" y="2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23"/>
                </a:cxn>
                <a:cxn ang="0">
                  <a:pos x="2" y="34"/>
                </a:cxn>
                <a:cxn ang="0">
                  <a:pos x="0" y="47"/>
                </a:cxn>
                <a:cxn ang="0">
                  <a:pos x="2" y="57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20" y="84"/>
                </a:cxn>
                <a:cxn ang="0">
                  <a:pos x="28" y="90"/>
                </a:cxn>
                <a:cxn ang="0">
                  <a:pos x="39" y="91"/>
                </a:cxn>
                <a:cxn ang="0">
                  <a:pos x="51" y="91"/>
                </a:cxn>
                <a:cxn ang="0">
                  <a:pos x="61" y="88"/>
                </a:cxn>
                <a:cxn ang="0">
                  <a:pos x="70" y="84"/>
                </a:cxn>
                <a:cxn ang="0">
                  <a:pos x="79" y="76"/>
                </a:cxn>
                <a:cxn ang="0">
                  <a:pos x="83" y="67"/>
                </a:cxn>
                <a:cxn ang="0">
                  <a:pos x="88" y="56"/>
                </a:cxn>
                <a:cxn ang="0">
                  <a:pos x="86" y="47"/>
                </a:cxn>
                <a:cxn ang="0">
                  <a:pos x="85" y="36"/>
                </a:cxn>
                <a:cxn ang="0">
                  <a:pos x="80" y="25"/>
                </a:cxn>
                <a:cxn ang="0">
                  <a:pos x="74" y="17"/>
                </a:cxn>
                <a:cxn ang="0">
                  <a:pos x="67" y="10"/>
                </a:cxn>
                <a:cxn ang="0">
                  <a:pos x="58" y="5"/>
                </a:cxn>
                <a:cxn ang="0">
                  <a:pos x="48" y="3"/>
                </a:cxn>
                <a:cxn ang="0">
                  <a:pos x="37" y="3"/>
                </a:cxn>
                <a:cxn ang="0">
                  <a:pos x="28" y="6"/>
                </a:cxn>
                <a:cxn ang="0">
                  <a:pos x="20" y="11"/>
                </a:cxn>
                <a:cxn ang="0">
                  <a:pos x="12" y="19"/>
                </a:cxn>
                <a:cxn ang="0">
                  <a:pos x="6" y="27"/>
                </a:cxn>
                <a:cxn ang="0">
                  <a:pos x="3" y="37"/>
                </a:cxn>
                <a:cxn ang="0">
                  <a:pos x="2" y="48"/>
                </a:cxn>
                <a:cxn ang="0">
                  <a:pos x="5" y="59"/>
                </a:cxn>
                <a:cxn ang="0">
                  <a:pos x="8" y="68"/>
                </a:cxn>
                <a:cxn ang="0">
                  <a:pos x="15" y="76"/>
                </a:cxn>
                <a:cxn ang="0">
                  <a:pos x="22" y="84"/>
                </a:cxn>
                <a:cxn ang="0">
                  <a:pos x="31" y="87"/>
                </a:cxn>
                <a:cxn ang="0">
                  <a:pos x="42" y="90"/>
                </a:cxn>
                <a:cxn ang="0">
                  <a:pos x="52" y="88"/>
                </a:cxn>
                <a:cxn ang="0">
                  <a:pos x="62" y="85"/>
                </a:cxn>
                <a:cxn ang="0">
                  <a:pos x="70" y="79"/>
                </a:cxn>
                <a:cxn ang="0">
                  <a:pos x="77" y="71"/>
                </a:cxn>
                <a:cxn ang="0">
                  <a:pos x="82" y="63"/>
                </a:cxn>
                <a:cxn ang="0">
                  <a:pos x="85" y="53"/>
                </a:cxn>
              </a:cxnLst>
              <a:rect l="0" t="0" r="r" b="b"/>
              <a:pathLst>
                <a:path w="88" h="91">
                  <a:moveTo>
                    <a:pt x="88" y="47"/>
                  </a:moveTo>
                  <a:lnTo>
                    <a:pt x="88" y="43"/>
                  </a:lnTo>
                  <a:lnTo>
                    <a:pt x="88" y="42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6" y="34"/>
                  </a:lnTo>
                  <a:lnTo>
                    <a:pt x="86" y="33"/>
                  </a:lnTo>
                  <a:lnTo>
                    <a:pt x="86" y="30"/>
                  </a:lnTo>
                  <a:lnTo>
                    <a:pt x="85" y="28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4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3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9" y="76"/>
                  </a:lnTo>
                  <a:lnTo>
                    <a:pt x="11" y="77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5" y="82"/>
                  </a:lnTo>
                  <a:lnTo>
                    <a:pt x="18" y="84"/>
                  </a:lnTo>
                  <a:lnTo>
                    <a:pt x="20" y="84"/>
                  </a:lnTo>
                  <a:lnTo>
                    <a:pt x="21" y="85"/>
                  </a:lnTo>
                  <a:lnTo>
                    <a:pt x="22" y="87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1"/>
                  </a:lnTo>
                  <a:lnTo>
                    <a:pt x="34" y="91"/>
                  </a:lnTo>
                  <a:lnTo>
                    <a:pt x="37" y="91"/>
                  </a:lnTo>
                  <a:lnTo>
                    <a:pt x="39" y="91"/>
                  </a:lnTo>
                  <a:lnTo>
                    <a:pt x="42" y="91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6" y="90"/>
                  </a:lnTo>
                  <a:lnTo>
                    <a:pt x="59" y="90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5" y="87"/>
                  </a:lnTo>
                  <a:lnTo>
                    <a:pt x="67" y="85"/>
                  </a:lnTo>
                  <a:lnTo>
                    <a:pt x="68" y="84"/>
                  </a:lnTo>
                  <a:lnTo>
                    <a:pt x="70" y="84"/>
                  </a:lnTo>
                  <a:lnTo>
                    <a:pt x="73" y="82"/>
                  </a:lnTo>
                  <a:lnTo>
                    <a:pt x="74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9" y="76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2" y="70"/>
                  </a:lnTo>
                  <a:lnTo>
                    <a:pt x="83" y="68"/>
                  </a:lnTo>
                  <a:lnTo>
                    <a:pt x="83" y="67"/>
                  </a:lnTo>
                  <a:lnTo>
                    <a:pt x="85" y="63"/>
                  </a:lnTo>
                  <a:lnTo>
                    <a:pt x="86" y="62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8" y="56"/>
                  </a:lnTo>
                  <a:lnTo>
                    <a:pt x="88" y="53"/>
                  </a:lnTo>
                  <a:lnTo>
                    <a:pt x="88" y="51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6" y="47"/>
                  </a:lnTo>
                  <a:lnTo>
                    <a:pt x="86" y="43"/>
                  </a:lnTo>
                  <a:lnTo>
                    <a:pt x="85" y="42"/>
                  </a:lnTo>
                  <a:lnTo>
                    <a:pt x="85" y="39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1" y="14"/>
                  </a:lnTo>
                  <a:lnTo>
                    <a:pt x="70" y="13"/>
                  </a:lnTo>
                  <a:lnTo>
                    <a:pt x="68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2" y="43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8" y="67"/>
                  </a:lnTo>
                  <a:lnTo>
                    <a:pt x="8" y="68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5" y="76"/>
                  </a:lnTo>
                  <a:lnTo>
                    <a:pt x="17" y="77"/>
                  </a:lnTo>
                  <a:lnTo>
                    <a:pt x="18" y="79"/>
                  </a:lnTo>
                  <a:lnTo>
                    <a:pt x="20" y="80"/>
                  </a:lnTo>
                  <a:lnTo>
                    <a:pt x="21" y="82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5" y="85"/>
                  </a:lnTo>
                  <a:lnTo>
                    <a:pt x="28" y="85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33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51" y="88"/>
                  </a:lnTo>
                  <a:lnTo>
                    <a:pt x="52" y="88"/>
                  </a:lnTo>
                  <a:lnTo>
                    <a:pt x="55" y="88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4" y="84"/>
                  </a:lnTo>
                  <a:lnTo>
                    <a:pt x="65" y="84"/>
                  </a:lnTo>
                  <a:lnTo>
                    <a:pt x="67" y="82"/>
                  </a:lnTo>
                  <a:lnTo>
                    <a:pt x="68" y="80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6"/>
                  </a:lnTo>
                  <a:lnTo>
                    <a:pt x="74" y="74"/>
                  </a:lnTo>
                  <a:lnTo>
                    <a:pt x="76" y="73"/>
                  </a:lnTo>
                  <a:lnTo>
                    <a:pt x="77" y="71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83" y="60"/>
                  </a:lnTo>
                  <a:lnTo>
                    <a:pt x="83" y="59"/>
                  </a:lnTo>
                  <a:lnTo>
                    <a:pt x="85" y="57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5" y="50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ABAB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5" name="Freeform 145"/>
            <p:cNvSpPr>
              <a:spLocks/>
            </p:cNvSpPr>
            <p:nvPr/>
          </p:nvSpPr>
          <p:spPr bwMode="auto">
            <a:xfrm>
              <a:off x="2632" y="2155"/>
              <a:ext cx="84" cy="88"/>
            </a:xfrm>
            <a:custGeom>
              <a:avLst/>
              <a:gdLst/>
              <a:ahLst/>
              <a:cxnLst>
                <a:cxn ang="0">
                  <a:pos x="83" y="35"/>
                </a:cxn>
                <a:cxn ang="0">
                  <a:pos x="80" y="25"/>
                </a:cxn>
                <a:cxn ang="0">
                  <a:pos x="74" y="17"/>
                </a:cxn>
                <a:cxn ang="0">
                  <a:pos x="66" y="9"/>
                </a:cxn>
                <a:cxn ang="0">
                  <a:pos x="57" y="4"/>
                </a:cxn>
                <a:cxn ang="0">
                  <a:pos x="49" y="1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19" y="8"/>
                </a:cxn>
                <a:cxn ang="0">
                  <a:pos x="12" y="15"/>
                </a:cxn>
                <a:cxn ang="0">
                  <a:pos x="6" y="23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1" y="55"/>
                </a:cxn>
                <a:cxn ang="0">
                  <a:pos x="6" y="65"/>
                </a:cxn>
                <a:cxn ang="0">
                  <a:pos x="12" y="72"/>
                </a:cxn>
                <a:cxn ang="0">
                  <a:pos x="19" y="80"/>
                </a:cxn>
                <a:cxn ang="0">
                  <a:pos x="28" y="85"/>
                </a:cxn>
                <a:cxn ang="0">
                  <a:pos x="38" y="88"/>
                </a:cxn>
                <a:cxn ang="0">
                  <a:pos x="49" y="86"/>
                </a:cxn>
                <a:cxn ang="0">
                  <a:pos x="57" y="83"/>
                </a:cxn>
                <a:cxn ang="0">
                  <a:pos x="66" y="78"/>
                </a:cxn>
                <a:cxn ang="0">
                  <a:pos x="74" y="71"/>
                </a:cxn>
                <a:cxn ang="0">
                  <a:pos x="80" y="63"/>
                </a:cxn>
                <a:cxn ang="0">
                  <a:pos x="83" y="52"/>
                </a:cxn>
                <a:cxn ang="0">
                  <a:pos x="81" y="45"/>
                </a:cxn>
                <a:cxn ang="0">
                  <a:pos x="80" y="34"/>
                </a:cxn>
                <a:cxn ang="0">
                  <a:pos x="77" y="25"/>
                </a:cxn>
                <a:cxn ang="0">
                  <a:pos x="71" y="17"/>
                </a:cxn>
                <a:cxn ang="0">
                  <a:pos x="63" y="11"/>
                </a:cxn>
                <a:cxn ang="0">
                  <a:pos x="56" y="6"/>
                </a:cxn>
                <a:cxn ang="0">
                  <a:pos x="46" y="3"/>
                </a:cxn>
                <a:cxn ang="0">
                  <a:pos x="35" y="3"/>
                </a:cxn>
                <a:cxn ang="0">
                  <a:pos x="26" y="6"/>
                </a:cxn>
                <a:cxn ang="0">
                  <a:pos x="19" y="11"/>
                </a:cxn>
                <a:cxn ang="0">
                  <a:pos x="12" y="18"/>
                </a:cxn>
                <a:cxn ang="0">
                  <a:pos x="7" y="26"/>
                </a:cxn>
                <a:cxn ang="0">
                  <a:pos x="4" y="35"/>
                </a:cxn>
                <a:cxn ang="0">
                  <a:pos x="3" y="46"/>
                </a:cxn>
                <a:cxn ang="0">
                  <a:pos x="4" y="55"/>
                </a:cxn>
                <a:cxn ang="0">
                  <a:pos x="9" y="65"/>
                </a:cxn>
                <a:cxn ang="0">
                  <a:pos x="15" y="72"/>
                </a:cxn>
                <a:cxn ang="0">
                  <a:pos x="22" y="78"/>
                </a:cxn>
                <a:cxn ang="0">
                  <a:pos x="31" y="83"/>
                </a:cxn>
                <a:cxn ang="0">
                  <a:pos x="40" y="85"/>
                </a:cxn>
                <a:cxn ang="0">
                  <a:pos x="50" y="83"/>
                </a:cxn>
                <a:cxn ang="0">
                  <a:pos x="59" y="80"/>
                </a:cxn>
                <a:cxn ang="0">
                  <a:pos x="66" y="75"/>
                </a:cxn>
                <a:cxn ang="0">
                  <a:pos x="74" y="68"/>
                </a:cxn>
                <a:cxn ang="0">
                  <a:pos x="78" y="60"/>
                </a:cxn>
                <a:cxn ang="0">
                  <a:pos x="81" y="51"/>
                </a:cxn>
              </a:cxnLst>
              <a:rect l="0" t="0" r="r" b="b"/>
              <a:pathLst>
                <a:path w="84" h="88">
                  <a:moveTo>
                    <a:pt x="84" y="45"/>
                  </a:moveTo>
                  <a:lnTo>
                    <a:pt x="84" y="41"/>
                  </a:lnTo>
                  <a:lnTo>
                    <a:pt x="83" y="40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0" y="28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77" y="20"/>
                  </a:lnTo>
                  <a:lnTo>
                    <a:pt x="75" y="18"/>
                  </a:lnTo>
                  <a:lnTo>
                    <a:pt x="74" y="17"/>
                  </a:lnTo>
                  <a:lnTo>
                    <a:pt x="72" y="15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1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3" y="8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6" y="65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9" y="69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3" y="74"/>
                  </a:lnTo>
                  <a:lnTo>
                    <a:pt x="15" y="75"/>
                  </a:lnTo>
                  <a:lnTo>
                    <a:pt x="16" y="77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3" y="83"/>
                  </a:lnTo>
                  <a:lnTo>
                    <a:pt x="26" y="83"/>
                  </a:lnTo>
                  <a:lnTo>
                    <a:pt x="28" y="85"/>
                  </a:lnTo>
                  <a:lnTo>
                    <a:pt x="29" y="85"/>
                  </a:lnTo>
                  <a:lnTo>
                    <a:pt x="31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7" y="83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3" y="82"/>
                  </a:lnTo>
                  <a:lnTo>
                    <a:pt x="65" y="80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5"/>
                  </a:lnTo>
                  <a:lnTo>
                    <a:pt x="71" y="74"/>
                  </a:lnTo>
                  <a:lnTo>
                    <a:pt x="72" y="72"/>
                  </a:lnTo>
                  <a:lnTo>
                    <a:pt x="74" y="71"/>
                  </a:lnTo>
                  <a:lnTo>
                    <a:pt x="75" y="69"/>
                  </a:lnTo>
                  <a:lnTo>
                    <a:pt x="77" y="68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81" y="58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48"/>
                  </a:lnTo>
                  <a:lnTo>
                    <a:pt x="84" y="46"/>
                  </a:lnTo>
                  <a:lnTo>
                    <a:pt x="84" y="45"/>
                  </a:lnTo>
                  <a:lnTo>
                    <a:pt x="81" y="45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80" y="35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7" y="25"/>
                  </a:lnTo>
                  <a:lnTo>
                    <a:pt x="75" y="23"/>
                  </a:lnTo>
                  <a:lnTo>
                    <a:pt x="74" y="21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2" y="9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7" y="6"/>
                  </a:lnTo>
                  <a:lnTo>
                    <a:pt x="56" y="6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4"/>
                  </a:lnTo>
                  <a:lnTo>
                    <a:pt x="18" y="75"/>
                  </a:lnTo>
                  <a:lnTo>
                    <a:pt x="19" y="77"/>
                  </a:lnTo>
                  <a:lnTo>
                    <a:pt x="20" y="77"/>
                  </a:lnTo>
                  <a:lnTo>
                    <a:pt x="22" y="78"/>
                  </a:lnTo>
                  <a:lnTo>
                    <a:pt x="23" y="80"/>
                  </a:lnTo>
                  <a:lnTo>
                    <a:pt x="25" y="80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3"/>
                  </a:lnTo>
                  <a:lnTo>
                    <a:pt x="34" y="83"/>
                  </a:lnTo>
                  <a:lnTo>
                    <a:pt x="35" y="85"/>
                  </a:lnTo>
                  <a:lnTo>
                    <a:pt x="38" y="85"/>
                  </a:lnTo>
                  <a:lnTo>
                    <a:pt x="40" y="85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9" y="85"/>
                  </a:lnTo>
                  <a:lnTo>
                    <a:pt x="50" y="83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6" y="82"/>
                  </a:lnTo>
                  <a:lnTo>
                    <a:pt x="57" y="82"/>
                  </a:lnTo>
                  <a:lnTo>
                    <a:pt x="59" y="80"/>
                  </a:lnTo>
                  <a:lnTo>
                    <a:pt x="60" y="80"/>
                  </a:lnTo>
                  <a:lnTo>
                    <a:pt x="62" y="78"/>
                  </a:lnTo>
                  <a:lnTo>
                    <a:pt x="63" y="77"/>
                  </a:lnTo>
                  <a:lnTo>
                    <a:pt x="65" y="77"/>
                  </a:lnTo>
                  <a:lnTo>
                    <a:pt x="66" y="75"/>
                  </a:lnTo>
                  <a:lnTo>
                    <a:pt x="68" y="74"/>
                  </a:lnTo>
                  <a:lnTo>
                    <a:pt x="69" y="72"/>
                  </a:lnTo>
                  <a:lnTo>
                    <a:pt x="71" y="71"/>
                  </a:lnTo>
                  <a:lnTo>
                    <a:pt x="72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5" y="65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1" y="51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B0B0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6" name="Freeform 146"/>
            <p:cNvSpPr>
              <a:spLocks/>
            </p:cNvSpPr>
            <p:nvPr/>
          </p:nvSpPr>
          <p:spPr bwMode="auto">
            <a:xfrm>
              <a:off x="2635" y="2158"/>
              <a:ext cx="78" cy="82"/>
            </a:xfrm>
            <a:custGeom>
              <a:avLst/>
              <a:gdLst/>
              <a:ahLst/>
              <a:cxnLst>
                <a:cxn ang="0">
                  <a:pos x="77" y="32"/>
                </a:cxn>
                <a:cxn ang="0">
                  <a:pos x="74" y="23"/>
                </a:cxn>
                <a:cxn ang="0">
                  <a:pos x="69" y="15"/>
                </a:cxn>
                <a:cxn ang="0">
                  <a:pos x="62" y="8"/>
                </a:cxn>
                <a:cxn ang="0">
                  <a:pos x="54" y="3"/>
                </a:cxn>
                <a:cxn ang="0">
                  <a:pos x="46" y="0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7" y="8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1" y="31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4" y="60"/>
                </a:cxn>
                <a:cxn ang="0">
                  <a:pos x="10" y="68"/>
                </a:cxn>
                <a:cxn ang="0">
                  <a:pos x="17" y="74"/>
                </a:cxn>
                <a:cxn ang="0">
                  <a:pos x="25" y="79"/>
                </a:cxn>
                <a:cxn ang="0">
                  <a:pos x="35" y="82"/>
                </a:cxn>
                <a:cxn ang="0">
                  <a:pos x="46" y="82"/>
                </a:cxn>
                <a:cxn ang="0">
                  <a:pos x="54" y="79"/>
                </a:cxn>
                <a:cxn ang="0">
                  <a:pos x="62" y="74"/>
                </a:cxn>
                <a:cxn ang="0">
                  <a:pos x="69" y="66"/>
                </a:cxn>
                <a:cxn ang="0">
                  <a:pos x="74" y="58"/>
                </a:cxn>
                <a:cxn ang="0">
                  <a:pos x="77" y="49"/>
                </a:cxn>
                <a:cxn ang="0">
                  <a:pos x="75" y="42"/>
                </a:cxn>
                <a:cxn ang="0">
                  <a:pos x="74" y="31"/>
                </a:cxn>
                <a:cxn ang="0">
                  <a:pos x="71" y="23"/>
                </a:cxn>
                <a:cxn ang="0">
                  <a:pos x="66" y="15"/>
                </a:cxn>
                <a:cxn ang="0">
                  <a:pos x="59" y="9"/>
                </a:cxn>
                <a:cxn ang="0">
                  <a:pos x="51" y="5"/>
                </a:cxn>
                <a:cxn ang="0">
                  <a:pos x="43" y="3"/>
                </a:cxn>
                <a:cxn ang="0">
                  <a:pos x="34" y="3"/>
                </a:cxn>
                <a:cxn ang="0">
                  <a:pos x="25" y="6"/>
                </a:cxn>
                <a:cxn ang="0">
                  <a:pos x="17" y="11"/>
                </a:cxn>
                <a:cxn ang="0">
                  <a:pos x="12" y="17"/>
                </a:cxn>
                <a:cxn ang="0">
                  <a:pos x="6" y="25"/>
                </a:cxn>
                <a:cxn ang="0">
                  <a:pos x="3" y="34"/>
                </a:cxn>
                <a:cxn ang="0">
                  <a:pos x="3" y="43"/>
                </a:cxn>
                <a:cxn ang="0">
                  <a:pos x="4" y="52"/>
                </a:cxn>
                <a:cxn ang="0">
                  <a:pos x="7" y="60"/>
                </a:cxn>
                <a:cxn ang="0">
                  <a:pos x="13" y="68"/>
                </a:cxn>
                <a:cxn ang="0">
                  <a:pos x="20" y="74"/>
                </a:cxn>
                <a:cxn ang="0">
                  <a:pos x="28" y="77"/>
                </a:cxn>
                <a:cxn ang="0">
                  <a:pos x="37" y="79"/>
                </a:cxn>
                <a:cxn ang="0">
                  <a:pos x="46" y="79"/>
                </a:cxn>
                <a:cxn ang="0">
                  <a:pos x="54" y="75"/>
                </a:cxn>
                <a:cxn ang="0">
                  <a:pos x="62" y="71"/>
                </a:cxn>
                <a:cxn ang="0">
                  <a:pos x="68" y="63"/>
                </a:cxn>
                <a:cxn ang="0">
                  <a:pos x="72" y="55"/>
                </a:cxn>
                <a:cxn ang="0">
                  <a:pos x="75" y="46"/>
                </a:cxn>
              </a:cxnLst>
              <a:rect l="0" t="0" r="r" b="b"/>
              <a:pathLst>
                <a:path w="78" h="82">
                  <a:moveTo>
                    <a:pt x="78" y="42"/>
                  </a:move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7" y="29"/>
                  </a:lnTo>
                  <a:lnTo>
                    <a:pt x="75" y="26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9" y="6"/>
                  </a:lnTo>
                  <a:lnTo>
                    <a:pt x="57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9" y="66"/>
                  </a:lnTo>
                  <a:lnTo>
                    <a:pt x="10" y="68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9" y="75"/>
                  </a:lnTo>
                  <a:lnTo>
                    <a:pt x="20" y="77"/>
                  </a:lnTo>
                  <a:lnTo>
                    <a:pt x="22" y="77"/>
                  </a:lnTo>
                  <a:lnTo>
                    <a:pt x="23" y="79"/>
                  </a:lnTo>
                  <a:lnTo>
                    <a:pt x="25" y="79"/>
                  </a:lnTo>
                  <a:lnTo>
                    <a:pt x="28" y="80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2" y="82"/>
                  </a:lnTo>
                  <a:lnTo>
                    <a:pt x="35" y="82"/>
                  </a:lnTo>
                  <a:lnTo>
                    <a:pt x="37" y="82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2" y="74"/>
                  </a:lnTo>
                  <a:lnTo>
                    <a:pt x="63" y="72"/>
                  </a:lnTo>
                  <a:lnTo>
                    <a:pt x="65" y="71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8" y="42"/>
                  </a:lnTo>
                  <a:lnTo>
                    <a:pt x="75" y="42"/>
                  </a:lnTo>
                  <a:lnTo>
                    <a:pt x="75" y="38"/>
                  </a:lnTo>
                  <a:lnTo>
                    <a:pt x="75" y="37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4" y="31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69" y="20"/>
                  </a:lnTo>
                  <a:lnTo>
                    <a:pt x="68" y="18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5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0" y="63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5" y="69"/>
                  </a:lnTo>
                  <a:lnTo>
                    <a:pt x="16" y="71"/>
                  </a:lnTo>
                  <a:lnTo>
                    <a:pt x="17" y="71"/>
                  </a:lnTo>
                  <a:lnTo>
                    <a:pt x="19" y="72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2" y="79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9" y="77"/>
                  </a:lnTo>
                  <a:lnTo>
                    <a:pt x="50" y="77"/>
                  </a:lnTo>
                  <a:lnTo>
                    <a:pt x="51" y="77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9" y="72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69" y="62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5" y="49"/>
                  </a:lnTo>
                  <a:lnTo>
                    <a:pt x="75" y="46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B5B5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7" name="Freeform 147"/>
            <p:cNvSpPr>
              <a:spLocks/>
            </p:cNvSpPr>
            <p:nvPr/>
          </p:nvSpPr>
          <p:spPr bwMode="auto">
            <a:xfrm>
              <a:off x="2638" y="2161"/>
              <a:ext cx="72" cy="76"/>
            </a:xfrm>
            <a:custGeom>
              <a:avLst/>
              <a:gdLst/>
              <a:ahLst/>
              <a:cxnLst>
                <a:cxn ang="0">
                  <a:pos x="72" y="31"/>
                </a:cxn>
                <a:cxn ang="0">
                  <a:pos x="69" y="22"/>
                </a:cxn>
                <a:cxn ang="0">
                  <a:pos x="63" y="14"/>
                </a:cxn>
                <a:cxn ang="0">
                  <a:pos x="57" y="8"/>
                </a:cxn>
                <a:cxn ang="0">
                  <a:pos x="50" y="3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23" y="2"/>
                </a:cxn>
                <a:cxn ang="0">
                  <a:pos x="16" y="6"/>
                </a:cxn>
                <a:cxn ang="0">
                  <a:pos x="9" y="12"/>
                </a:cxn>
                <a:cxn ang="0">
                  <a:pos x="4" y="20"/>
                </a:cxn>
                <a:cxn ang="0">
                  <a:pos x="1" y="28"/>
                </a:cxn>
                <a:cxn ang="0">
                  <a:pos x="0" y="39"/>
                </a:cxn>
                <a:cxn ang="0">
                  <a:pos x="1" y="48"/>
                </a:cxn>
                <a:cxn ang="0">
                  <a:pos x="4" y="55"/>
                </a:cxn>
                <a:cxn ang="0">
                  <a:pos x="9" y="63"/>
                </a:cxn>
                <a:cxn ang="0">
                  <a:pos x="16" y="69"/>
                </a:cxn>
                <a:cxn ang="0">
                  <a:pos x="23" y="74"/>
                </a:cxn>
                <a:cxn ang="0">
                  <a:pos x="32" y="76"/>
                </a:cxn>
                <a:cxn ang="0">
                  <a:pos x="41" y="76"/>
                </a:cxn>
                <a:cxn ang="0">
                  <a:pos x="50" y="72"/>
                </a:cxn>
                <a:cxn ang="0">
                  <a:pos x="57" y="68"/>
                </a:cxn>
                <a:cxn ang="0">
                  <a:pos x="63" y="62"/>
                </a:cxn>
                <a:cxn ang="0">
                  <a:pos x="69" y="54"/>
                </a:cxn>
                <a:cxn ang="0">
                  <a:pos x="72" y="46"/>
                </a:cxn>
                <a:cxn ang="0">
                  <a:pos x="69" y="39"/>
                </a:cxn>
                <a:cxn ang="0">
                  <a:pos x="69" y="29"/>
                </a:cxn>
                <a:cxn ang="0">
                  <a:pos x="66" y="22"/>
                </a:cxn>
                <a:cxn ang="0">
                  <a:pos x="60" y="14"/>
                </a:cxn>
                <a:cxn ang="0">
                  <a:pos x="54" y="9"/>
                </a:cxn>
                <a:cxn ang="0">
                  <a:pos x="47" y="5"/>
                </a:cxn>
                <a:cxn ang="0">
                  <a:pos x="40" y="3"/>
                </a:cxn>
                <a:cxn ang="0">
                  <a:pos x="31" y="3"/>
                </a:cxn>
                <a:cxn ang="0">
                  <a:pos x="23" y="6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31"/>
                </a:cxn>
                <a:cxn ang="0">
                  <a:pos x="3" y="40"/>
                </a:cxn>
                <a:cxn ang="0">
                  <a:pos x="4" y="48"/>
                </a:cxn>
                <a:cxn ang="0">
                  <a:pos x="7" y="55"/>
                </a:cxn>
                <a:cxn ang="0">
                  <a:pos x="12" y="63"/>
                </a:cxn>
                <a:cxn ang="0">
                  <a:pos x="19" y="68"/>
                </a:cxn>
                <a:cxn ang="0">
                  <a:pos x="26" y="71"/>
                </a:cxn>
                <a:cxn ang="0">
                  <a:pos x="34" y="72"/>
                </a:cxn>
                <a:cxn ang="0">
                  <a:pos x="43" y="72"/>
                </a:cxn>
                <a:cxn ang="0">
                  <a:pos x="50" y="69"/>
                </a:cxn>
                <a:cxn ang="0">
                  <a:pos x="57" y="65"/>
                </a:cxn>
                <a:cxn ang="0">
                  <a:pos x="63" y="59"/>
                </a:cxn>
                <a:cxn ang="0">
                  <a:pos x="68" y="51"/>
                </a:cxn>
                <a:cxn ang="0">
                  <a:pos x="69" y="43"/>
                </a:cxn>
              </a:cxnLst>
              <a:rect l="0" t="0" r="r" b="b"/>
              <a:pathLst>
                <a:path w="72" h="76">
                  <a:moveTo>
                    <a:pt x="72" y="39"/>
                  </a:moveTo>
                  <a:lnTo>
                    <a:pt x="72" y="35"/>
                  </a:lnTo>
                  <a:lnTo>
                    <a:pt x="72" y="34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3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9"/>
                  </a:lnTo>
                  <a:lnTo>
                    <a:pt x="66" y="17"/>
                  </a:lnTo>
                  <a:lnTo>
                    <a:pt x="65" y="15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59" y="9"/>
                  </a:lnTo>
                  <a:lnTo>
                    <a:pt x="57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3" y="5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5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6" y="69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3" y="74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5" y="76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6" y="74"/>
                  </a:lnTo>
                  <a:lnTo>
                    <a:pt x="47" y="74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3" y="71"/>
                  </a:lnTo>
                  <a:lnTo>
                    <a:pt x="54" y="71"/>
                  </a:lnTo>
                  <a:lnTo>
                    <a:pt x="56" y="69"/>
                  </a:lnTo>
                  <a:lnTo>
                    <a:pt x="57" y="68"/>
                  </a:lnTo>
                  <a:lnTo>
                    <a:pt x="59" y="68"/>
                  </a:lnTo>
                  <a:lnTo>
                    <a:pt x="60" y="66"/>
                  </a:lnTo>
                  <a:lnTo>
                    <a:pt x="62" y="65"/>
                  </a:lnTo>
                  <a:lnTo>
                    <a:pt x="63" y="63"/>
                  </a:lnTo>
                  <a:lnTo>
                    <a:pt x="63" y="62"/>
                  </a:lnTo>
                  <a:lnTo>
                    <a:pt x="65" y="60"/>
                  </a:lnTo>
                  <a:lnTo>
                    <a:pt x="66" y="59"/>
                  </a:lnTo>
                  <a:lnTo>
                    <a:pt x="68" y="57"/>
                  </a:lnTo>
                  <a:lnTo>
                    <a:pt x="68" y="55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71" y="51"/>
                  </a:lnTo>
                  <a:lnTo>
                    <a:pt x="71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9"/>
                  </a:lnTo>
                  <a:lnTo>
                    <a:pt x="69" y="39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9" y="32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5" y="20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7" y="11"/>
                  </a:lnTo>
                  <a:lnTo>
                    <a:pt x="56" y="9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5"/>
                  </a:lnTo>
                  <a:lnTo>
                    <a:pt x="16" y="66"/>
                  </a:lnTo>
                  <a:lnTo>
                    <a:pt x="17" y="68"/>
                  </a:lnTo>
                  <a:lnTo>
                    <a:pt x="19" y="68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6" y="71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2" y="72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41" y="72"/>
                  </a:lnTo>
                  <a:lnTo>
                    <a:pt x="43" y="72"/>
                  </a:lnTo>
                  <a:lnTo>
                    <a:pt x="44" y="72"/>
                  </a:lnTo>
                  <a:lnTo>
                    <a:pt x="46" y="71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3" y="68"/>
                  </a:lnTo>
                  <a:lnTo>
                    <a:pt x="54" y="68"/>
                  </a:lnTo>
                  <a:lnTo>
                    <a:pt x="56" y="66"/>
                  </a:lnTo>
                  <a:lnTo>
                    <a:pt x="57" y="65"/>
                  </a:lnTo>
                  <a:lnTo>
                    <a:pt x="59" y="63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2" y="60"/>
                  </a:lnTo>
                  <a:lnTo>
                    <a:pt x="63" y="59"/>
                  </a:lnTo>
                  <a:lnTo>
                    <a:pt x="63" y="57"/>
                  </a:lnTo>
                  <a:lnTo>
                    <a:pt x="65" y="55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1"/>
                  </a:lnTo>
                  <a:lnTo>
                    <a:pt x="68" y="49"/>
                  </a:lnTo>
                  <a:lnTo>
                    <a:pt x="68" y="48"/>
                  </a:lnTo>
                  <a:lnTo>
                    <a:pt x="69" y="46"/>
                  </a:lnTo>
                  <a:lnTo>
                    <a:pt x="69" y="45"/>
                  </a:lnTo>
                  <a:lnTo>
                    <a:pt x="69" y="43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72" y="39"/>
                  </a:lnTo>
                  <a:close/>
                </a:path>
              </a:pathLst>
            </a:custGeom>
            <a:solidFill>
              <a:srgbClr val="BAB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8" name="Freeform 148"/>
            <p:cNvSpPr>
              <a:spLocks/>
            </p:cNvSpPr>
            <p:nvPr/>
          </p:nvSpPr>
          <p:spPr bwMode="auto">
            <a:xfrm>
              <a:off x="2641" y="2164"/>
              <a:ext cx="66" cy="69"/>
            </a:xfrm>
            <a:custGeom>
              <a:avLst/>
              <a:gdLst/>
              <a:ahLst/>
              <a:cxnLst>
                <a:cxn ang="0">
                  <a:pos x="66" y="29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7" y="11"/>
                </a:cxn>
                <a:cxn ang="0">
                  <a:pos x="53" y="6"/>
                </a:cxn>
                <a:cxn ang="0">
                  <a:pos x="47" y="3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0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9" y="59"/>
                </a:cxn>
                <a:cxn ang="0">
                  <a:pos x="13" y="63"/>
                </a:cxn>
                <a:cxn ang="0">
                  <a:pos x="19" y="66"/>
                </a:cxn>
                <a:cxn ang="0">
                  <a:pos x="25" y="69"/>
                </a:cxn>
                <a:cxn ang="0">
                  <a:pos x="31" y="69"/>
                </a:cxn>
                <a:cxn ang="0">
                  <a:pos x="38" y="69"/>
                </a:cxn>
                <a:cxn ang="0">
                  <a:pos x="44" y="68"/>
                </a:cxn>
                <a:cxn ang="0">
                  <a:pos x="50" y="65"/>
                </a:cxn>
                <a:cxn ang="0">
                  <a:pos x="56" y="60"/>
                </a:cxn>
                <a:cxn ang="0">
                  <a:pos x="60" y="56"/>
                </a:cxn>
                <a:cxn ang="0">
                  <a:pos x="63" y="49"/>
                </a:cxn>
                <a:cxn ang="0">
                  <a:pos x="66" y="43"/>
                </a:cxn>
                <a:cxn ang="0">
                  <a:pos x="66" y="37"/>
                </a:cxn>
                <a:cxn ang="0">
                  <a:pos x="63" y="31"/>
                </a:cxn>
                <a:cxn ang="0">
                  <a:pos x="63" y="25"/>
                </a:cxn>
                <a:cxn ang="0">
                  <a:pos x="60" y="20"/>
                </a:cxn>
                <a:cxn ang="0">
                  <a:pos x="57" y="14"/>
                </a:cxn>
                <a:cxn ang="0">
                  <a:pos x="53" y="9"/>
                </a:cxn>
                <a:cxn ang="0">
                  <a:pos x="48" y="6"/>
                </a:cxn>
                <a:cxn ang="0">
                  <a:pos x="43" y="3"/>
                </a:cxn>
                <a:cxn ang="0">
                  <a:pos x="37" y="3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7" y="6"/>
                </a:cxn>
                <a:cxn ang="0">
                  <a:pos x="13" y="9"/>
                </a:cxn>
                <a:cxn ang="0">
                  <a:pos x="9" y="14"/>
                </a:cxn>
                <a:cxn ang="0">
                  <a:pos x="6" y="20"/>
                </a:cxn>
                <a:cxn ang="0">
                  <a:pos x="3" y="25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3" y="45"/>
                </a:cxn>
                <a:cxn ang="0">
                  <a:pos x="6" y="51"/>
                </a:cxn>
                <a:cxn ang="0">
                  <a:pos x="10" y="57"/>
                </a:cxn>
                <a:cxn ang="0">
                  <a:pos x="14" y="60"/>
                </a:cxn>
                <a:cxn ang="0">
                  <a:pos x="20" y="65"/>
                </a:cxn>
                <a:cxn ang="0">
                  <a:pos x="26" y="66"/>
                </a:cxn>
                <a:cxn ang="0">
                  <a:pos x="32" y="68"/>
                </a:cxn>
                <a:cxn ang="0">
                  <a:pos x="40" y="66"/>
                </a:cxn>
                <a:cxn ang="0">
                  <a:pos x="45" y="65"/>
                </a:cxn>
                <a:cxn ang="0">
                  <a:pos x="51" y="60"/>
                </a:cxn>
                <a:cxn ang="0">
                  <a:pos x="56" y="57"/>
                </a:cxn>
                <a:cxn ang="0">
                  <a:pos x="60" y="51"/>
                </a:cxn>
                <a:cxn ang="0">
                  <a:pos x="63" y="45"/>
                </a:cxn>
                <a:cxn ang="0">
                  <a:pos x="63" y="39"/>
                </a:cxn>
              </a:cxnLst>
              <a:rect l="0" t="0" r="r" b="b"/>
              <a:pathLst>
                <a:path w="66" h="69">
                  <a:moveTo>
                    <a:pt x="66" y="36"/>
                  </a:moveTo>
                  <a:lnTo>
                    <a:pt x="66" y="32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3" y="20"/>
                  </a:lnTo>
                  <a:lnTo>
                    <a:pt x="63" y="19"/>
                  </a:lnTo>
                  <a:lnTo>
                    <a:pt x="62" y="17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9" y="12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5" y="69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8" y="69"/>
                  </a:lnTo>
                  <a:lnTo>
                    <a:pt x="40" y="69"/>
                  </a:lnTo>
                  <a:lnTo>
                    <a:pt x="41" y="69"/>
                  </a:lnTo>
                  <a:lnTo>
                    <a:pt x="43" y="68"/>
                  </a:lnTo>
                  <a:lnTo>
                    <a:pt x="44" y="68"/>
                  </a:lnTo>
                  <a:lnTo>
                    <a:pt x="45" y="68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3" y="63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7" y="59"/>
                  </a:lnTo>
                  <a:lnTo>
                    <a:pt x="59" y="57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3" y="51"/>
                  </a:lnTo>
                  <a:lnTo>
                    <a:pt x="63" y="49"/>
                  </a:lnTo>
                  <a:lnTo>
                    <a:pt x="65" y="48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6" y="39"/>
                  </a:lnTo>
                  <a:lnTo>
                    <a:pt x="66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2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3" y="25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1"/>
                  </a:lnTo>
                  <a:lnTo>
                    <a:pt x="7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0" y="65"/>
                  </a:lnTo>
                  <a:lnTo>
                    <a:pt x="22" y="65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37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1" y="66"/>
                  </a:lnTo>
                  <a:lnTo>
                    <a:pt x="43" y="66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7" y="65"/>
                  </a:lnTo>
                  <a:lnTo>
                    <a:pt x="48" y="63"/>
                  </a:lnTo>
                  <a:lnTo>
                    <a:pt x="50" y="62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4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2" y="49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3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BFB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09" name="Freeform 149"/>
            <p:cNvSpPr>
              <a:spLocks/>
            </p:cNvSpPr>
            <p:nvPr/>
          </p:nvSpPr>
          <p:spPr bwMode="auto">
            <a:xfrm>
              <a:off x="2642" y="2166"/>
              <a:ext cx="64" cy="66"/>
            </a:xfrm>
            <a:custGeom>
              <a:avLst/>
              <a:gdLst/>
              <a:ahLst/>
              <a:cxnLst>
                <a:cxn ang="0">
                  <a:pos x="62" y="27"/>
                </a:cxn>
                <a:cxn ang="0">
                  <a:pos x="61" y="21"/>
                </a:cxn>
                <a:cxn ang="0">
                  <a:pos x="59" y="17"/>
                </a:cxn>
                <a:cxn ang="0">
                  <a:pos x="55" y="10"/>
                </a:cxn>
                <a:cxn ang="0">
                  <a:pos x="50" y="7"/>
                </a:cxn>
                <a:cxn ang="0">
                  <a:pos x="46" y="4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21" y="3"/>
                </a:cxn>
                <a:cxn ang="0">
                  <a:pos x="16" y="6"/>
                </a:cxn>
                <a:cxn ang="0">
                  <a:pos x="10" y="9"/>
                </a:cxn>
                <a:cxn ang="0">
                  <a:pos x="8" y="14"/>
                </a:cxn>
                <a:cxn ang="0">
                  <a:pos x="3" y="18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3" y="44"/>
                </a:cxn>
                <a:cxn ang="0">
                  <a:pos x="5" y="50"/>
                </a:cxn>
                <a:cxn ang="0">
                  <a:pos x="9" y="55"/>
                </a:cxn>
                <a:cxn ang="0">
                  <a:pos x="13" y="58"/>
                </a:cxn>
                <a:cxn ang="0">
                  <a:pos x="19" y="63"/>
                </a:cxn>
                <a:cxn ang="0">
                  <a:pos x="25" y="64"/>
                </a:cxn>
                <a:cxn ang="0">
                  <a:pos x="31" y="66"/>
                </a:cxn>
                <a:cxn ang="0">
                  <a:pos x="39" y="64"/>
                </a:cxn>
                <a:cxn ang="0">
                  <a:pos x="44" y="63"/>
                </a:cxn>
                <a:cxn ang="0">
                  <a:pos x="50" y="58"/>
                </a:cxn>
                <a:cxn ang="0">
                  <a:pos x="55" y="55"/>
                </a:cxn>
                <a:cxn ang="0">
                  <a:pos x="59" y="50"/>
                </a:cxn>
                <a:cxn ang="0">
                  <a:pos x="61" y="44"/>
                </a:cxn>
                <a:cxn ang="0">
                  <a:pos x="62" y="38"/>
                </a:cxn>
                <a:cxn ang="0">
                  <a:pos x="61" y="34"/>
                </a:cxn>
                <a:cxn ang="0">
                  <a:pos x="59" y="27"/>
                </a:cxn>
                <a:cxn ang="0">
                  <a:pos x="58" y="21"/>
                </a:cxn>
                <a:cxn ang="0">
                  <a:pos x="56" y="17"/>
                </a:cxn>
                <a:cxn ang="0">
                  <a:pos x="50" y="10"/>
                </a:cxn>
                <a:cxn ang="0">
                  <a:pos x="46" y="7"/>
                </a:cxn>
                <a:cxn ang="0">
                  <a:pos x="40" y="4"/>
                </a:cxn>
                <a:cxn ang="0">
                  <a:pos x="34" y="3"/>
                </a:cxn>
                <a:cxn ang="0">
                  <a:pos x="28" y="3"/>
                </a:cxn>
                <a:cxn ang="0">
                  <a:pos x="22" y="4"/>
                </a:cxn>
                <a:cxn ang="0">
                  <a:pos x="16" y="7"/>
                </a:cxn>
                <a:cxn ang="0">
                  <a:pos x="12" y="10"/>
                </a:cxn>
                <a:cxn ang="0">
                  <a:pos x="8" y="17"/>
                </a:cxn>
                <a:cxn ang="0">
                  <a:pos x="6" y="21"/>
                </a:cxn>
                <a:cxn ang="0">
                  <a:pos x="5" y="27"/>
                </a:cxn>
                <a:cxn ang="0">
                  <a:pos x="3" y="34"/>
                </a:cxn>
                <a:cxn ang="0">
                  <a:pos x="5" y="38"/>
                </a:cxn>
                <a:cxn ang="0">
                  <a:pos x="6" y="44"/>
                </a:cxn>
                <a:cxn ang="0">
                  <a:pos x="9" y="50"/>
                </a:cxn>
                <a:cxn ang="0">
                  <a:pos x="12" y="55"/>
                </a:cxn>
                <a:cxn ang="0">
                  <a:pos x="18" y="60"/>
                </a:cxn>
                <a:cxn ang="0">
                  <a:pos x="24" y="61"/>
                </a:cxn>
                <a:cxn ang="0">
                  <a:pos x="30" y="63"/>
                </a:cxn>
                <a:cxn ang="0">
                  <a:pos x="36" y="63"/>
                </a:cxn>
                <a:cxn ang="0">
                  <a:pos x="42" y="61"/>
                </a:cxn>
                <a:cxn ang="0">
                  <a:pos x="47" y="58"/>
                </a:cxn>
                <a:cxn ang="0">
                  <a:pos x="53" y="54"/>
                </a:cxn>
                <a:cxn ang="0">
                  <a:pos x="58" y="47"/>
                </a:cxn>
                <a:cxn ang="0">
                  <a:pos x="59" y="41"/>
                </a:cxn>
                <a:cxn ang="0">
                  <a:pos x="61" y="37"/>
                </a:cxn>
              </a:cxnLst>
              <a:rect l="0" t="0" r="r" b="b"/>
              <a:pathLst>
                <a:path w="64" h="66">
                  <a:moveTo>
                    <a:pt x="64" y="34"/>
                  </a:moveTo>
                  <a:lnTo>
                    <a:pt x="64" y="30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3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58" y="15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6" y="61"/>
                  </a:lnTo>
                  <a:lnTo>
                    <a:pt x="18" y="63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7" y="64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7" y="61"/>
                  </a:lnTo>
                  <a:lnTo>
                    <a:pt x="49" y="60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0"/>
                  </a:lnTo>
                  <a:lnTo>
                    <a:pt x="59" y="50"/>
                  </a:lnTo>
                  <a:lnTo>
                    <a:pt x="59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2" y="43"/>
                  </a:lnTo>
                  <a:lnTo>
                    <a:pt x="62" y="41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4" y="34"/>
                  </a:lnTo>
                  <a:lnTo>
                    <a:pt x="61" y="34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6" y="17"/>
                  </a:lnTo>
                  <a:lnTo>
                    <a:pt x="55" y="15"/>
                  </a:lnTo>
                  <a:lnTo>
                    <a:pt x="53" y="14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7" y="63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7" y="58"/>
                  </a:lnTo>
                  <a:lnTo>
                    <a:pt x="49" y="57"/>
                  </a:lnTo>
                  <a:lnTo>
                    <a:pt x="50" y="55"/>
                  </a:lnTo>
                  <a:lnTo>
                    <a:pt x="52" y="54"/>
                  </a:lnTo>
                  <a:lnTo>
                    <a:pt x="53" y="54"/>
                  </a:lnTo>
                  <a:lnTo>
                    <a:pt x="53" y="52"/>
                  </a:lnTo>
                  <a:lnTo>
                    <a:pt x="55" y="50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C4C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0" name="Freeform 150"/>
            <p:cNvSpPr>
              <a:spLocks/>
            </p:cNvSpPr>
            <p:nvPr/>
          </p:nvSpPr>
          <p:spPr bwMode="auto">
            <a:xfrm>
              <a:off x="2645" y="2169"/>
              <a:ext cx="58" cy="60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6" y="20"/>
                </a:cxn>
                <a:cxn ang="0">
                  <a:pos x="53" y="15"/>
                </a:cxn>
                <a:cxn ang="0">
                  <a:pos x="49" y="9"/>
                </a:cxn>
                <a:cxn ang="0">
                  <a:pos x="44" y="4"/>
                </a:cxn>
                <a:cxn ang="0">
                  <a:pos x="39" y="1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5" y="4"/>
                </a:cxn>
                <a:cxn ang="0">
                  <a:pos x="10" y="7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23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5" y="60"/>
                </a:cxn>
                <a:cxn ang="0">
                  <a:pos x="31" y="60"/>
                </a:cxn>
                <a:cxn ang="0">
                  <a:pos x="37" y="58"/>
                </a:cxn>
                <a:cxn ang="0">
                  <a:pos x="43" y="57"/>
                </a:cxn>
                <a:cxn ang="0">
                  <a:pos x="49" y="51"/>
                </a:cxn>
                <a:cxn ang="0">
                  <a:pos x="53" y="46"/>
                </a:cxn>
                <a:cxn ang="0">
                  <a:pos x="56" y="40"/>
                </a:cxn>
                <a:cxn ang="0">
                  <a:pos x="58" y="35"/>
                </a:cxn>
                <a:cxn ang="0">
                  <a:pos x="55" y="31"/>
                </a:cxn>
                <a:cxn ang="0">
                  <a:pos x="55" y="24"/>
                </a:cxn>
                <a:cxn ang="0">
                  <a:pos x="52" y="18"/>
                </a:cxn>
                <a:cxn ang="0">
                  <a:pos x="50" y="14"/>
                </a:cxn>
                <a:cxn ang="0">
                  <a:pos x="46" y="9"/>
                </a:cxn>
                <a:cxn ang="0">
                  <a:pos x="40" y="6"/>
                </a:cxn>
                <a:cxn ang="0">
                  <a:pos x="34" y="3"/>
                </a:cxn>
                <a:cxn ang="0">
                  <a:pos x="28" y="3"/>
                </a:cxn>
                <a:cxn ang="0">
                  <a:pos x="22" y="4"/>
                </a:cxn>
                <a:cxn ang="0">
                  <a:pos x="16" y="6"/>
                </a:cxn>
                <a:cxn ang="0">
                  <a:pos x="12" y="11"/>
                </a:cxn>
                <a:cxn ang="0">
                  <a:pos x="7" y="15"/>
                </a:cxn>
                <a:cxn ang="0">
                  <a:pos x="5" y="20"/>
                </a:cxn>
                <a:cxn ang="0">
                  <a:pos x="3" y="26"/>
                </a:cxn>
                <a:cxn ang="0">
                  <a:pos x="3" y="32"/>
                </a:cxn>
                <a:cxn ang="0">
                  <a:pos x="5" y="38"/>
                </a:cxn>
                <a:cxn ang="0">
                  <a:pos x="6" y="44"/>
                </a:cxn>
                <a:cxn ang="0">
                  <a:pos x="10" y="49"/>
                </a:cxn>
                <a:cxn ang="0">
                  <a:pos x="15" y="54"/>
                </a:cxn>
                <a:cxn ang="0">
                  <a:pos x="21" y="55"/>
                </a:cxn>
                <a:cxn ang="0">
                  <a:pos x="27" y="57"/>
                </a:cxn>
                <a:cxn ang="0">
                  <a:pos x="33" y="57"/>
                </a:cxn>
                <a:cxn ang="0">
                  <a:pos x="39" y="55"/>
                </a:cxn>
                <a:cxn ang="0">
                  <a:pos x="43" y="52"/>
                </a:cxn>
                <a:cxn ang="0">
                  <a:pos x="49" y="47"/>
                </a:cxn>
                <a:cxn ang="0">
                  <a:pos x="52" y="43"/>
                </a:cxn>
                <a:cxn ang="0">
                  <a:pos x="55" y="37"/>
                </a:cxn>
                <a:cxn ang="0">
                  <a:pos x="55" y="31"/>
                </a:cxn>
              </a:cxnLst>
              <a:rect l="0" t="0" r="r" b="b"/>
              <a:pathLst>
                <a:path w="58" h="60">
                  <a:moveTo>
                    <a:pt x="58" y="31"/>
                  </a:moveTo>
                  <a:lnTo>
                    <a:pt x="58" y="29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55" y="18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2"/>
                  </a:lnTo>
                  <a:lnTo>
                    <a:pt x="50" y="11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7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4" y="55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9" y="51"/>
                  </a:lnTo>
                  <a:lnTo>
                    <a:pt x="50" y="51"/>
                  </a:lnTo>
                  <a:lnTo>
                    <a:pt x="50" y="49"/>
                  </a:lnTo>
                  <a:lnTo>
                    <a:pt x="52" y="47"/>
                  </a:lnTo>
                  <a:lnTo>
                    <a:pt x="53" y="46"/>
                  </a:lnTo>
                  <a:lnTo>
                    <a:pt x="55" y="44"/>
                  </a:lnTo>
                  <a:lnTo>
                    <a:pt x="55" y="43"/>
                  </a:lnTo>
                  <a:lnTo>
                    <a:pt x="55" y="41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7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3" y="21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6" y="51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2" y="43"/>
                  </a:lnTo>
                  <a:lnTo>
                    <a:pt x="52" y="41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5" y="31"/>
                  </a:lnTo>
                  <a:lnTo>
                    <a:pt x="58" y="31"/>
                  </a:lnTo>
                  <a:close/>
                </a:path>
              </a:pathLst>
            </a:custGeom>
            <a:solidFill>
              <a:srgbClr val="C9C9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1" name="Freeform 151"/>
            <p:cNvSpPr>
              <a:spLocks/>
            </p:cNvSpPr>
            <p:nvPr/>
          </p:nvSpPr>
          <p:spPr bwMode="auto">
            <a:xfrm>
              <a:off x="2648" y="2172"/>
              <a:ext cx="52" cy="54"/>
            </a:xfrm>
            <a:custGeom>
              <a:avLst/>
              <a:gdLst/>
              <a:ahLst/>
              <a:cxnLst>
                <a:cxn ang="0">
                  <a:pos x="52" y="23"/>
                </a:cxn>
                <a:cxn ang="0">
                  <a:pos x="50" y="17"/>
                </a:cxn>
                <a:cxn ang="0">
                  <a:pos x="47" y="12"/>
                </a:cxn>
                <a:cxn ang="0">
                  <a:pos x="43" y="8"/>
                </a:cxn>
                <a:cxn ang="0">
                  <a:pos x="38" y="3"/>
                </a:cxn>
                <a:cxn ang="0">
                  <a:pos x="33" y="1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5" y="3"/>
                </a:cxn>
                <a:cxn ang="0">
                  <a:pos x="9" y="6"/>
                </a:cxn>
                <a:cxn ang="0">
                  <a:pos x="4" y="11"/>
                </a:cxn>
                <a:cxn ang="0">
                  <a:pos x="3" y="15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12" y="49"/>
                </a:cxn>
                <a:cxn ang="0">
                  <a:pos x="16" y="52"/>
                </a:cxn>
                <a:cxn ang="0">
                  <a:pos x="22" y="54"/>
                </a:cxn>
                <a:cxn ang="0">
                  <a:pos x="28" y="54"/>
                </a:cxn>
                <a:cxn ang="0">
                  <a:pos x="34" y="52"/>
                </a:cxn>
                <a:cxn ang="0">
                  <a:pos x="40" y="51"/>
                </a:cxn>
                <a:cxn ang="0">
                  <a:pos x="44" y="46"/>
                </a:cxn>
                <a:cxn ang="0">
                  <a:pos x="49" y="41"/>
                </a:cxn>
                <a:cxn ang="0">
                  <a:pos x="50" y="35"/>
                </a:cxn>
                <a:cxn ang="0">
                  <a:pos x="52" y="29"/>
                </a:cxn>
                <a:cxn ang="0">
                  <a:pos x="49" y="24"/>
                </a:cxn>
                <a:cxn ang="0">
                  <a:pos x="47" y="18"/>
                </a:cxn>
                <a:cxn ang="0">
                  <a:pos x="44" y="12"/>
                </a:cxn>
                <a:cxn ang="0">
                  <a:pos x="41" y="9"/>
                </a:cxn>
                <a:cxn ang="0">
                  <a:pos x="37" y="6"/>
                </a:cxn>
                <a:cxn ang="0">
                  <a:pos x="31" y="3"/>
                </a:cxn>
                <a:cxn ang="0">
                  <a:pos x="25" y="3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3" y="26"/>
                </a:cxn>
                <a:cxn ang="0">
                  <a:pos x="3" y="32"/>
                </a:cxn>
                <a:cxn ang="0">
                  <a:pos x="6" y="38"/>
                </a:cxn>
                <a:cxn ang="0">
                  <a:pos x="9" y="43"/>
                </a:cxn>
                <a:cxn ang="0">
                  <a:pos x="12" y="46"/>
                </a:cxn>
                <a:cxn ang="0">
                  <a:pos x="18" y="49"/>
                </a:cxn>
                <a:cxn ang="0">
                  <a:pos x="24" y="51"/>
                </a:cxn>
                <a:cxn ang="0">
                  <a:pos x="30" y="51"/>
                </a:cxn>
                <a:cxn ang="0">
                  <a:pos x="36" y="49"/>
                </a:cxn>
                <a:cxn ang="0">
                  <a:pos x="41" y="46"/>
                </a:cxn>
                <a:cxn ang="0">
                  <a:pos x="44" y="43"/>
                </a:cxn>
                <a:cxn ang="0">
                  <a:pos x="47" y="37"/>
                </a:cxn>
                <a:cxn ang="0">
                  <a:pos x="49" y="31"/>
                </a:cxn>
              </a:cxnLst>
              <a:rect l="0" t="0" r="r" b="b"/>
              <a:pathLst>
                <a:path w="52" h="54">
                  <a:moveTo>
                    <a:pt x="52" y="28"/>
                  </a:moveTo>
                  <a:lnTo>
                    <a:pt x="52" y="26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6" y="15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1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5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D1D1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2" name="Freeform 152"/>
            <p:cNvSpPr>
              <a:spLocks/>
            </p:cNvSpPr>
            <p:nvPr/>
          </p:nvSpPr>
          <p:spPr bwMode="auto">
            <a:xfrm>
              <a:off x="2651" y="2175"/>
              <a:ext cx="46" cy="48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44" y="14"/>
                </a:cxn>
                <a:cxn ang="0">
                  <a:pos x="41" y="8"/>
                </a:cxn>
                <a:cxn ang="0">
                  <a:pos x="38" y="5"/>
                </a:cxn>
                <a:cxn ang="0">
                  <a:pos x="33" y="1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5" y="1"/>
                </a:cxn>
                <a:cxn ang="0">
                  <a:pos x="9" y="5"/>
                </a:cxn>
                <a:cxn ang="0">
                  <a:pos x="6" y="8"/>
                </a:cxn>
                <a:cxn ang="0">
                  <a:pos x="3" y="12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3" y="37"/>
                </a:cxn>
                <a:cxn ang="0">
                  <a:pos x="6" y="41"/>
                </a:cxn>
                <a:cxn ang="0">
                  <a:pos x="10" y="45"/>
                </a:cxn>
                <a:cxn ang="0">
                  <a:pos x="16" y="48"/>
                </a:cxn>
                <a:cxn ang="0">
                  <a:pos x="22" y="48"/>
                </a:cxn>
                <a:cxn ang="0">
                  <a:pos x="28" y="48"/>
                </a:cxn>
                <a:cxn ang="0">
                  <a:pos x="34" y="45"/>
                </a:cxn>
                <a:cxn ang="0">
                  <a:pos x="38" y="41"/>
                </a:cxn>
                <a:cxn ang="0">
                  <a:pos x="41" y="38"/>
                </a:cxn>
                <a:cxn ang="0">
                  <a:pos x="44" y="32"/>
                </a:cxn>
                <a:cxn ang="0">
                  <a:pos x="46" y="26"/>
                </a:cxn>
                <a:cxn ang="0">
                  <a:pos x="43" y="21"/>
                </a:cxn>
                <a:cxn ang="0">
                  <a:pos x="41" y="15"/>
                </a:cxn>
                <a:cxn ang="0">
                  <a:pos x="40" y="11"/>
                </a:cxn>
                <a:cxn ang="0">
                  <a:pos x="37" y="8"/>
                </a:cxn>
                <a:cxn ang="0">
                  <a:pos x="33" y="5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3" y="18"/>
                </a:cxn>
                <a:cxn ang="0">
                  <a:pos x="1" y="25"/>
                </a:cxn>
                <a:cxn ang="0">
                  <a:pos x="3" y="31"/>
                </a:cxn>
                <a:cxn ang="0">
                  <a:pos x="6" y="35"/>
                </a:cxn>
                <a:cxn ang="0">
                  <a:pos x="10" y="40"/>
                </a:cxn>
                <a:cxn ang="0">
                  <a:pos x="13" y="43"/>
                </a:cxn>
                <a:cxn ang="0">
                  <a:pos x="19" y="45"/>
                </a:cxn>
                <a:cxn ang="0">
                  <a:pos x="25" y="46"/>
                </a:cxn>
                <a:cxn ang="0">
                  <a:pos x="31" y="45"/>
                </a:cxn>
                <a:cxn ang="0">
                  <a:pos x="35" y="41"/>
                </a:cxn>
                <a:cxn ang="0">
                  <a:pos x="40" y="37"/>
                </a:cxn>
                <a:cxn ang="0">
                  <a:pos x="41" y="32"/>
                </a:cxn>
                <a:cxn ang="0">
                  <a:pos x="43" y="26"/>
                </a:cxn>
              </a:cxnLst>
              <a:rect l="0" t="0" r="r" b="b"/>
              <a:pathLst>
                <a:path w="46" h="48">
                  <a:moveTo>
                    <a:pt x="46" y="25"/>
                  </a:moveTo>
                  <a:lnTo>
                    <a:pt x="46" y="23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7" y="40"/>
                  </a:lnTo>
                  <a:lnTo>
                    <a:pt x="38" y="38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D6D6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3" name="Freeform 153"/>
            <p:cNvSpPr>
              <a:spLocks/>
            </p:cNvSpPr>
            <p:nvPr/>
          </p:nvSpPr>
          <p:spPr bwMode="auto">
            <a:xfrm>
              <a:off x="2652" y="2176"/>
              <a:ext cx="43" cy="45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42" y="16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3" y="5"/>
                </a:cxn>
                <a:cxn ang="0">
                  <a:pos x="29" y="2"/>
                </a:cxn>
                <a:cxn ang="0">
                  <a:pos x="24" y="2"/>
                </a:cxn>
                <a:cxn ang="0">
                  <a:pos x="21" y="2"/>
                </a:cxn>
                <a:cxn ang="0">
                  <a:pos x="17" y="2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2" y="19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3" y="33"/>
                </a:cxn>
                <a:cxn ang="0">
                  <a:pos x="5" y="36"/>
                </a:cxn>
                <a:cxn ang="0">
                  <a:pos x="9" y="39"/>
                </a:cxn>
                <a:cxn ang="0">
                  <a:pos x="11" y="42"/>
                </a:cxn>
                <a:cxn ang="0">
                  <a:pos x="15" y="44"/>
                </a:cxn>
                <a:cxn ang="0">
                  <a:pos x="20" y="45"/>
                </a:cxn>
                <a:cxn ang="0">
                  <a:pos x="24" y="45"/>
                </a:cxn>
                <a:cxn ang="0">
                  <a:pos x="29" y="44"/>
                </a:cxn>
                <a:cxn ang="0">
                  <a:pos x="33" y="42"/>
                </a:cxn>
                <a:cxn ang="0">
                  <a:pos x="34" y="39"/>
                </a:cxn>
                <a:cxn ang="0">
                  <a:pos x="39" y="36"/>
                </a:cxn>
                <a:cxn ang="0">
                  <a:pos x="40" y="33"/>
                </a:cxn>
                <a:cxn ang="0">
                  <a:pos x="42" y="28"/>
                </a:cxn>
                <a:cxn ang="0">
                  <a:pos x="43" y="24"/>
                </a:cxn>
                <a:cxn ang="0">
                  <a:pos x="40" y="20"/>
                </a:cxn>
                <a:cxn ang="0">
                  <a:pos x="39" y="16"/>
                </a:cxn>
                <a:cxn ang="0">
                  <a:pos x="37" y="13"/>
                </a:cxn>
                <a:cxn ang="0">
                  <a:pos x="34" y="10"/>
                </a:cxn>
                <a:cxn ang="0">
                  <a:pos x="32" y="7"/>
                </a:cxn>
                <a:cxn ang="0">
                  <a:pos x="29" y="5"/>
                </a:cxn>
                <a:cxn ang="0">
                  <a:pos x="24" y="4"/>
                </a:cxn>
                <a:cxn ang="0">
                  <a:pos x="20" y="4"/>
                </a:cxn>
                <a:cxn ang="0">
                  <a:pos x="15" y="5"/>
                </a:cxn>
                <a:cxn ang="0">
                  <a:pos x="12" y="7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5" y="16"/>
                </a:cxn>
                <a:cxn ang="0">
                  <a:pos x="3" y="20"/>
                </a:cxn>
                <a:cxn ang="0">
                  <a:pos x="3" y="25"/>
                </a:cxn>
                <a:cxn ang="0">
                  <a:pos x="5" y="30"/>
                </a:cxn>
                <a:cxn ang="0">
                  <a:pos x="6" y="33"/>
                </a:cxn>
                <a:cxn ang="0">
                  <a:pos x="9" y="36"/>
                </a:cxn>
                <a:cxn ang="0">
                  <a:pos x="12" y="39"/>
                </a:cxn>
                <a:cxn ang="0">
                  <a:pos x="15" y="40"/>
                </a:cxn>
                <a:cxn ang="0">
                  <a:pos x="20" y="42"/>
                </a:cxn>
                <a:cxn ang="0">
                  <a:pos x="24" y="42"/>
                </a:cxn>
                <a:cxn ang="0">
                  <a:pos x="29" y="40"/>
                </a:cxn>
                <a:cxn ang="0">
                  <a:pos x="32" y="39"/>
                </a:cxn>
                <a:cxn ang="0">
                  <a:pos x="34" y="36"/>
                </a:cxn>
                <a:cxn ang="0">
                  <a:pos x="37" y="33"/>
                </a:cxn>
                <a:cxn ang="0">
                  <a:pos x="39" y="30"/>
                </a:cxn>
                <a:cxn ang="0">
                  <a:pos x="40" y="25"/>
                </a:cxn>
              </a:cxnLst>
              <a:rect l="0" t="0" r="r" b="b"/>
              <a:pathLst>
                <a:path w="43" h="45">
                  <a:moveTo>
                    <a:pt x="43" y="24"/>
                  </a:moveTo>
                  <a:lnTo>
                    <a:pt x="43" y="22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7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D9D9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4" name="Freeform 154"/>
            <p:cNvSpPr>
              <a:spLocks/>
            </p:cNvSpPr>
            <p:nvPr/>
          </p:nvSpPr>
          <p:spPr bwMode="auto">
            <a:xfrm>
              <a:off x="2655" y="2180"/>
              <a:ext cx="37" cy="38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36" y="12"/>
                </a:cxn>
                <a:cxn ang="0">
                  <a:pos x="34" y="9"/>
                </a:cxn>
                <a:cxn ang="0">
                  <a:pos x="31" y="6"/>
                </a:cxn>
                <a:cxn ang="0">
                  <a:pos x="29" y="3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6" y="6"/>
                </a:cxn>
                <a:cxn ang="0">
                  <a:pos x="3" y="9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9" y="35"/>
                </a:cxn>
                <a:cxn ang="0">
                  <a:pos x="12" y="36"/>
                </a:cxn>
                <a:cxn ang="0">
                  <a:pos x="17" y="38"/>
                </a:cxn>
                <a:cxn ang="0">
                  <a:pos x="21" y="38"/>
                </a:cxn>
                <a:cxn ang="0">
                  <a:pos x="26" y="36"/>
                </a:cxn>
                <a:cxn ang="0">
                  <a:pos x="29" y="35"/>
                </a:cxn>
                <a:cxn ang="0">
                  <a:pos x="31" y="32"/>
                </a:cxn>
                <a:cxn ang="0">
                  <a:pos x="34" y="29"/>
                </a:cxn>
                <a:cxn ang="0">
                  <a:pos x="36" y="26"/>
                </a:cxn>
                <a:cxn ang="0">
                  <a:pos x="37" y="21"/>
                </a:cxn>
                <a:cxn ang="0">
                  <a:pos x="34" y="18"/>
                </a:cxn>
                <a:cxn ang="0">
                  <a:pos x="34" y="13"/>
                </a:cxn>
                <a:cxn ang="0">
                  <a:pos x="33" y="10"/>
                </a:cxn>
                <a:cxn ang="0">
                  <a:pos x="30" y="7"/>
                </a:cxn>
                <a:cxn ang="0">
                  <a:pos x="27" y="4"/>
                </a:cxn>
                <a:cxn ang="0">
                  <a:pos x="24" y="3"/>
                </a:cxn>
                <a:cxn ang="0">
                  <a:pos x="20" y="3"/>
                </a:cxn>
                <a:cxn ang="0">
                  <a:pos x="15" y="3"/>
                </a:cxn>
                <a:cxn ang="0">
                  <a:pos x="12" y="4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6" y="27"/>
                </a:cxn>
                <a:cxn ang="0">
                  <a:pos x="9" y="32"/>
                </a:cxn>
                <a:cxn ang="0">
                  <a:pos x="12" y="33"/>
                </a:cxn>
                <a:cxn ang="0">
                  <a:pos x="15" y="35"/>
                </a:cxn>
                <a:cxn ang="0">
                  <a:pos x="20" y="35"/>
                </a:cxn>
                <a:cxn ang="0">
                  <a:pos x="24" y="35"/>
                </a:cxn>
                <a:cxn ang="0">
                  <a:pos x="27" y="33"/>
                </a:cxn>
                <a:cxn ang="0">
                  <a:pos x="30" y="30"/>
                </a:cxn>
                <a:cxn ang="0">
                  <a:pos x="33" y="27"/>
                </a:cxn>
                <a:cxn ang="0">
                  <a:pos x="34" y="24"/>
                </a:cxn>
                <a:cxn ang="0">
                  <a:pos x="34" y="20"/>
                </a:cxn>
              </a:cxnLst>
              <a:rect l="0" t="0" r="r" b="b"/>
              <a:pathLst>
                <a:path w="37" h="38">
                  <a:moveTo>
                    <a:pt x="37" y="20"/>
                  </a:moveTo>
                  <a:lnTo>
                    <a:pt x="37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7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0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rgbClr val="DEDE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5" name="Freeform 155"/>
            <p:cNvSpPr>
              <a:spLocks/>
            </p:cNvSpPr>
            <p:nvPr/>
          </p:nvSpPr>
          <p:spPr bwMode="auto">
            <a:xfrm>
              <a:off x="2658" y="2183"/>
              <a:ext cx="31" cy="32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30" y="10"/>
                </a:cxn>
                <a:cxn ang="0">
                  <a:pos x="28" y="7"/>
                </a:cxn>
                <a:cxn ang="0">
                  <a:pos x="26" y="3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3" y="26"/>
                </a:cxn>
                <a:cxn ang="0">
                  <a:pos x="8" y="29"/>
                </a:cxn>
                <a:cxn ang="0">
                  <a:pos x="11" y="30"/>
                </a:cxn>
                <a:cxn ang="0">
                  <a:pos x="14" y="32"/>
                </a:cxn>
                <a:cxn ang="0">
                  <a:pos x="18" y="32"/>
                </a:cxn>
                <a:cxn ang="0">
                  <a:pos x="21" y="30"/>
                </a:cxn>
                <a:cxn ang="0">
                  <a:pos x="24" y="29"/>
                </a:cxn>
                <a:cxn ang="0">
                  <a:pos x="28" y="26"/>
                </a:cxn>
                <a:cxn ang="0">
                  <a:pos x="30" y="23"/>
                </a:cxn>
                <a:cxn ang="0">
                  <a:pos x="31" y="20"/>
                </a:cxn>
                <a:cxn ang="0">
                  <a:pos x="28" y="17"/>
                </a:cxn>
                <a:cxn ang="0">
                  <a:pos x="28" y="12"/>
                </a:cxn>
                <a:cxn ang="0">
                  <a:pos x="27" y="9"/>
                </a:cxn>
                <a:cxn ang="0">
                  <a:pos x="26" y="6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11" y="4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3" y="12"/>
                </a:cxn>
                <a:cxn ang="0">
                  <a:pos x="3" y="17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8" y="26"/>
                </a:cxn>
                <a:cxn ang="0">
                  <a:pos x="11" y="27"/>
                </a:cxn>
                <a:cxn ang="0">
                  <a:pos x="14" y="29"/>
                </a:cxn>
                <a:cxn ang="0">
                  <a:pos x="18" y="29"/>
                </a:cxn>
                <a:cxn ang="0">
                  <a:pos x="21" y="27"/>
                </a:cxn>
                <a:cxn ang="0">
                  <a:pos x="24" y="26"/>
                </a:cxn>
                <a:cxn ang="0">
                  <a:pos x="27" y="24"/>
                </a:cxn>
                <a:cxn ang="0">
                  <a:pos x="28" y="21"/>
                </a:cxn>
                <a:cxn ang="0">
                  <a:pos x="28" y="17"/>
                </a:cxn>
              </a:cxnLst>
              <a:rect l="0" t="0" r="r" b="b"/>
              <a:pathLst>
                <a:path w="31" h="32">
                  <a:moveTo>
                    <a:pt x="31" y="17"/>
                  </a:move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E3E3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6" name="Freeform 156"/>
            <p:cNvSpPr>
              <a:spLocks/>
            </p:cNvSpPr>
            <p:nvPr/>
          </p:nvSpPr>
          <p:spPr bwMode="auto">
            <a:xfrm>
              <a:off x="2661" y="2186"/>
              <a:ext cx="25" cy="26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5" y="9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2" y="18"/>
                </a:cxn>
                <a:cxn ang="0">
                  <a:pos x="2" y="21"/>
                </a:cxn>
                <a:cxn ang="0">
                  <a:pos x="3" y="23"/>
                </a:cxn>
                <a:cxn ang="0">
                  <a:pos x="5" y="24"/>
                </a:cxn>
                <a:cxn ang="0">
                  <a:pos x="8" y="24"/>
                </a:cxn>
                <a:cxn ang="0">
                  <a:pos x="9" y="26"/>
                </a:cxn>
                <a:cxn ang="0">
                  <a:pos x="12" y="26"/>
                </a:cxn>
                <a:cxn ang="0">
                  <a:pos x="15" y="26"/>
                </a:cxn>
                <a:cxn ang="0">
                  <a:pos x="18" y="26"/>
                </a:cxn>
                <a:cxn ang="0">
                  <a:pos x="20" y="24"/>
                </a:cxn>
                <a:cxn ang="0">
                  <a:pos x="21" y="23"/>
                </a:cxn>
                <a:cxn ang="0">
                  <a:pos x="23" y="21"/>
                </a:cxn>
                <a:cxn ang="0">
                  <a:pos x="24" y="2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4" y="14"/>
                </a:cxn>
                <a:cxn ang="0">
                  <a:pos x="23" y="12"/>
                </a:cxn>
                <a:cxn ang="0">
                  <a:pos x="23" y="9"/>
                </a:cxn>
                <a:cxn ang="0">
                  <a:pos x="21" y="7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2" y="24"/>
                </a:cxn>
                <a:cxn ang="0">
                  <a:pos x="15" y="24"/>
                </a:cxn>
                <a:cxn ang="0">
                  <a:pos x="17" y="23"/>
                </a:cxn>
                <a:cxn ang="0">
                  <a:pos x="18" y="21"/>
                </a:cxn>
                <a:cxn ang="0">
                  <a:pos x="21" y="20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4" y="14"/>
                </a:cxn>
              </a:cxnLst>
              <a:rect l="0" t="0" r="r" b="b"/>
              <a:pathLst>
                <a:path w="25" h="26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EBE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7" name="Freeform 157"/>
            <p:cNvSpPr>
              <a:spLocks/>
            </p:cNvSpPr>
            <p:nvPr/>
          </p:nvSpPr>
          <p:spPr bwMode="auto">
            <a:xfrm>
              <a:off x="2663" y="2189"/>
              <a:ext cx="22" cy="21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21" y="7"/>
                </a:cxn>
                <a:cxn ang="0">
                  <a:pos x="21" y="4"/>
                </a:cxn>
                <a:cxn ang="0">
                  <a:pos x="19" y="3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13" y="20"/>
                </a:cxn>
                <a:cxn ang="0">
                  <a:pos x="16" y="20"/>
                </a:cxn>
                <a:cxn ang="0">
                  <a:pos x="18" y="18"/>
                </a:cxn>
                <a:cxn ang="0">
                  <a:pos x="19" y="15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7" y="17"/>
                </a:cxn>
                <a:cxn ang="0">
                  <a:pos x="10" y="18"/>
                </a:cxn>
                <a:cxn ang="0">
                  <a:pos x="13" y="18"/>
                </a:cxn>
                <a:cxn ang="0">
                  <a:pos x="16" y="17"/>
                </a:cxn>
                <a:cxn ang="0">
                  <a:pos x="18" y="15"/>
                </a:cxn>
                <a:cxn ang="0">
                  <a:pos x="18" y="12"/>
                </a:cxn>
                <a:cxn ang="0">
                  <a:pos x="19" y="11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lnTo>
                    <a:pt x="22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0F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8" name="Freeform 158"/>
            <p:cNvSpPr>
              <a:spLocks/>
            </p:cNvSpPr>
            <p:nvPr/>
          </p:nvSpPr>
          <p:spPr bwMode="auto">
            <a:xfrm>
              <a:off x="2666" y="2190"/>
              <a:ext cx="16" cy="17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5" y="6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12" y="16"/>
                </a:cxn>
                <a:cxn ang="0">
                  <a:pos x="13" y="14"/>
                </a:cxn>
                <a:cxn ang="0">
                  <a:pos x="15" y="13"/>
                </a:cxn>
                <a:cxn ang="0">
                  <a:pos x="16" y="11"/>
                </a:cxn>
                <a:cxn ang="0">
                  <a:pos x="13" y="10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2" y="13"/>
                </a:cxn>
                <a:cxn ang="0">
                  <a:pos x="13" y="10"/>
                </a:cxn>
              </a:cxnLst>
              <a:rect l="0" t="0" r="r" b="b"/>
              <a:pathLst>
                <a:path w="16" h="17">
                  <a:moveTo>
                    <a:pt x="16" y="10"/>
                  </a:move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5F5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19" name="Freeform 159"/>
            <p:cNvSpPr>
              <a:spLocks/>
            </p:cNvSpPr>
            <p:nvPr/>
          </p:nvSpPr>
          <p:spPr bwMode="auto">
            <a:xfrm>
              <a:off x="2669" y="2193"/>
              <a:ext cx="10" cy="11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7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AFA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0" name="Freeform 160"/>
            <p:cNvSpPr>
              <a:spLocks/>
            </p:cNvSpPr>
            <p:nvPr/>
          </p:nvSpPr>
          <p:spPr bwMode="auto">
            <a:xfrm>
              <a:off x="2672" y="2196"/>
              <a:ext cx="4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1" name="Freeform 161"/>
            <p:cNvSpPr>
              <a:spLocks noEditPoints="1"/>
            </p:cNvSpPr>
            <p:nvPr/>
          </p:nvSpPr>
          <p:spPr bwMode="auto">
            <a:xfrm>
              <a:off x="2789" y="2253"/>
              <a:ext cx="50" cy="187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8" y="11"/>
                </a:cxn>
                <a:cxn ang="0">
                  <a:pos x="11" y="10"/>
                </a:cxn>
                <a:cxn ang="0">
                  <a:pos x="14" y="8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5"/>
                </a:cxn>
                <a:cxn ang="0">
                  <a:pos x="26" y="4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7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2"/>
                </a:cxn>
                <a:cxn ang="0">
                  <a:pos x="31" y="4"/>
                </a:cxn>
                <a:cxn ang="0">
                  <a:pos x="22" y="5"/>
                </a:cxn>
                <a:cxn ang="0">
                  <a:pos x="14" y="10"/>
                </a:cxn>
                <a:cxn ang="0">
                  <a:pos x="5" y="14"/>
                </a:cxn>
                <a:cxn ang="0">
                  <a:pos x="0" y="19"/>
                </a:cxn>
                <a:cxn ang="0">
                  <a:pos x="50" y="187"/>
                </a:cxn>
                <a:cxn ang="0">
                  <a:pos x="47" y="187"/>
                </a:cxn>
                <a:cxn ang="0">
                  <a:pos x="44" y="185"/>
                </a:cxn>
                <a:cxn ang="0">
                  <a:pos x="41" y="185"/>
                </a:cxn>
                <a:cxn ang="0">
                  <a:pos x="38" y="185"/>
                </a:cxn>
                <a:cxn ang="0">
                  <a:pos x="35" y="185"/>
                </a:cxn>
                <a:cxn ang="0">
                  <a:pos x="31" y="184"/>
                </a:cxn>
                <a:cxn ang="0">
                  <a:pos x="28" y="184"/>
                </a:cxn>
                <a:cxn ang="0">
                  <a:pos x="25" y="182"/>
                </a:cxn>
                <a:cxn ang="0">
                  <a:pos x="22" y="181"/>
                </a:cxn>
                <a:cxn ang="0">
                  <a:pos x="19" y="181"/>
                </a:cxn>
                <a:cxn ang="0">
                  <a:pos x="16" y="179"/>
                </a:cxn>
                <a:cxn ang="0">
                  <a:pos x="13" y="178"/>
                </a:cxn>
                <a:cxn ang="0">
                  <a:pos x="10" y="176"/>
                </a:cxn>
                <a:cxn ang="0">
                  <a:pos x="7" y="175"/>
                </a:cxn>
                <a:cxn ang="0">
                  <a:pos x="5" y="172"/>
                </a:cxn>
                <a:cxn ang="0">
                  <a:pos x="3" y="170"/>
                </a:cxn>
                <a:cxn ang="0">
                  <a:pos x="0" y="168"/>
                </a:cxn>
                <a:cxn ang="0">
                  <a:pos x="5" y="173"/>
                </a:cxn>
                <a:cxn ang="0">
                  <a:pos x="14" y="178"/>
                </a:cxn>
                <a:cxn ang="0">
                  <a:pos x="22" y="181"/>
                </a:cxn>
                <a:cxn ang="0">
                  <a:pos x="31" y="184"/>
                </a:cxn>
                <a:cxn ang="0">
                  <a:pos x="40" y="185"/>
                </a:cxn>
                <a:cxn ang="0">
                  <a:pos x="48" y="185"/>
                </a:cxn>
              </a:cxnLst>
              <a:rect l="0" t="0" r="r" b="b"/>
              <a:pathLst>
                <a:path w="50" h="187">
                  <a:moveTo>
                    <a:pt x="0" y="19"/>
                  </a:moveTo>
                  <a:lnTo>
                    <a:pt x="1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0" y="19"/>
                  </a:lnTo>
                  <a:close/>
                  <a:moveTo>
                    <a:pt x="50" y="185"/>
                  </a:moveTo>
                  <a:lnTo>
                    <a:pt x="50" y="187"/>
                  </a:lnTo>
                  <a:lnTo>
                    <a:pt x="48" y="187"/>
                  </a:lnTo>
                  <a:lnTo>
                    <a:pt x="47" y="187"/>
                  </a:lnTo>
                  <a:lnTo>
                    <a:pt x="45" y="187"/>
                  </a:lnTo>
                  <a:lnTo>
                    <a:pt x="44" y="185"/>
                  </a:lnTo>
                  <a:lnTo>
                    <a:pt x="42" y="185"/>
                  </a:lnTo>
                  <a:lnTo>
                    <a:pt x="41" y="185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7" y="185"/>
                  </a:lnTo>
                  <a:lnTo>
                    <a:pt x="35" y="185"/>
                  </a:lnTo>
                  <a:lnTo>
                    <a:pt x="32" y="185"/>
                  </a:lnTo>
                  <a:lnTo>
                    <a:pt x="31" y="184"/>
                  </a:lnTo>
                  <a:lnTo>
                    <a:pt x="29" y="184"/>
                  </a:lnTo>
                  <a:lnTo>
                    <a:pt x="28" y="184"/>
                  </a:lnTo>
                  <a:lnTo>
                    <a:pt x="26" y="182"/>
                  </a:lnTo>
                  <a:lnTo>
                    <a:pt x="25" y="182"/>
                  </a:lnTo>
                  <a:lnTo>
                    <a:pt x="23" y="182"/>
                  </a:lnTo>
                  <a:lnTo>
                    <a:pt x="22" y="181"/>
                  </a:lnTo>
                  <a:lnTo>
                    <a:pt x="20" y="181"/>
                  </a:lnTo>
                  <a:lnTo>
                    <a:pt x="19" y="181"/>
                  </a:lnTo>
                  <a:lnTo>
                    <a:pt x="17" y="179"/>
                  </a:lnTo>
                  <a:lnTo>
                    <a:pt x="16" y="179"/>
                  </a:lnTo>
                  <a:lnTo>
                    <a:pt x="14" y="178"/>
                  </a:lnTo>
                  <a:lnTo>
                    <a:pt x="13" y="178"/>
                  </a:lnTo>
                  <a:lnTo>
                    <a:pt x="11" y="176"/>
                  </a:lnTo>
                  <a:lnTo>
                    <a:pt x="10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72"/>
                  </a:lnTo>
                  <a:lnTo>
                    <a:pt x="3" y="170"/>
                  </a:lnTo>
                  <a:lnTo>
                    <a:pt x="1" y="170"/>
                  </a:lnTo>
                  <a:lnTo>
                    <a:pt x="0" y="168"/>
                  </a:lnTo>
                  <a:lnTo>
                    <a:pt x="3" y="170"/>
                  </a:lnTo>
                  <a:lnTo>
                    <a:pt x="5" y="173"/>
                  </a:lnTo>
                  <a:lnTo>
                    <a:pt x="10" y="175"/>
                  </a:lnTo>
                  <a:lnTo>
                    <a:pt x="14" y="178"/>
                  </a:lnTo>
                  <a:lnTo>
                    <a:pt x="17" y="179"/>
                  </a:lnTo>
                  <a:lnTo>
                    <a:pt x="22" y="181"/>
                  </a:lnTo>
                  <a:lnTo>
                    <a:pt x="26" y="182"/>
                  </a:lnTo>
                  <a:lnTo>
                    <a:pt x="31" y="184"/>
                  </a:lnTo>
                  <a:lnTo>
                    <a:pt x="35" y="184"/>
                  </a:lnTo>
                  <a:lnTo>
                    <a:pt x="40" y="185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50" y="185"/>
                  </a:lnTo>
                  <a:close/>
                </a:path>
              </a:pathLst>
            </a:custGeom>
            <a:solidFill>
              <a:srgbClr val="1515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2" name="Freeform 162"/>
            <p:cNvSpPr>
              <a:spLocks noEditPoints="1"/>
            </p:cNvSpPr>
            <p:nvPr/>
          </p:nvSpPr>
          <p:spPr bwMode="auto">
            <a:xfrm>
              <a:off x="2765" y="2253"/>
              <a:ext cx="96" cy="185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19" y="22"/>
                </a:cxn>
                <a:cxn ang="0">
                  <a:pos x="16" y="25"/>
                </a:cxn>
                <a:cxn ang="0">
                  <a:pos x="13" y="30"/>
                </a:cxn>
                <a:cxn ang="0">
                  <a:pos x="10" y="31"/>
                </a:cxn>
                <a:cxn ang="0">
                  <a:pos x="7" y="36"/>
                </a:cxn>
                <a:cxn ang="0">
                  <a:pos x="6" y="39"/>
                </a:cxn>
                <a:cxn ang="0">
                  <a:pos x="4" y="42"/>
                </a:cxn>
                <a:cxn ang="0">
                  <a:pos x="1" y="47"/>
                </a:cxn>
                <a:cxn ang="0">
                  <a:pos x="4" y="42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31" y="16"/>
                </a:cxn>
                <a:cxn ang="0">
                  <a:pos x="43" y="10"/>
                </a:cxn>
                <a:cxn ang="0">
                  <a:pos x="55" y="5"/>
                </a:cxn>
                <a:cxn ang="0">
                  <a:pos x="68" y="2"/>
                </a:cxn>
                <a:cxn ang="0">
                  <a:pos x="81" y="2"/>
                </a:cxn>
                <a:cxn ang="0">
                  <a:pos x="95" y="4"/>
                </a:cxn>
                <a:cxn ang="0">
                  <a:pos x="93" y="4"/>
                </a:cxn>
                <a:cxn ang="0">
                  <a:pos x="89" y="2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59" y="2"/>
                </a:cxn>
                <a:cxn ang="0">
                  <a:pos x="46" y="5"/>
                </a:cxn>
                <a:cxn ang="0">
                  <a:pos x="34" y="11"/>
                </a:cxn>
                <a:cxn ang="0">
                  <a:pos x="24" y="19"/>
                </a:cxn>
                <a:cxn ang="0">
                  <a:pos x="77" y="185"/>
                </a:cxn>
                <a:cxn ang="0">
                  <a:pos x="81" y="185"/>
                </a:cxn>
                <a:cxn ang="0">
                  <a:pos x="86" y="185"/>
                </a:cxn>
                <a:cxn ang="0">
                  <a:pos x="89" y="184"/>
                </a:cxn>
                <a:cxn ang="0">
                  <a:pos x="93" y="182"/>
                </a:cxn>
                <a:cxn ang="0">
                  <a:pos x="95" y="182"/>
                </a:cxn>
                <a:cxn ang="0">
                  <a:pos x="81" y="184"/>
                </a:cxn>
                <a:cxn ang="0">
                  <a:pos x="68" y="184"/>
                </a:cxn>
                <a:cxn ang="0">
                  <a:pos x="55" y="181"/>
                </a:cxn>
                <a:cxn ang="0">
                  <a:pos x="43" y="178"/>
                </a:cxn>
                <a:cxn ang="0">
                  <a:pos x="31" y="172"/>
                </a:cxn>
                <a:cxn ang="0">
                  <a:pos x="21" y="164"/>
                </a:cxn>
                <a:cxn ang="0">
                  <a:pos x="12" y="155"/>
                </a:cxn>
                <a:cxn ang="0">
                  <a:pos x="4" y="144"/>
                </a:cxn>
                <a:cxn ang="0">
                  <a:pos x="1" y="139"/>
                </a:cxn>
                <a:cxn ang="0">
                  <a:pos x="3" y="142"/>
                </a:cxn>
                <a:cxn ang="0">
                  <a:pos x="4" y="145"/>
                </a:cxn>
                <a:cxn ang="0">
                  <a:pos x="7" y="150"/>
                </a:cxn>
                <a:cxn ang="0">
                  <a:pos x="10" y="153"/>
                </a:cxn>
                <a:cxn ang="0">
                  <a:pos x="13" y="158"/>
                </a:cxn>
                <a:cxn ang="0">
                  <a:pos x="16" y="161"/>
                </a:cxn>
                <a:cxn ang="0">
                  <a:pos x="19" y="164"/>
                </a:cxn>
                <a:cxn ang="0">
                  <a:pos x="24" y="168"/>
                </a:cxn>
                <a:cxn ang="0">
                  <a:pos x="34" y="175"/>
                </a:cxn>
                <a:cxn ang="0">
                  <a:pos x="46" y="181"/>
                </a:cxn>
                <a:cxn ang="0">
                  <a:pos x="59" y="184"/>
                </a:cxn>
                <a:cxn ang="0">
                  <a:pos x="72" y="185"/>
                </a:cxn>
              </a:cxnLst>
              <a:rect l="0" t="0" r="r" b="b"/>
              <a:pathLst>
                <a:path w="96" h="185">
                  <a:moveTo>
                    <a:pt x="24" y="19"/>
                  </a:moveTo>
                  <a:lnTo>
                    <a:pt x="22" y="19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9" y="36"/>
                  </a:lnTo>
                  <a:lnTo>
                    <a:pt x="12" y="31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8" y="17"/>
                  </a:lnTo>
                  <a:lnTo>
                    <a:pt x="31" y="16"/>
                  </a:lnTo>
                  <a:lnTo>
                    <a:pt x="35" y="13"/>
                  </a:lnTo>
                  <a:lnTo>
                    <a:pt x="38" y="11"/>
                  </a:lnTo>
                  <a:lnTo>
                    <a:pt x="43" y="10"/>
                  </a:lnTo>
                  <a:lnTo>
                    <a:pt x="46" y="8"/>
                  </a:lnTo>
                  <a:lnTo>
                    <a:pt x="50" y="7"/>
                  </a:lnTo>
                  <a:lnTo>
                    <a:pt x="5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96" y="5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9" y="2"/>
                  </a:lnTo>
                  <a:lnTo>
                    <a:pt x="55" y="4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4" y="19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7" y="185"/>
                  </a:lnTo>
                  <a:lnTo>
                    <a:pt x="78" y="185"/>
                  </a:lnTo>
                  <a:lnTo>
                    <a:pt x="80" y="185"/>
                  </a:lnTo>
                  <a:lnTo>
                    <a:pt x="81" y="185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6" y="185"/>
                  </a:lnTo>
                  <a:lnTo>
                    <a:pt x="86" y="184"/>
                  </a:lnTo>
                  <a:lnTo>
                    <a:pt x="87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2" y="184"/>
                  </a:lnTo>
                  <a:lnTo>
                    <a:pt x="93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0" y="182"/>
                  </a:lnTo>
                  <a:lnTo>
                    <a:pt x="86" y="184"/>
                  </a:lnTo>
                  <a:lnTo>
                    <a:pt x="81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8" y="184"/>
                  </a:lnTo>
                  <a:lnTo>
                    <a:pt x="64" y="182"/>
                  </a:lnTo>
                  <a:lnTo>
                    <a:pt x="59" y="182"/>
                  </a:lnTo>
                  <a:lnTo>
                    <a:pt x="55" y="181"/>
                  </a:lnTo>
                  <a:lnTo>
                    <a:pt x="50" y="181"/>
                  </a:lnTo>
                  <a:lnTo>
                    <a:pt x="46" y="179"/>
                  </a:lnTo>
                  <a:lnTo>
                    <a:pt x="43" y="178"/>
                  </a:lnTo>
                  <a:lnTo>
                    <a:pt x="38" y="175"/>
                  </a:lnTo>
                  <a:lnTo>
                    <a:pt x="35" y="173"/>
                  </a:lnTo>
                  <a:lnTo>
                    <a:pt x="31" y="172"/>
                  </a:lnTo>
                  <a:lnTo>
                    <a:pt x="28" y="168"/>
                  </a:lnTo>
                  <a:lnTo>
                    <a:pt x="24" y="165"/>
                  </a:lnTo>
                  <a:lnTo>
                    <a:pt x="21" y="164"/>
                  </a:lnTo>
                  <a:lnTo>
                    <a:pt x="18" y="161"/>
                  </a:lnTo>
                  <a:lnTo>
                    <a:pt x="15" y="158"/>
                  </a:lnTo>
                  <a:lnTo>
                    <a:pt x="12" y="155"/>
                  </a:lnTo>
                  <a:lnTo>
                    <a:pt x="9" y="152"/>
                  </a:lnTo>
                  <a:lnTo>
                    <a:pt x="6" y="147"/>
                  </a:lnTo>
                  <a:lnTo>
                    <a:pt x="4" y="144"/>
                  </a:lnTo>
                  <a:lnTo>
                    <a:pt x="1" y="141"/>
                  </a:lnTo>
                  <a:lnTo>
                    <a:pt x="0" y="138"/>
                  </a:lnTo>
                  <a:lnTo>
                    <a:pt x="1" y="139"/>
                  </a:lnTo>
                  <a:lnTo>
                    <a:pt x="1" y="141"/>
                  </a:lnTo>
                  <a:lnTo>
                    <a:pt x="3" y="141"/>
                  </a:lnTo>
                  <a:lnTo>
                    <a:pt x="3" y="142"/>
                  </a:lnTo>
                  <a:lnTo>
                    <a:pt x="3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6" y="147"/>
                  </a:lnTo>
                  <a:lnTo>
                    <a:pt x="6" y="148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3"/>
                  </a:lnTo>
                  <a:lnTo>
                    <a:pt x="10" y="153"/>
                  </a:lnTo>
                  <a:lnTo>
                    <a:pt x="10" y="155"/>
                  </a:lnTo>
                  <a:lnTo>
                    <a:pt x="12" y="156"/>
                  </a:lnTo>
                  <a:lnTo>
                    <a:pt x="13" y="158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1"/>
                  </a:lnTo>
                  <a:lnTo>
                    <a:pt x="16" y="162"/>
                  </a:lnTo>
                  <a:lnTo>
                    <a:pt x="18" y="162"/>
                  </a:lnTo>
                  <a:lnTo>
                    <a:pt x="19" y="164"/>
                  </a:lnTo>
                  <a:lnTo>
                    <a:pt x="21" y="165"/>
                  </a:lnTo>
                  <a:lnTo>
                    <a:pt x="22" y="167"/>
                  </a:lnTo>
                  <a:lnTo>
                    <a:pt x="24" y="168"/>
                  </a:lnTo>
                  <a:lnTo>
                    <a:pt x="27" y="170"/>
                  </a:lnTo>
                  <a:lnTo>
                    <a:pt x="29" y="173"/>
                  </a:lnTo>
                  <a:lnTo>
                    <a:pt x="34" y="175"/>
                  </a:lnTo>
                  <a:lnTo>
                    <a:pt x="38" y="178"/>
                  </a:lnTo>
                  <a:lnTo>
                    <a:pt x="41" y="179"/>
                  </a:lnTo>
                  <a:lnTo>
                    <a:pt x="46" y="181"/>
                  </a:lnTo>
                  <a:lnTo>
                    <a:pt x="50" y="182"/>
                  </a:lnTo>
                  <a:lnTo>
                    <a:pt x="55" y="184"/>
                  </a:lnTo>
                  <a:lnTo>
                    <a:pt x="59" y="184"/>
                  </a:lnTo>
                  <a:lnTo>
                    <a:pt x="64" y="185"/>
                  </a:lnTo>
                  <a:lnTo>
                    <a:pt x="68" y="185"/>
                  </a:lnTo>
                  <a:lnTo>
                    <a:pt x="72" y="185"/>
                  </a:lnTo>
                  <a:lnTo>
                    <a:pt x="74" y="185"/>
                  </a:lnTo>
                  <a:close/>
                </a:path>
              </a:pathLst>
            </a:custGeom>
            <a:solidFill>
              <a:srgbClr val="191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3" name="Freeform 163"/>
            <p:cNvSpPr>
              <a:spLocks/>
            </p:cNvSpPr>
            <p:nvPr/>
          </p:nvSpPr>
          <p:spPr bwMode="auto">
            <a:xfrm>
              <a:off x="2756" y="2255"/>
              <a:ext cx="120" cy="182"/>
            </a:xfrm>
            <a:custGeom>
              <a:avLst/>
              <a:gdLst/>
              <a:ahLst/>
              <a:cxnLst>
                <a:cxn ang="0">
                  <a:pos x="7" y="51"/>
                </a:cxn>
                <a:cxn ang="0">
                  <a:pos x="4" y="57"/>
                </a:cxn>
                <a:cxn ang="0">
                  <a:pos x="3" y="63"/>
                </a:cxn>
                <a:cxn ang="0">
                  <a:pos x="1" y="69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0" y="88"/>
                </a:cxn>
                <a:cxn ang="0">
                  <a:pos x="0" y="94"/>
                </a:cxn>
                <a:cxn ang="0">
                  <a:pos x="0" y="100"/>
                </a:cxn>
                <a:cxn ang="0">
                  <a:pos x="0" y="106"/>
                </a:cxn>
                <a:cxn ang="0">
                  <a:pos x="1" y="113"/>
                </a:cxn>
                <a:cxn ang="0">
                  <a:pos x="3" y="119"/>
                </a:cxn>
                <a:cxn ang="0">
                  <a:pos x="4" y="125"/>
                </a:cxn>
                <a:cxn ang="0">
                  <a:pos x="6" y="129"/>
                </a:cxn>
                <a:cxn ang="0">
                  <a:pos x="9" y="136"/>
                </a:cxn>
                <a:cxn ang="0">
                  <a:pos x="18" y="150"/>
                </a:cxn>
                <a:cxn ang="0">
                  <a:pos x="30" y="162"/>
                </a:cxn>
                <a:cxn ang="0">
                  <a:pos x="44" y="171"/>
                </a:cxn>
                <a:cxn ang="0">
                  <a:pos x="59" y="179"/>
                </a:cxn>
                <a:cxn ang="0">
                  <a:pos x="77" y="182"/>
                </a:cxn>
                <a:cxn ang="0">
                  <a:pos x="95" y="182"/>
                </a:cxn>
                <a:cxn ang="0">
                  <a:pos x="107" y="179"/>
                </a:cxn>
                <a:cxn ang="0">
                  <a:pos x="111" y="177"/>
                </a:cxn>
                <a:cxn ang="0">
                  <a:pos x="115" y="176"/>
                </a:cxn>
                <a:cxn ang="0">
                  <a:pos x="118" y="173"/>
                </a:cxn>
                <a:cxn ang="0">
                  <a:pos x="111" y="176"/>
                </a:cxn>
                <a:cxn ang="0">
                  <a:pos x="95" y="180"/>
                </a:cxn>
                <a:cxn ang="0">
                  <a:pos x="77" y="180"/>
                </a:cxn>
                <a:cxn ang="0">
                  <a:pos x="61" y="176"/>
                </a:cxn>
                <a:cxn ang="0">
                  <a:pos x="44" y="170"/>
                </a:cxn>
                <a:cxn ang="0">
                  <a:pos x="31" y="160"/>
                </a:cxn>
                <a:cxn ang="0">
                  <a:pos x="19" y="148"/>
                </a:cxn>
                <a:cxn ang="0">
                  <a:pos x="10" y="134"/>
                </a:cxn>
                <a:cxn ang="0">
                  <a:pos x="4" y="117"/>
                </a:cxn>
                <a:cxn ang="0">
                  <a:pos x="0" y="100"/>
                </a:cxn>
                <a:cxn ang="0">
                  <a:pos x="0" y="82"/>
                </a:cxn>
                <a:cxn ang="0">
                  <a:pos x="4" y="65"/>
                </a:cxn>
                <a:cxn ang="0">
                  <a:pos x="10" y="49"/>
                </a:cxn>
                <a:cxn ang="0">
                  <a:pos x="19" y="34"/>
                </a:cxn>
                <a:cxn ang="0">
                  <a:pos x="31" y="23"/>
                </a:cxn>
                <a:cxn ang="0">
                  <a:pos x="44" y="12"/>
                </a:cxn>
                <a:cxn ang="0">
                  <a:pos x="61" y="6"/>
                </a:cxn>
                <a:cxn ang="0">
                  <a:pos x="77" y="3"/>
                </a:cxn>
                <a:cxn ang="0">
                  <a:pos x="95" y="3"/>
                </a:cxn>
                <a:cxn ang="0">
                  <a:pos x="111" y="6"/>
                </a:cxn>
                <a:cxn ang="0">
                  <a:pos x="118" y="9"/>
                </a:cxn>
                <a:cxn ang="0">
                  <a:pos x="114" y="6"/>
                </a:cxn>
                <a:cxn ang="0">
                  <a:pos x="108" y="3"/>
                </a:cxn>
                <a:cxn ang="0">
                  <a:pos x="99" y="2"/>
                </a:cxn>
                <a:cxn ang="0">
                  <a:pos x="81" y="0"/>
                </a:cxn>
                <a:cxn ang="0">
                  <a:pos x="64" y="3"/>
                </a:cxn>
                <a:cxn ang="0">
                  <a:pos x="47" y="9"/>
                </a:cxn>
                <a:cxn ang="0">
                  <a:pos x="33" y="19"/>
                </a:cxn>
                <a:cxn ang="0">
                  <a:pos x="21" y="29"/>
                </a:cxn>
                <a:cxn ang="0">
                  <a:pos x="10" y="45"/>
                </a:cxn>
              </a:cxnLst>
              <a:rect l="0" t="0" r="r" b="b"/>
              <a:pathLst>
                <a:path w="120" h="182">
                  <a:moveTo>
                    <a:pt x="9" y="46"/>
                  </a:moveTo>
                  <a:lnTo>
                    <a:pt x="9" y="48"/>
                  </a:lnTo>
                  <a:lnTo>
                    <a:pt x="9" y="49"/>
                  </a:lnTo>
                  <a:lnTo>
                    <a:pt x="7" y="51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6"/>
                  </a:lnTo>
                  <a:lnTo>
                    <a:pt x="1" y="68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2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3" y="116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6" y="129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9" y="134"/>
                  </a:lnTo>
                  <a:lnTo>
                    <a:pt x="9" y="136"/>
                  </a:lnTo>
                  <a:lnTo>
                    <a:pt x="10" y="139"/>
                  </a:lnTo>
                  <a:lnTo>
                    <a:pt x="13" y="142"/>
                  </a:lnTo>
                  <a:lnTo>
                    <a:pt x="15" y="145"/>
                  </a:lnTo>
                  <a:lnTo>
                    <a:pt x="18" y="150"/>
                  </a:lnTo>
                  <a:lnTo>
                    <a:pt x="21" y="153"/>
                  </a:lnTo>
                  <a:lnTo>
                    <a:pt x="24" y="156"/>
                  </a:lnTo>
                  <a:lnTo>
                    <a:pt x="27" y="159"/>
                  </a:lnTo>
                  <a:lnTo>
                    <a:pt x="30" y="162"/>
                  </a:lnTo>
                  <a:lnTo>
                    <a:pt x="33" y="163"/>
                  </a:lnTo>
                  <a:lnTo>
                    <a:pt x="37" y="166"/>
                  </a:lnTo>
                  <a:lnTo>
                    <a:pt x="40" y="170"/>
                  </a:lnTo>
                  <a:lnTo>
                    <a:pt x="44" y="171"/>
                  </a:lnTo>
                  <a:lnTo>
                    <a:pt x="47" y="173"/>
                  </a:lnTo>
                  <a:lnTo>
                    <a:pt x="52" y="176"/>
                  </a:lnTo>
                  <a:lnTo>
                    <a:pt x="55" y="177"/>
                  </a:lnTo>
                  <a:lnTo>
                    <a:pt x="59" y="179"/>
                  </a:lnTo>
                  <a:lnTo>
                    <a:pt x="64" y="179"/>
                  </a:lnTo>
                  <a:lnTo>
                    <a:pt x="68" y="180"/>
                  </a:lnTo>
                  <a:lnTo>
                    <a:pt x="73" y="180"/>
                  </a:lnTo>
                  <a:lnTo>
                    <a:pt x="77" y="182"/>
                  </a:lnTo>
                  <a:lnTo>
                    <a:pt x="81" y="182"/>
                  </a:lnTo>
                  <a:lnTo>
                    <a:pt x="86" y="182"/>
                  </a:lnTo>
                  <a:lnTo>
                    <a:pt x="90" y="182"/>
                  </a:lnTo>
                  <a:lnTo>
                    <a:pt x="95" y="182"/>
                  </a:lnTo>
                  <a:lnTo>
                    <a:pt x="99" y="180"/>
                  </a:lnTo>
                  <a:lnTo>
                    <a:pt x="104" y="180"/>
                  </a:lnTo>
                  <a:lnTo>
                    <a:pt x="105" y="180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9" y="179"/>
                  </a:lnTo>
                  <a:lnTo>
                    <a:pt x="109" y="177"/>
                  </a:lnTo>
                  <a:lnTo>
                    <a:pt x="111" y="177"/>
                  </a:lnTo>
                  <a:lnTo>
                    <a:pt x="112" y="177"/>
                  </a:lnTo>
                  <a:lnTo>
                    <a:pt x="112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4"/>
                  </a:lnTo>
                  <a:lnTo>
                    <a:pt x="117" y="174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4"/>
                  </a:lnTo>
                  <a:lnTo>
                    <a:pt x="111" y="176"/>
                  </a:lnTo>
                  <a:lnTo>
                    <a:pt x="107" y="177"/>
                  </a:lnTo>
                  <a:lnTo>
                    <a:pt x="102" y="179"/>
                  </a:lnTo>
                  <a:lnTo>
                    <a:pt x="98" y="179"/>
                  </a:lnTo>
                  <a:lnTo>
                    <a:pt x="95" y="180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1" y="180"/>
                  </a:lnTo>
                  <a:lnTo>
                    <a:pt x="77" y="180"/>
                  </a:lnTo>
                  <a:lnTo>
                    <a:pt x="73" y="179"/>
                  </a:lnTo>
                  <a:lnTo>
                    <a:pt x="68" y="179"/>
                  </a:lnTo>
                  <a:lnTo>
                    <a:pt x="64" y="177"/>
                  </a:lnTo>
                  <a:lnTo>
                    <a:pt x="61" y="176"/>
                  </a:lnTo>
                  <a:lnTo>
                    <a:pt x="56" y="174"/>
                  </a:lnTo>
                  <a:lnTo>
                    <a:pt x="52" y="173"/>
                  </a:lnTo>
                  <a:lnTo>
                    <a:pt x="49" y="171"/>
                  </a:lnTo>
                  <a:lnTo>
                    <a:pt x="44" y="170"/>
                  </a:lnTo>
                  <a:lnTo>
                    <a:pt x="41" y="166"/>
                  </a:lnTo>
                  <a:lnTo>
                    <a:pt x="37" y="165"/>
                  </a:lnTo>
                  <a:lnTo>
                    <a:pt x="34" y="162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4"/>
                  </a:lnTo>
                  <a:lnTo>
                    <a:pt x="22" y="151"/>
                  </a:lnTo>
                  <a:lnTo>
                    <a:pt x="19" y="148"/>
                  </a:lnTo>
                  <a:lnTo>
                    <a:pt x="18" y="145"/>
                  </a:lnTo>
                  <a:lnTo>
                    <a:pt x="15" y="140"/>
                  </a:lnTo>
                  <a:lnTo>
                    <a:pt x="12" y="137"/>
                  </a:lnTo>
                  <a:lnTo>
                    <a:pt x="10" y="134"/>
                  </a:lnTo>
                  <a:lnTo>
                    <a:pt x="9" y="129"/>
                  </a:lnTo>
                  <a:lnTo>
                    <a:pt x="7" y="126"/>
                  </a:lnTo>
                  <a:lnTo>
                    <a:pt x="6" y="122"/>
                  </a:lnTo>
                  <a:lnTo>
                    <a:pt x="4" y="117"/>
                  </a:lnTo>
                  <a:lnTo>
                    <a:pt x="3" y="114"/>
                  </a:lnTo>
                  <a:lnTo>
                    <a:pt x="1" y="109"/>
                  </a:lnTo>
                  <a:lnTo>
                    <a:pt x="1" y="105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3" y="69"/>
                  </a:lnTo>
                  <a:lnTo>
                    <a:pt x="4" y="65"/>
                  </a:lnTo>
                  <a:lnTo>
                    <a:pt x="6" y="60"/>
                  </a:lnTo>
                  <a:lnTo>
                    <a:pt x="7" y="57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8" y="39"/>
                  </a:lnTo>
                  <a:lnTo>
                    <a:pt x="19" y="34"/>
                  </a:lnTo>
                  <a:lnTo>
                    <a:pt x="22" y="31"/>
                  </a:lnTo>
                  <a:lnTo>
                    <a:pt x="25" y="28"/>
                  </a:lnTo>
                  <a:lnTo>
                    <a:pt x="28" y="25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4" y="12"/>
                  </a:lnTo>
                  <a:lnTo>
                    <a:pt x="49" y="11"/>
                  </a:lnTo>
                  <a:lnTo>
                    <a:pt x="52" y="9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5"/>
                  </a:lnTo>
                  <a:lnTo>
                    <a:pt x="68" y="5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2" y="5"/>
                  </a:lnTo>
                  <a:lnTo>
                    <a:pt x="107" y="5"/>
                  </a:lnTo>
                  <a:lnTo>
                    <a:pt x="111" y="6"/>
                  </a:lnTo>
                  <a:lnTo>
                    <a:pt x="115" y="8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18" y="9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4" y="2"/>
                  </a:lnTo>
                  <a:lnTo>
                    <a:pt x="99" y="2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4" y="3"/>
                  </a:lnTo>
                  <a:lnTo>
                    <a:pt x="59" y="5"/>
                  </a:lnTo>
                  <a:lnTo>
                    <a:pt x="55" y="6"/>
                  </a:lnTo>
                  <a:lnTo>
                    <a:pt x="52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0" y="14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30" y="22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5" y="37"/>
                  </a:lnTo>
                  <a:lnTo>
                    <a:pt x="13" y="40"/>
                  </a:lnTo>
                  <a:lnTo>
                    <a:pt x="10" y="45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1E1E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4" name="Freeform 164"/>
            <p:cNvSpPr>
              <a:spLocks/>
            </p:cNvSpPr>
            <p:nvPr/>
          </p:nvSpPr>
          <p:spPr bwMode="auto">
            <a:xfrm>
              <a:off x="2756" y="2258"/>
              <a:ext cx="132" cy="177"/>
            </a:xfrm>
            <a:custGeom>
              <a:avLst/>
              <a:gdLst/>
              <a:ahLst/>
              <a:cxnLst>
                <a:cxn ang="0">
                  <a:pos x="129" y="14"/>
                </a:cxn>
                <a:cxn ang="0">
                  <a:pos x="124" y="11"/>
                </a:cxn>
                <a:cxn ang="0">
                  <a:pos x="121" y="8"/>
                </a:cxn>
                <a:cxn ang="0">
                  <a:pos x="115" y="5"/>
                </a:cxn>
                <a:cxn ang="0">
                  <a:pos x="98" y="0"/>
                </a:cxn>
                <a:cxn ang="0">
                  <a:pos x="81" y="0"/>
                </a:cxn>
                <a:cxn ang="0">
                  <a:pos x="64" y="2"/>
                </a:cxn>
                <a:cxn ang="0">
                  <a:pos x="49" y="8"/>
                </a:cxn>
                <a:cxn ang="0">
                  <a:pos x="34" y="17"/>
                </a:cxn>
                <a:cxn ang="0">
                  <a:pos x="22" y="28"/>
                </a:cxn>
                <a:cxn ang="0">
                  <a:pos x="12" y="42"/>
                </a:cxn>
                <a:cxn ang="0">
                  <a:pos x="6" y="57"/>
                </a:cxn>
                <a:cxn ang="0">
                  <a:pos x="1" y="74"/>
                </a:cxn>
                <a:cxn ang="0">
                  <a:pos x="0" y="93"/>
                </a:cxn>
                <a:cxn ang="0">
                  <a:pos x="3" y="111"/>
                </a:cxn>
                <a:cxn ang="0">
                  <a:pos x="9" y="126"/>
                </a:cxn>
                <a:cxn ang="0">
                  <a:pos x="18" y="142"/>
                </a:cxn>
                <a:cxn ang="0">
                  <a:pos x="28" y="154"/>
                </a:cxn>
                <a:cxn ang="0">
                  <a:pos x="41" y="163"/>
                </a:cxn>
                <a:cxn ang="0">
                  <a:pos x="56" y="171"/>
                </a:cxn>
                <a:cxn ang="0">
                  <a:pos x="73" y="176"/>
                </a:cxn>
                <a:cxn ang="0">
                  <a:pos x="90" y="177"/>
                </a:cxn>
                <a:cxn ang="0">
                  <a:pos x="107" y="174"/>
                </a:cxn>
                <a:cxn ang="0">
                  <a:pos x="120" y="170"/>
                </a:cxn>
                <a:cxn ang="0">
                  <a:pos x="123" y="167"/>
                </a:cxn>
                <a:cxn ang="0">
                  <a:pos x="127" y="165"/>
                </a:cxn>
                <a:cxn ang="0">
                  <a:pos x="130" y="162"/>
                </a:cxn>
                <a:cxn ang="0">
                  <a:pos x="126" y="165"/>
                </a:cxn>
                <a:cxn ang="0">
                  <a:pos x="109" y="171"/>
                </a:cxn>
                <a:cxn ang="0">
                  <a:pos x="93" y="174"/>
                </a:cxn>
                <a:cxn ang="0">
                  <a:pos x="77" y="174"/>
                </a:cxn>
                <a:cxn ang="0">
                  <a:pos x="61" y="171"/>
                </a:cxn>
                <a:cxn ang="0">
                  <a:pos x="46" y="165"/>
                </a:cxn>
                <a:cxn ang="0">
                  <a:pos x="33" y="156"/>
                </a:cxn>
                <a:cxn ang="0">
                  <a:pos x="21" y="143"/>
                </a:cxn>
                <a:cxn ang="0">
                  <a:pos x="12" y="130"/>
                </a:cxn>
                <a:cxn ang="0">
                  <a:pos x="6" y="114"/>
                </a:cxn>
                <a:cxn ang="0">
                  <a:pos x="3" y="97"/>
                </a:cxn>
                <a:cxn ang="0">
                  <a:pos x="3" y="79"/>
                </a:cxn>
                <a:cxn ang="0">
                  <a:pos x="6" y="62"/>
                </a:cxn>
                <a:cxn ang="0">
                  <a:pos x="12" y="46"/>
                </a:cxn>
                <a:cxn ang="0">
                  <a:pos x="21" y="32"/>
                </a:cxn>
                <a:cxn ang="0">
                  <a:pos x="33" y="22"/>
                </a:cxn>
                <a:cxn ang="0">
                  <a:pos x="46" y="12"/>
                </a:cxn>
                <a:cxn ang="0">
                  <a:pos x="61" y="5"/>
                </a:cxn>
                <a:cxn ang="0">
                  <a:pos x="77" y="2"/>
                </a:cxn>
                <a:cxn ang="0">
                  <a:pos x="93" y="2"/>
                </a:cxn>
                <a:cxn ang="0">
                  <a:pos x="109" y="5"/>
                </a:cxn>
                <a:cxn ang="0">
                  <a:pos x="126" y="12"/>
                </a:cxn>
              </a:cxnLst>
              <a:rect l="0" t="0" r="r" b="b"/>
              <a:pathLst>
                <a:path w="132" h="177">
                  <a:moveTo>
                    <a:pt x="132" y="16"/>
                  </a:moveTo>
                  <a:lnTo>
                    <a:pt x="130" y="16"/>
                  </a:lnTo>
                  <a:lnTo>
                    <a:pt x="130" y="14"/>
                  </a:lnTo>
                  <a:lnTo>
                    <a:pt x="129" y="14"/>
                  </a:lnTo>
                  <a:lnTo>
                    <a:pt x="129" y="12"/>
                  </a:lnTo>
                  <a:lnTo>
                    <a:pt x="127" y="12"/>
                  </a:lnTo>
                  <a:lnTo>
                    <a:pt x="126" y="11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1" y="8"/>
                  </a:lnTo>
                  <a:lnTo>
                    <a:pt x="120" y="8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15" y="5"/>
                  </a:lnTo>
                  <a:lnTo>
                    <a:pt x="111" y="3"/>
                  </a:lnTo>
                  <a:lnTo>
                    <a:pt x="107" y="2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3"/>
                  </a:lnTo>
                  <a:lnTo>
                    <a:pt x="56" y="5"/>
                  </a:lnTo>
                  <a:lnTo>
                    <a:pt x="52" y="6"/>
                  </a:lnTo>
                  <a:lnTo>
                    <a:pt x="49" y="8"/>
                  </a:lnTo>
                  <a:lnTo>
                    <a:pt x="44" y="9"/>
                  </a:lnTo>
                  <a:lnTo>
                    <a:pt x="41" y="12"/>
                  </a:lnTo>
                  <a:lnTo>
                    <a:pt x="37" y="14"/>
                  </a:lnTo>
                  <a:lnTo>
                    <a:pt x="34" y="17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25" y="25"/>
                  </a:lnTo>
                  <a:lnTo>
                    <a:pt x="22" y="28"/>
                  </a:lnTo>
                  <a:lnTo>
                    <a:pt x="19" y="31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4" y="62"/>
                  </a:lnTo>
                  <a:lnTo>
                    <a:pt x="3" y="66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1" y="102"/>
                  </a:lnTo>
                  <a:lnTo>
                    <a:pt x="1" y="106"/>
                  </a:lnTo>
                  <a:lnTo>
                    <a:pt x="3" y="111"/>
                  </a:lnTo>
                  <a:lnTo>
                    <a:pt x="4" y="114"/>
                  </a:lnTo>
                  <a:lnTo>
                    <a:pt x="6" y="119"/>
                  </a:lnTo>
                  <a:lnTo>
                    <a:pt x="7" y="123"/>
                  </a:lnTo>
                  <a:lnTo>
                    <a:pt x="9" y="126"/>
                  </a:lnTo>
                  <a:lnTo>
                    <a:pt x="10" y="131"/>
                  </a:lnTo>
                  <a:lnTo>
                    <a:pt x="12" y="134"/>
                  </a:lnTo>
                  <a:lnTo>
                    <a:pt x="15" y="137"/>
                  </a:lnTo>
                  <a:lnTo>
                    <a:pt x="18" y="142"/>
                  </a:lnTo>
                  <a:lnTo>
                    <a:pt x="19" y="145"/>
                  </a:lnTo>
                  <a:lnTo>
                    <a:pt x="22" y="148"/>
                  </a:lnTo>
                  <a:lnTo>
                    <a:pt x="25" y="151"/>
                  </a:lnTo>
                  <a:lnTo>
                    <a:pt x="28" y="154"/>
                  </a:lnTo>
                  <a:lnTo>
                    <a:pt x="31" y="157"/>
                  </a:lnTo>
                  <a:lnTo>
                    <a:pt x="34" y="159"/>
                  </a:lnTo>
                  <a:lnTo>
                    <a:pt x="37" y="162"/>
                  </a:lnTo>
                  <a:lnTo>
                    <a:pt x="41" y="163"/>
                  </a:lnTo>
                  <a:lnTo>
                    <a:pt x="44" y="167"/>
                  </a:lnTo>
                  <a:lnTo>
                    <a:pt x="49" y="168"/>
                  </a:lnTo>
                  <a:lnTo>
                    <a:pt x="52" y="170"/>
                  </a:lnTo>
                  <a:lnTo>
                    <a:pt x="56" y="171"/>
                  </a:lnTo>
                  <a:lnTo>
                    <a:pt x="61" y="173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3" y="176"/>
                  </a:lnTo>
                  <a:lnTo>
                    <a:pt x="77" y="177"/>
                  </a:lnTo>
                  <a:lnTo>
                    <a:pt x="81" y="177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5" y="177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7" y="174"/>
                  </a:lnTo>
                  <a:lnTo>
                    <a:pt x="111" y="173"/>
                  </a:lnTo>
                  <a:lnTo>
                    <a:pt x="115" y="171"/>
                  </a:lnTo>
                  <a:lnTo>
                    <a:pt x="118" y="170"/>
                  </a:lnTo>
                  <a:lnTo>
                    <a:pt x="120" y="170"/>
                  </a:lnTo>
                  <a:lnTo>
                    <a:pt x="121" y="170"/>
                  </a:lnTo>
                  <a:lnTo>
                    <a:pt x="121" y="168"/>
                  </a:lnTo>
                  <a:lnTo>
                    <a:pt x="123" y="168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6" y="167"/>
                  </a:lnTo>
                  <a:lnTo>
                    <a:pt x="126" y="165"/>
                  </a:lnTo>
                  <a:lnTo>
                    <a:pt x="127" y="165"/>
                  </a:lnTo>
                  <a:lnTo>
                    <a:pt x="127" y="163"/>
                  </a:lnTo>
                  <a:lnTo>
                    <a:pt x="129" y="163"/>
                  </a:lnTo>
                  <a:lnTo>
                    <a:pt x="129" y="162"/>
                  </a:lnTo>
                  <a:lnTo>
                    <a:pt x="130" y="162"/>
                  </a:lnTo>
                  <a:lnTo>
                    <a:pt x="130" y="160"/>
                  </a:lnTo>
                  <a:lnTo>
                    <a:pt x="132" y="160"/>
                  </a:lnTo>
                  <a:lnTo>
                    <a:pt x="129" y="162"/>
                  </a:lnTo>
                  <a:lnTo>
                    <a:pt x="126" y="165"/>
                  </a:lnTo>
                  <a:lnTo>
                    <a:pt x="121" y="167"/>
                  </a:lnTo>
                  <a:lnTo>
                    <a:pt x="118" y="168"/>
                  </a:lnTo>
                  <a:lnTo>
                    <a:pt x="114" y="170"/>
                  </a:lnTo>
                  <a:lnTo>
                    <a:pt x="109" y="171"/>
                  </a:lnTo>
                  <a:lnTo>
                    <a:pt x="107" y="173"/>
                  </a:lnTo>
                  <a:lnTo>
                    <a:pt x="102" y="173"/>
                  </a:lnTo>
                  <a:lnTo>
                    <a:pt x="98" y="174"/>
                  </a:lnTo>
                  <a:lnTo>
                    <a:pt x="93" y="174"/>
                  </a:lnTo>
                  <a:lnTo>
                    <a:pt x="90" y="174"/>
                  </a:lnTo>
                  <a:lnTo>
                    <a:pt x="86" y="174"/>
                  </a:lnTo>
                  <a:lnTo>
                    <a:pt x="81" y="174"/>
                  </a:lnTo>
                  <a:lnTo>
                    <a:pt x="77" y="174"/>
                  </a:lnTo>
                  <a:lnTo>
                    <a:pt x="73" y="174"/>
                  </a:lnTo>
                  <a:lnTo>
                    <a:pt x="68" y="173"/>
                  </a:lnTo>
                  <a:lnTo>
                    <a:pt x="65" y="173"/>
                  </a:lnTo>
                  <a:lnTo>
                    <a:pt x="61" y="171"/>
                  </a:lnTo>
                  <a:lnTo>
                    <a:pt x="56" y="170"/>
                  </a:lnTo>
                  <a:lnTo>
                    <a:pt x="53" y="168"/>
                  </a:lnTo>
                  <a:lnTo>
                    <a:pt x="49" y="167"/>
                  </a:lnTo>
                  <a:lnTo>
                    <a:pt x="46" y="165"/>
                  </a:lnTo>
                  <a:lnTo>
                    <a:pt x="43" y="162"/>
                  </a:lnTo>
                  <a:lnTo>
                    <a:pt x="38" y="160"/>
                  </a:lnTo>
                  <a:lnTo>
                    <a:pt x="36" y="157"/>
                  </a:lnTo>
                  <a:lnTo>
                    <a:pt x="33" y="156"/>
                  </a:lnTo>
                  <a:lnTo>
                    <a:pt x="30" y="153"/>
                  </a:lnTo>
                  <a:lnTo>
                    <a:pt x="27" y="150"/>
                  </a:lnTo>
                  <a:lnTo>
                    <a:pt x="24" y="147"/>
                  </a:lnTo>
                  <a:lnTo>
                    <a:pt x="21" y="143"/>
                  </a:lnTo>
                  <a:lnTo>
                    <a:pt x="19" y="140"/>
                  </a:lnTo>
                  <a:lnTo>
                    <a:pt x="16" y="137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0" y="126"/>
                  </a:lnTo>
                  <a:lnTo>
                    <a:pt x="9" y="122"/>
                  </a:lnTo>
                  <a:lnTo>
                    <a:pt x="7" y="119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3" y="102"/>
                  </a:lnTo>
                  <a:lnTo>
                    <a:pt x="3" y="97"/>
                  </a:lnTo>
                  <a:lnTo>
                    <a:pt x="1" y="93"/>
                  </a:lnTo>
                  <a:lnTo>
                    <a:pt x="1" y="88"/>
                  </a:lnTo>
                  <a:lnTo>
                    <a:pt x="1" y="83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4" y="71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10" y="51"/>
                  </a:lnTo>
                  <a:lnTo>
                    <a:pt x="12" y="46"/>
                  </a:lnTo>
                  <a:lnTo>
                    <a:pt x="15" y="43"/>
                  </a:lnTo>
                  <a:lnTo>
                    <a:pt x="16" y="40"/>
                  </a:lnTo>
                  <a:lnTo>
                    <a:pt x="19" y="36"/>
                  </a:lnTo>
                  <a:lnTo>
                    <a:pt x="21" y="32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6" y="12"/>
                  </a:lnTo>
                  <a:lnTo>
                    <a:pt x="49" y="9"/>
                  </a:lnTo>
                  <a:lnTo>
                    <a:pt x="53" y="8"/>
                  </a:lnTo>
                  <a:lnTo>
                    <a:pt x="56" y="6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68" y="3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3" y="2"/>
                  </a:lnTo>
                  <a:lnTo>
                    <a:pt x="98" y="2"/>
                  </a:lnTo>
                  <a:lnTo>
                    <a:pt x="102" y="3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1" y="9"/>
                  </a:lnTo>
                  <a:lnTo>
                    <a:pt x="126" y="12"/>
                  </a:lnTo>
                  <a:lnTo>
                    <a:pt x="129" y="14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2323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5" name="Freeform 165"/>
            <p:cNvSpPr>
              <a:spLocks/>
            </p:cNvSpPr>
            <p:nvPr/>
          </p:nvSpPr>
          <p:spPr bwMode="auto">
            <a:xfrm>
              <a:off x="2757" y="2260"/>
              <a:ext cx="141" cy="172"/>
            </a:xfrm>
            <a:custGeom>
              <a:avLst/>
              <a:gdLst/>
              <a:ahLst/>
              <a:cxnLst>
                <a:cxn ang="0">
                  <a:pos x="138" y="23"/>
                </a:cxn>
                <a:cxn ang="0">
                  <a:pos x="135" y="20"/>
                </a:cxn>
                <a:cxn ang="0">
                  <a:pos x="132" y="17"/>
                </a:cxn>
                <a:cxn ang="0">
                  <a:pos x="128" y="12"/>
                </a:cxn>
                <a:cxn ang="0">
                  <a:pos x="113" y="4"/>
                </a:cxn>
                <a:cxn ang="0">
                  <a:pos x="97" y="0"/>
                </a:cxn>
                <a:cxn ang="0">
                  <a:pos x="80" y="0"/>
                </a:cxn>
                <a:cxn ang="0">
                  <a:pos x="64" y="3"/>
                </a:cxn>
                <a:cxn ang="0">
                  <a:pos x="48" y="7"/>
                </a:cxn>
                <a:cxn ang="0">
                  <a:pos x="35" y="17"/>
                </a:cxn>
                <a:cxn ang="0">
                  <a:pos x="23" y="27"/>
                </a:cxn>
                <a:cxn ang="0">
                  <a:pos x="14" y="41"/>
                </a:cxn>
                <a:cxn ang="0">
                  <a:pos x="6" y="57"/>
                </a:cxn>
                <a:cxn ang="0">
                  <a:pos x="2" y="74"/>
                </a:cxn>
                <a:cxn ang="0">
                  <a:pos x="0" y="91"/>
                </a:cxn>
                <a:cxn ang="0">
                  <a:pos x="3" y="108"/>
                </a:cxn>
                <a:cxn ang="0">
                  <a:pos x="9" y="124"/>
                </a:cxn>
                <a:cxn ang="0">
                  <a:pos x="18" y="138"/>
                </a:cxn>
                <a:cxn ang="0">
                  <a:pos x="29" y="151"/>
                </a:cxn>
                <a:cxn ang="0">
                  <a:pos x="42" y="160"/>
                </a:cxn>
                <a:cxn ang="0">
                  <a:pos x="55" y="168"/>
                </a:cxn>
                <a:cxn ang="0">
                  <a:pos x="72" y="172"/>
                </a:cxn>
                <a:cxn ang="0">
                  <a:pos x="89" y="172"/>
                </a:cxn>
                <a:cxn ang="0">
                  <a:pos x="106" y="171"/>
                </a:cxn>
                <a:cxn ang="0">
                  <a:pos x="120" y="165"/>
                </a:cxn>
                <a:cxn ang="0">
                  <a:pos x="132" y="157"/>
                </a:cxn>
                <a:cxn ang="0">
                  <a:pos x="138" y="151"/>
                </a:cxn>
                <a:cxn ang="0">
                  <a:pos x="141" y="148"/>
                </a:cxn>
                <a:cxn ang="0">
                  <a:pos x="129" y="157"/>
                </a:cxn>
                <a:cxn ang="0">
                  <a:pos x="116" y="165"/>
                </a:cxn>
                <a:cxn ang="0">
                  <a:pos x="101" y="169"/>
                </a:cxn>
                <a:cxn ang="0">
                  <a:pos x="85" y="171"/>
                </a:cxn>
                <a:cxn ang="0">
                  <a:pos x="69" y="169"/>
                </a:cxn>
                <a:cxn ang="0">
                  <a:pos x="52" y="165"/>
                </a:cxn>
                <a:cxn ang="0">
                  <a:pos x="39" y="157"/>
                </a:cxn>
                <a:cxn ang="0">
                  <a:pos x="27" y="146"/>
                </a:cxn>
                <a:cxn ang="0">
                  <a:pos x="17" y="134"/>
                </a:cxn>
                <a:cxn ang="0">
                  <a:pos x="9" y="120"/>
                </a:cxn>
                <a:cxn ang="0">
                  <a:pos x="5" y="103"/>
                </a:cxn>
                <a:cxn ang="0">
                  <a:pos x="3" y="86"/>
                </a:cxn>
                <a:cxn ang="0">
                  <a:pos x="5" y="69"/>
                </a:cxn>
                <a:cxn ang="0">
                  <a:pos x="9" y="54"/>
                </a:cxn>
                <a:cxn ang="0">
                  <a:pos x="17" y="38"/>
                </a:cxn>
                <a:cxn ang="0">
                  <a:pos x="27" y="26"/>
                </a:cxn>
                <a:cxn ang="0">
                  <a:pos x="39" y="17"/>
                </a:cxn>
                <a:cxn ang="0">
                  <a:pos x="52" y="9"/>
                </a:cxn>
                <a:cxn ang="0">
                  <a:pos x="69" y="3"/>
                </a:cxn>
                <a:cxn ang="0">
                  <a:pos x="85" y="1"/>
                </a:cxn>
                <a:cxn ang="0">
                  <a:pos x="101" y="3"/>
                </a:cxn>
                <a:cxn ang="0">
                  <a:pos x="116" y="9"/>
                </a:cxn>
                <a:cxn ang="0">
                  <a:pos x="129" y="17"/>
                </a:cxn>
                <a:cxn ang="0">
                  <a:pos x="141" y="24"/>
                </a:cxn>
              </a:cxnLst>
              <a:rect l="0" t="0" r="r" b="b"/>
              <a:pathLst>
                <a:path w="141" h="172">
                  <a:moveTo>
                    <a:pt x="141" y="24"/>
                  </a:moveTo>
                  <a:lnTo>
                    <a:pt x="140" y="24"/>
                  </a:lnTo>
                  <a:lnTo>
                    <a:pt x="140" y="23"/>
                  </a:lnTo>
                  <a:lnTo>
                    <a:pt x="138" y="23"/>
                  </a:lnTo>
                  <a:lnTo>
                    <a:pt x="138" y="21"/>
                  </a:lnTo>
                  <a:lnTo>
                    <a:pt x="137" y="21"/>
                  </a:lnTo>
                  <a:lnTo>
                    <a:pt x="137" y="20"/>
                  </a:lnTo>
                  <a:lnTo>
                    <a:pt x="135" y="20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5" y="10"/>
                  </a:lnTo>
                  <a:lnTo>
                    <a:pt x="120" y="7"/>
                  </a:lnTo>
                  <a:lnTo>
                    <a:pt x="117" y="6"/>
                  </a:lnTo>
                  <a:lnTo>
                    <a:pt x="113" y="4"/>
                  </a:lnTo>
                  <a:lnTo>
                    <a:pt x="108" y="3"/>
                  </a:lnTo>
                  <a:lnTo>
                    <a:pt x="106" y="3"/>
                  </a:lnTo>
                  <a:lnTo>
                    <a:pt x="101" y="1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4" y="3"/>
                  </a:lnTo>
                  <a:lnTo>
                    <a:pt x="60" y="3"/>
                  </a:lnTo>
                  <a:lnTo>
                    <a:pt x="55" y="4"/>
                  </a:lnTo>
                  <a:lnTo>
                    <a:pt x="52" y="6"/>
                  </a:lnTo>
                  <a:lnTo>
                    <a:pt x="48" y="7"/>
                  </a:lnTo>
                  <a:lnTo>
                    <a:pt x="45" y="10"/>
                  </a:lnTo>
                  <a:lnTo>
                    <a:pt x="42" y="12"/>
                  </a:lnTo>
                  <a:lnTo>
                    <a:pt x="37" y="14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20" y="30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4" y="41"/>
                  </a:lnTo>
                  <a:lnTo>
                    <a:pt x="11" y="44"/>
                  </a:lnTo>
                  <a:lnTo>
                    <a:pt x="9" y="49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5" y="60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3" y="104"/>
                  </a:lnTo>
                  <a:lnTo>
                    <a:pt x="3" y="108"/>
                  </a:lnTo>
                  <a:lnTo>
                    <a:pt x="5" y="112"/>
                  </a:lnTo>
                  <a:lnTo>
                    <a:pt x="6" y="117"/>
                  </a:lnTo>
                  <a:lnTo>
                    <a:pt x="8" y="120"/>
                  </a:lnTo>
                  <a:lnTo>
                    <a:pt x="9" y="124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5" y="135"/>
                  </a:lnTo>
                  <a:lnTo>
                    <a:pt x="18" y="138"/>
                  </a:lnTo>
                  <a:lnTo>
                    <a:pt x="20" y="141"/>
                  </a:lnTo>
                  <a:lnTo>
                    <a:pt x="23" y="145"/>
                  </a:lnTo>
                  <a:lnTo>
                    <a:pt x="26" y="148"/>
                  </a:lnTo>
                  <a:lnTo>
                    <a:pt x="29" y="151"/>
                  </a:lnTo>
                  <a:lnTo>
                    <a:pt x="32" y="154"/>
                  </a:lnTo>
                  <a:lnTo>
                    <a:pt x="35" y="155"/>
                  </a:lnTo>
                  <a:lnTo>
                    <a:pt x="37" y="158"/>
                  </a:lnTo>
                  <a:lnTo>
                    <a:pt x="42" y="160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52" y="166"/>
                  </a:lnTo>
                  <a:lnTo>
                    <a:pt x="55" y="168"/>
                  </a:lnTo>
                  <a:lnTo>
                    <a:pt x="60" y="169"/>
                  </a:lnTo>
                  <a:lnTo>
                    <a:pt x="64" y="171"/>
                  </a:lnTo>
                  <a:lnTo>
                    <a:pt x="67" y="171"/>
                  </a:lnTo>
                  <a:lnTo>
                    <a:pt x="72" y="172"/>
                  </a:lnTo>
                  <a:lnTo>
                    <a:pt x="76" y="172"/>
                  </a:lnTo>
                  <a:lnTo>
                    <a:pt x="80" y="172"/>
                  </a:lnTo>
                  <a:lnTo>
                    <a:pt x="85" y="172"/>
                  </a:lnTo>
                  <a:lnTo>
                    <a:pt x="89" y="172"/>
                  </a:lnTo>
                  <a:lnTo>
                    <a:pt x="92" y="172"/>
                  </a:lnTo>
                  <a:lnTo>
                    <a:pt x="97" y="172"/>
                  </a:lnTo>
                  <a:lnTo>
                    <a:pt x="101" y="171"/>
                  </a:lnTo>
                  <a:lnTo>
                    <a:pt x="106" y="171"/>
                  </a:lnTo>
                  <a:lnTo>
                    <a:pt x="108" y="169"/>
                  </a:lnTo>
                  <a:lnTo>
                    <a:pt x="113" y="168"/>
                  </a:lnTo>
                  <a:lnTo>
                    <a:pt x="117" y="166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8" y="160"/>
                  </a:lnTo>
                  <a:lnTo>
                    <a:pt x="131" y="158"/>
                  </a:lnTo>
                  <a:lnTo>
                    <a:pt x="132" y="157"/>
                  </a:lnTo>
                  <a:lnTo>
                    <a:pt x="134" y="155"/>
                  </a:lnTo>
                  <a:lnTo>
                    <a:pt x="135" y="154"/>
                  </a:lnTo>
                  <a:lnTo>
                    <a:pt x="137" y="152"/>
                  </a:lnTo>
                  <a:lnTo>
                    <a:pt x="138" y="151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0" y="148"/>
                  </a:lnTo>
                  <a:lnTo>
                    <a:pt x="141" y="148"/>
                  </a:lnTo>
                  <a:lnTo>
                    <a:pt x="140" y="149"/>
                  </a:lnTo>
                  <a:lnTo>
                    <a:pt x="137" y="152"/>
                  </a:lnTo>
                  <a:lnTo>
                    <a:pt x="134" y="154"/>
                  </a:lnTo>
                  <a:lnTo>
                    <a:pt x="129" y="157"/>
                  </a:lnTo>
                  <a:lnTo>
                    <a:pt x="126" y="158"/>
                  </a:lnTo>
                  <a:lnTo>
                    <a:pt x="123" y="161"/>
                  </a:lnTo>
                  <a:lnTo>
                    <a:pt x="120" y="163"/>
                  </a:lnTo>
                  <a:lnTo>
                    <a:pt x="116" y="165"/>
                  </a:lnTo>
                  <a:lnTo>
                    <a:pt x="113" y="166"/>
                  </a:lnTo>
                  <a:lnTo>
                    <a:pt x="108" y="168"/>
                  </a:lnTo>
                  <a:lnTo>
                    <a:pt x="104" y="168"/>
                  </a:lnTo>
                  <a:lnTo>
                    <a:pt x="101" y="169"/>
                  </a:lnTo>
                  <a:lnTo>
                    <a:pt x="97" y="171"/>
                  </a:lnTo>
                  <a:lnTo>
                    <a:pt x="92" y="171"/>
                  </a:lnTo>
                  <a:lnTo>
                    <a:pt x="89" y="171"/>
                  </a:lnTo>
                  <a:lnTo>
                    <a:pt x="85" y="171"/>
                  </a:lnTo>
                  <a:lnTo>
                    <a:pt x="80" y="171"/>
                  </a:lnTo>
                  <a:lnTo>
                    <a:pt x="76" y="171"/>
                  </a:lnTo>
                  <a:lnTo>
                    <a:pt x="72" y="171"/>
                  </a:lnTo>
                  <a:lnTo>
                    <a:pt x="69" y="169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7" y="166"/>
                  </a:lnTo>
                  <a:lnTo>
                    <a:pt x="52" y="165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2" y="158"/>
                  </a:lnTo>
                  <a:lnTo>
                    <a:pt x="39" y="157"/>
                  </a:lnTo>
                  <a:lnTo>
                    <a:pt x="36" y="154"/>
                  </a:lnTo>
                  <a:lnTo>
                    <a:pt x="33" y="152"/>
                  </a:lnTo>
                  <a:lnTo>
                    <a:pt x="30" y="149"/>
                  </a:lnTo>
                  <a:lnTo>
                    <a:pt x="27" y="146"/>
                  </a:lnTo>
                  <a:lnTo>
                    <a:pt x="24" y="143"/>
                  </a:lnTo>
                  <a:lnTo>
                    <a:pt x="21" y="140"/>
                  </a:lnTo>
                  <a:lnTo>
                    <a:pt x="20" y="137"/>
                  </a:lnTo>
                  <a:lnTo>
                    <a:pt x="17" y="134"/>
                  </a:lnTo>
                  <a:lnTo>
                    <a:pt x="15" y="131"/>
                  </a:lnTo>
                  <a:lnTo>
                    <a:pt x="12" y="126"/>
                  </a:lnTo>
                  <a:lnTo>
                    <a:pt x="11" y="123"/>
                  </a:lnTo>
                  <a:lnTo>
                    <a:pt x="9" y="120"/>
                  </a:lnTo>
                  <a:lnTo>
                    <a:pt x="8" y="115"/>
                  </a:lnTo>
                  <a:lnTo>
                    <a:pt x="6" y="112"/>
                  </a:lnTo>
                  <a:lnTo>
                    <a:pt x="5" y="108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3" y="91"/>
                  </a:lnTo>
                  <a:lnTo>
                    <a:pt x="3" y="86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5" y="64"/>
                  </a:lnTo>
                  <a:lnTo>
                    <a:pt x="6" y="61"/>
                  </a:lnTo>
                  <a:lnTo>
                    <a:pt x="8" y="57"/>
                  </a:lnTo>
                  <a:lnTo>
                    <a:pt x="9" y="54"/>
                  </a:lnTo>
                  <a:lnTo>
                    <a:pt x="11" y="49"/>
                  </a:lnTo>
                  <a:lnTo>
                    <a:pt x="12" y="46"/>
                  </a:lnTo>
                  <a:lnTo>
                    <a:pt x="15" y="43"/>
                  </a:lnTo>
                  <a:lnTo>
                    <a:pt x="17" y="38"/>
                  </a:lnTo>
                  <a:lnTo>
                    <a:pt x="20" y="35"/>
                  </a:lnTo>
                  <a:lnTo>
                    <a:pt x="21" y="32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30" y="23"/>
                  </a:lnTo>
                  <a:lnTo>
                    <a:pt x="33" y="21"/>
                  </a:lnTo>
                  <a:lnTo>
                    <a:pt x="36" y="18"/>
                  </a:lnTo>
                  <a:lnTo>
                    <a:pt x="39" y="17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52" y="9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2" y="1"/>
                  </a:lnTo>
                  <a:lnTo>
                    <a:pt x="97" y="3"/>
                  </a:lnTo>
                  <a:lnTo>
                    <a:pt x="101" y="3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3" y="7"/>
                  </a:lnTo>
                  <a:lnTo>
                    <a:pt x="116" y="9"/>
                  </a:lnTo>
                  <a:lnTo>
                    <a:pt x="120" y="10"/>
                  </a:lnTo>
                  <a:lnTo>
                    <a:pt x="123" y="12"/>
                  </a:lnTo>
                  <a:lnTo>
                    <a:pt x="126" y="14"/>
                  </a:lnTo>
                  <a:lnTo>
                    <a:pt x="129" y="17"/>
                  </a:lnTo>
                  <a:lnTo>
                    <a:pt x="134" y="18"/>
                  </a:lnTo>
                  <a:lnTo>
                    <a:pt x="137" y="21"/>
                  </a:lnTo>
                  <a:lnTo>
                    <a:pt x="140" y="23"/>
                  </a:lnTo>
                  <a:lnTo>
                    <a:pt x="141" y="24"/>
                  </a:lnTo>
                  <a:close/>
                </a:path>
              </a:pathLst>
            </a:custGeom>
            <a:solidFill>
              <a:srgbClr val="292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6" name="Freeform 166"/>
            <p:cNvSpPr>
              <a:spLocks/>
            </p:cNvSpPr>
            <p:nvPr/>
          </p:nvSpPr>
          <p:spPr bwMode="auto">
            <a:xfrm>
              <a:off x="2760" y="2261"/>
              <a:ext cx="145" cy="170"/>
            </a:xfrm>
            <a:custGeom>
              <a:avLst/>
              <a:gdLst/>
              <a:ahLst/>
              <a:cxnLst>
                <a:cxn ang="0">
                  <a:pos x="144" y="33"/>
                </a:cxn>
                <a:cxn ang="0">
                  <a:pos x="141" y="28"/>
                </a:cxn>
                <a:cxn ang="0">
                  <a:pos x="138" y="23"/>
                </a:cxn>
                <a:cxn ang="0">
                  <a:pos x="126" y="16"/>
                </a:cxn>
                <a:cxn ang="0">
                  <a:pos x="113" y="8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6" y="2"/>
                </a:cxn>
                <a:cxn ang="0">
                  <a:pos x="49" y="8"/>
                </a:cxn>
                <a:cxn ang="0">
                  <a:pos x="36" y="16"/>
                </a:cxn>
                <a:cxn ang="0">
                  <a:pos x="24" y="25"/>
                </a:cxn>
                <a:cxn ang="0">
                  <a:pos x="14" y="37"/>
                </a:cxn>
                <a:cxn ang="0">
                  <a:pos x="6" y="53"/>
                </a:cxn>
                <a:cxn ang="0">
                  <a:pos x="2" y="68"/>
                </a:cxn>
                <a:cxn ang="0">
                  <a:pos x="0" y="85"/>
                </a:cxn>
                <a:cxn ang="0">
                  <a:pos x="2" y="102"/>
                </a:cxn>
                <a:cxn ang="0">
                  <a:pos x="6" y="119"/>
                </a:cxn>
                <a:cxn ang="0">
                  <a:pos x="14" y="133"/>
                </a:cxn>
                <a:cxn ang="0">
                  <a:pos x="24" y="145"/>
                </a:cxn>
                <a:cxn ang="0">
                  <a:pos x="36" y="156"/>
                </a:cxn>
                <a:cxn ang="0">
                  <a:pos x="49" y="164"/>
                </a:cxn>
                <a:cxn ang="0">
                  <a:pos x="66" y="168"/>
                </a:cxn>
                <a:cxn ang="0">
                  <a:pos x="82" y="170"/>
                </a:cxn>
                <a:cxn ang="0">
                  <a:pos x="98" y="168"/>
                </a:cxn>
                <a:cxn ang="0">
                  <a:pos x="113" y="164"/>
                </a:cxn>
                <a:cxn ang="0">
                  <a:pos x="126" y="156"/>
                </a:cxn>
                <a:cxn ang="0">
                  <a:pos x="138" y="147"/>
                </a:cxn>
                <a:cxn ang="0">
                  <a:pos x="141" y="142"/>
                </a:cxn>
                <a:cxn ang="0">
                  <a:pos x="144" y="137"/>
                </a:cxn>
                <a:cxn ang="0">
                  <a:pos x="145" y="133"/>
                </a:cxn>
                <a:cxn ang="0">
                  <a:pos x="138" y="144"/>
                </a:cxn>
                <a:cxn ang="0">
                  <a:pos x="126" y="154"/>
                </a:cxn>
                <a:cxn ang="0">
                  <a:pos x="113" y="162"/>
                </a:cxn>
                <a:cxn ang="0">
                  <a:pos x="98" y="167"/>
                </a:cxn>
                <a:cxn ang="0">
                  <a:pos x="82" y="168"/>
                </a:cxn>
                <a:cxn ang="0">
                  <a:pos x="66" y="167"/>
                </a:cxn>
                <a:cxn ang="0">
                  <a:pos x="51" y="162"/>
                </a:cxn>
                <a:cxn ang="0">
                  <a:pos x="37" y="154"/>
                </a:cxn>
                <a:cxn ang="0">
                  <a:pos x="26" y="144"/>
                </a:cxn>
                <a:cxn ang="0">
                  <a:pos x="15" y="131"/>
                </a:cxn>
                <a:cxn ang="0">
                  <a:pos x="8" y="117"/>
                </a:cxn>
                <a:cxn ang="0">
                  <a:pos x="3" y="102"/>
                </a:cxn>
                <a:cxn ang="0">
                  <a:pos x="2" y="85"/>
                </a:cxn>
                <a:cxn ang="0">
                  <a:pos x="3" y="68"/>
                </a:cxn>
                <a:cxn ang="0">
                  <a:pos x="8" y="53"/>
                </a:cxn>
                <a:cxn ang="0">
                  <a:pos x="15" y="39"/>
                </a:cxn>
                <a:cxn ang="0">
                  <a:pos x="26" y="26"/>
                </a:cxn>
                <a:cxn ang="0">
                  <a:pos x="37" y="17"/>
                </a:cxn>
                <a:cxn ang="0">
                  <a:pos x="51" y="9"/>
                </a:cxn>
                <a:cxn ang="0">
                  <a:pos x="66" y="5"/>
                </a:cxn>
                <a:cxn ang="0">
                  <a:pos x="82" y="3"/>
                </a:cxn>
                <a:cxn ang="0">
                  <a:pos x="98" y="5"/>
                </a:cxn>
                <a:cxn ang="0">
                  <a:pos x="113" y="9"/>
                </a:cxn>
                <a:cxn ang="0">
                  <a:pos x="126" y="17"/>
                </a:cxn>
                <a:cxn ang="0">
                  <a:pos x="138" y="26"/>
                </a:cxn>
                <a:cxn ang="0">
                  <a:pos x="145" y="37"/>
                </a:cxn>
              </a:cxnLst>
              <a:rect l="0" t="0" r="r" b="b"/>
              <a:pathLst>
                <a:path w="145" h="170">
                  <a:moveTo>
                    <a:pt x="145" y="37"/>
                  </a:moveTo>
                  <a:lnTo>
                    <a:pt x="145" y="36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1" y="29"/>
                  </a:lnTo>
                  <a:lnTo>
                    <a:pt x="141" y="28"/>
                  </a:lnTo>
                  <a:lnTo>
                    <a:pt x="140" y="28"/>
                  </a:lnTo>
                  <a:lnTo>
                    <a:pt x="140" y="26"/>
                  </a:lnTo>
                  <a:lnTo>
                    <a:pt x="138" y="25"/>
                  </a:lnTo>
                  <a:lnTo>
                    <a:pt x="138" y="23"/>
                  </a:lnTo>
                  <a:lnTo>
                    <a:pt x="137" y="22"/>
                  </a:lnTo>
                  <a:lnTo>
                    <a:pt x="134" y="20"/>
                  </a:lnTo>
                  <a:lnTo>
                    <a:pt x="131" y="17"/>
                  </a:lnTo>
                  <a:lnTo>
                    <a:pt x="126" y="16"/>
                  </a:lnTo>
                  <a:lnTo>
                    <a:pt x="123" y="13"/>
                  </a:lnTo>
                  <a:lnTo>
                    <a:pt x="120" y="11"/>
                  </a:lnTo>
                  <a:lnTo>
                    <a:pt x="117" y="9"/>
                  </a:lnTo>
                  <a:lnTo>
                    <a:pt x="113" y="8"/>
                  </a:lnTo>
                  <a:lnTo>
                    <a:pt x="110" y="6"/>
                  </a:lnTo>
                  <a:lnTo>
                    <a:pt x="105" y="5"/>
                  </a:lnTo>
                  <a:lnTo>
                    <a:pt x="101" y="3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1" y="3"/>
                  </a:lnTo>
                  <a:lnTo>
                    <a:pt x="57" y="5"/>
                  </a:lnTo>
                  <a:lnTo>
                    <a:pt x="54" y="6"/>
                  </a:lnTo>
                  <a:lnTo>
                    <a:pt x="49" y="8"/>
                  </a:lnTo>
                  <a:lnTo>
                    <a:pt x="46" y="9"/>
                  </a:lnTo>
                  <a:lnTo>
                    <a:pt x="43" y="11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0" y="20"/>
                  </a:lnTo>
                  <a:lnTo>
                    <a:pt x="27" y="22"/>
                  </a:lnTo>
                  <a:lnTo>
                    <a:pt x="24" y="25"/>
                  </a:lnTo>
                  <a:lnTo>
                    <a:pt x="21" y="28"/>
                  </a:lnTo>
                  <a:lnTo>
                    <a:pt x="18" y="31"/>
                  </a:lnTo>
                  <a:lnTo>
                    <a:pt x="17" y="34"/>
                  </a:lnTo>
                  <a:lnTo>
                    <a:pt x="14" y="37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6" y="53"/>
                  </a:lnTo>
                  <a:lnTo>
                    <a:pt x="5" y="56"/>
                  </a:lnTo>
                  <a:lnTo>
                    <a:pt x="3" y="60"/>
                  </a:lnTo>
                  <a:lnTo>
                    <a:pt x="2" y="63"/>
                  </a:lnTo>
                  <a:lnTo>
                    <a:pt x="2" y="68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3" y="111"/>
                  </a:lnTo>
                  <a:lnTo>
                    <a:pt x="5" y="114"/>
                  </a:lnTo>
                  <a:lnTo>
                    <a:pt x="6" y="119"/>
                  </a:lnTo>
                  <a:lnTo>
                    <a:pt x="8" y="122"/>
                  </a:lnTo>
                  <a:lnTo>
                    <a:pt x="9" y="125"/>
                  </a:lnTo>
                  <a:lnTo>
                    <a:pt x="12" y="130"/>
                  </a:lnTo>
                  <a:lnTo>
                    <a:pt x="14" y="133"/>
                  </a:lnTo>
                  <a:lnTo>
                    <a:pt x="17" y="136"/>
                  </a:lnTo>
                  <a:lnTo>
                    <a:pt x="18" y="139"/>
                  </a:lnTo>
                  <a:lnTo>
                    <a:pt x="21" y="142"/>
                  </a:lnTo>
                  <a:lnTo>
                    <a:pt x="24" y="145"/>
                  </a:lnTo>
                  <a:lnTo>
                    <a:pt x="27" y="148"/>
                  </a:lnTo>
                  <a:lnTo>
                    <a:pt x="30" y="151"/>
                  </a:lnTo>
                  <a:lnTo>
                    <a:pt x="33" y="153"/>
                  </a:lnTo>
                  <a:lnTo>
                    <a:pt x="36" y="156"/>
                  </a:lnTo>
                  <a:lnTo>
                    <a:pt x="39" y="157"/>
                  </a:lnTo>
                  <a:lnTo>
                    <a:pt x="43" y="160"/>
                  </a:lnTo>
                  <a:lnTo>
                    <a:pt x="46" y="162"/>
                  </a:lnTo>
                  <a:lnTo>
                    <a:pt x="49" y="164"/>
                  </a:lnTo>
                  <a:lnTo>
                    <a:pt x="54" y="165"/>
                  </a:lnTo>
                  <a:lnTo>
                    <a:pt x="57" y="167"/>
                  </a:lnTo>
                  <a:lnTo>
                    <a:pt x="61" y="167"/>
                  </a:lnTo>
                  <a:lnTo>
                    <a:pt x="66" y="168"/>
                  </a:lnTo>
                  <a:lnTo>
                    <a:pt x="69" y="170"/>
                  </a:lnTo>
                  <a:lnTo>
                    <a:pt x="73" y="170"/>
                  </a:lnTo>
                  <a:lnTo>
                    <a:pt x="77" y="170"/>
                  </a:lnTo>
                  <a:lnTo>
                    <a:pt x="82" y="170"/>
                  </a:lnTo>
                  <a:lnTo>
                    <a:pt x="86" y="170"/>
                  </a:lnTo>
                  <a:lnTo>
                    <a:pt x="89" y="170"/>
                  </a:lnTo>
                  <a:lnTo>
                    <a:pt x="94" y="170"/>
                  </a:lnTo>
                  <a:lnTo>
                    <a:pt x="98" y="168"/>
                  </a:lnTo>
                  <a:lnTo>
                    <a:pt x="101" y="167"/>
                  </a:lnTo>
                  <a:lnTo>
                    <a:pt x="105" y="167"/>
                  </a:lnTo>
                  <a:lnTo>
                    <a:pt x="110" y="165"/>
                  </a:lnTo>
                  <a:lnTo>
                    <a:pt x="113" y="164"/>
                  </a:lnTo>
                  <a:lnTo>
                    <a:pt x="117" y="162"/>
                  </a:lnTo>
                  <a:lnTo>
                    <a:pt x="120" y="160"/>
                  </a:lnTo>
                  <a:lnTo>
                    <a:pt x="123" y="157"/>
                  </a:lnTo>
                  <a:lnTo>
                    <a:pt x="126" y="156"/>
                  </a:lnTo>
                  <a:lnTo>
                    <a:pt x="131" y="153"/>
                  </a:lnTo>
                  <a:lnTo>
                    <a:pt x="134" y="151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4"/>
                  </a:lnTo>
                  <a:lnTo>
                    <a:pt x="141" y="142"/>
                  </a:lnTo>
                  <a:lnTo>
                    <a:pt x="141" y="140"/>
                  </a:lnTo>
                  <a:lnTo>
                    <a:pt x="142" y="140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4" y="136"/>
                  </a:lnTo>
                  <a:lnTo>
                    <a:pt x="145" y="136"/>
                  </a:lnTo>
                  <a:lnTo>
                    <a:pt x="145" y="134"/>
                  </a:lnTo>
                  <a:lnTo>
                    <a:pt x="145" y="133"/>
                  </a:lnTo>
                  <a:lnTo>
                    <a:pt x="145" y="134"/>
                  </a:lnTo>
                  <a:lnTo>
                    <a:pt x="142" y="137"/>
                  </a:lnTo>
                  <a:lnTo>
                    <a:pt x="140" y="140"/>
                  </a:lnTo>
                  <a:lnTo>
                    <a:pt x="138" y="144"/>
                  </a:lnTo>
                  <a:lnTo>
                    <a:pt x="135" y="147"/>
                  </a:lnTo>
                  <a:lnTo>
                    <a:pt x="132" y="150"/>
                  </a:lnTo>
                  <a:lnTo>
                    <a:pt x="129" y="151"/>
                  </a:lnTo>
                  <a:lnTo>
                    <a:pt x="126" y="154"/>
                  </a:lnTo>
                  <a:lnTo>
                    <a:pt x="123" y="156"/>
                  </a:lnTo>
                  <a:lnTo>
                    <a:pt x="119" y="157"/>
                  </a:lnTo>
                  <a:lnTo>
                    <a:pt x="116" y="160"/>
                  </a:lnTo>
                  <a:lnTo>
                    <a:pt x="113" y="162"/>
                  </a:lnTo>
                  <a:lnTo>
                    <a:pt x="108" y="164"/>
                  </a:lnTo>
                  <a:lnTo>
                    <a:pt x="105" y="164"/>
                  </a:lnTo>
                  <a:lnTo>
                    <a:pt x="101" y="165"/>
                  </a:lnTo>
                  <a:lnTo>
                    <a:pt x="98" y="167"/>
                  </a:lnTo>
                  <a:lnTo>
                    <a:pt x="94" y="167"/>
                  </a:lnTo>
                  <a:lnTo>
                    <a:pt x="89" y="168"/>
                  </a:lnTo>
                  <a:lnTo>
                    <a:pt x="85" y="168"/>
                  </a:lnTo>
                  <a:lnTo>
                    <a:pt x="82" y="168"/>
                  </a:lnTo>
                  <a:lnTo>
                    <a:pt x="77" y="168"/>
                  </a:lnTo>
                  <a:lnTo>
                    <a:pt x="73" y="168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1" y="165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1" y="162"/>
                  </a:lnTo>
                  <a:lnTo>
                    <a:pt x="46" y="160"/>
                  </a:lnTo>
                  <a:lnTo>
                    <a:pt x="43" y="157"/>
                  </a:lnTo>
                  <a:lnTo>
                    <a:pt x="40" y="156"/>
                  </a:lnTo>
                  <a:lnTo>
                    <a:pt x="37" y="154"/>
                  </a:lnTo>
                  <a:lnTo>
                    <a:pt x="34" y="151"/>
                  </a:lnTo>
                  <a:lnTo>
                    <a:pt x="32" y="150"/>
                  </a:lnTo>
                  <a:lnTo>
                    <a:pt x="29" y="147"/>
                  </a:lnTo>
                  <a:lnTo>
                    <a:pt x="26" y="144"/>
                  </a:lnTo>
                  <a:lnTo>
                    <a:pt x="23" y="140"/>
                  </a:lnTo>
                  <a:lnTo>
                    <a:pt x="20" y="137"/>
                  </a:lnTo>
                  <a:lnTo>
                    <a:pt x="18" y="134"/>
                  </a:lnTo>
                  <a:lnTo>
                    <a:pt x="15" y="131"/>
                  </a:lnTo>
                  <a:lnTo>
                    <a:pt x="14" y="128"/>
                  </a:lnTo>
                  <a:lnTo>
                    <a:pt x="12" y="125"/>
                  </a:lnTo>
                  <a:lnTo>
                    <a:pt x="9" y="120"/>
                  </a:lnTo>
                  <a:lnTo>
                    <a:pt x="8" y="117"/>
                  </a:lnTo>
                  <a:lnTo>
                    <a:pt x="6" y="114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3" y="102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5"/>
                  </a:lnTo>
                  <a:lnTo>
                    <a:pt x="2" y="80"/>
                  </a:lnTo>
                  <a:lnTo>
                    <a:pt x="2" y="77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5" y="65"/>
                  </a:lnTo>
                  <a:lnTo>
                    <a:pt x="5" y="60"/>
                  </a:lnTo>
                  <a:lnTo>
                    <a:pt x="6" y="57"/>
                  </a:lnTo>
                  <a:lnTo>
                    <a:pt x="8" y="53"/>
                  </a:lnTo>
                  <a:lnTo>
                    <a:pt x="9" y="50"/>
                  </a:lnTo>
                  <a:lnTo>
                    <a:pt x="12" y="46"/>
                  </a:lnTo>
                  <a:lnTo>
                    <a:pt x="14" y="42"/>
                  </a:lnTo>
                  <a:lnTo>
                    <a:pt x="15" y="39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32" y="22"/>
                  </a:lnTo>
                  <a:lnTo>
                    <a:pt x="34" y="19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3" y="13"/>
                  </a:lnTo>
                  <a:lnTo>
                    <a:pt x="46" y="11"/>
                  </a:lnTo>
                  <a:lnTo>
                    <a:pt x="51" y="9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7" y="3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1" y="5"/>
                  </a:lnTo>
                  <a:lnTo>
                    <a:pt x="105" y="6"/>
                  </a:lnTo>
                  <a:lnTo>
                    <a:pt x="108" y="8"/>
                  </a:lnTo>
                  <a:lnTo>
                    <a:pt x="113" y="9"/>
                  </a:lnTo>
                  <a:lnTo>
                    <a:pt x="116" y="11"/>
                  </a:lnTo>
                  <a:lnTo>
                    <a:pt x="119" y="13"/>
                  </a:lnTo>
                  <a:lnTo>
                    <a:pt x="123" y="14"/>
                  </a:lnTo>
                  <a:lnTo>
                    <a:pt x="126" y="17"/>
                  </a:lnTo>
                  <a:lnTo>
                    <a:pt x="129" y="19"/>
                  </a:lnTo>
                  <a:lnTo>
                    <a:pt x="132" y="22"/>
                  </a:lnTo>
                  <a:lnTo>
                    <a:pt x="135" y="23"/>
                  </a:lnTo>
                  <a:lnTo>
                    <a:pt x="138" y="26"/>
                  </a:lnTo>
                  <a:lnTo>
                    <a:pt x="140" y="29"/>
                  </a:lnTo>
                  <a:lnTo>
                    <a:pt x="142" y="33"/>
                  </a:lnTo>
                  <a:lnTo>
                    <a:pt x="145" y="36"/>
                  </a:lnTo>
                  <a:lnTo>
                    <a:pt x="145" y="37"/>
                  </a:lnTo>
                  <a:close/>
                </a:path>
              </a:pathLst>
            </a:custGeom>
            <a:solidFill>
              <a:srgbClr val="2E2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7" name="Freeform 167"/>
            <p:cNvSpPr>
              <a:spLocks/>
            </p:cNvSpPr>
            <p:nvPr/>
          </p:nvSpPr>
          <p:spPr bwMode="auto">
            <a:xfrm>
              <a:off x="2762" y="2264"/>
              <a:ext cx="152" cy="165"/>
            </a:xfrm>
            <a:custGeom>
              <a:avLst/>
              <a:gdLst/>
              <a:ahLst/>
              <a:cxnLst>
                <a:cxn ang="0">
                  <a:pos x="151" y="51"/>
                </a:cxn>
                <a:cxn ang="0">
                  <a:pos x="149" y="47"/>
                </a:cxn>
                <a:cxn ang="0">
                  <a:pos x="148" y="40"/>
                </a:cxn>
                <a:cxn ang="0">
                  <a:pos x="145" y="37"/>
                </a:cxn>
                <a:cxn ang="0">
                  <a:pos x="143" y="33"/>
                </a:cxn>
                <a:cxn ang="0">
                  <a:pos x="133" y="20"/>
                </a:cxn>
                <a:cxn ang="0">
                  <a:pos x="121" y="11"/>
                </a:cxn>
                <a:cxn ang="0">
                  <a:pos x="106" y="5"/>
                </a:cxn>
                <a:cxn ang="0">
                  <a:pos x="92" y="0"/>
                </a:cxn>
                <a:cxn ang="0">
                  <a:pos x="75" y="0"/>
                </a:cxn>
                <a:cxn ang="0">
                  <a:pos x="59" y="2"/>
                </a:cxn>
                <a:cxn ang="0">
                  <a:pos x="44" y="8"/>
                </a:cxn>
                <a:cxn ang="0">
                  <a:pos x="32" y="16"/>
                </a:cxn>
                <a:cxn ang="0">
                  <a:pos x="21" y="26"/>
                </a:cxn>
                <a:cxn ang="0">
                  <a:pos x="12" y="39"/>
                </a:cxn>
                <a:cxn ang="0">
                  <a:pos x="4" y="54"/>
                </a:cxn>
                <a:cxn ang="0">
                  <a:pos x="1" y="70"/>
                </a:cxn>
                <a:cxn ang="0">
                  <a:pos x="0" y="87"/>
                </a:cxn>
                <a:cxn ang="0">
                  <a:pos x="3" y="104"/>
                </a:cxn>
                <a:cxn ang="0">
                  <a:pos x="7" y="117"/>
                </a:cxn>
                <a:cxn ang="0">
                  <a:pos x="16" y="131"/>
                </a:cxn>
                <a:cxn ang="0">
                  <a:pos x="27" y="144"/>
                </a:cxn>
                <a:cxn ang="0">
                  <a:pos x="38" y="153"/>
                </a:cxn>
                <a:cxn ang="0">
                  <a:pos x="52" y="161"/>
                </a:cxn>
                <a:cxn ang="0">
                  <a:pos x="68" y="164"/>
                </a:cxn>
                <a:cxn ang="0">
                  <a:pos x="83" y="165"/>
                </a:cxn>
                <a:cxn ang="0">
                  <a:pos x="99" y="162"/>
                </a:cxn>
                <a:cxn ang="0">
                  <a:pos x="114" y="157"/>
                </a:cxn>
                <a:cxn ang="0">
                  <a:pos x="127" y="148"/>
                </a:cxn>
                <a:cxn ang="0">
                  <a:pos x="138" y="137"/>
                </a:cxn>
                <a:cxn ang="0">
                  <a:pos x="145" y="130"/>
                </a:cxn>
                <a:cxn ang="0">
                  <a:pos x="146" y="125"/>
                </a:cxn>
                <a:cxn ang="0">
                  <a:pos x="148" y="120"/>
                </a:cxn>
                <a:cxn ang="0">
                  <a:pos x="149" y="116"/>
                </a:cxn>
                <a:cxn ang="0">
                  <a:pos x="151" y="111"/>
                </a:cxn>
                <a:cxn ang="0">
                  <a:pos x="148" y="120"/>
                </a:cxn>
                <a:cxn ang="0">
                  <a:pos x="139" y="133"/>
                </a:cxn>
                <a:cxn ang="0">
                  <a:pos x="129" y="145"/>
                </a:cxn>
                <a:cxn ang="0">
                  <a:pos x="117" y="153"/>
                </a:cxn>
                <a:cxn ang="0">
                  <a:pos x="102" y="159"/>
                </a:cxn>
                <a:cxn ang="0">
                  <a:pos x="87" y="162"/>
                </a:cxn>
                <a:cxn ang="0">
                  <a:pos x="71" y="162"/>
                </a:cxn>
                <a:cxn ang="0">
                  <a:pos x="56" y="159"/>
                </a:cxn>
                <a:cxn ang="0">
                  <a:pos x="43" y="153"/>
                </a:cxn>
                <a:cxn ang="0">
                  <a:pos x="30" y="145"/>
                </a:cxn>
                <a:cxn ang="0">
                  <a:pos x="19" y="133"/>
                </a:cxn>
                <a:cxn ang="0">
                  <a:pos x="12" y="120"/>
                </a:cxn>
                <a:cxn ang="0">
                  <a:pos x="6" y="107"/>
                </a:cxn>
                <a:cxn ang="0">
                  <a:pos x="3" y="91"/>
                </a:cxn>
                <a:cxn ang="0">
                  <a:pos x="3" y="74"/>
                </a:cxn>
                <a:cxn ang="0">
                  <a:pos x="6" y="59"/>
                </a:cxn>
                <a:cxn ang="0">
                  <a:pos x="12" y="43"/>
                </a:cxn>
                <a:cxn ang="0">
                  <a:pos x="19" y="31"/>
                </a:cxn>
                <a:cxn ang="0">
                  <a:pos x="30" y="20"/>
                </a:cxn>
                <a:cxn ang="0">
                  <a:pos x="43" y="11"/>
                </a:cxn>
                <a:cxn ang="0">
                  <a:pos x="56" y="5"/>
                </a:cxn>
                <a:cxn ang="0">
                  <a:pos x="71" y="2"/>
                </a:cxn>
                <a:cxn ang="0">
                  <a:pos x="87" y="2"/>
                </a:cxn>
                <a:cxn ang="0">
                  <a:pos x="102" y="5"/>
                </a:cxn>
                <a:cxn ang="0">
                  <a:pos x="117" y="11"/>
                </a:cxn>
                <a:cxn ang="0">
                  <a:pos x="129" y="20"/>
                </a:cxn>
                <a:cxn ang="0">
                  <a:pos x="139" y="31"/>
                </a:cxn>
                <a:cxn ang="0">
                  <a:pos x="148" y="43"/>
                </a:cxn>
              </a:cxnLst>
              <a:rect l="0" t="0" r="r" b="b"/>
              <a:pathLst>
                <a:path w="152" h="165">
                  <a:moveTo>
                    <a:pt x="152" y="54"/>
                  </a:moveTo>
                  <a:lnTo>
                    <a:pt x="152" y="53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1" y="50"/>
                  </a:lnTo>
                  <a:lnTo>
                    <a:pt x="151" y="48"/>
                  </a:lnTo>
                  <a:lnTo>
                    <a:pt x="149" y="48"/>
                  </a:lnTo>
                  <a:lnTo>
                    <a:pt x="149" y="47"/>
                  </a:lnTo>
                  <a:lnTo>
                    <a:pt x="149" y="45"/>
                  </a:lnTo>
                  <a:lnTo>
                    <a:pt x="148" y="43"/>
                  </a:lnTo>
                  <a:lnTo>
                    <a:pt x="148" y="42"/>
                  </a:lnTo>
                  <a:lnTo>
                    <a:pt x="148" y="40"/>
                  </a:lnTo>
                  <a:lnTo>
                    <a:pt x="146" y="40"/>
                  </a:lnTo>
                  <a:lnTo>
                    <a:pt x="146" y="39"/>
                  </a:lnTo>
                  <a:lnTo>
                    <a:pt x="146" y="37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5" y="34"/>
                  </a:lnTo>
                  <a:lnTo>
                    <a:pt x="143" y="34"/>
                  </a:lnTo>
                  <a:lnTo>
                    <a:pt x="143" y="33"/>
                  </a:lnTo>
                  <a:lnTo>
                    <a:pt x="140" y="30"/>
                  </a:lnTo>
                  <a:lnTo>
                    <a:pt x="138" y="26"/>
                  </a:lnTo>
                  <a:lnTo>
                    <a:pt x="136" y="23"/>
                  </a:lnTo>
                  <a:lnTo>
                    <a:pt x="133" y="20"/>
                  </a:lnTo>
                  <a:lnTo>
                    <a:pt x="130" y="19"/>
                  </a:lnTo>
                  <a:lnTo>
                    <a:pt x="127" y="16"/>
                  </a:lnTo>
                  <a:lnTo>
                    <a:pt x="124" y="14"/>
                  </a:lnTo>
                  <a:lnTo>
                    <a:pt x="121" y="11"/>
                  </a:lnTo>
                  <a:lnTo>
                    <a:pt x="117" y="10"/>
                  </a:lnTo>
                  <a:lnTo>
                    <a:pt x="114" y="8"/>
                  </a:lnTo>
                  <a:lnTo>
                    <a:pt x="111" y="6"/>
                  </a:lnTo>
                  <a:lnTo>
                    <a:pt x="106" y="5"/>
                  </a:lnTo>
                  <a:lnTo>
                    <a:pt x="103" y="3"/>
                  </a:lnTo>
                  <a:lnTo>
                    <a:pt x="99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9" y="2"/>
                  </a:lnTo>
                  <a:lnTo>
                    <a:pt x="56" y="3"/>
                  </a:lnTo>
                  <a:lnTo>
                    <a:pt x="52" y="5"/>
                  </a:lnTo>
                  <a:lnTo>
                    <a:pt x="49" y="6"/>
                  </a:lnTo>
                  <a:lnTo>
                    <a:pt x="44" y="8"/>
                  </a:lnTo>
                  <a:lnTo>
                    <a:pt x="41" y="10"/>
                  </a:lnTo>
                  <a:lnTo>
                    <a:pt x="38" y="11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3" y="36"/>
                  </a:lnTo>
                  <a:lnTo>
                    <a:pt x="12" y="39"/>
                  </a:lnTo>
                  <a:lnTo>
                    <a:pt x="10" y="43"/>
                  </a:lnTo>
                  <a:lnTo>
                    <a:pt x="7" y="47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3" y="62"/>
                  </a:lnTo>
                  <a:lnTo>
                    <a:pt x="1" y="65"/>
                  </a:lnTo>
                  <a:lnTo>
                    <a:pt x="1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3" y="107"/>
                  </a:lnTo>
                  <a:lnTo>
                    <a:pt x="4" y="111"/>
                  </a:lnTo>
                  <a:lnTo>
                    <a:pt x="6" y="114"/>
                  </a:lnTo>
                  <a:lnTo>
                    <a:pt x="7" y="117"/>
                  </a:lnTo>
                  <a:lnTo>
                    <a:pt x="10" y="122"/>
                  </a:lnTo>
                  <a:lnTo>
                    <a:pt x="12" y="125"/>
                  </a:lnTo>
                  <a:lnTo>
                    <a:pt x="13" y="128"/>
                  </a:lnTo>
                  <a:lnTo>
                    <a:pt x="16" y="131"/>
                  </a:lnTo>
                  <a:lnTo>
                    <a:pt x="18" y="134"/>
                  </a:lnTo>
                  <a:lnTo>
                    <a:pt x="21" y="137"/>
                  </a:lnTo>
                  <a:lnTo>
                    <a:pt x="24" y="141"/>
                  </a:lnTo>
                  <a:lnTo>
                    <a:pt x="27" y="144"/>
                  </a:lnTo>
                  <a:lnTo>
                    <a:pt x="30" y="147"/>
                  </a:lnTo>
                  <a:lnTo>
                    <a:pt x="32" y="148"/>
                  </a:lnTo>
                  <a:lnTo>
                    <a:pt x="35" y="151"/>
                  </a:lnTo>
                  <a:lnTo>
                    <a:pt x="38" y="153"/>
                  </a:lnTo>
                  <a:lnTo>
                    <a:pt x="41" y="154"/>
                  </a:lnTo>
                  <a:lnTo>
                    <a:pt x="44" y="157"/>
                  </a:lnTo>
                  <a:lnTo>
                    <a:pt x="49" y="159"/>
                  </a:lnTo>
                  <a:lnTo>
                    <a:pt x="52" y="161"/>
                  </a:lnTo>
                  <a:lnTo>
                    <a:pt x="56" y="161"/>
                  </a:lnTo>
                  <a:lnTo>
                    <a:pt x="59" y="162"/>
                  </a:lnTo>
                  <a:lnTo>
                    <a:pt x="64" y="164"/>
                  </a:lnTo>
                  <a:lnTo>
                    <a:pt x="68" y="164"/>
                  </a:lnTo>
                  <a:lnTo>
                    <a:pt x="71" y="165"/>
                  </a:lnTo>
                  <a:lnTo>
                    <a:pt x="75" y="165"/>
                  </a:lnTo>
                  <a:lnTo>
                    <a:pt x="80" y="165"/>
                  </a:lnTo>
                  <a:lnTo>
                    <a:pt x="83" y="165"/>
                  </a:lnTo>
                  <a:lnTo>
                    <a:pt x="87" y="165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99" y="162"/>
                  </a:lnTo>
                  <a:lnTo>
                    <a:pt x="103" y="161"/>
                  </a:lnTo>
                  <a:lnTo>
                    <a:pt x="106" y="161"/>
                  </a:lnTo>
                  <a:lnTo>
                    <a:pt x="111" y="159"/>
                  </a:lnTo>
                  <a:lnTo>
                    <a:pt x="114" y="157"/>
                  </a:lnTo>
                  <a:lnTo>
                    <a:pt x="117" y="154"/>
                  </a:lnTo>
                  <a:lnTo>
                    <a:pt x="121" y="153"/>
                  </a:lnTo>
                  <a:lnTo>
                    <a:pt x="124" y="151"/>
                  </a:lnTo>
                  <a:lnTo>
                    <a:pt x="127" y="148"/>
                  </a:lnTo>
                  <a:lnTo>
                    <a:pt x="130" y="147"/>
                  </a:lnTo>
                  <a:lnTo>
                    <a:pt x="133" y="144"/>
                  </a:lnTo>
                  <a:lnTo>
                    <a:pt x="136" y="141"/>
                  </a:lnTo>
                  <a:lnTo>
                    <a:pt x="138" y="137"/>
                  </a:lnTo>
                  <a:lnTo>
                    <a:pt x="140" y="134"/>
                  </a:lnTo>
                  <a:lnTo>
                    <a:pt x="143" y="131"/>
                  </a:lnTo>
                  <a:lnTo>
                    <a:pt x="143" y="130"/>
                  </a:lnTo>
                  <a:lnTo>
                    <a:pt x="145" y="130"/>
                  </a:lnTo>
                  <a:lnTo>
                    <a:pt x="145" y="128"/>
                  </a:lnTo>
                  <a:lnTo>
                    <a:pt x="145" y="127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48" y="122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19"/>
                  </a:lnTo>
                  <a:lnTo>
                    <a:pt x="149" y="117"/>
                  </a:lnTo>
                  <a:lnTo>
                    <a:pt x="149" y="116"/>
                  </a:lnTo>
                  <a:lnTo>
                    <a:pt x="151" y="116"/>
                  </a:lnTo>
                  <a:lnTo>
                    <a:pt x="151" y="114"/>
                  </a:lnTo>
                  <a:lnTo>
                    <a:pt x="151" y="113"/>
                  </a:lnTo>
                  <a:lnTo>
                    <a:pt x="151" y="111"/>
                  </a:lnTo>
                  <a:lnTo>
                    <a:pt x="152" y="111"/>
                  </a:lnTo>
                  <a:lnTo>
                    <a:pt x="151" y="114"/>
                  </a:lnTo>
                  <a:lnTo>
                    <a:pt x="149" y="117"/>
                  </a:lnTo>
                  <a:lnTo>
                    <a:pt x="148" y="120"/>
                  </a:lnTo>
                  <a:lnTo>
                    <a:pt x="145" y="124"/>
                  </a:lnTo>
                  <a:lnTo>
                    <a:pt x="143" y="127"/>
                  </a:lnTo>
                  <a:lnTo>
                    <a:pt x="142" y="130"/>
                  </a:lnTo>
                  <a:lnTo>
                    <a:pt x="139" y="133"/>
                  </a:lnTo>
                  <a:lnTo>
                    <a:pt x="136" y="136"/>
                  </a:lnTo>
                  <a:lnTo>
                    <a:pt x="135" y="139"/>
                  </a:lnTo>
                  <a:lnTo>
                    <a:pt x="132" y="142"/>
                  </a:lnTo>
                  <a:lnTo>
                    <a:pt x="129" y="145"/>
                  </a:lnTo>
                  <a:lnTo>
                    <a:pt x="126" y="147"/>
                  </a:lnTo>
                  <a:lnTo>
                    <a:pt x="123" y="150"/>
                  </a:lnTo>
                  <a:lnTo>
                    <a:pt x="120" y="151"/>
                  </a:lnTo>
                  <a:lnTo>
                    <a:pt x="117" y="153"/>
                  </a:lnTo>
                  <a:lnTo>
                    <a:pt x="112" y="154"/>
                  </a:lnTo>
                  <a:lnTo>
                    <a:pt x="109" y="156"/>
                  </a:lnTo>
                  <a:lnTo>
                    <a:pt x="106" y="157"/>
                  </a:lnTo>
                  <a:lnTo>
                    <a:pt x="102" y="159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2" y="162"/>
                  </a:lnTo>
                  <a:lnTo>
                    <a:pt x="87" y="162"/>
                  </a:lnTo>
                  <a:lnTo>
                    <a:pt x="83" y="162"/>
                  </a:lnTo>
                  <a:lnTo>
                    <a:pt x="80" y="162"/>
                  </a:lnTo>
                  <a:lnTo>
                    <a:pt x="75" y="162"/>
                  </a:lnTo>
                  <a:lnTo>
                    <a:pt x="71" y="162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1" y="161"/>
                  </a:lnTo>
                  <a:lnTo>
                    <a:pt x="56" y="159"/>
                  </a:lnTo>
                  <a:lnTo>
                    <a:pt x="53" y="157"/>
                  </a:lnTo>
                  <a:lnTo>
                    <a:pt x="49" y="156"/>
                  </a:lnTo>
                  <a:lnTo>
                    <a:pt x="46" y="154"/>
                  </a:lnTo>
                  <a:lnTo>
                    <a:pt x="43" y="153"/>
                  </a:lnTo>
                  <a:lnTo>
                    <a:pt x="40" y="151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0" y="145"/>
                  </a:lnTo>
                  <a:lnTo>
                    <a:pt x="28" y="142"/>
                  </a:lnTo>
                  <a:lnTo>
                    <a:pt x="25" y="139"/>
                  </a:lnTo>
                  <a:lnTo>
                    <a:pt x="22" y="136"/>
                  </a:lnTo>
                  <a:lnTo>
                    <a:pt x="19" y="133"/>
                  </a:lnTo>
                  <a:lnTo>
                    <a:pt x="18" y="130"/>
                  </a:lnTo>
                  <a:lnTo>
                    <a:pt x="15" y="127"/>
                  </a:lnTo>
                  <a:lnTo>
                    <a:pt x="13" y="124"/>
                  </a:lnTo>
                  <a:lnTo>
                    <a:pt x="12" y="120"/>
                  </a:lnTo>
                  <a:lnTo>
                    <a:pt x="10" y="117"/>
                  </a:lnTo>
                  <a:lnTo>
                    <a:pt x="9" y="114"/>
                  </a:lnTo>
                  <a:lnTo>
                    <a:pt x="7" y="110"/>
                  </a:lnTo>
                  <a:lnTo>
                    <a:pt x="6" y="107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3" y="94"/>
                  </a:lnTo>
                  <a:lnTo>
                    <a:pt x="3" y="91"/>
                  </a:lnTo>
                  <a:lnTo>
                    <a:pt x="1" y="87"/>
                  </a:lnTo>
                  <a:lnTo>
                    <a:pt x="1" y="82"/>
                  </a:lnTo>
                  <a:lnTo>
                    <a:pt x="1" y="77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9" y="51"/>
                  </a:lnTo>
                  <a:lnTo>
                    <a:pt x="10" y="47"/>
                  </a:lnTo>
                  <a:lnTo>
                    <a:pt x="12" y="43"/>
                  </a:lnTo>
                  <a:lnTo>
                    <a:pt x="13" y="40"/>
                  </a:lnTo>
                  <a:lnTo>
                    <a:pt x="15" y="37"/>
                  </a:lnTo>
                  <a:lnTo>
                    <a:pt x="18" y="34"/>
                  </a:lnTo>
                  <a:lnTo>
                    <a:pt x="19" y="31"/>
                  </a:lnTo>
                  <a:lnTo>
                    <a:pt x="22" y="28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17"/>
                  </a:lnTo>
                  <a:lnTo>
                    <a:pt x="35" y="16"/>
                  </a:lnTo>
                  <a:lnTo>
                    <a:pt x="40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9" y="8"/>
                  </a:lnTo>
                  <a:lnTo>
                    <a:pt x="53" y="6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4" y="3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5" y="3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6" y="6"/>
                  </a:lnTo>
                  <a:lnTo>
                    <a:pt x="109" y="8"/>
                  </a:lnTo>
                  <a:lnTo>
                    <a:pt x="112" y="10"/>
                  </a:lnTo>
                  <a:lnTo>
                    <a:pt x="117" y="11"/>
                  </a:lnTo>
                  <a:lnTo>
                    <a:pt x="120" y="13"/>
                  </a:lnTo>
                  <a:lnTo>
                    <a:pt x="123" y="16"/>
                  </a:lnTo>
                  <a:lnTo>
                    <a:pt x="126" y="17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5" y="25"/>
                  </a:lnTo>
                  <a:lnTo>
                    <a:pt x="136" y="28"/>
                  </a:lnTo>
                  <a:lnTo>
                    <a:pt x="139" y="31"/>
                  </a:lnTo>
                  <a:lnTo>
                    <a:pt x="142" y="34"/>
                  </a:lnTo>
                  <a:lnTo>
                    <a:pt x="143" y="37"/>
                  </a:lnTo>
                  <a:lnTo>
                    <a:pt x="145" y="40"/>
                  </a:lnTo>
                  <a:lnTo>
                    <a:pt x="148" y="43"/>
                  </a:lnTo>
                  <a:lnTo>
                    <a:pt x="149" y="47"/>
                  </a:lnTo>
                  <a:lnTo>
                    <a:pt x="151" y="51"/>
                  </a:lnTo>
                  <a:lnTo>
                    <a:pt x="152" y="54"/>
                  </a:lnTo>
                  <a:close/>
                </a:path>
              </a:pathLst>
            </a:custGeom>
            <a:solidFill>
              <a:srgbClr val="363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8" name="Freeform 168"/>
            <p:cNvSpPr>
              <a:spLocks/>
            </p:cNvSpPr>
            <p:nvPr/>
          </p:nvSpPr>
          <p:spPr bwMode="auto">
            <a:xfrm>
              <a:off x="2763" y="2266"/>
              <a:ext cx="154" cy="160"/>
            </a:xfrm>
            <a:custGeom>
              <a:avLst/>
              <a:gdLst/>
              <a:ahLst/>
              <a:cxnLst>
                <a:cxn ang="0">
                  <a:pos x="153" y="58"/>
                </a:cxn>
                <a:cxn ang="0">
                  <a:pos x="154" y="65"/>
                </a:cxn>
                <a:cxn ang="0">
                  <a:pos x="154" y="72"/>
                </a:cxn>
                <a:cxn ang="0">
                  <a:pos x="154" y="80"/>
                </a:cxn>
                <a:cxn ang="0">
                  <a:pos x="151" y="60"/>
                </a:cxn>
                <a:cxn ang="0">
                  <a:pos x="145" y="43"/>
                </a:cxn>
                <a:cxn ang="0">
                  <a:pos x="134" y="28"/>
                </a:cxn>
                <a:cxn ang="0">
                  <a:pos x="120" y="15"/>
                </a:cxn>
                <a:cxn ang="0">
                  <a:pos x="104" y="6"/>
                </a:cxn>
                <a:cxn ang="0">
                  <a:pos x="86" y="1"/>
                </a:cxn>
                <a:cxn ang="0">
                  <a:pos x="67" y="3"/>
                </a:cxn>
                <a:cxn ang="0">
                  <a:pos x="49" y="8"/>
                </a:cxn>
                <a:cxn ang="0">
                  <a:pos x="33" y="17"/>
                </a:cxn>
                <a:cxn ang="0">
                  <a:pos x="20" y="31"/>
                </a:cxn>
                <a:cxn ang="0">
                  <a:pos x="11" y="46"/>
                </a:cxn>
                <a:cxn ang="0">
                  <a:pos x="5" y="65"/>
                </a:cxn>
                <a:cxn ang="0">
                  <a:pos x="3" y="85"/>
                </a:cxn>
                <a:cxn ang="0">
                  <a:pos x="6" y="103"/>
                </a:cxn>
                <a:cxn ang="0">
                  <a:pos x="14" y="122"/>
                </a:cxn>
                <a:cxn ang="0">
                  <a:pos x="26" y="135"/>
                </a:cxn>
                <a:cxn ang="0">
                  <a:pos x="39" y="148"/>
                </a:cxn>
                <a:cxn ang="0">
                  <a:pos x="57" y="155"/>
                </a:cxn>
                <a:cxn ang="0">
                  <a:pos x="74" y="159"/>
                </a:cxn>
                <a:cxn ang="0">
                  <a:pos x="94" y="157"/>
                </a:cxn>
                <a:cxn ang="0">
                  <a:pos x="111" y="151"/>
                </a:cxn>
                <a:cxn ang="0">
                  <a:pos x="126" y="140"/>
                </a:cxn>
                <a:cxn ang="0">
                  <a:pos x="139" y="128"/>
                </a:cxn>
                <a:cxn ang="0">
                  <a:pos x="148" y="111"/>
                </a:cxn>
                <a:cxn ang="0">
                  <a:pos x="153" y="92"/>
                </a:cxn>
                <a:cxn ang="0">
                  <a:pos x="154" y="83"/>
                </a:cxn>
                <a:cxn ang="0">
                  <a:pos x="154" y="91"/>
                </a:cxn>
                <a:cxn ang="0">
                  <a:pos x="153" y="98"/>
                </a:cxn>
                <a:cxn ang="0">
                  <a:pos x="151" y="106"/>
                </a:cxn>
                <a:cxn ang="0">
                  <a:pos x="147" y="118"/>
                </a:cxn>
                <a:cxn ang="0">
                  <a:pos x="135" y="134"/>
                </a:cxn>
                <a:cxn ang="0">
                  <a:pos x="122" y="148"/>
                </a:cxn>
                <a:cxn ang="0">
                  <a:pos x="105" y="155"/>
                </a:cxn>
                <a:cxn ang="0">
                  <a:pos x="86" y="160"/>
                </a:cxn>
                <a:cxn ang="0">
                  <a:pos x="67" y="160"/>
                </a:cxn>
                <a:cxn ang="0">
                  <a:pos x="48" y="154"/>
                </a:cxn>
                <a:cxn ang="0">
                  <a:pos x="31" y="145"/>
                </a:cxn>
                <a:cxn ang="0">
                  <a:pos x="18" y="131"/>
                </a:cxn>
                <a:cxn ang="0">
                  <a:pos x="9" y="115"/>
                </a:cxn>
                <a:cxn ang="0">
                  <a:pos x="2" y="97"/>
                </a:cxn>
                <a:cxn ang="0">
                  <a:pos x="0" y="75"/>
                </a:cxn>
                <a:cxn ang="0">
                  <a:pos x="5" y="57"/>
                </a:cxn>
                <a:cxn ang="0">
                  <a:pos x="12" y="38"/>
                </a:cxn>
                <a:cxn ang="0">
                  <a:pos x="24" y="23"/>
                </a:cxn>
                <a:cxn ang="0">
                  <a:pos x="39" y="11"/>
                </a:cxn>
                <a:cxn ang="0">
                  <a:pos x="55" y="3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1" y="8"/>
                </a:cxn>
                <a:cxn ang="0">
                  <a:pos x="128" y="18"/>
                </a:cxn>
                <a:cxn ang="0">
                  <a:pos x="141" y="32"/>
                </a:cxn>
                <a:cxn ang="0">
                  <a:pos x="150" y="49"/>
                </a:cxn>
              </a:cxnLst>
              <a:rect l="0" t="0" r="r" b="b"/>
              <a:pathLst>
                <a:path w="154" h="160">
                  <a:moveTo>
                    <a:pt x="151" y="52"/>
                  </a:moveTo>
                  <a:lnTo>
                    <a:pt x="151" y="54"/>
                  </a:lnTo>
                  <a:lnTo>
                    <a:pt x="151" y="55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3" y="61"/>
                  </a:lnTo>
                  <a:lnTo>
                    <a:pt x="153" y="63"/>
                  </a:lnTo>
                  <a:lnTo>
                    <a:pt x="153" y="65"/>
                  </a:lnTo>
                  <a:lnTo>
                    <a:pt x="154" y="65"/>
                  </a:lnTo>
                  <a:lnTo>
                    <a:pt x="154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5"/>
                  </a:lnTo>
                  <a:lnTo>
                    <a:pt x="154" y="77"/>
                  </a:lnTo>
                  <a:lnTo>
                    <a:pt x="154" y="78"/>
                  </a:lnTo>
                  <a:lnTo>
                    <a:pt x="154" y="80"/>
                  </a:lnTo>
                  <a:lnTo>
                    <a:pt x="154" y="77"/>
                  </a:lnTo>
                  <a:lnTo>
                    <a:pt x="153" y="72"/>
                  </a:lnTo>
                  <a:lnTo>
                    <a:pt x="153" y="68"/>
                  </a:lnTo>
                  <a:lnTo>
                    <a:pt x="153" y="65"/>
                  </a:lnTo>
                  <a:lnTo>
                    <a:pt x="151" y="60"/>
                  </a:lnTo>
                  <a:lnTo>
                    <a:pt x="150" y="57"/>
                  </a:lnTo>
                  <a:lnTo>
                    <a:pt x="150" y="54"/>
                  </a:lnTo>
                  <a:lnTo>
                    <a:pt x="148" y="49"/>
                  </a:lnTo>
                  <a:lnTo>
                    <a:pt x="147" y="46"/>
                  </a:lnTo>
                  <a:lnTo>
                    <a:pt x="145" y="43"/>
                  </a:lnTo>
                  <a:lnTo>
                    <a:pt x="142" y="40"/>
                  </a:lnTo>
                  <a:lnTo>
                    <a:pt x="141" y="37"/>
                  </a:lnTo>
                  <a:lnTo>
                    <a:pt x="139" y="34"/>
                  </a:lnTo>
                  <a:lnTo>
                    <a:pt x="137" y="31"/>
                  </a:lnTo>
                  <a:lnTo>
                    <a:pt x="134" y="28"/>
                  </a:lnTo>
                  <a:lnTo>
                    <a:pt x="132" y="24"/>
                  </a:lnTo>
                  <a:lnTo>
                    <a:pt x="129" y="21"/>
                  </a:lnTo>
                  <a:lnTo>
                    <a:pt x="126" y="20"/>
                  </a:lnTo>
                  <a:lnTo>
                    <a:pt x="123" y="17"/>
                  </a:lnTo>
                  <a:lnTo>
                    <a:pt x="120" y="15"/>
                  </a:lnTo>
                  <a:lnTo>
                    <a:pt x="117" y="14"/>
                  </a:lnTo>
                  <a:lnTo>
                    <a:pt x="114" y="11"/>
                  </a:lnTo>
                  <a:lnTo>
                    <a:pt x="111" y="9"/>
                  </a:lnTo>
                  <a:lnTo>
                    <a:pt x="108" y="8"/>
                  </a:lnTo>
                  <a:lnTo>
                    <a:pt x="104" y="6"/>
                  </a:lnTo>
                  <a:lnTo>
                    <a:pt x="101" y="6"/>
                  </a:lnTo>
                  <a:lnTo>
                    <a:pt x="97" y="4"/>
                  </a:lnTo>
                  <a:lnTo>
                    <a:pt x="94" y="3"/>
                  </a:lnTo>
                  <a:lnTo>
                    <a:pt x="89" y="3"/>
                  </a:lnTo>
                  <a:lnTo>
                    <a:pt x="86" y="1"/>
                  </a:lnTo>
                  <a:lnTo>
                    <a:pt x="82" y="1"/>
                  </a:lnTo>
                  <a:lnTo>
                    <a:pt x="79" y="1"/>
                  </a:lnTo>
                  <a:lnTo>
                    <a:pt x="74" y="1"/>
                  </a:lnTo>
                  <a:lnTo>
                    <a:pt x="71" y="1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0" y="4"/>
                  </a:lnTo>
                  <a:lnTo>
                    <a:pt x="57" y="6"/>
                  </a:lnTo>
                  <a:lnTo>
                    <a:pt x="52" y="6"/>
                  </a:lnTo>
                  <a:lnTo>
                    <a:pt x="49" y="8"/>
                  </a:lnTo>
                  <a:lnTo>
                    <a:pt x="46" y="9"/>
                  </a:lnTo>
                  <a:lnTo>
                    <a:pt x="42" y="11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3" y="17"/>
                  </a:lnTo>
                  <a:lnTo>
                    <a:pt x="30" y="20"/>
                  </a:lnTo>
                  <a:lnTo>
                    <a:pt x="27" y="21"/>
                  </a:lnTo>
                  <a:lnTo>
                    <a:pt x="26" y="24"/>
                  </a:lnTo>
                  <a:lnTo>
                    <a:pt x="23" y="28"/>
                  </a:lnTo>
                  <a:lnTo>
                    <a:pt x="20" y="31"/>
                  </a:lnTo>
                  <a:lnTo>
                    <a:pt x="18" y="34"/>
                  </a:lnTo>
                  <a:lnTo>
                    <a:pt x="15" y="37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6"/>
                  </a:lnTo>
                  <a:lnTo>
                    <a:pt x="9" y="49"/>
                  </a:lnTo>
                  <a:lnTo>
                    <a:pt x="8" y="54"/>
                  </a:lnTo>
                  <a:lnTo>
                    <a:pt x="6" y="57"/>
                  </a:lnTo>
                  <a:lnTo>
                    <a:pt x="5" y="60"/>
                  </a:lnTo>
                  <a:lnTo>
                    <a:pt x="5" y="65"/>
                  </a:lnTo>
                  <a:lnTo>
                    <a:pt x="3" y="68"/>
                  </a:lnTo>
                  <a:lnTo>
                    <a:pt x="3" y="72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6" y="103"/>
                  </a:lnTo>
                  <a:lnTo>
                    <a:pt x="8" y="108"/>
                  </a:lnTo>
                  <a:lnTo>
                    <a:pt x="9" y="111"/>
                  </a:lnTo>
                  <a:lnTo>
                    <a:pt x="11" y="114"/>
                  </a:lnTo>
                  <a:lnTo>
                    <a:pt x="12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8"/>
                  </a:lnTo>
                  <a:lnTo>
                    <a:pt x="20" y="131"/>
                  </a:lnTo>
                  <a:lnTo>
                    <a:pt x="23" y="132"/>
                  </a:lnTo>
                  <a:lnTo>
                    <a:pt x="26" y="135"/>
                  </a:lnTo>
                  <a:lnTo>
                    <a:pt x="27" y="139"/>
                  </a:lnTo>
                  <a:lnTo>
                    <a:pt x="30" y="140"/>
                  </a:lnTo>
                  <a:lnTo>
                    <a:pt x="33" y="143"/>
                  </a:lnTo>
                  <a:lnTo>
                    <a:pt x="36" y="145"/>
                  </a:lnTo>
                  <a:lnTo>
                    <a:pt x="39" y="148"/>
                  </a:lnTo>
                  <a:lnTo>
                    <a:pt x="42" y="149"/>
                  </a:lnTo>
                  <a:lnTo>
                    <a:pt x="46" y="151"/>
                  </a:lnTo>
                  <a:lnTo>
                    <a:pt x="49" y="152"/>
                  </a:lnTo>
                  <a:lnTo>
                    <a:pt x="52" y="154"/>
                  </a:lnTo>
                  <a:lnTo>
                    <a:pt x="57" y="155"/>
                  </a:lnTo>
                  <a:lnTo>
                    <a:pt x="60" y="157"/>
                  </a:lnTo>
                  <a:lnTo>
                    <a:pt x="63" y="157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4" y="159"/>
                  </a:lnTo>
                  <a:lnTo>
                    <a:pt x="79" y="159"/>
                  </a:lnTo>
                  <a:lnTo>
                    <a:pt x="82" y="159"/>
                  </a:lnTo>
                  <a:lnTo>
                    <a:pt x="86" y="159"/>
                  </a:lnTo>
                  <a:lnTo>
                    <a:pt x="89" y="159"/>
                  </a:lnTo>
                  <a:lnTo>
                    <a:pt x="94" y="157"/>
                  </a:lnTo>
                  <a:lnTo>
                    <a:pt x="97" y="157"/>
                  </a:lnTo>
                  <a:lnTo>
                    <a:pt x="101" y="155"/>
                  </a:lnTo>
                  <a:lnTo>
                    <a:pt x="104" y="154"/>
                  </a:lnTo>
                  <a:lnTo>
                    <a:pt x="108" y="152"/>
                  </a:lnTo>
                  <a:lnTo>
                    <a:pt x="111" y="151"/>
                  </a:lnTo>
                  <a:lnTo>
                    <a:pt x="114" y="149"/>
                  </a:lnTo>
                  <a:lnTo>
                    <a:pt x="117" y="148"/>
                  </a:lnTo>
                  <a:lnTo>
                    <a:pt x="120" y="145"/>
                  </a:lnTo>
                  <a:lnTo>
                    <a:pt x="123" y="143"/>
                  </a:lnTo>
                  <a:lnTo>
                    <a:pt x="126" y="140"/>
                  </a:lnTo>
                  <a:lnTo>
                    <a:pt x="129" y="139"/>
                  </a:lnTo>
                  <a:lnTo>
                    <a:pt x="132" y="135"/>
                  </a:lnTo>
                  <a:lnTo>
                    <a:pt x="134" y="132"/>
                  </a:lnTo>
                  <a:lnTo>
                    <a:pt x="137" y="131"/>
                  </a:lnTo>
                  <a:lnTo>
                    <a:pt x="139" y="128"/>
                  </a:lnTo>
                  <a:lnTo>
                    <a:pt x="141" y="125"/>
                  </a:lnTo>
                  <a:lnTo>
                    <a:pt x="142" y="122"/>
                  </a:lnTo>
                  <a:lnTo>
                    <a:pt x="145" y="117"/>
                  </a:lnTo>
                  <a:lnTo>
                    <a:pt x="147" y="114"/>
                  </a:lnTo>
                  <a:lnTo>
                    <a:pt x="148" y="111"/>
                  </a:lnTo>
                  <a:lnTo>
                    <a:pt x="150" y="108"/>
                  </a:lnTo>
                  <a:lnTo>
                    <a:pt x="150" y="103"/>
                  </a:lnTo>
                  <a:lnTo>
                    <a:pt x="151" y="100"/>
                  </a:lnTo>
                  <a:lnTo>
                    <a:pt x="153" y="95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4" y="85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4" y="89"/>
                  </a:lnTo>
                  <a:lnTo>
                    <a:pt x="154" y="91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5"/>
                  </a:lnTo>
                  <a:lnTo>
                    <a:pt x="153" y="97"/>
                  </a:lnTo>
                  <a:lnTo>
                    <a:pt x="153" y="98"/>
                  </a:lnTo>
                  <a:lnTo>
                    <a:pt x="153" y="100"/>
                  </a:lnTo>
                  <a:lnTo>
                    <a:pt x="153" y="102"/>
                  </a:lnTo>
                  <a:lnTo>
                    <a:pt x="153" y="103"/>
                  </a:lnTo>
                  <a:lnTo>
                    <a:pt x="151" y="105"/>
                  </a:lnTo>
                  <a:lnTo>
                    <a:pt x="151" y="106"/>
                  </a:lnTo>
                  <a:lnTo>
                    <a:pt x="151" y="108"/>
                  </a:lnTo>
                  <a:lnTo>
                    <a:pt x="151" y="109"/>
                  </a:lnTo>
                  <a:lnTo>
                    <a:pt x="150" y="112"/>
                  </a:lnTo>
                  <a:lnTo>
                    <a:pt x="148" y="115"/>
                  </a:lnTo>
                  <a:lnTo>
                    <a:pt x="147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8"/>
                  </a:lnTo>
                  <a:lnTo>
                    <a:pt x="138" y="131"/>
                  </a:lnTo>
                  <a:lnTo>
                    <a:pt x="135" y="134"/>
                  </a:lnTo>
                  <a:lnTo>
                    <a:pt x="134" y="137"/>
                  </a:lnTo>
                  <a:lnTo>
                    <a:pt x="131" y="140"/>
                  </a:lnTo>
                  <a:lnTo>
                    <a:pt x="128" y="143"/>
                  </a:lnTo>
                  <a:lnTo>
                    <a:pt x="125" y="145"/>
                  </a:lnTo>
                  <a:lnTo>
                    <a:pt x="122" y="148"/>
                  </a:lnTo>
                  <a:lnTo>
                    <a:pt x="119" y="149"/>
                  </a:lnTo>
                  <a:lnTo>
                    <a:pt x="116" y="151"/>
                  </a:lnTo>
                  <a:lnTo>
                    <a:pt x="111" y="152"/>
                  </a:lnTo>
                  <a:lnTo>
                    <a:pt x="108" y="154"/>
                  </a:lnTo>
                  <a:lnTo>
                    <a:pt x="105" y="155"/>
                  </a:lnTo>
                  <a:lnTo>
                    <a:pt x="101" y="157"/>
                  </a:lnTo>
                  <a:lnTo>
                    <a:pt x="98" y="159"/>
                  </a:lnTo>
                  <a:lnTo>
                    <a:pt x="94" y="159"/>
                  </a:lnTo>
                  <a:lnTo>
                    <a:pt x="91" y="160"/>
                  </a:lnTo>
                  <a:lnTo>
                    <a:pt x="86" y="160"/>
                  </a:lnTo>
                  <a:lnTo>
                    <a:pt x="82" y="160"/>
                  </a:lnTo>
                  <a:lnTo>
                    <a:pt x="79" y="160"/>
                  </a:lnTo>
                  <a:lnTo>
                    <a:pt x="74" y="160"/>
                  </a:lnTo>
                  <a:lnTo>
                    <a:pt x="70" y="160"/>
                  </a:lnTo>
                  <a:lnTo>
                    <a:pt x="67" y="160"/>
                  </a:lnTo>
                  <a:lnTo>
                    <a:pt x="63" y="159"/>
                  </a:lnTo>
                  <a:lnTo>
                    <a:pt x="60" y="159"/>
                  </a:lnTo>
                  <a:lnTo>
                    <a:pt x="55" y="157"/>
                  </a:lnTo>
                  <a:lnTo>
                    <a:pt x="52" y="155"/>
                  </a:lnTo>
                  <a:lnTo>
                    <a:pt x="48" y="154"/>
                  </a:lnTo>
                  <a:lnTo>
                    <a:pt x="45" y="152"/>
                  </a:lnTo>
                  <a:lnTo>
                    <a:pt x="42" y="151"/>
                  </a:lnTo>
                  <a:lnTo>
                    <a:pt x="39" y="149"/>
                  </a:lnTo>
                  <a:lnTo>
                    <a:pt x="34" y="148"/>
                  </a:lnTo>
                  <a:lnTo>
                    <a:pt x="31" y="145"/>
                  </a:lnTo>
                  <a:lnTo>
                    <a:pt x="29" y="143"/>
                  </a:lnTo>
                  <a:lnTo>
                    <a:pt x="27" y="140"/>
                  </a:lnTo>
                  <a:lnTo>
                    <a:pt x="24" y="137"/>
                  </a:lnTo>
                  <a:lnTo>
                    <a:pt x="21" y="134"/>
                  </a:lnTo>
                  <a:lnTo>
                    <a:pt x="18" y="131"/>
                  </a:lnTo>
                  <a:lnTo>
                    <a:pt x="17" y="128"/>
                  </a:lnTo>
                  <a:lnTo>
                    <a:pt x="14" y="125"/>
                  </a:lnTo>
                  <a:lnTo>
                    <a:pt x="12" y="122"/>
                  </a:lnTo>
                  <a:lnTo>
                    <a:pt x="11" y="118"/>
                  </a:lnTo>
                  <a:lnTo>
                    <a:pt x="9" y="115"/>
                  </a:lnTo>
                  <a:lnTo>
                    <a:pt x="8" y="112"/>
                  </a:lnTo>
                  <a:lnTo>
                    <a:pt x="6" y="108"/>
                  </a:lnTo>
                  <a:lnTo>
                    <a:pt x="5" y="105"/>
                  </a:lnTo>
                  <a:lnTo>
                    <a:pt x="3" y="100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5"/>
                  </a:lnTo>
                  <a:lnTo>
                    <a:pt x="3" y="60"/>
                  </a:lnTo>
                  <a:lnTo>
                    <a:pt x="5" y="57"/>
                  </a:lnTo>
                  <a:lnTo>
                    <a:pt x="6" y="52"/>
                  </a:lnTo>
                  <a:lnTo>
                    <a:pt x="8" y="49"/>
                  </a:lnTo>
                  <a:lnTo>
                    <a:pt x="9" y="45"/>
                  </a:lnTo>
                  <a:lnTo>
                    <a:pt x="11" y="41"/>
                  </a:lnTo>
                  <a:lnTo>
                    <a:pt x="12" y="38"/>
                  </a:lnTo>
                  <a:lnTo>
                    <a:pt x="14" y="35"/>
                  </a:lnTo>
                  <a:lnTo>
                    <a:pt x="17" y="32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4" y="14"/>
                  </a:lnTo>
                  <a:lnTo>
                    <a:pt x="39" y="11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1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5" y="4"/>
                  </a:lnTo>
                  <a:lnTo>
                    <a:pt x="108" y="6"/>
                  </a:lnTo>
                  <a:lnTo>
                    <a:pt x="111" y="8"/>
                  </a:lnTo>
                  <a:lnTo>
                    <a:pt x="116" y="9"/>
                  </a:lnTo>
                  <a:lnTo>
                    <a:pt x="119" y="11"/>
                  </a:lnTo>
                  <a:lnTo>
                    <a:pt x="122" y="14"/>
                  </a:lnTo>
                  <a:lnTo>
                    <a:pt x="125" y="15"/>
                  </a:lnTo>
                  <a:lnTo>
                    <a:pt x="128" y="18"/>
                  </a:lnTo>
                  <a:lnTo>
                    <a:pt x="131" y="20"/>
                  </a:lnTo>
                  <a:lnTo>
                    <a:pt x="134" y="23"/>
                  </a:lnTo>
                  <a:lnTo>
                    <a:pt x="135" y="26"/>
                  </a:lnTo>
                  <a:lnTo>
                    <a:pt x="138" y="29"/>
                  </a:lnTo>
                  <a:lnTo>
                    <a:pt x="141" y="32"/>
                  </a:lnTo>
                  <a:lnTo>
                    <a:pt x="142" y="35"/>
                  </a:lnTo>
                  <a:lnTo>
                    <a:pt x="144" y="38"/>
                  </a:lnTo>
                  <a:lnTo>
                    <a:pt x="147" y="41"/>
                  </a:lnTo>
                  <a:lnTo>
                    <a:pt x="148" y="45"/>
                  </a:lnTo>
                  <a:lnTo>
                    <a:pt x="150" y="49"/>
                  </a:lnTo>
                  <a:lnTo>
                    <a:pt x="151" y="52"/>
                  </a:lnTo>
                  <a:close/>
                </a:path>
              </a:pathLst>
            </a:custGeom>
            <a:solidFill>
              <a:srgbClr val="3B3B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29" name="Freeform 169"/>
            <p:cNvSpPr>
              <a:spLocks/>
            </p:cNvSpPr>
            <p:nvPr/>
          </p:nvSpPr>
          <p:spPr bwMode="auto">
            <a:xfrm>
              <a:off x="2766" y="2267"/>
              <a:ext cx="151" cy="158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5"/>
                </a:cxn>
                <a:cxn ang="0">
                  <a:pos x="134" y="30"/>
                </a:cxn>
                <a:cxn ang="0">
                  <a:pos x="120" y="16"/>
                </a:cxn>
                <a:cxn ang="0">
                  <a:pos x="105" y="7"/>
                </a:cxn>
                <a:cxn ang="0">
                  <a:pos x="86" y="2"/>
                </a:cxn>
                <a:cxn ang="0">
                  <a:pos x="68" y="0"/>
                </a:cxn>
                <a:cxn ang="0">
                  <a:pos x="49" y="5"/>
                </a:cxn>
                <a:cxn ang="0">
                  <a:pos x="33" y="14"/>
                </a:cxn>
                <a:cxn ang="0">
                  <a:pos x="20" y="27"/>
                </a:cxn>
                <a:cxn ang="0">
                  <a:pos x="9" y="42"/>
                </a:cxn>
                <a:cxn ang="0">
                  <a:pos x="2" y="59"/>
                </a:cxn>
                <a:cxn ang="0">
                  <a:pos x="0" y="79"/>
                </a:cxn>
                <a:cxn ang="0">
                  <a:pos x="2" y="99"/>
                </a:cxn>
                <a:cxn ang="0">
                  <a:pos x="9" y="116"/>
                </a:cxn>
                <a:cxn ang="0">
                  <a:pos x="20" y="131"/>
                </a:cxn>
                <a:cxn ang="0">
                  <a:pos x="33" y="144"/>
                </a:cxn>
                <a:cxn ang="0">
                  <a:pos x="49" y="153"/>
                </a:cxn>
                <a:cxn ang="0">
                  <a:pos x="68" y="158"/>
                </a:cxn>
                <a:cxn ang="0">
                  <a:pos x="86" y="158"/>
                </a:cxn>
                <a:cxn ang="0">
                  <a:pos x="105" y="151"/>
                </a:cxn>
                <a:cxn ang="0">
                  <a:pos x="120" y="142"/>
                </a:cxn>
                <a:cxn ang="0">
                  <a:pos x="134" y="130"/>
                </a:cxn>
                <a:cxn ang="0">
                  <a:pos x="144" y="113"/>
                </a:cxn>
                <a:cxn ang="0">
                  <a:pos x="150" y="94"/>
                </a:cxn>
                <a:cxn ang="0">
                  <a:pos x="148" y="79"/>
                </a:cxn>
                <a:cxn ang="0">
                  <a:pos x="147" y="60"/>
                </a:cxn>
                <a:cxn ang="0">
                  <a:pos x="139" y="44"/>
                </a:cxn>
                <a:cxn ang="0">
                  <a:pos x="129" y="28"/>
                </a:cxn>
                <a:cxn ang="0">
                  <a:pos x="116" y="16"/>
                </a:cxn>
                <a:cxn ang="0">
                  <a:pos x="101" y="8"/>
                </a:cxn>
                <a:cxn ang="0">
                  <a:pos x="83" y="3"/>
                </a:cxn>
                <a:cxn ang="0">
                  <a:pos x="64" y="3"/>
                </a:cxn>
                <a:cxn ang="0">
                  <a:pos x="46" y="8"/>
                </a:cxn>
                <a:cxn ang="0">
                  <a:pos x="31" y="17"/>
                </a:cxn>
                <a:cxn ang="0">
                  <a:pos x="18" y="31"/>
                </a:cxn>
                <a:cxn ang="0">
                  <a:pos x="9" y="47"/>
                </a:cxn>
                <a:cxn ang="0">
                  <a:pos x="3" y="64"/>
                </a:cxn>
                <a:cxn ang="0">
                  <a:pos x="2" y="84"/>
                </a:cxn>
                <a:cxn ang="0">
                  <a:pos x="5" y="102"/>
                </a:cxn>
                <a:cxn ang="0">
                  <a:pos x="12" y="119"/>
                </a:cxn>
                <a:cxn ang="0">
                  <a:pos x="24" y="133"/>
                </a:cxn>
                <a:cxn ang="0">
                  <a:pos x="37" y="145"/>
                </a:cxn>
                <a:cxn ang="0">
                  <a:pos x="54" y="153"/>
                </a:cxn>
                <a:cxn ang="0">
                  <a:pos x="71" y="156"/>
                </a:cxn>
                <a:cxn ang="0">
                  <a:pos x="91" y="154"/>
                </a:cxn>
                <a:cxn ang="0">
                  <a:pos x="107" y="148"/>
                </a:cxn>
                <a:cxn ang="0">
                  <a:pos x="122" y="138"/>
                </a:cxn>
                <a:cxn ang="0">
                  <a:pos x="134" y="125"/>
                </a:cxn>
                <a:cxn ang="0">
                  <a:pos x="142" y="108"/>
                </a:cxn>
                <a:cxn ang="0">
                  <a:pos x="148" y="91"/>
                </a:cxn>
              </a:cxnLst>
              <a:rect l="0" t="0" r="r" b="b"/>
              <a:pathLst>
                <a:path w="151" h="158">
                  <a:moveTo>
                    <a:pt x="151" y="79"/>
                  </a:moveTo>
                  <a:lnTo>
                    <a:pt x="151" y="76"/>
                  </a:lnTo>
                  <a:lnTo>
                    <a:pt x="150" y="71"/>
                  </a:lnTo>
                  <a:lnTo>
                    <a:pt x="150" y="67"/>
                  </a:lnTo>
                  <a:lnTo>
                    <a:pt x="150" y="64"/>
                  </a:lnTo>
                  <a:lnTo>
                    <a:pt x="148" y="59"/>
                  </a:lnTo>
                  <a:lnTo>
                    <a:pt x="147" y="56"/>
                  </a:lnTo>
                  <a:lnTo>
                    <a:pt x="147" y="53"/>
                  </a:lnTo>
                  <a:lnTo>
                    <a:pt x="145" y="48"/>
                  </a:lnTo>
                  <a:lnTo>
                    <a:pt x="144" y="45"/>
                  </a:lnTo>
                  <a:lnTo>
                    <a:pt x="142" y="42"/>
                  </a:lnTo>
                  <a:lnTo>
                    <a:pt x="139" y="39"/>
                  </a:lnTo>
                  <a:lnTo>
                    <a:pt x="138" y="36"/>
                  </a:lnTo>
                  <a:lnTo>
                    <a:pt x="136" y="33"/>
                  </a:lnTo>
                  <a:lnTo>
                    <a:pt x="134" y="30"/>
                  </a:lnTo>
                  <a:lnTo>
                    <a:pt x="131" y="27"/>
                  </a:lnTo>
                  <a:lnTo>
                    <a:pt x="129" y="23"/>
                  </a:lnTo>
                  <a:lnTo>
                    <a:pt x="126" y="20"/>
                  </a:lnTo>
                  <a:lnTo>
                    <a:pt x="123" y="19"/>
                  </a:lnTo>
                  <a:lnTo>
                    <a:pt x="120" y="16"/>
                  </a:lnTo>
                  <a:lnTo>
                    <a:pt x="117" y="14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8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8" y="3"/>
                  </a:lnTo>
                  <a:lnTo>
                    <a:pt x="94" y="3"/>
                  </a:lnTo>
                  <a:lnTo>
                    <a:pt x="91" y="2"/>
                  </a:lnTo>
                  <a:lnTo>
                    <a:pt x="86" y="2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9" y="5"/>
                  </a:lnTo>
                  <a:lnTo>
                    <a:pt x="46" y="7"/>
                  </a:lnTo>
                  <a:lnTo>
                    <a:pt x="43" y="8"/>
                  </a:lnTo>
                  <a:lnTo>
                    <a:pt x="39" y="10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6"/>
                  </a:lnTo>
                  <a:lnTo>
                    <a:pt x="27" y="19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2" y="36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8" y="45"/>
                  </a:lnTo>
                  <a:lnTo>
                    <a:pt x="6" y="48"/>
                  </a:lnTo>
                  <a:lnTo>
                    <a:pt x="5" y="53"/>
                  </a:lnTo>
                  <a:lnTo>
                    <a:pt x="3" y="56"/>
                  </a:lnTo>
                  <a:lnTo>
                    <a:pt x="2" y="59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2" y="94"/>
                  </a:lnTo>
                  <a:lnTo>
                    <a:pt x="2" y="99"/>
                  </a:lnTo>
                  <a:lnTo>
                    <a:pt x="3" y="102"/>
                  </a:lnTo>
                  <a:lnTo>
                    <a:pt x="5" y="107"/>
                  </a:lnTo>
                  <a:lnTo>
                    <a:pt x="6" y="110"/>
                  </a:lnTo>
                  <a:lnTo>
                    <a:pt x="8" y="113"/>
                  </a:lnTo>
                  <a:lnTo>
                    <a:pt x="9" y="116"/>
                  </a:lnTo>
                  <a:lnTo>
                    <a:pt x="11" y="121"/>
                  </a:lnTo>
                  <a:lnTo>
                    <a:pt x="12" y="124"/>
                  </a:lnTo>
                  <a:lnTo>
                    <a:pt x="15" y="127"/>
                  </a:lnTo>
                  <a:lnTo>
                    <a:pt x="17" y="130"/>
                  </a:lnTo>
                  <a:lnTo>
                    <a:pt x="20" y="131"/>
                  </a:lnTo>
                  <a:lnTo>
                    <a:pt x="23" y="134"/>
                  </a:lnTo>
                  <a:lnTo>
                    <a:pt x="24" y="138"/>
                  </a:lnTo>
                  <a:lnTo>
                    <a:pt x="27" y="139"/>
                  </a:lnTo>
                  <a:lnTo>
                    <a:pt x="30" y="142"/>
                  </a:lnTo>
                  <a:lnTo>
                    <a:pt x="33" y="144"/>
                  </a:lnTo>
                  <a:lnTo>
                    <a:pt x="36" y="147"/>
                  </a:lnTo>
                  <a:lnTo>
                    <a:pt x="39" y="148"/>
                  </a:lnTo>
                  <a:lnTo>
                    <a:pt x="43" y="150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54" y="154"/>
                  </a:lnTo>
                  <a:lnTo>
                    <a:pt x="57" y="156"/>
                  </a:lnTo>
                  <a:lnTo>
                    <a:pt x="60" y="156"/>
                  </a:lnTo>
                  <a:lnTo>
                    <a:pt x="64" y="158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6" y="158"/>
                  </a:lnTo>
                  <a:lnTo>
                    <a:pt x="79" y="158"/>
                  </a:lnTo>
                  <a:lnTo>
                    <a:pt x="83" y="158"/>
                  </a:lnTo>
                  <a:lnTo>
                    <a:pt x="86" y="158"/>
                  </a:lnTo>
                  <a:lnTo>
                    <a:pt x="91" y="156"/>
                  </a:lnTo>
                  <a:lnTo>
                    <a:pt x="94" y="156"/>
                  </a:lnTo>
                  <a:lnTo>
                    <a:pt x="98" y="154"/>
                  </a:lnTo>
                  <a:lnTo>
                    <a:pt x="101" y="153"/>
                  </a:lnTo>
                  <a:lnTo>
                    <a:pt x="105" y="151"/>
                  </a:lnTo>
                  <a:lnTo>
                    <a:pt x="108" y="150"/>
                  </a:lnTo>
                  <a:lnTo>
                    <a:pt x="111" y="148"/>
                  </a:lnTo>
                  <a:lnTo>
                    <a:pt x="114" y="147"/>
                  </a:lnTo>
                  <a:lnTo>
                    <a:pt x="117" y="144"/>
                  </a:lnTo>
                  <a:lnTo>
                    <a:pt x="120" y="142"/>
                  </a:lnTo>
                  <a:lnTo>
                    <a:pt x="123" y="139"/>
                  </a:lnTo>
                  <a:lnTo>
                    <a:pt x="126" y="138"/>
                  </a:lnTo>
                  <a:lnTo>
                    <a:pt x="129" y="134"/>
                  </a:lnTo>
                  <a:lnTo>
                    <a:pt x="131" y="131"/>
                  </a:lnTo>
                  <a:lnTo>
                    <a:pt x="134" y="130"/>
                  </a:lnTo>
                  <a:lnTo>
                    <a:pt x="136" y="127"/>
                  </a:lnTo>
                  <a:lnTo>
                    <a:pt x="138" y="124"/>
                  </a:lnTo>
                  <a:lnTo>
                    <a:pt x="139" y="121"/>
                  </a:lnTo>
                  <a:lnTo>
                    <a:pt x="142" y="116"/>
                  </a:lnTo>
                  <a:lnTo>
                    <a:pt x="144" y="113"/>
                  </a:lnTo>
                  <a:lnTo>
                    <a:pt x="145" y="110"/>
                  </a:lnTo>
                  <a:lnTo>
                    <a:pt x="147" y="107"/>
                  </a:lnTo>
                  <a:lnTo>
                    <a:pt x="147" y="102"/>
                  </a:lnTo>
                  <a:lnTo>
                    <a:pt x="148" y="99"/>
                  </a:lnTo>
                  <a:lnTo>
                    <a:pt x="150" y="94"/>
                  </a:lnTo>
                  <a:lnTo>
                    <a:pt x="150" y="91"/>
                  </a:lnTo>
                  <a:lnTo>
                    <a:pt x="150" y="87"/>
                  </a:lnTo>
                  <a:lnTo>
                    <a:pt x="151" y="84"/>
                  </a:lnTo>
                  <a:lnTo>
                    <a:pt x="151" y="79"/>
                  </a:lnTo>
                  <a:lnTo>
                    <a:pt x="148" y="79"/>
                  </a:lnTo>
                  <a:lnTo>
                    <a:pt x="148" y="76"/>
                  </a:lnTo>
                  <a:lnTo>
                    <a:pt x="148" y="71"/>
                  </a:lnTo>
                  <a:lnTo>
                    <a:pt x="148" y="68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45" y="56"/>
                  </a:lnTo>
                  <a:lnTo>
                    <a:pt x="144" y="53"/>
                  </a:lnTo>
                  <a:lnTo>
                    <a:pt x="142" y="50"/>
                  </a:lnTo>
                  <a:lnTo>
                    <a:pt x="141" y="47"/>
                  </a:lnTo>
                  <a:lnTo>
                    <a:pt x="139" y="44"/>
                  </a:lnTo>
                  <a:lnTo>
                    <a:pt x="138" y="39"/>
                  </a:lnTo>
                  <a:lnTo>
                    <a:pt x="136" y="36"/>
                  </a:lnTo>
                  <a:lnTo>
                    <a:pt x="134" y="33"/>
                  </a:lnTo>
                  <a:lnTo>
                    <a:pt x="132" y="31"/>
                  </a:lnTo>
                  <a:lnTo>
                    <a:pt x="129" y="28"/>
                  </a:lnTo>
                  <a:lnTo>
                    <a:pt x="128" y="25"/>
                  </a:lnTo>
                  <a:lnTo>
                    <a:pt x="125" y="22"/>
                  </a:lnTo>
                  <a:lnTo>
                    <a:pt x="122" y="20"/>
                  </a:lnTo>
                  <a:lnTo>
                    <a:pt x="119" y="17"/>
                  </a:lnTo>
                  <a:lnTo>
                    <a:pt x="116" y="16"/>
                  </a:lnTo>
                  <a:lnTo>
                    <a:pt x="113" y="14"/>
                  </a:lnTo>
                  <a:lnTo>
                    <a:pt x="110" y="13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1" y="5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1" y="3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1" y="5"/>
                  </a:lnTo>
                  <a:lnTo>
                    <a:pt x="57" y="5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6" y="8"/>
                  </a:lnTo>
                  <a:lnTo>
                    <a:pt x="43" y="10"/>
                  </a:lnTo>
                  <a:lnTo>
                    <a:pt x="40" y="13"/>
                  </a:lnTo>
                  <a:lnTo>
                    <a:pt x="37" y="14"/>
                  </a:lnTo>
                  <a:lnTo>
                    <a:pt x="34" y="16"/>
                  </a:lnTo>
                  <a:lnTo>
                    <a:pt x="31" y="17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28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5" y="36"/>
                  </a:lnTo>
                  <a:lnTo>
                    <a:pt x="12" y="39"/>
                  </a:lnTo>
                  <a:lnTo>
                    <a:pt x="11" y="44"/>
                  </a:lnTo>
                  <a:lnTo>
                    <a:pt x="9" y="47"/>
                  </a:lnTo>
                  <a:lnTo>
                    <a:pt x="8" y="50"/>
                  </a:lnTo>
                  <a:lnTo>
                    <a:pt x="6" y="53"/>
                  </a:lnTo>
                  <a:lnTo>
                    <a:pt x="5" y="56"/>
                  </a:lnTo>
                  <a:lnTo>
                    <a:pt x="5" y="60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2" y="87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5" y="99"/>
                  </a:lnTo>
                  <a:lnTo>
                    <a:pt x="5" y="102"/>
                  </a:lnTo>
                  <a:lnTo>
                    <a:pt x="6" y="105"/>
                  </a:lnTo>
                  <a:lnTo>
                    <a:pt x="8" y="108"/>
                  </a:lnTo>
                  <a:lnTo>
                    <a:pt x="9" y="113"/>
                  </a:lnTo>
                  <a:lnTo>
                    <a:pt x="11" y="116"/>
                  </a:lnTo>
                  <a:lnTo>
                    <a:pt x="12" y="119"/>
                  </a:lnTo>
                  <a:lnTo>
                    <a:pt x="15" y="122"/>
                  </a:lnTo>
                  <a:lnTo>
                    <a:pt x="17" y="125"/>
                  </a:lnTo>
                  <a:lnTo>
                    <a:pt x="18" y="128"/>
                  </a:lnTo>
                  <a:lnTo>
                    <a:pt x="21" y="131"/>
                  </a:lnTo>
                  <a:lnTo>
                    <a:pt x="24" y="133"/>
                  </a:lnTo>
                  <a:lnTo>
                    <a:pt x="26" y="136"/>
                  </a:lnTo>
                  <a:lnTo>
                    <a:pt x="28" y="138"/>
                  </a:lnTo>
                  <a:lnTo>
                    <a:pt x="31" y="141"/>
                  </a:lnTo>
                  <a:lnTo>
                    <a:pt x="34" y="142"/>
                  </a:lnTo>
                  <a:lnTo>
                    <a:pt x="37" y="145"/>
                  </a:lnTo>
                  <a:lnTo>
                    <a:pt x="40" y="147"/>
                  </a:lnTo>
                  <a:lnTo>
                    <a:pt x="43" y="148"/>
                  </a:lnTo>
                  <a:lnTo>
                    <a:pt x="46" y="150"/>
                  </a:lnTo>
                  <a:lnTo>
                    <a:pt x="51" y="151"/>
                  </a:lnTo>
                  <a:lnTo>
                    <a:pt x="54" y="153"/>
                  </a:lnTo>
                  <a:lnTo>
                    <a:pt x="57" y="153"/>
                  </a:lnTo>
                  <a:lnTo>
                    <a:pt x="61" y="154"/>
                  </a:lnTo>
                  <a:lnTo>
                    <a:pt x="64" y="154"/>
                  </a:lnTo>
                  <a:lnTo>
                    <a:pt x="68" y="156"/>
                  </a:lnTo>
                  <a:lnTo>
                    <a:pt x="71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83" y="156"/>
                  </a:lnTo>
                  <a:lnTo>
                    <a:pt x="86" y="154"/>
                  </a:lnTo>
                  <a:lnTo>
                    <a:pt x="91" y="154"/>
                  </a:lnTo>
                  <a:lnTo>
                    <a:pt x="94" y="153"/>
                  </a:lnTo>
                  <a:lnTo>
                    <a:pt x="97" y="153"/>
                  </a:lnTo>
                  <a:lnTo>
                    <a:pt x="101" y="151"/>
                  </a:lnTo>
                  <a:lnTo>
                    <a:pt x="104" y="150"/>
                  </a:lnTo>
                  <a:lnTo>
                    <a:pt x="107" y="148"/>
                  </a:lnTo>
                  <a:lnTo>
                    <a:pt x="110" y="147"/>
                  </a:lnTo>
                  <a:lnTo>
                    <a:pt x="113" y="145"/>
                  </a:lnTo>
                  <a:lnTo>
                    <a:pt x="116" y="142"/>
                  </a:lnTo>
                  <a:lnTo>
                    <a:pt x="119" y="141"/>
                  </a:lnTo>
                  <a:lnTo>
                    <a:pt x="122" y="138"/>
                  </a:lnTo>
                  <a:lnTo>
                    <a:pt x="125" y="136"/>
                  </a:lnTo>
                  <a:lnTo>
                    <a:pt x="128" y="133"/>
                  </a:lnTo>
                  <a:lnTo>
                    <a:pt x="129" y="131"/>
                  </a:lnTo>
                  <a:lnTo>
                    <a:pt x="132" y="128"/>
                  </a:lnTo>
                  <a:lnTo>
                    <a:pt x="134" y="125"/>
                  </a:lnTo>
                  <a:lnTo>
                    <a:pt x="136" y="122"/>
                  </a:lnTo>
                  <a:lnTo>
                    <a:pt x="138" y="119"/>
                  </a:lnTo>
                  <a:lnTo>
                    <a:pt x="139" y="116"/>
                  </a:lnTo>
                  <a:lnTo>
                    <a:pt x="141" y="113"/>
                  </a:lnTo>
                  <a:lnTo>
                    <a:pt x="142" y="108"/>
                  </a:lnTo>
                  <a:lnTo>
                    <a:pt x="144" y="105"/>
                  </a:lnTo>
                  <a:lnTo>
                    <a:pt x="145" y="102"/>
                  </a:lnTo>
                  <a:lnTo>
                    <a:pt x="147" y="99"/>
                  </a:lnTo>
                  <a:lnTo>
                    <a:pt x="147" y="94"/>
                  </a:lnTo>
                  <a:lnTo>
                    <a:pt x="148" y="91"/>
                  </a:lnTo>
                  <a:lnTo>
                    <a:pt x="148" y="87"/>
                  </a:lnTo>
                  <a:lnTo>
                    <a:pt x="148" y="84"/>
                  </a:lnTo>
                  <a:lnTo>
                    <a:pt x="148" y="79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4040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0" name="Freeform 170"/>
            <p:cNvSpPr>
              <a:spLocks/>
            </p:cNvSpPr>
            <p:nvPr/>
          </p:nvSpPr>
          <p:spPr bwMode="auto">
            <a:xfrm>
              <a:off x="2768" y="2270"/>
              <a:ext cx="146" cy="153"/>
            </a:xfrm>
            <a:custGeom>
              <a:avLst/>
              <a:gdLst/>
              <a:ahLst/>
              <a:cxnLst>
                <a:cxn ang="0">
                  <a:pos x="145" y="61"/>
                </a:cxn>
                <a:cxn ang="0">
                  <a:pos x="139" y="44"/>
                </a:cxn>
                <a:cxn ang="0">
                  <a:pos x="130" y="28"/>
                </a:cxn>
                <a:cxn ang="0">
                  <a:pos x="117" y="14"/>
                </a:cxn>
                <a:cxn ang="0">
                  <a:pos x="102" y="5"/>
                </a:cxn>
                <a:cxn ang="0">
                  <a:pos x="84" y="0"/>
                </a:cxn>
                <a:cxn ang="0">
                  <a:pos x="66" y="0"/>
                </a:cxn>
                <a:cxn ang="0">
                  <a:pos x="49" y="5"/>
                </a:cxn>
                <a:cxn ang="0">
                  <a:pos x="32" y="13"/>
                </a:cxn>
                <a:cxn ang="0">
                  <a:pos x="19" y="25"/>
                </a:cxn>
                <a:cxn ang="0">
                  <a:pos x="9" y="41"/>
                </a:cxn>
                <a:cxn ang="0">
                  <a:pos x="3" y="57"/>
                </a:cxn>
                <a:cxn ang="0">
                  <a:pos x="0" y="76"/>
                </a:cxn>
                <a:cxn ang="0">
                  <a:pos x="3" y="96"/>
                </a:cxn>
                <a:cxn ang="0">
                  <a:pos x="9" y="113"/>
                </a:cxn>
                <a:cxn ang="0">
                  <a:pos x="19" y="128"/>
                </a:cxn>
                <a:cxn ang="0">
                  <a:pos x="32" y="139"/>
                </a:cxn>
                <a:cxn ang="0">
                  <a:pos x="49" y="148"/>
                </a:cxn>
                <a:cxn ang="0">
                  <a:pos x="66" y="153"/>
                </a:cxn>
                <a:cxn ang="0">
                  <a:pos x="84" y="151"/>
                </a:cxn>
                <a:cxn ang="0">
                  <a:pos x="102" y="147"/>
                </a:cxn>
                <a:cxn ang="0">
                  <a:pos x="117" y="138"/>
                </a:cxn>
                <a:cxn ang="0">
                  <a:pos x="130" y="125"/>
                </a:cxn>
                <a:cxn ang="0">
                  <a:pos x="139" y="110"/>
                </a:cxn>
                <a:cxn ang="0">
                  <a:pos x="145" y="91"/>
                </a:cxn>
                <a:cxn ang="0">
                  <a:pos x="145" y="76"/>
                </a:cxn>
                <a:cxn ang="0">
                  <a:pos x="142" y="57"/>
                </a:cxn>
                <a:cxn ang="0">
                  <a:pos x="136" y="41"/>
                </a:cxn>
                <a:cxn ang="0">
                  <a:pos x="126" y="27"/>
                </a:cxn>
                <a:cxn ang="0">
                  <a:pos x="114" y="14"/>
                </a:cxn>
                <a:cxn ang="0">
                  <a:pos x="97" y="7"/>
                </a:cxn>
                <a:cxn ang="0">
                  <a:pos x="81" y="2"/>
                </a:cxn>
                <a:cxn ang="0">
                  <a:pos x="62" y="2"/>
                </a:cxn>
                <a:cxn ang="0">
                  <a:pos x="46" y="8"/>
                </a:cxn>
                <a:cxn ang="0">
                  <a:pos x="31" y="16"/>
                </a:cxn>
                <a:cxn ang="0">
                  <a:pos x="18" y="28"/>
                </a:cxn>
                <a:cxn ang="0">
                  <a:pos x="9" y="44"/>
                </a:cxn>
                <a:cxn ang="0">
                  <a:pos x="3" y="61"/>
                </a:cxn>
                <a:cxn ang="0">
                  <a:pos x="3" y="81"/>
                </a:cxn>
                <a:cxn ang="0">
                  <a:pos x="6" y="99"/>
                </a:cxn>
                <a:cxn ang="0">
                  <a:pos x="12" y="114"/>
                </a:cxn>
                <a:cxn ang="0">
                  <a:pos x="24" y="128"/>
                </a:cxn>
                <a:cxn ang="0">
                  <a:pos x="37" y="139"/>
                </a:cxn>
                <a:cxn ang="0">
                  <a:pos x="52" y="147"/>
                </a:cxn>
                <a:cxn ang="0">
                  <a:pos x="69" y="150"/>
                </a:cxn>
                <a:cxn ang="0">
                  <a:pos x="87" y="148"/>
                </a:cxn>
                <a:cxn ang="0">
                  <a:pos x="105" y="144"/>
                </a:cxn>
                <a:cxn ang="0">
                  <a:pos x="118" y="133"/>
                </a:cxn>
                <a:cxn ang="0">
                  <a:pos x="130" y="121"/>
                </a:cxn>
                <a:cxn ang="0">
                  <a:pos x="139" y="105"/>
                </a:cxn>
                <a:cxn ang="0">
                  <a:pos x="143" y="88"/>
                </a:cxn>
              </a:cxnLst>
              <a:rect l="0" t="0" r="r" b="b"/>
              <a:pathLst>
                <a:path w="146" h="153">
                  <a:moveTo>
                    <a:pt x="146" y="76"/>
                  </a:moveTo>
                  <a:lnTo>
                    <a:pt x="146" y="73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5" y="61"/>
                  </a:lnTo>
                  <a:lnTo>
                    <a:pt x="145" y="57"/>
                  </a:lnTo>
                  <a:lnTo>
                    <a:pt x="143" y="53"/>
                  </a:lnTo>
                  <a:lnTo>
                    <a:pt x="142" y="50"/>
                  </a:lnTo>
                  <a:lnTo>
                    <a:pt x="140" y="47"/>
                  </a:lnTo>
                  <a:lnTo>
                    <a:pt x="139" y="44"/>
                  </a:lnTo>
                  <a:lnTo>
                    <a:pt x="137" y="41"/>
                  </a:lnTo>
                  <a:lnTo>
                    <a:pt x="136" y="36"/>
                  </a:lnTo>
                  <a:lnTo>
                    <a:pt x="134" y="33"/>
                  </a:lnTo>
                  <a:lnTo>
                    <a:pt x="132" y="30"/>
                  </a:lnTo>
                  <a:lnTo>
                    <a:pt x="130" y="28"/>
                  </a:lnTo>
                  <a:lnTo>
                    <a:pt x="127" y="25"/>
                  </a:lnTo>
                  <a:lnTo>
                    <a:pt x="126" y="22"/>
                  </a:lnTo>
                  <a:lnTo>
                    <a:pt x="123" y="19"/>
                  </a:lnTo>
                  <a:lnTo>
                    <a:pt x="120" y="17"/>
                  </a:lnTo>
                  <a:lnTo>
                    <a:pt x="117" y="14"/>
                  </a:lnTo>
                  <a:lnTo>
                    <a:pt x="114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5" y="7"/>
                  </a:lnTo>
                  <a:lnTo>
                    <a:pt x="102" y="5"/>
                  </a:lnTo>
                  <a:lnTo>
                    <a:pt x="99" y="5"/>
                  </a:lnTo>
                  <a:lnTo>
                    <a:pt x="95" y="4"/>
                  </a:lnTo>
                  <a:lnTo>
                    <a:pt x="92" y="2"/>
                  </a:lnTo>
                  <a:lnTo>
                    <a:pt x="89" y="2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5" y="2"/>
                  </a:lnTo>
                  <a:lnTo>
                    <a:pt x="52" y="4"/>
                  </a:lnTo>
                  <a:lnTo>
                    <a:pt x="49" y="5"/>
                  </a:lnTo>
                  <a:lnTo>
                    <a:pt x="44" y="5"/>
                  </a:lnTo>
                  <a:lnTo>
                    <a:pt x="41" y="7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2" y="13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4" y="19"/>
                  </a:lnTo>
                  <a:lnTo>
                    <a:pt x="22" y="22"/>
                  </a:lnTo>
                  <a:lnTo>
                    <a:pt x="19" y="25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3" y="33"/>
                  </a:lnTo>
                  <a:lnTo>
                    <a:pt x="10" y="36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6" y="47"/>
                  </a:lnTo>
                  <a:lnTo>
                    <a:pt x="4" y="50"/>
                  </a:lnTo>
                  <a:lnTo>
                    <a:pt x="3" y="53"/>
                  </a:lnTo>
                  <a:lnTo>
                    <a:pt x="3" y="57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1" y="91"/>
                  </a:lnTo>
                  <a:lnTo>
                    <a:pt x="3" y="96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6" y="105"/>
                  </a:lnTo>
                  <a:lnTo>
                    <a:pt x="7" y="110"/>
                  </a:lnTo>
                  <a:lnTo>
                    <a:pt x="9" y="113"/>
                  </a:lnTo>
                  <a:lnTo>
                    <a:pt x="10" y="116"/>
                  </a:lnTo>
                  <a:lnTo>
                    <a:pt x="13" y="119"/>
                  </a:lnTo>
                  <a:lnTo>
                    <a:pt x="15" y="122"/>
                  </a:lnTo>
                  <a:lnTo>
                    <a:pt x="16" y="125"/>
                  </a:lnTo>
                  <a:lnTo>
                    <a:pt x="19" y="128"/>
                  </a:lnTo>
                  <a:lnTo>
                    <a:pt x="22" y="130"/>
                  </a:lnTo>
                  <a:lnTo>
                    <a:pt x="24" y="133"/>
                  </a:lnTo>
                  <a:lnTo>
                    <a:pt x="26" y="135"/>
                  </a:lnTo>
                  <a:lnTo>
                    <a:pt x="29" y="138"/>
                  </a:lnTo>
                  <a:lnTo>
                    <a:pt x="32" y="139"/>
                  </a:lnTo>
                  <a:lnTo>
                    <a:pt x="35" y="142"/>
                  </a:lnTo>
                  <a:lnTo>
                    <a:pt x="38" y="144"/>
                  </a:lnTo>
                  <a:lnTo>
                    <a:pt x="41" y="145"/>
                  </a:lnTo>
                  <a:lnTo>
                    <a:pt x="44" y="147"/>
                  </a:lnTo>
                  <a:lnTo>
                    <a:pt x="49" y="148"/>
                  </a:lnTo>
                  <a:lnTo>
                    <a:pt x="52" y="150"/>
                  </a:lnTo>
                  <a:lnTo>
                    <a:pt x="55" y="150"/>
                  </a:lnTo>
                  <a:lnTo>
                    <a:pt x="59" y="151"/>
                  </a:lnTo>
                  <a:lnTo>
                    <a:pt x="62" y="151"/>
                  </a:lnTo>
                  <a:lnTo>
                    <a:pt x="66" y="153"/>
                  </a:lnTo>
                  <a:lnTo>
                    <a:pt x="69" y="153"/>
                  </a:lnTo>
                  <a:lnTo>
                    <a:pt x="74" y="153"/>
                  </a:lnTo>
                  <a:lnTo>
                    <a:pt x="77" y="153"/>
                  </a:lnTo>
                  <a:lnTo>
                    <a:pt x="81" y="153"/>
                  </a:lnTo>
                  <a:lnTo>
                    <a:pt x="84" y="151"/>
                  </a:lnTo>
                  <a:lnTo>
                    <a:pt x="89" y="151"/>
                  </a:lnTo>
                  <a:lnTo>
                    <a:pt x="92" y="150"/>
                  </a:lnTo>
                  <a:lnTo>
                    <a:pt x="95" y="150"/>
                  </a:lnTo>
                  <a:lnTo>
                    <a:pt x="99" y="148"/>
                  </a:lnTo>
                  <a:lnTo>
                    <a:pt x="102" y="147"/>
                  </a:lnTo>
                  <a:lnTo>
                    <a:pt x="105" y="145"/>
                  </a:lnTo>
                  <a:lnTo>
                    <a:pt x="108" y="144"/>
                  </a:lnTo>
                  <a:lnTo>
                    <a:pt x="111" y="142"/>
                  </a:lnTo>
                  <a:lnTo>
                    <a:pt x="114" y="139"/>
                  </a:lnTo>
                  <a:lnTo>
                    <a:pt x="117" y="138"/>
                  </a:lnTo>
                  <a:lnTo>
                    <a:pt x="120" y="135"/>
                  </a:lnTo>
                  <a:lnTo>
                    <a:pt x="123" y="133"/>
                  </a:lnTo>
                  <a:lnTo>
                    <a:pt x="126" y="130"/>
                  </a:lnTo>
                  <a:lnTo>
                    <a:pt x="127" y="128"/>
                  </a:lnTo>
                  <a:lnTo>
                    <a:pt x="130" y="125"/>
                  </a:lnTo>
                  <a:lnTo>
                    <a:pt x="132" y="122"/>
                  </a:lnTo>
                  <a:lnTo>
                    <a:pt x="134" y="119"/>
                  </a:lnTo>
                  <a:lnTo>
                    <a:pt x="136" y="116"/>
                  </a:lnTo>
                  <a:lnTo>
                    <a:pt x="137" y="113"/>
                  </a:lnTo>
                  <a:lnTo>
                    <a:pt x="139" y="110"/>
                  </a:lnTo>
                  <a:lnTo>
                    <a:pt x="140" y="105"/>
                  </a:lnTo>
                  <a:lnTo>
                    <a:pt x="142" y="102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5" y="91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76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68"/>
                  </a:lnTo>
                  <a:lnTo>
                    <a:pt x="143" y="65"/>
                  </a:lnTo>
                  <a:lnTo>
                    <a:pt x="143" y="61"/>
                  </a:lnTo>
                  <a:lnTo>
                    <a:pt x="142" y="57"/>
                  </a:lnTo>
                  <a:lnTo>
                    <a:pt x="142" y="54"/>
                  </a:lnTo>
                  <a:lnTo>
                    <a:pt x="140" y="51"/>
                  </a:lnTo>
                  <a:lnTo>
                    <a:pt x="139" y="47"/>
                  </a:lnTo>
                  <a:lnTo>
                    <a:pt x="137" y="44"/>
                  </a:lnTo>
                  <a:lnTo>
                    <a:pt x="136" y="41"/>
                  </a:lnTo>
                  <a:lnTo>
                    <a:pt x="134" y="37"/>
                  </a:lnTo>
                  <a:lnTo>
                    <a:pt x="133" y="34"/>
                  </a:lnTo>
                  <a:lnTo>
                    <a:pt x="130" y="31"/>
                  </a:lnTo>
                  <a:lnTo>
                    <a:pt x="129" y="28"/>
                  </a:lnTo>
                  <a:lnTo>
                    <a:pt x="126" y="27"/>
                  </a:lnTo>
                  <a:lnTo>
                    <a:pt x="124" y="24"/>
                  </a:lnTo>
                  <a:lnTo>
                    <a:pt x="121" y="20"/>
                  </a:lnTo>
                  <a:lnTo>
                    <a:pt x="118" y="19"/>
                  </a:lnTo>
                  <a:lnTo>
                    <a:pt x="117" y="16"/>
                  </a:lnTo>
                  <a:lnTo>
                    <a:pt x="114" y="14"/>
                  </a:lnTo>
                  <a:lnTo>
                    <a:pt x="111" y="13"/>
                  </a:lnTo>
                  <a:lnTo>
                    <a:pt x="108" y="11"/>
                  </a:lnTo>
                  <a:lnTo>
                    <a:pt x="105" y="10"/>
                  </a:lnTo>
                  <a:lnTo>
                    <a:pt x="102" y="8"/>
                  </a:lnTo>
                  <a:lnTo>
                    <a:pt x="97" y="7"/>
                  </a:lnTo>
                  <a:lnTo>
                    <a:pt x="95" y="5"/>
                  </a:lnTo>
                  <a:lnTo>
                    <a:pt x="92" y="4"/>
                  </a:lnTo>
                  <a:lnTo>
                    <a:pt x="87" y="4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7" y="2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2" y="5"/>
                  </a:lnTo>
                  <a:lnTo>
                    <a:pt x="49" y="7"/>
                  </a:lnTo>
                  <a:lnTo>
                    <a:pt x="46" y="8"/>
                  </a:lnTo>
                  <a:lnTo>
                    <a:pt x="43" y="10"/>
                  </a:lnTo>
                  <a:lnTo>
                    <a:pt x="40" y="11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8" y="19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6" y="31"/>
                  </a:lnTo>
                  <a:lnTo>
                    <a:pt x="15" y="34"/>
                  </a:lnTo>
                  <a:lnTo>
                    <a:pt x="12" y="37"/>
                  </a:lnTo>
                  <a:lnTo>
                    <a:pt x="10" y="41"/>
                  </a:lnTo>
                  <a:lnTo>
                    <a:pt x="9" y="44"/>
                  </a:lnTo>
                  <a:lnTo>
                    <a:pt x="7" y="47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4" y="57"/>
                  </a:lnTo>
                  <a:lnTo>
                    <a:pt x="3" y="61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3" y="73"/>
                  </a:lnTo>
                  <a:lnTo>
                    <a:pt x="1" y="76"/>
                  </a:lnTo>
                  <a:lnTo>
                    <a:pt x="3" y="81"/>
                  </a:lnTo>
                  <a:lnTo>
                    <a:pt x="3" y="84"/>
                  </a:lnTo>
                  <a:lnTo>
                    <a:pt x="3" y="88"/>
                  </a:lnTo>
                  <a:lnTo>
                    <a:pt x="3" y="91"/>
                  </a:lnTo>
                  <a:lnTo>
                    <a:pt x="4" y="94"/>
                  </a:lnTo>
                  <a:lnTo>
                    <a:pt x="6" y="99"/>
                  </a:lnTo>
                  <a:lnTo>
                    <a:pt x="6" y="102"/>
                  </a:lnTo>
                  <a:lnTo>
                    <a:pt x="7" y="105"/>
                  </a:lnTo>
                  <a:lnTo>
                    <a:pt x="9" y="108"/>
                  </a:lnTo>
                  <a:lnTo>
                    <a:pt x="10" y="111"/>
                  </a:lnTo>
                  <a:lnTo>
                    <a:pt x="12" y="114"/>
                  </a:lnTo>
                  <a:lnTo>
                    <a:pt x="15" y="118"/>
                  </a:lnTo>
                  <a:lnTo>
                    <a:pt x="16" y="121"/>
                  </a:lnTo>
                  <a:lnTo>
                    <a:pt x="18" y="124"/>
                  </a:lnTo>
                  <a:lnTo>
                    <a:pt x="21" y="127"/>
                  </a:lnTo>
                  <a:lnTo>
                    <a:pt x="24" y="128"/>
                  </a:lnTo>
                  <a:lnTo>
                    <a:pt x="25" y="131"/>
                  </a:lnTo>
                  <a:lnTo>
                    <a:pt x="28" y="133"/>
                  </a:lnTo>
                  <a:lnTo>
                    <a:pt x="31" y="136"/>
                  </a:lnTo>
                  <a:lnTo>
                    <a:pt x="34" y="138"/>
                  </a:lnTo>
                  <a:lnTo>
                    <a:pt x="37" y="139"/>
                  </a:lnTo>
                  <a:lnTo>
                    <a:pt x="40" y="142"/>
                  </a:lnTo>
                  <a:lnTo>
                    <a:pt x="43" y="144"/>
                  </a:lnTo>
                  <a:lnTo>
                    <a:pt x="46" y="145"/>
                  </a:lnTo>
                  <a:lnTo>
                    <a:pt x="49" y="147"/>
                  </a:lnTo>
                  <a:lnTo>
                    <a:pt x="52" y="147"/>
                  </a:lnTo>
                  <a:lnTo>
                    <a:pt x="56" y="148"/>
                  </a:lnTo>
                  <a:lnTo>
                    <a:pt x="59" y="148"/>
                  </a:lnTo>
                  <a:lnTo>
                    <a:pt x="62" y="150"/>
                  </a:lnTo>
                  <a:lnTo>
                    <a:pt x="66" y="150"/>
                  </a:lnTo>
                  <a:lnTo>
                    <a:pt x="69" y="150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50"/>
                  </a:lnTo>
                  <a:lnTo>
                    <a:pt x="84" y="150"/>
                  </a:lnTo>
                  <a:lnTo>
                    <a:pt x="87" y="148"/>
                  </a:lnTo>
                  <a:lnTo>
                    <a:pt x="92" y="148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102" y="145"/>
                  </a:lnTo>
                  <a:lnTo>
                    <a:pt x="105" y="144"/>
                  </a:lnTo>
                  <a:lnTo>
                    <a:pt x="108" y="142"/>
                  </a:lnTo>
                  <a:lnTo>
                    <a:pt x="111" y="139"/>
                  </a:lnTo>
                  <a:lnTo>
                    <a:pt x="114" y="138"/>
                  </a:lnTo>
                  <a:lnTo>
                    <a:pt x="117" y="136"/>
                  </a:lnTo>
                  <a:lnTo>
                    <a:pt x="118" y="133"/>
                  </a:lnTo>
                  <a:lnTo>
                    <a:pt x="121" y="131"/>
                  </a:lnTo>
                  <a:lnTo>
                    <a:pt x="124" y="128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0" y="121"/>
                  </a:lnTo>
                  <a:lnTo>
                    <a:pt x="133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7" y="108"/>
                  </a:lnTo>
                  <a:lnTo>
                    <a:pt x="139" y="105"/>
                  </a:lnTo>
                  <a:lnTo>
                    <a:pt x="140" y="102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3" y="91"/>
                  </a:lnTo>
                  <a:lnTo>
                    <a:pt x="143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76"/>
                  </a:lnTo>
                  <a:lnTo>
                    <a:pt x="146" y="76"/>
                  </a:lnTo>
                  <a:close/>
                </a:path>
              </a:pathLst>
            </a:custGeom>
            <a:solidFill>
              <a:srgbClr val="4545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1" name="Freeform 171"/>
            <p:cNvSpPr>
              <a:spLocks/>
            </p:cNvSpPr>
            <p:nvPr/>
          </p:nvSpPr>
          <p:spPr bwMode="auto">
            <a:xfrm>
              <a:off x="2769" y="2272"/>
              <a:ext cx="144" cy="148"/>
            </a:xfrm>
            <a:custGeom>
              <a:avLst/>
              <a:gdLst/>
              <a:ahLst/>
              <a:cxnLst>
                <a:cxn ang="0">
                  <a:pos x="142" y="59"/>
                </a:cxn>
                <a:cxn ang="0">
                  <a:pos x="136" y="42"/>
                </a:cxn>
                <a:cxn ang="0">
                  <a:pos x="128" y="26"/>
                </a:cxn>
                <a:cxn ang="0">
                  <a:pos x="116" y="14"/>
                </a:cxn>
                <a:cxn ang="0">
                  <a:pos x="101" y="6"/>
                </a:cxn>
                <a:cxn ang="0">
                  <a:pos x="83" y="0"/>
                </a:cxn>
                <a:cxn ang="0">
                  <a:pos x="65" y="0"/>
                </a:cxn>
                <a:cxn ang="0">
                  <a:pos x="48" y="5"/>
                </a:cxn>
                <a:cxn ang="0">
                  <a:pos x="33" y="12"/>
                </a:cxn>
                <a:cxn ang="0">
                  <a:pos x="20" y="25"/>
                </a:cxn>
                <a:cxn ang="0">
                  <a:pos x="9" y="39"/>
                </a:cxn>
                <a:cxn ang="0">
                  <a:pos x="3" y="55"/>
                </a:cxn>
                <a:cxn ang="0">
                  <a:pos x="0" y="74"/>
                </a:cxn>
                <a:cxn ang="0">
                  <a:pos x="3" y="92"/>
                </a:cxn>
                <a:cxn ang="0">
                  <a:pos x="9" y="109"/>
                </a:cxn>
                <a:cxn ang="0">
                  <a:pos x="20" y="125"/>
                </a:cxn>
                <a:cxn ang="0">
                  <a:pos x="33" y="136"/>
                </a:cxn>
                <a:cxn ang="0">
                  <a:pos x="48" y="145"/>
                </a:cxn>
                <a:cxn ang="0">
                  <a:pos x="65" y="148"/>
                </a:cxn>
                <a:cxn ang="0">
                  <a:pos x="83" y="148"/>
                </a:cxn>
                <a:cxn ang="0">
                  <a:pos x="101" y="143"/>
                </a:cxn>
                <a:cxn ang="0">
                  <a:pos x="116" y="134"/>
                </a:cxn>
                <a:cxn ang="0">
                  <a:pos x="128" y="122"/>
                </a:cxn>
                <a:cxn ang="0">
                  <a:pos x="136" y="106"/>
                </a:cxn>
                <a:cxn ang="0">
                  <a:pos x="142" y="89"/>
                </a:cxn>
                <a:cxn ang="0">
                  <a:pos x="142" y="74"/>
                </a:cxn>
                <a:cxn ang="0">
                  <a:pos x="139" y="55"/>
                </a:cxn>
                <a:cxn ang="0">
                  <a:pos x="133" y="40"/>
                </a:cxn>
                <a:cxn ang="0">
                  <a:pos x="123" y="26"/>
                </a:cxn>
                <a:cxn ang="0">
                  <a:pos x="111" y="14"/>
                </a:cxn>
                <a:cxn ang="0">
                  <a:pos x="96" y="6"/>
                </a:cxn>
                <a:cxn ang="0">
                  <a:pos x="80" y="2"/>
                </a:cxn>
                <a:cxn ang="0">
                  <a:pos x="62" y="3"/>
                </a:cxn>
                <a:cxn ang="0">
                  <a:pos x="45" y="8"/>
                </a:cxn>
                <a:cxn ang="0">
                  <a:pos x="31" y="17"/>
                </a:cxn>
                <a:cxn ang="0">
                  <a:pos x="18" y="28"/>
                </a:cxn>
                <a:cxn ang="0">
                  <a:pos x="9" y="43"/>
                </a:cxn>
                <a:cxn ang="0">
                  <a:pos x="5" y="60"/>
                </a:cxn>
                <a:cxn ang="0">
                  <a:pos x="3" y="79"/>
                </a:cxn>
                <a:cxn ang="0">
                  <a:pos x="6" y="96"/>
                </a:cxn>
                <a:cxn ang="0">
                  <a:pos x="14" y="112"/>
                </a:cxn>
                <a:cxn ang="0">
                  <a:pos x="24" y="125"/>
                </a:cxn>
                <a:cxn ang="0">
                  <a:pos x="36" y="136"/>
                </a:cxn>
                <a:cxn ang="0">
                  <a:pos x="52" y="143"/>
                </a:cxn>
                <a:cxn ang="0">
                  <a:pos x="68" y="146"/>
                </a:cxn>
                <a:cxn ang="0">
                  <a:pos x="86" y="145"/>
                </a:cxn>
                <a:cxn ang="0">
                  <a:pos x="102" y="139"/>
                </a:cxn>
                <a:cxn ang="0">
                  <a:pos x="117" y="129"/>
                </a:cxn>
                <a:cxn ang="0">
                  <a:pos x="128" y="117"/>
                </a:cxn>
                <a:cxn ang="0">
                  <a:pos x="136" y="102"/>
                </a:cxn>
                <a:cxn ang="0">
                  <a:pos x="141" y="85"/>
                </a:cxn>
              </a:cxnLst>
              <a:rect l="0" t="0" r="r" b="b"/>
              <a:pathLst>
                <a:path w="144" h="148">
                  <a:moveTo>
                    <a:pt x="144" y="74"/>
                  </a:moveTo>
                  <a:lnTo>
                    <a:pt x="144" y="71"/>
                  </a:lnTo>
                  <a:lnTo>
                    <a:pt x="144" y="66"/>
                  </a:lnTo>
                  <a:lnTo>
                    <a:pt x="142" y="63"/>
                  </a:lnTo>
                  <a:lnTo>
                    <a:pt x="142" y="59"/>
                  </a:lnTo>
                  <a:lnTo>
                    <a:pt x="141" y="55"/>
                  </a:lnTo>
                  <a:lnTo>
                    <a:pt x="141" y="52"/>
                  </a:lnTo>
                  <a:lnTo>
                    <a:pt x="139" y="49"/>
                  </a:lnTo>
                  <a:lnTo>
                    <a:pt x="138" y="45"/>
                  </a:lnTo>
                  <a:lnTo>
                    <a:pt x="136" y="42"/>
                  </a:lnTo>
                  <a:lnTo>
                    <a:pt x="135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8" y="26"/>
                  </a:lnTo>
                  <a:lnTo>
                    <a:pt x="125" y="25"/>
                  </a:lnTo>
                  <a:lnTo>
                    <a:pt x="123" y="22"/>
                  </a:lnTo>
                  <a:lnTo>
                    <a:pt x="120" y="18"/>
                  </a:lnTo>
                  <a:lnTo>
                    <a:pt x="117" y="17"/>
                  </a:lnTo>
                  <a:lnTo>
                    <a:pt x="116" y="14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7" y="9"/>
                  </a:lnTo>
                  <a:lnTo>
                    <a:pt x="104" y="8"/>
                  </a:lnTo>
                  <a:lnTo>
                    <a:pt x="101" y="6"/>
                  </a:lnTo>
                  <a:lnTo>
                    <a:pt x="96" y="5"/>
                  </a:lnTo>
                  <a:lnTo>
                    <a:pt x="94" y="3"/>
                  </a:lnTo>
                  <a:lnTo>
                    <a:pt x="91" y="2"/>
                  </a:ln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0" y="14"/>
                  </a:lnTo>
                  <a:lnTo>
                    <a:pt x="27" y="17"/>
                  </a:lnTo>
                  <a:lnTo>
                    <a:pt x="24" y="18"/>
                  </a:lnTo>
                  <a:lnTo>
                    <a:pt x="23" y="22"/>
                  </a:lnTo>
                  <a:lnTo>
                    <a:pt x="20" y="25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4" y="32"/>
                  </a:lnTo>
                  <a:lnTo>
                    <a:pt x="11" y="35"/>
                  </a:lnTo>
                  <a:lnTo>
                    <a:pt x="9" y="39"/>
                  </a:lnTo>
                  <a:lnTo>
                    <a:pt x="8" y="42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2" y="59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3" y="92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6" y="103"/>
                  </a:lnTo>
                  <a:lnTo>
                    <a:pt x="8" y="106"/>
                  </a:lnTo>
                  <a:lnTo>
                    <a:pt x="9" y="109"/>
                  </a:lnTo>
                  <a:lnTo>
                    <a:pt x="11" y="112"/>
                  </a:lnTo>
                  <a:lnTo>
                    <a:pt x="14" y="116"/>
                  </a:lnTo>
                  <a:lnTo>
                    <a:pt x="15" y="119"/>
                  </a:lnTo>
                  <a:lnTo>
                    <a:pt x="17" y="122"/>
                  </a:lnTo>
                  <a:lnTo>
                    <a:pt x="20" y="125"/>
                  </a:lnTo>
                  <a:lnTo>
                    <a:pt x="23" y="126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3" y="136"/>
                  </a:lnTo>
                  <a:lnTo>
                    <a:pt x="36" y="137"/>
                  </a:lnTo>
                  <a:lnTo>
                    <a:pt x="39" y="140"/>
                  </a:lnTo>
                  <a:lnTo>
                    <a:pt x="42" y="142"/>
                  </a:lnTo>
                  <a:lnTo>
                    <a:pt x="45" y="143"/>
                  </a:lnTo>
                  <a:lnTo>
                    <a:pt x="48" y="145"/>
                  </a:lnTo>
                  <a:lnTo>
                    <a:pt x="51" y="145"/>
                  </a:lnTo>
                  <a:lnTo>
                    <a:pt x="55" y="146"/>
                  </a:lnTo>
                  <a:lnTo>
                    <a:pt x="58" y="146"/>
                  </a:lnTo>
                  <a:lnTo>
                    <a:pt x="61" y="148"/>
                  </a:lnTo>
                  <a:lnTo>
                    <a:pt x="65" y="148"/>
                  </a:lnTo>
                  <a:lnTo>
                    <a:pt x="68" y="148"/>
                  </a:lnTo>
                  <a:lnTo>
                    <a:pt x="73" y="148"/>
                  </a:lnTo>
                  <a:lnTo>
                    <a:pt x="76" y="148"/>
                  </a:lnTo>
                  <a:lnTo>
                    <a:pt x="80" y="148"/>
                  </a:lnTo>
                  <a:lnTo>
                    <a:pt x="83" y="148"/>
                  </a:lnTo>
                  <a:lnTo>
                    <a:pt x="86" y="146"/>
                  </a:lnTo>
                  <a:lnTo>
                    <a:pt x="91" y="146"/>
                  </a:lnTo>
                  <a:lnTo>
                    <a:pt x="94" y="145"/>
                  </a:lnTo>
                  <a:lnTo>
                    <a:pt x="96" y="145"/>
                  </a:lnTo>
                  <a:lnTo>
                    <a:pt x="101" y="143"/>
                  </a:lnTo>
                  <a:lnTo>
                    <a:pt x="104" y="142"/>
                  </a:lnTo>
                  <a:lnTo>
                    <a:pt x="107" y="140"/>
                  </a:lnTo>
                  <a:lnTo>
                    <a:pt x="110" y="137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17" y="131"/>
                  </a:lnTo>
                  <a:lnTo>
                    <a:pt x="120" y="129"/>
                  </a:lnTo>
                  <a:lnTo>
                    <a:pt x="123" y="126"/>
                  </a:lnTo>
                  <a:lnTo>
                    <a:pt x="125" y="125"/>
                  </a:lnTo>
                  <a:lnTo>
                    <a:pt x="128" y="122"/>
                  </a:lnTo>
                  <a:lnTo>
                    <a:pt x="129" y="119"/>
                  </a:lnTo>
                  <a:lnTo>
                    <a:pt x="132" y="116"/>
                  </a:lnTo>
                  <a:lnTo>
                    <a:pt x="133" y="112"/>
                  </a:lnTo>
                  <a:lnTo>
                    <a:pt x="135" y="109"/>
                  </a:lnTo>
                  <a:lnTo>
                    <a:pt x="136" y="106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7"/>
                  </a:lnTo>
                  <a:lnTo>
                    <a:pt x="141" y="92"/>
                  </a:lnTo>
                  <a:lnTo>
                    <a:pt x="142" y="89"/>
                  </a:lnTo>
                  <a:lnTo>
                    <a:pt x="142" y="86"/>
                  </a:lnTo>
                  <a:lnTo>
                    <a:pt x="144" y="82"/>
                  </a:lnTo>
                  <a:lnTo>
                    <a:pt x="144" y="79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2" y="71"/>
                  </a:lnTo>
                  <a:lnTo>
                    <a:pt x="141" y="66"/>
                  </a:lnTo>
                  <a:lnTo>
                    <a:pt x="141" y="63"/>
                  </a:lnTo>
                  <a:lnTo>
                    <a:pt x="141" y="60"/>
                  </a:lnTo>
                  <a:lnTo>
                    <a:pt x="139" y="55"/>
                  </a:lnTo>
                  <a:lnTo>
                    <a:pt x="139" y="52"/>
                  </a:lnTo>
                  <a:lnTo>
                    <a:pt x="138" y="49"/>
                  </a:lnTo>
                  <a:lnTo>
                    <a:pt x="136" y="46"/>
                  </a:lnTo>
                  <a:lnTo>
                    <a:pt x="135" y="43"/>
                  </a:lnTo>
                  <a:lnTo>
                    <a:pt x="133" y="40"/>
                  </a:lnTo>
                  <a:lnTo>
                    <a:pt x="132" y="37"/>
                  </a:lnTo>
                  <a:lnTo>
                    <a:pt x="131" y="34"/>
                  </a:lnTo>
                  <a:lnTo>
                    <a:pt x="128" y="31"/>
                  </a:lnTo>
                  <a:lnTo>
                    <a:pt x="126" y="28"/>
                  </a:lnTo>
                  <a:lnTo>
                    <a:pt x="123" y="26"/>
                  </a:lnTo>
                  <a:lnTo>
                    <a:pt x="122" y="23"/>
                  </a:lnTo>
                  <a:lnTo>
                    <a:pt x="119" y="20"/>
                  </a:lnTo>
                  <a:lnTo>
                    <a:pt x="117" y="18"/>
                  </a:lnTo>
                  <a:lnTo>
                    <a:pt x="114" y="17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5" y="11"/>
                  </a:lnTo>
                  <a:lnTo>
                    <a:pt x="102" y="9"/>
                  </a:lnTo>
                  <a:lnTo>
                    <a:pt x="99" y="8"/>
                  </a:lnTo>
                  <a:lnTo>
                    <a:pt x="96" y="6"/>
                  </a:lnTo>
                  <a:lnTo>
                    <a:pt x="94" y="5"/>
                  </a:lnTo>
                  <a:lnTo>
                    <a:pt x="89" y="5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9" y="6"/>
                  </a:lnTo>
                  <a:lnTo>
                    <a:pt x="45" y="8"/>
                  </a:lnTo>
                  <a:lnTo>
                    <a:pt x="42" y="9"/>
                  </a:lnTo>
                  <a:lnTo>
                    <a:pt x="39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4" y="23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8" y="46"/>
                  </a:lnTo>
                  <a:lnTo>
                    <a:pt x="8" y="49"/>
                  </a:lnTo>
                  <a:lnTo>
                    <a:pt x="6" y="52"/>
                  </a:lnTo>
                  <a:lnTo>
                    <a:pt x="5" y="55"/>
                  </a:lnTo>
                  <a:lnTo>
                    <a:pt x="5" y="60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5" y="92"/>
                  </a:lnTo>
                  <a:lnTo>
                    <a:pt x="6" y="96"/>
                  </a:lnTo>
                  <a:lnTo>
                    <a:pt x="8" y="99"/>
                  </a:lnTo>
                  <a:lnTo>
                    <a:pt x="8" y="102"/>
                  </a:lnTo>
                  <a:lnTo>
                    <a:pt x="9" y="106"/>
                  </a:lnTo>
                  <a:lnTo>
                    <a:pt x="11" y="109"/>
                  </a:lnTo>
                  <a:lnTo>
                    <a:pt x="14" y="112"/>
                  </a:lnTo>
                  <a:lnTo>
                    <a:pt x="15" y="114"/>
                  </a:lnTo>
                  <a:lnTo>
                    <a:pt x="17" y="117"/>
                  </a:lnTo>
                  <a:lnTo>
                    <a:pt x="18" y="120"/>
                  </a:lnTo>
                  <a:lnTo>
                    <a:pt x="21" y="123"/>
                  </a:lnTo>
                  <a:lnTo>
                    <a:pt x="24" y="125"/>
                  </a:lnTo>
                  <a:lnTo>
                    <a:pt x="25" y="128"/>
                  </a:lnTo>
                  <a:lnTo>
                    <a:pt x="28" y="129"/>
                  </a:lnTo>
                  <a:lnTo>
                    <a:pt x="31" y="133"/>
                  </a:lnTo>
                  <a:lnTo>
                    <a:pt x="33" y="134"/>
                  </a:lnTo>
                  <a:lnTo>
                    <a:pt x="36" y="136"/>
                  </a:lnTo>
                  <a:lnTo>
                    <a:pt x="39" y="137"/>
                  </a:lnTo>
                  <a:lnTo>
                    <a:pt x="42" y="139"/>
                  </a:lnTo>
                  <a:lnTo>
                    <a:pt x="45" y="140"/>
                  </a:lnTo>
                  <a:lnTo>
                    <a:pt x="49" y="142"/>
                  </a:lnTo>
                  <a:lnTo>
                    <a:pt x="52" y="143"/>
                  </a:lnTo>
                  <a:lnTo>
                    <a:pt x="55" y="145"/>
                  </a:lnTo>
                  <a:lnTo>
                    <a:pt x="58" y="145"/>
                  </a:lnTo>
                  <a:lnTo>
                    <a:pt x="62" y="146"/>
                  </a:lnTo>
                  <a:lnTo>
                    <a:pt x="65" y="146"/>
                  </a:lnTo>
                  <a:lnTo>
                    <a:pt x="68" y="146"/>
                  </a:lnTo>
                  <a:lnTo>
                    <a:pt x="73" y="146"/>
                  </a:lnTo>
                  <a:lnTo>
                    <a:pt x="76" y="146"/>
                  </a:lnTo>
                  <a:lnTo>
                    <a:pt x="80" y="146"/>
                  </a:lnTo>
                  <a:lnTo>
                    <a:pt x="83" y="146"/>
                  </a:lnTo>
                  <a:lnTo>
                    <a:pt x="86" y="145"/>
                  </a:lnTo>
                  <a:lnTo>
                    <a:pt x="89" y="145"/>
                  </a:lnTo>
                  <a:lnTo>
                    <a:pt x="94" y="143"/>
                  </a:lnTo>
                  <a:lnTo>
                    <a:pt x="96" y="142"/>
                  </a:lnTo>
                  <a:lnTo>
                    <a:pt x="99" y="140"/>
                  </a:lnTo>
                  <a:lnTo>
                    <a:pt x="102" y="139"/>
                  </a:lnTo>
                  <a:lnTo>
                    <a:pt x="105" y="137"/>
                  </a:lnTo>
                  <a:lnTo>
                    <a:pt x="108" y="136"/>
                  </a:lnTo>
                  <a:lnTo>
                    <a:pt x="111" y="134"/>
                  </a:lnTo>
                  <a:lnTo>
                    <a:pt x="114" y="133"/>
                  </a:lnTo>
                  <a:lnTo>
                    <a:pt x="117" y="129"/>
                  </a:lnTo>
                  <a:lnTo>
                    <a:pt x="119" y="128"/>
                  </a:lnTo>
                  <a:lnTo>
                    <a:pt x="122" y="125"/>
                  </a:lnTo>
                  <a:lnTo>
                    <a:pt x="123" y="123"/>
                  </a:lnTo>
                  <a:lnTo>
                    <a:pt x="126" y="120"/>
                  </a:lnTo>
                  <a:lnTo>
                    <a:pt x="128" y="117"/>
                  </a:lnTo>
                  <a:lnTo>
                    <a:pt x="131" y="114"/>
                  </a:lnTo>
                  <a:lnTo>
                    <a:pt x="132" y="112"/>
                  </a:lnTo>
                  <a:lnTo>
                    <a:pt x="133" y="109"/>
                  </a:lnTo>
                  <a:lnTo>
                    <a:pt x="135" y="106"/>
                  </a:lnTo>
                  <a:lnTo>
                    <a:pt x="136" y="102"/>
                  </a:lnTo>
                  <a:lnTo>
                    <a:pt x="138" y="99"/>
                  </a:lnTo>
                  <a:lnTo>
                    <a:pt x="139" y="96"/>
                  </a:lnTo>
                  <a:lnTo>
                    <a:pt x="139" y="92"/>
                  </a:lnTo>
                  <a:lnTo>
                    <a:pt x="141" y="89"/>
                  </a:lnTo>
                  <a:lnTo>
                    <a:pt x="141" y="85"/>
                  </a:lnTo>
                  <a:lnTo>
                    <a:pt x="141" y="82"/>
                  </a:lnTo>
                  <a:lnTo>
                    <a:pt x="142" y="79"/>
                  </a:lnTo>
                  <a:lnTo>
                    <a:pt x="142" y="74"/>
                  </a:lnTo>
                  <a:lnTo>
                    <a:pt x="144" y="74"/>
                  </a:lnTo>
                  <a:close/>
                </a:path>
              </a:pathLst>
            </a:custGeom>
            <a:solidFill>
              <a:srgbClr val="484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2" name="Freeform 172"/>
            <p:cNvSpPr>
              <a:spLocks/>
            </p:cNvSpPr>
            <p:nvPr/>
          </p:nvSpPr>
          <p:spPr bwMode="auto">
            <a:xfrm>
              <a:off x="2772" y="2274"/>
              <a:ext cx="139" cy="144"/>
            </a:xfrm>
            <a:custGeom>
              <a:avLst/>
              <a:gdLst/>
              <a:ahLst/>
              <a:cxnLst>
                <a:cxn ang="0">
                  <a:pos x="138" y="58"/>
                </a:cxn>
                <a:cxn ang="0">
                  <a:pos x="132" y="41"/>
                </a:cxn>
                <a:cxn ang="0">
                  <a:pos x="123" y="26"/>
                </a:cxn>
                <a:cxn ang="0">
                  <a:pos x="111" y="15"/>
                </a:cxn>
                <a:cxn ang="0">
                  <a:pos x="96" y="6"/>
                </a:cxn>
                <a:cxn ang="0">
                  <a:pos x="80" y="1"/>
                </a:cxn>
                <a:cxn ang="0">
                  <a:pos x="62" y="0"/>
                </a:cxn>
                <a:cxn ang="0">
                  <a:pos x="46" y="4"/>
                </a:cxn>
                <a:cxn ang="0">
                  <a:pos x="30" y="12"/>
                </a:cxn>
                <a:cxn ang="0">
                  <a:pos x="18" y="24"/>
                </a:cxn>
                <a:cxn ang="0">
                  <a:pos x="8" y="38"/>
                </a:cxn>
                <a:cxn ang="0">
                  <a:pos x="2" y="53"/>
                </a:cxn>
                <a:cxn ang="0">
                  <a:pos x="0" y="72"/>
                </a:cxn>
                <a:cxn ang="0">
                  <a:pos x="2" y="90"/>
                </a:cxn>
                <a:cxn ang="0">
                  <a:pos x="8" y="107"/>
                </a:cxn>
                <a:cxn ang="0">
                  <a:pos x="18" y="121"/>
                </a:cxn>
                <a:cxn ang="0">
                  <a:pos x="30" y="132"/>
                </a:cxn>
                <a:cxn ang="0">
                  <a:pos x="46" y="140"/>
                </a:cxn>
                <a:cxn ang="0">
                  <a:pos x="62" y="144"/>
                </a:cxn>
                <a:cxn ang="0">
                  <a:pos x="80" y="144"/>
                </a:cxn>
                <a:cxn ang="0">
                  <a:pos x="96" y="138"/>
                </a:cxn>
                <a:cxn ang="0">
                  <a:pos x="111" y="131"/>
                </a:cxn>
                <a:cxn ang="0">
                  <a:pos x="123" y="118"/>
                </a:cxn>
                <a:cxn ang="0">
                  <a:pos x="132" y="104"/>
                </a:cxn>
                <a:cxn ang="0">
                  <a:pos x="138" y="87"/>
                </a:cxn>
                <a:cxn ang="0">
                  <a:pos x="136" y="72"/>
                </a:cxn>
                <a:cxn ang="0">
                  <a:pos x="135" y="55"/>
                </a:cxn>
                <a:cxn ang="0">
                  <a:pos x="129" y="38"/>
                </a:cxn>
                <a:cxn ang="0">
                  <a:pos x="119" y="26"/>
                </a:cxn>
                <a:cxn ang="0">
                  <a:pos x="107" y="13"/>
                </a:cxn>
                <a:cxn ang="0">
                  <a:pos x="92" y="6"/>
                </a:cxn>
                <a:cxn ang="0">
                  <a:pos x="76" y="3"/>
                </a:cxn>
                <a:cxn ang="0">
                  <a:pos x="59" y="3"/>
                </a:cxn>
                <a:cxn ang="0">
                  <a:pos x="43" y="7"/>
                </a:cxn>
                <a:cxn ang="0">
                  <a:pos x="28" y="16"/>
                </a:cxn>
                <a:cxn ang="0">
                  <a:pos x="18" y="27"/>
                </a:cxn>
                <a:cxn ang="0">
                  <a:pos x="9" y="41"/>
                </a:cxn>
                <a:cxn ang="0">
                  <a:pos x="3" y="58"/>
                </a:cxn>
                <a:cxn ang="0">
                  <a:pos x="2" y="77"/>
                </a:cxn>
                <a:cxn ang="0">
                  <a:pos x="5" y="94"/>
                </a:cxn>
                <a:cxn ang="0">
                  <a:pos x="12" y="109"/>
                </a:cxn>
                <a:cxn ang="0">
                  <a:pos x="21" y="121"/>
                </a:cxn>
                <a:cxn ang="0">
                  <a:pos x="34" y="132"/>
                </a:cxn>
                <a:cxn ang="0">
                  <a:pos x="49" y="140"/>
                </a:cxn>
                <a:cxn ang="0">
                  <a:pos x="65" y="143"/>
                </a:cxn>
                <a:cxn ang="0">
                  <a:pos x="83" y="141"/>
                </a:cxn>
                <a:cxn ang="0">
                  <a:pos x="98" y="135"/>
                </a:cxn>
                <a:cxn ang="0">
                  <a:pos x="113" y="126"/>
                </a:cxn>
                <a:cxn ang="0">
                  <a:pos x="123" y="114"/>
                </a:cxn>
                <a:cxn ang="0">
                  <a:pos x="132" y="100"/>
                </a:cxn>
                <a:cxn ang="0">
                  <a:pos x="136" y="83"/>
                </a:cxn>
              </a:cxnLst>
              <a:rect l="0" t="0" r="r" b="b"/>
              <a:pathLst>
                <a:path w="139" h="144">
                  <a:moveTo>
                    <a:pt x="139" y="72"/>
                  </a:moveTo>
                  <a:lnTo>
                    <a:pt x="139" y="69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38" y="58"/>
                  </a:lnTo>
                  <a:lnTo>
                    <a:pt x="136" y="53"/>
                  </a:lnTo>
                  <a:lnTo>
                    <a:pt x="136" y="50"/>
                  </a:lnTo>
                  <a:lnTo>
                    <a:pt x="135" y="47"/>
                  </a:lnTo>
                  <a:lnTo>
                    <a:pt x="133" y="44"/>
                  </a:lnTo>
                  <a:lnTo>
                    <a:pt x="132" y="41"/>
                  </a:lnTo>
                  <a:lnTo>
                    <a:pt x="130" y="38"/>
                  </a:lnTo>
                  <a:lnTo>
                    <a:pt x="129" y="35"/>
                  </a:lnTo>
                  <a:lnTo>
                    <a:pt x="128" y="32"/>
                  </a:lnTo>
                  <a:lnTo>
                    <a:pt x="125" y="29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9" y="21"/>
                  </a:lnTo>
                  <a:lnTo>
                    <a:pt x="116" y="18"/>
                  </a:lnTo>
                  <a:lnTo>
                    <a:pt x="114" y="16"/>
                  </a:lnTo>
                  <a:lnTo>
                    <a:pt x="111" y="15"/>
                  </a:lnTo>
                  <a:lnTo>
                    <a:pt x="108" y="12"/>
                  </a:lnTo>
                  <a:lnTo>
                    <a:pt x="105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6" y="6"/>
                  </a:lnTo>
                  <a:lnTo>
                    <a:pt x="93" y="4"/>
                  </a:lnTo>
                  <a:lnTo>
                    <a:pt x="91" y="3"/>
                  </a:lnTo>
                  <a:lnTo>
                    <a:pt x="86" y="3"/>
                  </a:lnTo>
                  <a:lnTo>
                    <a:pt x="83" y="1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6"/>
                  </a:lnTo>
                  <a:lnTo>
                    <a:pt x="14" y="29"/>
                  </a:lnTo>
                  <a:lnTo>
                    <a:pt x="12" y="32"/>
                  </a:lnTo>
                  <a:lnTo>
                    <a:pt x="11" y="35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3" y="50"/>
                  </a:lnTo>
                  <a:lnTo>
                    <a:pt x="2" y="53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2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6" y="104"/>
                  </a:lnTo>
                  <a:lnTo>
                    <a:pt x="8" y="107"/>
                  </a:lnTo>
                  <a:lnTo>
                    <a:pt x="11" y="110"/>
                  </a:lnTo>
                  <a:lnTo>
                    <a:pt x="12" y="112"/>
                  </a:lnTo>
                  <a:lnTo>
                    <a:pt x="14" y="115"/>
                  </a:lnTo>
                  <a:lnTo>
                    <a:pt x="15" y="118"/>
                  </a:lnTo>
                  <a:lnTo>
                    <a:pt x="18" y="121"/>
                  </a:lnTo>
                  <a:lnTo>
                    <a:pt x="21" y="123"/>
                  </a:lnTo>
                  <a:lnTo>
                    <a:pt x="22" y="126"/>
                  </a:lnTo>
                  <a:lnTo>
                    <a:pt x="25" y="127"/>
                  </a:lnTo>
                  <a:lnTo>
                    <a:pt x="28" y="131"/>
                  </a:lnTo>
                  <a:lnTo>
                    <a:pt x="30" y="132"/>
                  </a:lnTo>
                  <a:lnTo>
                    <a:pt x="33" y="134"/>
                  </a:lnTo>
                  <a:lnTo>
                    <a:pt x="36" y="135"/>
                  </a:lnTo>
                  <a:lnTo>
                    <a:pt x="39" y="137"/>
                  </a:lnTo>
                  <a:lnTo>
                    <a:pt x="42" y="138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3"/>
                  </a:lnTo>
                  <a:lnTo>
                    <a:pt x="59" y="144"/>
                  </a:lnTo>
                  <a:lnTo>
                    <a:pt x="62" y="144"/>
                  </a:lnTo>
                  <a:lnTo>
                    <a:pt x="65" y="144"/>
                  </a:lnTo>
                  <a:lnTo>
                    <a:pt x="70" y="144"/>
                  </a:lnTo>
                  <a:lnTo>
                    <a:pt x="73" y="144"/>
                  </a:lnTo>
                  <a:lnTo>
                    <a:pt x="77" y="144"/>
                  </a:lnTo>
                  <a:lnTo>
                    <a:pt x="80" y="144"/>
                  </a:lnTo>
                  <a:lnTo>
                    <a:pt x="83" y="143"/>
                  </a:lnTo>
                  <a:lnTo>
                    <a:pt x="86" y="143"/>
                  </a:lnTo>
                  <a:lnTo>
                    <a:pt x="91" y="141"/>
                  </a:lnTo>
                  <a:lnTo>
                    <a:pt x="93" y="140"/>
                  </a:lnTo>
                  <a:lnTo>
                    <a:pt x="96" y="138"/>
                  </a:lnTo>
                  <a:lnTo>
                    <a:pt x="99" y="137"/>
                  </a:lnTo>
                  <a:lnTo>
                    <a:pt x="102" y="135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11" y="131"/>
                  </a:lnTo>
                  <a:lnTo>
                    <a:pt x="114" y="127"/>
                  </a:lnTo>
                  <a:lnTo>
                    <a:pt x="116" y="126"/>
                  </a:lnTo>
                  <a:lnTo>
                    <a:pt x="119" y="123"/>
                  </a:lnTo>
                  <a:lnTo>
                    <a:pt x="120" y="121"/>
                  </a:lnTo>
                  <a:lnTo>
                    <a:pt x="123" y="118"/>
                  </a:lnTo>
                  <a:lnTo>
                    <a:pt x="125" y="115"/>
                  </a:lnTo>
                  <a:lnTo>
                    <a:pt x="128" y="112"/>
                  </a:lnTo>
                  <a:lnTo>
                    <a:pt x="129" y="110"/>
                  </a:lnTo>
                  <a:lnTo>
                    <a:pt x="130" y="107"/>
                  </a:lnTo>
                  <a:lnTo>
                    <a:pt x="132" y="104"/>
                  </a:lnTo>
                  <a:lnTo>
                    <a:pt x="133" y="100"/>
                  </a:lnTo>
                  <a:lnTo>
                    <a:pt x="135" y="97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8" y="87"/>
                  </a:lnTo>
                  <a:lnTo>
                    <a:pt x="138" y="83"/>
                  </a:lnTo>
                  <a:lnTo>
                    <a:pt x="138" y="80"/>
                  </a:lnTo>
                  <a:lnTo>
                    <a:pt x="139" y="77"/>
                  </a:lnTo>
                  <a:lnTo>
                    <a:pt x="139" y="72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6"/>
                  </a:lnTo>
                  <a:lnTo>
                    <a:pt x="136" y="61"/>
                  </a:lnTo>
                  <a:lnTo>
                    <a:pt x="135" y="58"/>
                  </a:lnTo>
                  <a:lnTo>
                    <a:pt x="135" y="55"/>
                  </a:lnTo>
                  <a:lnTo>
                    <a:pt x="133" y="52"/>
                  </a:lnTo>
                  <a:lnTo>
                    <a:pt x="133" y="47"/>
                  </a:lnTo>
                  <a:lnTo>
                    <a:pt x="132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8" y="37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19" y="26"/>
                  </a:lnTo>
                  <a:lnTo>
                    <a:pt x="117" y="23"/>
                  </a:lnTo>
                  <a:lnTo>
                    <a:pt x="114" y="20"/>
                  </a:lnTo>
                  <a:lnTo>
                    <a:pt x="113" y="18"/>
                  </a:lnTo>
                  <a:lnTo>
                    <a:pt x="110" y="16"/>
                  </a:lnTo>
                  <a:lnTo>
                    <a:pt x="107" y="13"/>
                  </a:lnTo>
                  <a:lnTo>
                    <a:pt x="104" y="12"/>
                  </a:lnTo>
                  <a:lnTo>
                    <a:pt x="101" y="10"/>
                  </a:lnTo>
                  <a:lnTo>
                    <a:pt x="98" y="9"/>
                  </a:lnTo>
                  <a:lnTo>
                    <a:pt x="95" y="7"/>
                  </a:lnTo>
                  <a:lnTo>
                    <a:pt x="92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3" y="3"/>
                  </a:lnTo>
                  <a:lnTo>
                    <a:pt x="80" y="3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7" y="3"/>
                  </a:lnTo>
                  <a:lnTo>
                    <a:pt x="52" y="4"/>
                  </a:lnTo>
                  <a:lnTo>
                    <a:pt x="49" y="6"/>
                  </a:lnTo>
                  <a:lnTo>
                    <a:pt x="46" y="6"/>
                  </a:lnTo>
                  <a:lnTo>
                    <a:pt x="43" y="7"/>
                  </a:lnTo>
                  <a:lnTo>
                    <a:pt x="40" y="9"/>
                  </a:lnTo>
                  <a:lnTo>
                    <a:pt x="37" y="10"/>
                  </a:lnTo>
                  <a:lnTo>
                    <a:pt x="34" y="12"/>
                  </a:lnTo>
                  <a:lnTo>
                    <a:pt x="31" y="13"/>
                  </a:lnTo>
                  <a:lnTo>
                    <a:pt x="28" y="16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5" y="30"/>
                  </a:lnTo>
                  <a:lnTo>
                    <a:pt x="14" y="33"/>
                  </a:lnTo>
                  <a:lnTo>
                    <a:pt x="12" y="37"/>
                  </a:lnTo>
                  <a:lnTo>
                    <a:pt x="11" y="38"/>
                  </a:lnTo>
                  <a:lnTo>
                    <a:pt x="9" y="41"/>
                  </a:lnTo>
                  <a:lnTo>
                    <a:pt x="8" y="44"/>
                  </a:lnTo>
                  <a:lnTo>
                    <a:pt x="6" y="47"/>
                  </a:lnTo>
                  <a:lnTo>
                    <a:pt x="5" y="52"/>
                  </a:lnTo>
                  <a:lnTo>
                    <a:pt x="5" y="55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97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11" y="106"/>
                  </a:lnTo>
                  <a:lnTo>
                    <a:pt x="12" y="109"/>
                  </a:lnTo>
                  <a:lnTo>
                    <a:pt x="14" y="112"/>
                  </a:lnTo>
                  <a:lnTo>
                    <a:pt x="15" y="114"/>
                  </a:lnTo>
                  <a:lnTo>
                    <a:pt x="18" y="117"/>
                  </a:lnTo>
                  <a:lnTo>
                    <a:pt x="20" y="120"/>
                  </a:lnTo>
                  <a:lnTo>
                    <a:pt x="21" y="121"/>
                  </a:lnTo>
                  <a:lnTo>
                    <a:pt x="24" y="124"/>
                  </a:lnTo>
                  <a:lnTo>
                    <a:pt x="27" y="126"/>
                  </a:lnTo>
                  <a:lnTo>
                    <a:pt x="28" y="129"/>
                  </a:lnTo>
                  <a:lnTo>
                    <a:pt x="31" y="131"/>
                  </a:lnTo>
                  <a:lnTo>
                    <a:pt x="34" y="132"/>
                  </a:lnTo>
                  <a:lnTo>
                    <a:pt x="37" y="134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6" y="138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2" y="143"/>
                  </a:lnTo>
                  <a:lnTo>
                    <a:pt x="65" y="143"/>
                  </a:lnTo>
                  <a:lnTo>
                    <a:pt x="70" y="143"/>
                  </a:lnTo>
                  <a:lnTo>
                    <a:pt x="73" y="143"/>
                  </a:lnTo>
                  <a:lnTo>
                    <a:pt x="76" y="143"/>
                  </a:lnTo>
                  <a:lnTo>
                    <a:pt x="80" y="141"/>
                  </a:lnTo>
                  <a:lnTo>
                    <a:pt x="83" y="141"/>
                  </a:lnTo>
                  <a:lnTo>
                    <a:pt x="86" y="140"/>
                  </a:lnTo>
                  <a:lnTo>
                    <a:pt x="89" y="140"/>
                  </a:lnTo>
                  <a:lnTo>
                    <a:pt x="92" y="138"/>
                  </a:lnTo>
                  <a:lnTo>
                    <a:pt x="95" y="137"/>
                  </a:lnTo>
                  <a:lnTo>
                    <a:pt x="98" y="135"/>
                  </a:lnTo>
                  <a:lnTo>
                    <a:pt x="101" y="134"/>
                  </a:lnTo>
                  <a:lnTo>
                    <a:pt x="104" y="132"/>
                  </a:lnTo>
                  <a:lnTo>
                    <a:pt x="107" y="131"/>
                  </a:lnTo>
                  <a:lnTo>
                    <a:pt x="110" y="129"/>
                  </a:lnTo>
                  <a:lnTo>
                    <a:pt x="113" y="126"/>
                  </a:lnTo>
                  <a:lnTo>
                    <a:pt x="114" y="124"/>
                  </a:lnTo>
                  <a:lnTo>
                    <a:pt x="117" y="121"/>
                  </a:lnTo>
                  <a:lnTo>
                    <a:pt x="119" y="120"/>
                  </a:lnTo>
                  <a:lnTo>
                    <a:pt x="122" y="117"/>
                  </a:lnTo>
                  <a:lnTo>
                    <a:pt x="123" y="114"/>
                  </a:lnTo>
                  <a:lnTo>
                    <a:pt x="126" y="112"/>
                  </a:lnTo>
                  <a:lnTo>
                    <a:pt x="128" y="109"/>
                  </a:lnTo>
                  <a:lnTo>
                    <a:pt x="129" y="106"/>
                  </a:lnTo>
                  <a:lnTo>
                    <a:pt x="130" y="103"/>
                  </a:lnTo>
                  <a:lnTo>
                    <a:pt x="132" y="100"/>
                  </a:lnTo>
                  <a:lnTo>
                    <a:pt x="133" y="97"/>
                  </a:lnTo>
                  <a:lnTo>
                    <a:pt x="133" y="94"/>
                  </a:lnTo>
                  <a:lnTo>
                    <a:pt x="135" y="90"/>
                  </a:lnTo>
                  <a:lnTo>
                    <a:pt x="135" y="86"/>
                  </a:lnTo>
                  <a:lnTo>
                    <a:pt x="136" y="83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6" y="72"/>
                  </a:lnTo>
                  <a:lnTo>
                    <a:pt x="139" y="72"/>
                  </a:lnTo>
                  <a:close/>
                </a:path>
              </a:pathLst>
            </a:custGeom>
            <a:solidFill>
              <a:srgbClr val="4D4D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3" name="Freeform 173"/>
            <p:cNvSpPr>
              <a:spLocks/>
            </p:cNvSpPr>
            <p:nvPr/>
          </p:nvSpPr>
          <p:spPr bwMode="auto">
            <a:xfrm>
              <a:off x="2774" y="2277"/>
              <a:ext cx="134" cy="140"/>
            </a:xfrm>
            <a:custGeom>
              <a:avLst/>
              <a:gdLst/>
              <a:ahLst/>
              <a:cxnLst>
                <a:cxn ang="0">
                  <a:pos x="133" y="55"/>
                </a:cxn>
                <a:cxn ang="0">
                  <a:pos x="128" y="38"/>
                </a:cxn>
                <a:cxn ang="0">
                  <a:pos x="120" y="24"/>
                </a:cxn>
                <a:cxn ang="0">
                  <a:pos x="108" y="13"/>
                </a:cxn>
                <a:cxn ang="0">
                  <a:pos x="93" y="4"/>
                </a:cxn>
                <a:cxn ang="0">
                  <a:pos x="78" y="0"/>
                </a:cxn>
                <a:cxn ang="0">
                  <a:pos x="60" y="0"/>
                </a:cxn>
                <a:cxn ang="0">
                  <a:pos x="44" y="3"/>
                </a:cxn>
                <a:cxn ang="0">
                  <a:pos x="29" y="10"/>
                </a:cxn>
                <a:cxn ang="0">
                  <a:pos x="18" y="23"/>
                </a:cxn>
                <a:cxn ang="0">
                  <a:pos x="9" y="35"/>
                </a:cxn>
                <a:cxn ang="0">
                  <a:pos x="3" y="52"/>
                </a:cxn>
                <a:cxn ang="0">
                  <a:pos x="0" y="69"/>
                </a:cxn>
                <a:cxn ang="0">
                  <a:pos x="3" y="87"/>
                </a:cxn>
                <a:cxn ang="0">
                  <a:pos x="9" y="103"/>
                </a:cxn>
                <a:cxn ang="0">
                  <a:pos x="18" y="117"/>
                </a:cxn>
                <a:cxn ang="0">
                  <a:pos x="29" y="128"/>
                </a:cxn>
                <a:cxn ang="0">
                  <a:pos x="44" y="135"/>
                </a:cxn>
                <a:cxn ang="0">
                  <a:pos x="60" y="140"/>
                </a:cxn>
                <a:cxn ang="0">
                  <a:pos x="78" y="138"/>
                </a:cxn>
                <a:cxn ang="0">
                  <a:pos x="93" y="134"/>
                </a:cxn>
                <a:cxn ang="0">
                  <a:pos x="108" y="126"/>
                </a:cxn>
                <a:cxn ang="0">
                  <a:pos x="120" y="114"/>
                </a:cxn>
                <a:cxn ang="0">
                  <a:pos x="128" y="100"/>
                </a:cxn>
                <a:cxn ang="0">
                  <a:pos x="133" y="83"/>
                </a:cxn>
                <a:cxn ang="0">
                  <a:pos x="133" y="69"/>
                </a:cxn>
                <a:cxn ang="0">
                  <a:pos x="131" y="52"/>
                </a:cxn>
                <a:cxn ang="0">
                  <a:pos x="126" y="37"/>
                </a:cxn>
                <a:cxn ang="0">
                  <a:pos x="115" y="23"/>
                </a:cxn>
                <a:cxn ang="0">
                  <a:pos x="103" y="12"/>
                </a:cxn>
                <a:cxn ang="0">
                  <a:pos x="90" y="6"/>
                </a:cxn>
                <a:cxn ang="0">
                  <a:pos x="74" y="1"/>
                </a:cxn>
                <a:cxn ang="0">
                  <a:pos x="57" y="1"/>
                </a:cxn>
                <a:cxn ang="0">
                  <a:pos x="41" y="6"/>
                </a:cxn>
                <a:cxn ang="0">
                  <a:pos x="28" y="15"/>
                </a:cxn>
                <a:cxn ang="0">
                  <a:pos x="18" y="26"/>
                </a:cxn>
                <a:cxn ang="0">
                  <a:pos x="9" y="40"/>
                </a:cxn>
                <a:cxn ang="0">
                  <a:pos x="3" y="55"/>
                </a:cxn>
                <a:cxn ang="0">
                  <a:pos x="3" y="72"/>
                </a:cxn>
                <a:cxn ang="0">
                  <a:pos x="4" y="89"/>
                </a:cxn>
                <a:cxn ang="0">
                  <a:pos x="12" y="104"/>
                </a:cxn>
                <a:cxn ang="0">
                  <a:pos x="20" y="117"/>
                </a:cxn>
                <a:cxn ang="0">
                  <a:pos x="34" y="128"/>
                </a:cxn>
                <a:cxn ang="0">
                  <a:pos x="49" y="134"/>
                </a:cxn>
                <a:cxn ang="0">
                  <a:pos x="63" y="137"/>
                </a:cxn>
                <a:cxn ang="0">
                  <a:pos x="81" y="137"/>
                </a:cxn>
                <a:cxn ang="0">
                  <a:pos x="96" y="131"/>
                </a:cxn>
                <a:cxn ang="0">
                  <a:pos x="109" y="121"/>
                </a:cxn>
                <a:cxn ang="0">
                  <a:pos x="120" y="111"/>
                </a:cxn>
                <a:cxn ang="0">
                  <a:pos x="127" y="95"/>
                </a:cxn>
                <a:cxn ang="0">
                  <a:pos x="131" y="80"/>
                </a:cxn>
              </a:cxnLst>
              <a:rect l="0" t="0" r="r" b="b"/>
              <a:pathLst>
                <a:path w="134" h="140">
                  <a:moveTo>
                    <a:pt x="134" y="69"/>
                  </a:moveTo>
                  <a:lnTo>
                    <a:pt x="134" y="66"/>
                  </a:lnTo>
                  <a:lnTo>
                    <a:pt x="134" y="63"/>
                  </a:lnTo>
                  <a:lnTo>
                    <a:pt x="134" y="58"/>
                  </a:lnTo>
                  <a:lnTo>
                    <a:pt x="133" y="55"/>
                  </a:lnTo>
                  <a:lnTo>
                    <a:pt x="133" y="52"/>
                  </a:lnTo>
                  <a:lnTo>
                    <a:pt x="131" y="49"/>
                  </a:lnTo>
                  <a:lnTo>
                    <a:pt x="131" y="44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7" y="35"/>
                  </a:lnTo>
                  <a:lnTo>
                    <a:pt x="126" y="34"/>
                  </a:lnTo>
                  <a:lnTo>
                    <a:pt x="124" y="30"/>
                  </a:lnTo>
                  <a:lnTo>
                    <a:pt x="121" y="27"/>
                  </a:lnTo>
                  <a:lnTo>
                    <a:pt x="120" y="24"/>
                  </a:lnTo>
                  <a:lnTo>
                    <a:pt x="117" y="23"/>
                  </a:lnTo>
                  <a:lnTo>
                    <a:pt x="115" y="20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8" y="13"/>
                  </a:lnTo>
                  <a:lnTo>
                    <a:pt x="105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6" y="6"/>
                  </a:lnTo>
                  <a:lnTo>
                    <a:pt x="93" y="4"/>
                  </a:lnTo>
                  <a:lnTo>
                    <a:pt x="90" y="3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1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1" y="4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2" y="9"/>
                  </a:lnTo>
                  <a:lnTo>
                    <a:pt x="29" y="10"/>
                  </a:lnTo>
                  <a:lnTo>
                    <a:pt x="26" y="13"/>
                  </a:lnTo>
                  <a:lnTo>
                    <a:pt x="25" y="15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3" y="87"/>
                  </a:lnTo>
                  <a:lnTo>
                    <a:pt x="3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3" y="111"/>
                  </a:lnTo>
                  <a:lnTo>
                    <a:pt x="16" y="114"/>
                  </a:lnTo>
                  <a:lnTo>
                    <a:pt x="18" y="117"/>
                  </a:lnTo>
                  <a:lnTo>
                    <a:pt x="19" y="118"/>
                  </a:lnTo>
                  <a:lnTo>
                    <a:pt x="22" y="121"/>
                  </a:lnTo>
                  <a:lnTo>
                    <a:pt x="25" y="123"/>
                  </a:lnTo>
                  <a:lnTo>
                    <a:pt x="26" y="126"/>
                  </a:lnTo>
                  <a:lnTo>
                    <a:pt x="29" y="128"/>
                  </a:lnTo>
                  <a:lnTo>
                    <a:pt x="32" y="129"/>
                  </a:lnTo>
                  <a:lnTo>
                    <a:pt x="35" y="131"/>
                  </a:lnTo>
                  <a:lnTo>
                    <a:pt x="38" y="132"/>
                  </a:lnTo>
                  <a:lnTo>
                    <a:pt x="41" y="134"/>
                  </a:lnTo>
                  <a:lnTo>
                    <a:pt x="44" y="135"/>
                  </a:lnTo>
                  <a:lnTo>
                    <a:pt x="47" y="137"/>
                  </a:lnTo>
                  <a:lnTo>
                    <a:pt x="50" y="137"/>
                  </a:lnTo>
                  <a:lnTo>
                    <a:pt x="55" y="138"/>
                  </a:lnTo>
                  <a:lnTo>
                    <a:pt x="57" y="138"/>
                  </a:lnTo>
                  <a:lnTo>
                    <a:pt x="60" y="140"/>
                  </a:lnTo>
                  <a:lnTo>
                    <a:pt x="63" y="140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40"/>
                  </a:lnTo>
                  <a:lnTo>
                    <a:pt x="78" y="138"/>
                  </a:lnTo>
                  <a:lnTo>
                    <a:pt x="81" y="138"/>
                  </a:lnTo>
                  <a:lnTo>
                    <a:pt x="84" y="137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3" y="134"/>
                  </a:lnTo>
                  <a:lnTo>
                    <a:pt x="96" y="132"/>
                  </a:lnTo>
                  <a:lnTo>
                    <a:pt x="99" y="131"/>
                  </a:lnTo>
                  <a:lnTo>
                    <a:pt x="102" y="129"/>
                  </a:lnTo>
                  <a:lnTo>
                    <a:pt x="105" y="128"/>
                  </a:lnTo>
                  <a:lnTo>
                    <a:pt x="108" y="126"/>
                  </a:lnTo>
                  <a:lnTo>
                    <a:pt x="111" y="123"/>
                  </a:lnTo>
                  <a:lnTo>
                    <a:pt x="112" y="121"/>
                  </a:lnTo>
                  <a:lnTo>
                    <a:pt x="115" y="118"/>
                  </a:lnTo>
                  <a:lnTo>
                    <a:pt x="117" y="117"/>
                  </a:lnTo>
                  <a:lnTo>
                    <a:pt x="120" y="114"/>
                  </a:lnTo>
                  <a:lnTo>
                    <a:pt x="121" y="111"/>
                  </a:lnTo>
                  <a:lnTo>
                    <a:pt x="124" y="109"/>
                  </a:lnTo>
                  <a:lnTo>
                    <a:pt x="126" y="106"/>
                  </a:lnTo>
                  <a:lnTo>
                    <a:pt x="127" y="103"/>
                  </a:lnTo>
                  <a:lnTo>
                    <a:pt x="128" y="100"/>
                  </a:lnTo>
                  <a:lnTo>
                    <a:pt x="130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3" y="87"/>
                  </a:lnTo>
                  <a:lnTo>
                    <a:pt x="133" y="83"/>
                  </a:lnTo>
                  <a:lnTo>
                    <a:pt x="134" y="80"/>
                  </a:lnTo>
                  <a:lnTo>
                    <a:pt x="134" y="77"/>
                  </a:lnTo>
                  <a:lnTo>
                    <a:pt x="134" y="74"/>
                  </a:lnTo>
                  <a:lnTo>
                    <a:pt x="134" y="69"/>
                  </a:lnTo>
                  <a:lnTo>
                    <a:pt x="133" y="69"/>
                  </a:lnTo>
                  <a:lnTo>
                    <a:pt x="133" y="66"/>
                  </a:lnTo>
                  <a:lnTo>
                    <a:pt x="133" y="63"/>
                  </a:lnTo>
                  <a:lnTo>
                    <a:pt x="131" y="58"/>
                  </a:lnTo>
                  <a:lnTo>
                    <a:pt x="131" y="55"/>
                  </a:lnTo>
                  <a:lnTo>
                    <a:pt x="131" y="52"/>
                  </a:lnTo>
                  <a:lnTo>
                    <a:pt x="130" y="49"/>
                  </a:lnTo>
                  <a:lnTo>
                    <a:pt x="128" y="46"/>
                  </a:lnTo>
                  <a:lnTo>
                    <a:pt x="127" y="43"/>
                  </a:lnTo>
                  <a:lnTo>
                    <a:pt x="127" y="40"/>
                  </a:lnTo>
                  <a:lnTo>
                    <a:pt x="126" y="37"/>
                  </a:lnTo>
                  <a:lnTo>
                    <a:pt x="124" y="34"/>
                  </a:lnTo>
                  <a:lnTo>
                    <a:pt x="121" y="30"/>
                  </a:lnTo>
                  <a:lnTo>
                    <a:pt x="120" y="29"/>
                  </a:lnTo>
                  <a:lnTo>
                    <a:pt x="118" y="26"/>
                  </a:lnTo>
                  <a:lnTo>
                    <a:pt x="115" y="23"/>
                  </a:lnTo>
                  <a:lnTo>
                    <a:pt x="114" y="21"/>
                  </a:lnTo>
                  <a:lnTo>
                    <a:pt x="111" y="18"/>
                  </a:lnTo>
                  <a:lnTo>
                    <a:pt x="109" y="17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6"/>
                  </a:lnTo>
                  <a:lnTo>
                    <a:pt x="87" y="4"/>
                  </a:lnTo>
                  <a:lnTo>
                    <a:pt x="84" y="3"/>
                  </a:lnTo>
                  <a:lnTo>
                    <a:pt x="81" y="3"/>
                  </a:lnTo>
                  <a:lnTo>
                    <a:pt x="77" y="1"/>
                  </a:lnTo>
                  <a:lnTo>
                    <a:pt x="74" y="1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4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9" y="40"/>
                  </a:lnTo>
                  <a:lnTo>
                    <a:pt x="7" y="43"/>
                  </a:lnTo>
                  <a:lnTo>
                    <a:pt x="6" y="46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1" y="69"/>
                  </a:lnTo>
                  <a:lnTo>
                    <a:pt x="3" y="72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6" y="92"/>
                  </a:lnTo>
                  <a:lnTo>
                    <a:pt x="7" y="95"/>
                  </a:lnTo>
                  <a:lnTo>
                    <a:pt x="9" y="98"/>
                  </a:lnTo>
                  <a:lnTo>
                    <a:pt x="10" y="101"/>
                  </a:lnTo>
                  <a:lnTo>
                    <a:pt x="12" y="104"/>
                  </a:lnTo>
                  <a:lnTo>
                    <a:pt x="13" y="107"/>
                  </a:lnTo>
                  <a:lnTo>
                    <a:pt x="15" y="111"/>
                  </a:lnTo>
                  <a:lnTo>
                    <a:pt x="18" y="112"/>
                  </a:lnTo>
                  <a:lnTo>
                    <a:pt x="19" y="115"/>
                  </a:lnTo>
                  <a:lnTo>
                    <a:pt x="20" y="117"/>
                  </a:lnTo>
                  <a:lnTo>
                    <a:pt x="23" y="120"/>
                  </a:lnTo>
                  <a:lnTo>
                    <a:pt x="26" y="121"/>
                  </a:lnTo>
                  <a:lnTo>
                    <a:pt x="28" y="124"/>
                  </a:lnTo>
                  <a:lnTo>
                    <a:pt x="31" y="126"/>
                  </a:lnTo>
                  <a:lnTo>
                    <a:pt x="34" y="128"/>
                  </a:lnTo>
                  <a:lnTo>
                    <a:pt x="37" y="129"/>
                  </a:lnTo>
                  <a:lnTo>
                    <a:pt x="40" y="131"/>
                  </a:lnTo>
                  <a:lnTo>
                    <a:pt x="41" y="132"/>
                  </a:lnTo>
                  <a:lnTo>
                    <a:pt x="44" y="134"/>
                  </a:lnTo>
                  <a:lnTo>
                    <a:pt x="49" y="134"/>
                  </a:lnTo>
                  <a:lnTo>
                    <a:pt x="52" y="135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3" y="137"/>
                  </a:lnTo>
                  <a:lnTo>
                    <a:pt x="68" y="137"/>
                  </a:lnTo>
                  <a:lnTo>
                    <a:pt x="71" y="137"/>
                  </a:lnTo>
                  <a:lnTo>
                    <a:pt x="74" y="137"/>
                  </a:lnTo>
                  <a:lnTo>
                    <a:pt x="77" y="137"/>
                  </a:lnTo>
                  <a:lnTo>
                    <a:pt x="81" y="137"/>
                  </a:lnTo>
                  <a:lnTo>
                    <a:pt x="84" y="135"/>
                  </a:lnTo>
                  <a:lnTo>
                    <a:pt x="87" y="134"/>
                  </a:lnTo>
                  <a:lnTo>
                    <a:pt x="90" y="134"/>
                  </a:lnTo>
                  <a:lnTo>
                    <a:pt x="93" y="132"/>
                  </a:lnTo>
                  <a:lnTo>
                    <a:pt x="96" y="131"/>
                  </a:lnTo>
                  <a:lnTo>
                    <a:pt x="99" y="129"/>
                  </a:lnTo>
                  <a:lnTo>
                    <a:pt x="102" y="128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9" y="121"/>
                  </a:lnTo>
                  <a:lnTo>
                    <a:pt x="111" y="120"/>
                  </a:lnTo>
                  <a:lnTo>
                    <a:pt x="114" y="117"/>
                  </a:lnTo>
                  <a:lnTo>
                    <a:pt x="115" y="115"/>
                  </a:lnTo>
                  <a:lnTo>
                    <a:pt x="118" y="112"/>
                  </a:lnTo>
                  <a:lnTo>
                    <a:pt x="120" y="111"/>
                  </a:lnTo>
                  <a:lnTo>
                    <a:pt x="121" y="107"/>
                  </a:lnTo>
                  <a:lnTo>
                    <a:pt x="124" y="104"/>
                  </a:lnTo>
                  <a:lnTo>
                    <a:pt x="126" y="101"/>
                  </a:lnTo>
                  <a:lnTo>
                    <a:pt x="127" y="98"/>
                  </a:lnTo>
                  <a:lnTo>
                    <a:pt x="127" y="95"/>
                  </a:lnTo>
                  <a:lnTo>
                    <a:pt x="128" y="92"/>
                  </a:lnTo>
                  <a:lnTo>
                    <a:pt x="130" y="89"/>
                  </a:lnTo>
                  <a:lnTo>
                    <a:pt x="131" y="86"/>
                  </a:lnTo>
                  <a:lnTo>
                    <a:pt x="131" y="83"/>
                  </a:lnTo>
                  <a:lnTo>
                    <a:pt x="131" y="80"/>
                  </a:lnTo>
                  <a:lnTo>
                    <a:pt x="133" y="77"/>
                  </a:lnTo>
                  <a:lnTo>
                    <a:pt x="133" y="72"/>
                  </a:lnTo>
                  <a:lnTo>
                    <a:pt x="133" y="6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525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4" name="Freeform 174"/>
            <p:cNvSpPr>
              <a:spLocks/>
            </p:cNvSpPr>
            <p:nvPr/>
          </p:nvSpPr>
          <p:spPr bwMode="auto">
            <a:xfrm>
              <a:off x="2775" y="2278"/>
              <a:ext cx="132" cy="136"/>
            </a:xfrm>
            <a:custGeom>
              <a:avLst/>
              <a:gdLst/>
              <a:ahLst/>
              <a:cxnLst>
                <a:cxn ang="0">
                  <a:pos x="130" y="54"/>
                </a:cxn>
                <a:cxn ang="0">
                  <a:pos x="126" y="39"/>
                </a:cxn>
                <a:cxn ang="0">
                  <a:pos x="117" y="25"/>
                </a:cxn>
                <a:cxn ang="0">
                  <a:pos x="105" y="14"/>
                </a:cxn>
                <a:cxn ang="0">
                  <a:pos x="92" y="5"/>
                </a:cxn>
                <a:cxn ang="0">
                  <a:pos x="76" y="0"/>
                </a:cxn>
                <a:cxn ang="0">
                  <a:pos x="59" y="0"/>
                </a:cxn>
                <a:cxn ang="0">
                  <a:pos x="43" y="5"/>
                </a:cxn>
                <a:cxn ang="0">
                  <a:pos x="30" y="11"/>
                </a:cxn>
                <a:cxn ang="0">
                  <a:pos x="18" y="22"/>
                </a:cxn>
                <a:cxn ang="0">
                  <a:pos x="9" y="36"/>
                </a:cxn>
                <a:cxn ang="0">
                  <a:pos x="3" y="51"/>
                </a:cxn>
                <a:cxn ang="0">
                  <a:pos x="0" y="68"/>
                </a:cxn>
                <a:cxn ang="0">
                  <a:pos x="3" y="85"/>
                </a:cxn>
                <a:cxn ang="0">
                  <a:pos x="9" y="100"/>
                </a:cxn>
                <a:cxn ang="0">
                  <a:pos x="18" y="114"/>
                </a:cxn>
                <a:cxn ang="0">
                  <a:pos x="30" y="125"/>
                </a:cxn>
                <a:cxn ang="0">
                  <a:pos x="43" y="133"/>
                </a:cxn>
                <a:cxn ang="0">
                  <a:pos x="59" y="136"/>
                </a:cxn>
                <a:cxn ang="0">
                  <a:pos x="76" y="136"/>
                </a:cxn>
                <a:cxn ang="0">
                  <a:pos x="92" y="131"/>
                </a:cxn>
                <a:cxn ang="0">
                  <a:pos x="105" y="123"/>
                </a:cxn>
                <a:cxn ang="0">
                  <a:pos x="117" y="111"/>
                </a:cxn>
                <a:cxn ang="0">
                  <a:pos x="126" y="97"/>
                </a:cxn>
                <a:cxn ang="0">
                  <a:pos x="130" y="82"/>
                </a:cxn>
                <a:cxn ang="0">
                  <a:pos x="130" y="68"/>
                </a:cxn>
                <a:cxn ang="0">
                  <a:pos x="127" y="51"/>
                </a:cxn>
                <a:cxn ang="0">
                  <a:pos x="122" y="37"/>
                </a:cxn>
                <a:cxn ang="0">
                  <a:pos x="113" y="23"/>
                </a:cxn>
                <a:cxn ang="0">
                  <a:pos x="102" y="14"/>
                </a:cxn>
                <a:cxn ang="0">
                  <a:pos x="88" y="6"/>
                </a:cxn>
                <a:cxn ang="0">
                  <a:pos x="73" y="2"/>
                </a:cxn>
                <a:cxn ang="0">
                  <a:pos x="56" y="3"/>
                </a:cxn>
                <a:cxn ang="0">
                  <a:pos x="42" y="8"/>
                </a:cxn>
                <a:cxn ang="0">
                  <a:pos x="28" y="16"/>
                </a:cxn>
                <a:cxn ang="0">
                  <a:pos x="18" y="26"/>
                </a:cxn>
                <a:cxn ang="0">
                  <a:pos x="9" y="40"/>
                </a:cxn>
                <a:cxn ang="0">
                  <a:pos x="5" y="56"/>
                </a:cxn>
                <a:cxn ang="0">
                  <a:pos x="3" y="71"/>
                </a:cxn>
                <a:cxn ang="0">
                  <a:pos x="6" y="88"/>
                </a:cxn>
                <a:cxn ang="0">
                  <a:pos x="12" y="102"/>
                </a:cxn>
                <a:cxn ang="0">
                  <a:pos x="21" y="116"/>
                </a:cxn>
                <a:cxn ang="0">
                  <a:pos x="33" y="125"/>
                </a:cxn>
                <a:cxn ang="0">
                  <a:pos x="48" y="131"/>
                </a:cxn>
                <a:cxn ang="0">
                  <a:pos x="64" y="134"/>
                </a:cxn>
                <a:cxn ang="0">
                  <a:pos x="79" y="133"/>
                </a:cxn>
                <a:cxn ang="0">
                  <a:pos x="93" y="128"/>
                </a:cxn>
                <a:cxn ang="0">
                  <a:pos x="107" y="119"/>
                </a:cxn>
                <a:cxn ang="0">
                  <a:pos x="117" y="108"/>
                </a:cxn>
                <a:cxn ang="0">
                  <a:pos x="125" y="94"/>
                </a:cxn>
                <a:cxn ang="0">
                  <a:pos x="129" y="79"/>
                </a:cxn>
              </a:cxnLst>
              <a:rect l="0" t="0" r="r" b="b"/>
              <a:pathLst>
                <a:path w="132" h="136">
                  <a:moveTo>
                    <a:pt x="132" y="68"/>
                  </a:moveTo>
                  <a:lnTo>
                    <a:pt x="132" y="65"/>
                  </a:lnTo>
                  <a:lnTo>
                    <a:pt x="132" y="62"/>
                  </a:lnTo>
                  <a:lnTo>
                    <a:pt x="130" y="57"/>
                  </a:lnTo>
                  <a:lnTo>
                    <a:pt x="130" y="54"/>
                  </a:lnTo>
                  <a:lnTo>
                    <a:pt x="130" y="51"/>
                  </a:lnTo>
                  <a:lnTo>
                    <a:pt x="129" y="48"/>
                  </a:lnTo>
                  <a:lnTo>
                    <a:pt x="127" y="45"/>
                  </a:lnTo>
                  <a:lnTo>
                    <a:pt x="126" y="42"/>
                  </a:lnTo>
                  <a:lnTo>
                    <a:pt x="126" y="39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0" y="29"/>
                  </a:lnTo>
                  <a:lnTo>
                    <a:pt x="119" y="28"/>
                  </a:lnTo>
                  <a:lnTo>
                    <a:pt x="117" y="25"/>
                  </a:lnTo>
                  <a:lnTo>
                    <a:pt x="114" y="22"/>
                  </a:lnTo>
                  <a:lnTo>
                    <a:pt x="113" y="20"/>
                  </a:lnTo>
                  <a:lnTo>
                    <a:pt x="110" y="17"/>
                  </a:lnTo>
                  <a:lnTo>
                    <a:pt x="108" y="16"/>
                  </a:lnTo>
                  <a:lnTo>
                    <a:pt x="105" y="14"/>
                  </a:lnTo>
                  <a:lnTo>
                    <a:pt x="102" y="11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5" y="6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6" y="3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6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7" y="14"/>
                  </a:lnTo>
                  <a:lnTo>
                    <a:pt x="25" y="16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4" y="28"/>
                  </a:lnTo>
                  <a:lnTo>
                    <a:pt x="12" y="29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2" y="79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10"/>
                  </a:lnTo>
                  <a:lnTo>
                    <a:pt x="17" y="111"/>
                  </a:lnTo>
                  <a:lnTo>
                    <a:pt x="18" y="114"/>
                  </a:lnTo>
                  <a:lnTo>
                    <a:pt x="19" y="116"/>
                  </a:lnTo>
                  <a:lnTo>
                    <a:pt x="22" y="119"/>
                  </a:lnTo>
                  <a:lnTo>
                    <a:pt x="25" y="120"/>
                  </a:lnTo>
                  <a:lnTo>
                    <a:pt x="27" y="123"/>
                  </a:lnTo>
                  <a:lnTo>
                    <a:pt x="30" y="125"/>
                  </a:lnTo>
                  <a:lnTo>
                    <a:pt x="33" y="127"/>
                  </a:lnTo>
                  <a:lnTo>
                    <a:pt x="36" y="128"/>
                  </a:lnTo>
                  <a:lnTo>
                    <a:pt x="39" y="130"/>
                  </a:lnTo>
                  <a:lnTo>
                    <a:pt x="40" y="131"/>
                  </a:lnTo>
                  <a:lnTo>
                    <a:pt x="43" y="133"/>
                  </a:lnTo>
                  <a:lnTo>
                    <a:pt x="48" y="133"/>
                  </a:lnTo>
                  <a:lnTo>
                    <a:pt x="51" y="134"/>
                  </a:lnTo>
                  <a:lnTo>
                    <a:pt x="54" y="136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2" y="136"/>
                  </a:lnTo>
                  <a:lnTo>
                    <a:pt x="67" y="136"/>
                  </a:lnTo>
                  <a:lnTo>
                    <a:pt x="70" y="136"/>
                  </a:lnTo>
                  <a:lnTo>
                    <a:pt x="73" y="136"/>
                  </a:lnTo>
                  <a:lnTo>
                    <a:pt x="76" y="136"/>
                  </a:lnTo>
                  <a:lnTo>
                    <a:pt x="80" y="136"/>
                  </a:lnTo>
                  <a:lnTo>
                    <a:pt x="83" y="134"/>
                  </a:lnTo>
                  <a:lnTo>
                    <a:pt x="86" y="133"/>
                  </a:lnTo>
                  <a:lnTo>
                    <a:pt x="89" y="133"/>
                  </a:lnTo>
                  <a:lnTo>
                    <a:pt x="92" y="131"/>
                  </a:lnTo>
                  <a:lnTo>
                    <a:pt x="95" y="130"/>
                  </a:lnTo>
                  <a:lnTo>
                    <a:pt x="98" y="128"/>
                  </a:lnTo>
                  <a:lnTo>
                    <a:pt x="101" y="127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0"/>
                  </a:lnTo>
                  <a:lnTo>
                    <a:pt x="110" y="119"/>
                  </a:lnTo>
                  <a:lnTo>
                    <a:pt x="113" y="116"/>
                  </a:lnTo>
                  <a:lnTo>
                    <a:pt x="114" y="114"/>
                  </a:lnTo>
                  <a:lnTo>
                    <a:pt x="117" y="111"/>
                  </a:lnTo>
                  <a:lnTo>
                    <a:pt x="119" y="110"/>
                  </a:lnTo>
                  <a:lnTo>
                    <a:pt x="120" y="106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6" y="97"/>
                  </a:lnTo>
                  <a:lnTo>
                    <a:pt x="126" y="94"/>
                  </a:lnTo>
                  <a:lnTo>
                    <a:pt x="127" y="91"/>
                  </a:lnTo>
                  <a:lnTo>
                    <a:pt x="129" y="88"/>
                  </a:lnTo>
                  <a:lnTo>
                    <a:pt x="130" y="85"/>
                  </a:lnTo>
                  <a:lnTo>
                    <a:pt x="130" y="82"/>
                  </a:lnTo>
                  <a:lnTo>
                    <a:pt x="130" y="79"/>
                  </a:lnTo>
                  <a:lnTo>
                    <a:pt x="132" y="76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0" y="68"/>
                  </a:lnTo>
                  <a:lnTo>
                    <a:pt x="130" y="65"/>
                  </a:lnTo>
                  <a:lnTo>
                    <a:pt x="129" y="62"/>
                  </a:lnTo>
                  <a:lnTo>
                    <a:pt x="129" y="59"/>
                  </a:lnTo>
                  <a:lnTo>
                    <a:pt x="129" y="56"/>
                  </a:lnTo>
                  <a:lnTo>
                    <a:pt x="127" y="51"/>
                  </a:lnTo>
                  <a:lnTo>
                    <a:pt x="127" y="48"/>
                  </a:lnTo>
                  <a:lnTo>
                    <a:pt x="126" y="45"/>
                  </a:lnTo>
                  <a:lnTo>
                    <a:pt x="125" y="42"/>
                  </a:lnTo>
                  <a:lnTo>
                    <a:pt x="123" y="40"/>
                  </a:lnTo>
                  <a:lnTo>
                    <a:pt x="122" y="37"/>
                  </a:lnTo>
                  <a:lnTo>
                    <a:pt x="120" y="34"/>
                  </a:lnTo>
                  <a:lnTo>
                    <a:pt x="119" y="31"/>
                  </a:lnTo>
                  <a:lnTo>
                    <a:pt x="117" y="28"/>
                  </a:lnTo>
                  <a:lnTo>
                    <a:pt x="116" y="26"/>
                  </a:lnTo>
                  <a:lnTo>
                    <a:pt x="113" y="23"/>
                  </a:lnTo>
                  <a:lnTo>
                    <a:pt x="111" y="22"/>
                  </a:lnTo>
                  <a:lnTo>
                    <a:pt x="110" y="19"/>
                  </a:lnTo>
                  <a:lnTo>
                    <a:pt x="107" y="17"/>
                  </a:lnTo>
                  <a:lnTo>
                    <a:pt x="104" y="16"/>
                  </a:lnTo>
                  <a:lnTo>
                    <a:pt x="102" y="14"/>
                  </a:lnTo>
                  <a:lnTo>
                    <a:pt x="99" y="11"/>
                  </a:lnTo>
                  <a:lnTo>
                    <a:pt x="96" y="9"/>
                  </a:lnTo>
                  <a:lnTo>
                    <a:pt x="93" y="8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5" y="5"/>
                  </a:lnTo>
                  <a:lnTo>
                    <a:pt x="82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59" y="2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5" y="17"/>
                  </a:lnTo>
                  <a:lnTo>
                    <a:pt x="24" y="19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11" y="37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5" y="51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5" y="82"/>
                  </a:lnTo>
                  <a:lnTo>
                    <a:pt x="5" y="85"/>
                  </a:lnTo>
                  <a:lnTo>
                    <a:pt x="6" y="88"/>
                  </a:lnTo>
                  <a:lnTo>
                    <a:pt x="6" y="91"/>
                  </a:lnTo>
                  <a:lnTo>
                    <a:pt x="8" y="94"/>
                  </a:lnTo>
                  <a:lnTo>
                    <a:pt x="9" y="97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4" y="105"/>
                  </a:lnTo>
                  <a:lnTo>
                    <a:pt x="15" y="108"/>
                  </a:lnTo>
                  <a:lnTo>
                    <a:pt x="18" y="110"/>
                  </a:lnTo>
                  <a:lnTo>
                    <a:pt x="19" y="113"/>
                  </a:lnTo>
                  <a:lnTo>
                    <a:pt x="21" y="116"/>
                  </a:lnTo>
                  <a:lnTo>
                    <a:pt x="24" y="117"/>
                  </a:lnTo>
                  <a:lnTo>
                    <a:pt x="25" y="119"/>
                  </a:lnTo>
                  <a:lnTo>
                    <a:pt x="28" y="122"/>
                  </a:lnTo>
                  <a:lnTo>
                    <a:pt x="31" y="123"/>
                  </a:lnTo>
                  <a:lnTo>
                    <a:pt x="33" y="125"/>
                  </a:lnTo>
                  <a:lnTo>
                    <a:pt x="36" y="127"/>
                  </a:lnTo>
                  <a:lnTo>
                    <a:pt x="39" y="128"/>
                  </a:lnTo>
                  <a:lnTo>
                    <a:pt x="42" y="130"/>
                  </a:lnTo>
                  <a:lnTo>
                    <a:pt x="45" y="130"/>
                  </a:lnTo>
                  <a:lnTo>
                    <a:pt x="48" y="131"/>
                  </a:lnTo>
                  <a:lnTo>
                    <a:pt x="51" y="133"/>
                  </a:lnTo>
                  <a:lnTo>
                    <a:pt x="54" y="133"/>
                  </a:lnTo>
                  <a:lnTo>
                    <a:pt x="56" y="134"/>
                  </a:lnTo>
                  <a:lnTo>
                    <a:pt x="59" y="134"/>
                  </a:lnTo>
                  <a:lnTo>
                    <a:pt x="64" y="134"/>
                  </a:lnTo>
                  <a:lnTo>
                    <a:pt x="67" y="134"/>
                  </a:lnTo>
                  <a:lnTo>
                    <a:pt x="70" y="134"/>
                  </a:lnTo>
                  <a:lnTo>
                    <a:pt x="73" y="134"/>
                  </a:lnTo>
                  <a:lnTo>
                    <a:pt x="76" y="134"/>
                  </a:lnTo>
                  <a:lnTo>
                    <a:pt x="79" y="133"/>
                  </a:lnTo>
                  <a:lnTo>
                    <a:pt x="82" y="133"/>
                  </a:lnTo>
                  <a:lnTo>
                    <a:pt x="85" y="131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3" y="128"/>
                  </a:lnTo>
                  <a:lnTo>
                    <a:pt x="96" y="127"/>
                  </a:lnTo>
                  <a:lnTo>
                    <a:pt x="99" y="125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7" y="119"/>
                  </a:lnTo>
                  <a:lnTo>
                    <a:pt x="110" y="117"/>
                  </a:lnTo>
                  <a:lnTo>
                    <a:pt x="111" y="116"/>
                  </a:lnTo>
                  <a:lnTo>
                    <a:pt x="113" y="113"/>
                  </a:lnTo>
                  <a:lnTo>
                    <a:pt x="116" y="110"/>
                  </a:lnTo>
                  <a:lnTo>
                    <a:pt x="117" y="108"/>
                  </a:lnTo>
                  <a:lnTo>
                    <a:pt x="119" y="105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3" y="97"/>
                  </a:lnTo>
                  <a:lnTo>
                    <a:pt x="125" y="94"/>
                  </a:lnTo>
                  <a:lnTo>
                    <a:pt x="126" y="91"/>
                  </a:lnTo>
                  <a:lnTo>
                    <a:pt x="127" y="88"/>
                  </a:lnTo>
                  <a:lnTo>
                    <a:pt x="127" y="85"/>
                  </a:lnTo>
                  <a:lnTo>
                    <a:pt x="129" y="82"/>
                  </a:lnTo>
                  <a:lnTo>
                    <a:pt x="129" y="79"/>
                  </a:lnTo>
                  <a:lnTo>
                    <a:pt x="129" y="76"/>
                  </a:lnTo>
                  <a:lnTo>
                    <a:pt x="130" y="71"/>
                  </a:lnTo>
                  <a:lnTo>
                    <a:pt x="130" y="68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rgbClr val="5757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5" name="Freeform 175"/>
            <p:cNvSpPr>
              <a:spLocks/>
            </p:cNvSpPr>
            <p:nvPr/>
          </p:nvSpPr>
          <p:spPr bwMode="auto">
            <a:xfrm>
              <a:off x="2778" y="2280"/>
              <a:ext cx="127" cy="132"/>
            </a:xfrm>
            <a:custGeom>
              <a:avLst/>
              <a:gdLst/>
              <a:ahLst/>
              <a:cxnLst>
                <a:cxn ang="0">
                  <a:pos x="126" y="54"/>
                </a:cxn>
                <a:cxn ang="0">
                  <a:pos x="120" y="38"/>
                </a:cxn>
                <a:cxn ang="0">
                  <a:pos x="113" y="24"/>
                </a:cxn>
                <a:cxn ang="0">
                  <a:pos x="101" y="14"/>
                </a:cxn>
                <a:cxn ang="0">
                  <a:pos x="87" y="6"/>
                </a:cxn>
                <a:cxn ang="0">
                  <a:pos x="73" y="1"/>
                </a:cxn>
                <a:cxn ang="0">
                  <a:pos x="56" y="0"/>
                </a:cxn>
                <a:cxn ang="0">
                  <a:pos x="42" y="4"/>
                </a:cxn>
                <a:cxn ang="0">
                  <a:pos x="28" y="12"/>
                </a:cxn>
                <a:cxn ang="0">
                  <a:pos x="16" y="21"/>
                </a:cxn>
                <a:cxn ang="0">
                  <a:pos x="8" y="35"/>
                </a:cxn>
                <a:cxn ang="0">
                  <a:pos x="2" y="49"/>
                </a:cxn>
                <a:cxn ang="0">
                  <a:pos x="0" y="66"/>
                </a:cxn>
                <a:cxn ang="0">
                  <a:pos x="2" y="83"/>
                </a:cxn>
                <a:cxn ang="0">
                  <a:pos x="8" y="98"/>
                </a:cxn>
                <a:cxn ang="0">
                  <a:pos x="16" y="111"/>
                </a:cxn>
                <a:cxn ang="0">
                  <a:pos x="28" y="121"/>
                </a:cxn>
                <a:cxn ang="0">
                  <a:pos x="42" y="128"/>
                </a:cxn>
                <a:cxn ang="0">
                  <a:pos x="56" y="132"/>
                </a:cxn>
                <a:cxn ang="0">
                  <a:pos x="73" y="132"/>
                </a:cxn>
                <a:cxn ang="0">
                  <a:pos x="87" y="128"/>
                </a:cxn>
                <a:cxn ang="0">
                  <a:pos x="101" y="120"/>
                </a:cxn>
                <a:cxn ang="0">
                  <a:pos x="113" y="108"/>
                </a:cxn>
                <a:cxn ang="0">
                  <a:pos x="120" y="95"/>
                </a:cxn>
                <a:cxn ang="0">
                  <a:pos x="126" y="80"/>
                </a:cxn>
                <a:cxn ang="0">
                  <a:pos x="124" y="66"/>
                </a:cxn>
                <a:cxn ang="0">
                  <a:pos x="123" y="51"/>
                </a:cxn>
                <a:cxn ang="0">
                  <a:pos x="117" y="35"/>
                </a:cxn>
                <a:cxn ang="0">
                  <a:pos x="108" y="23"/>
                </a:cxn>
                <a:cxn ang="0">
                  <a:pos x="98" y="14"/>
                </a:cxn>
                <a:cxn ang="0">
                  <a:pos x="85" y="6"/>
                </a:cxn>
                <a:cxn ang="0">
                  <a:pos x="70" y="3"/>
                </a:cxn>
                <a:cxn ang="0">
                  <a:pos x="53" y="3"/>
                </a:cxn>
                <a:cxn ang="0">
                  <a:pos x="40" y="7"/>
                </a:cxn>
                <a:cxn ang="0">
                  <a:pos x="27" y="15"/>
                </a:cxn>
                <a:cxn ang="0">
                  <a:pos x="16" y="26"/>
                </a:cxn>
                <a:cxn ang="0">
                  <a:pos x="8" y="38"/>
                </a:cxn>
                <a:cxn ang="0">
                  <a:pos x="3" y="54"/>
                </a:cxn>
                <a:cxn ang="0">
                  <a:pos x="2" y="69"/>
                </a:cxn>
                <a:cxn ang="0">
                  <a:pos x="5" y="86"/>
                </a:cxn>
                <a:cxn ang="0">
                  <a:pos x="11" y="100"/>
                </a:cxn>
                <a:cxn ang="0">
                  <a:pos x="19" y="112"/>
                </a:cxn>
                <a:cxn ang="0">
                  <a:pos x="31" y="121"/>
                </a:cxn>
                <a:cxn ang="0">
                  <a:pos x="45" y="128"/>
                </a:cxn>
                <a:cxn ang="0">
                  <a:pos x="61" y="131"/>
                </a:cxn>
                <a:cxn ang="0">
                  <a:pos x="76" y="129"/>
                </a:cxn>
                <a:cxn ang="0">
                  <a:pos x="90" y="125"/>
                </a:cxn>
                <a:cxn ang="0">
                  <a:pos x="102" y="115"/>
                </a:cxn>
                <a:cxn ang="0">
                  <a:pos x="113" y="104"/>
                </a:cxn>
                <a:cxn ang="0">
                  <a:pos x="120" y="91"/>
                </a:cxn>
                <a:cxn ang="0">
                  <a:pos x="124" y="75"/>
                </a:cxn>
              </a:cxnLst>
              <a:rect l="0" t="0" r="r" b="b"/>
              <a:pathLst>
                <a:path w="127" h="132">
                  <a:moveTo>
                    <a:pt x="127" y="66"/>
                  </a:moveTo>
                  <a:lnTo>
                    <a:pt x="127" y="63"/>
                  </a:lnTo>
                  <a:lnTo>
                    <a:pt x="126" y="60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4" y="49"/>
                  </a:lnTo>
                  <a:lnTo>
                    <a:pt x="124" y="46"/>
                  </a:lnTo>
                  <a:lnTo>
                    <a:pt x="123" y="43"/>
                  </a:lnTo>
                  <a:lnTo>
                    <a:pt x="122" y="40"/>
                  </a:lnTo>
                  <a:lnTo>
                    <a:pt x="120" y="38"/>
                  </a:lnTo>
                  <a:lnTo>
                    <a:pt x="119" y="35"/>
                  </a:lnTo>
                  <a:lnTo>
                    <a:pt x="117" y="32"/>
                  </a:lnTo>
                  <a:lnTo>
                    <a:pt x="116" y="29"/>
                  </a:lnTo>
                  <a:lnTo>
                    <a:pt x="114" y="26"/>
                  </a:lnTo>
                  <a:lnTo>
                    <a:pt x="113" y="24"/>
                  </a:lnTo>
                  <a:lnTo>
                    <a:pt x="110" y="21"/>
                  </a:lnTo>
                  <a:lnTo>
                    <a:pt x="108" y="20"/>
                  </a:lnTo>
                  <a:lnTo>
                    <a:pt x="107" y="17"/>
                  </a:lnTo>
                  <a:lnTo>
                    <a:pt x="104" y="15"/>
                  </a:lnTo>
                  <a:lnTo>
                    <a:pt x="101" y="14"/>
                  </a:lnTo>
                  <a:lnTo>
                    <a:pt x="99" y="12"/>
                  </a:lnTo>
                  <a:lnTo>
                    <a:pt x="96" y="9"/>
                  </a:lnTo>
                  <a:lnTo>
                    <a:pt x="93" y="7"/>
                  </a:lnTo>
                  <a:lnTo>
                    <a:pt x="90" y="6"/>
                  </a:lnTo>
                  <a:lnTo>
                    <a:pt x="87" y="6"/>
                  </a:lnTo>
                  <a:lnTo>
                    <a:pt x="85" y="4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6" y="1"/>
                  </a:lnTo>
                  <a:lnTo>
                    <a:pt x="73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5" y="92"/>
                  </a:lnTo>
                  <a:lnTo>
                    <a:pt x="6" y="95"/>
                  </a:lnTo>
                  <a:lnTo>
                    <a:pt x="8" y="98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5" y="108"/>
                  </a:lnTo>
                  <a:lnTo>
                    <a:pt x="16" y="111"/>
                  </a:lnTo>
                  <a:lnTo>
                    <a:pt x="18" y="114"/>
                  </a:lnTo>
                  <a:lnTo>
                    <a:pt x="21" y="115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1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8"/>
                  </a:lnTo>
                  <a:lnTo>
                    <a:pt x="45" y="129"/>
                  </a:lnTo>
                  <a:lnTo>
                    <a:pt x="48" y="131"/>
                  </a:lnTo>
                  <a:lnTo>
                    <a:pt x="51" y="131"/>
                  </a:lnTo>
                  <a:lnTo>
                    <a:pt x="53" y="132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64" y="132"/>
                  </a:lnTo>
                  <a:lnTo>
                    <a:pt x="67" y="132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6" y="131"/>
                  </a:lnTo>
                  <a:lnTo>
                    <a:pt x="79" y="131"/>
                  </a:lnTo>
                  <a:lnTo>
                    <a:pt x="82" y="129"/>
                  </a:lnTo>
                  <a:lnTo>
                    <a:pt x="85" y="128"/>
                  </a:lnTo>
                  <a:lnTo>
                    <a:pt x="87" y="128"/>
                  </a:lnTo>
                  <a:lnTo>
                    <a:pt x="90" y="126"/>
                  </a:lnTo>
                  <a:lnTo>
                    <a:pt x="93" y="125"/>
                  </a:lnTo>
                  <a:lnTo>
                    <a:pt x="96" y="123"/>
                  </a:lnTo>
                  <a:lnTo>
                    <a:pt x="99" y="121"/>
                  </a:lnTo>
                  <a:lnTo>
                    <a:pt x="101" y="120"/>
                  </a:lnTo>
                  <a:lnTo>
                    <a:pt x="104" y="117"/>
                  </a:lnTo>
                  <a:lnTo>
                    <a:pt x="107" y="115"/>
                  </a:lnTo>
                  <a:lnTo>
                    <a:pt x="108" y="114"/>
                  </a:lnTo>
                  <a:lnTo>
                    <a:pt x="110" y="111"/>
                  </a:lnTo>
                  <a:lnTo>
                    <a:pt x="113" y="108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7" y="100"/>
                  </a:lnTo>
                  <a:lnTo>
                    <a:pt x="119" y="98"/>
                  </a:lnTo>
                  <a:lnTo>
                    <a:pt x="120" y="95"/>
                  </a:lnTo>
                  <a:lnTo>
                    <a:pt x="122" y="92"/>
                  </a:lnTo>
                  <a:lnTo>
                    <a:pt x="123" y="89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6" y="80"/>
                  </a:lnTo>
                  <a:lnTo>
                    <a:pt x="126" y="77"/>
                  </a:lnTo>
                  <a:lnTo>
                    <a:pt x="126" y="74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4" y="66"/>
                  </a:lnTo>
                  <a:lnTo>
                    <a:pt x="124" y="63"/>
                  </a:lnTo>
                  <a:lnTo>
                    <a:pt x="124" y="60"/>
                  </a:lnTo>
                  <a:lnTo>
                    <a:pt x="124" y="57"/>
                  </a:lnTo>
                  <a:lnTo>
                    <a:pt x="123" y="54"/>
                  </a:lnTo>
                  <a:lnTo>
                    <a:pt x="123" y="51"/>
                  </a:lnTo>
                  <a:lnTo>
                    <a:pt x="122" y="47"/>
                  </a:lnTo>
                  <a:lnTo>
                    <a:pt x="122" y="44"/>
                  </a:lnTo>
                  <a:lnTo>
                    <a:pt x="120" y="41"/>
                  </a:lnTo>
                  <a:lnTo>
                    <a:pt x="119" y="38"/>
                  </a:lnTo>
                  <a:lnTo>
                    <a:pt x="117" y="35"/>
                  </a:lnTo>
                  <a:lnTo>
                    <a:pt x="116" y="34"/>
                  </a:lnTo>
                  <a:lnTo>
                    <a:pt x="114" y="31"/>
                  </a:lnTo>
                  <a:lnTo>
                    <a:pt x="113" y="27"/>
                  </a:lnTo>
                  <a:lnTo>
                    <a:pt x="111" y="26"/>
                  </a:lnTo>
                  <a:lnTo>
                    <a:pt x="108" y="23"/>
                  </a:lnTo>
                  <a:lnTo>
                    <a:pt x="107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1" y="15"/>
                  </a:lnTo>
                  <a:lnTo>
                    <a:pt x="98" y="14"/>
                  </a:lnTo>
                  <a:lnTo>
                    <a:pt x="95" y="12"/>
                  </a:lnTo>
                  <a:lnTo>
                    <a:pt x="93" y="10"/>
                  </a:lnTo>
                  <a:lnTo>
                    <a:pt x="90" y="9"/>
                  </a:lnTo>
                  <a:lnTo>
                    <a:pt x="87" y="7"/>
                  </a:lnTo>
                  <a:lnTo>
                    <a:pt x="85" y="6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5" y="86"/>
                  </a:lnTo>
                  <a:lnTo>
                    <a:pt x="6" y="88"/>
                  </a:lnTo>
                  <a:lnTo>
                    <a:pt x="6" y="91"/>
                  </a:lnTo>
                  <a:lnTo>
                    <a:pt x="8" y="94"/>
                  </a:lnTo>
                  <a:lnTo>
                    <a:pt x="9" y="97"/>
                  </a:lnTo>
                  <a:lnTo>
                    <a:pt x="11" y="100"/>
                  </a:lnTo>
                  <a:lnTo>
                    <a:pt x="12" y="101"/>
                  </a:lnTo>
                  <a:lnTo>
                    <a:pt x="14" y="104"/>
                  </a:lnTo>
                  <a:lnTo>
                    <a:pt x="16" y="108"/>
                  </a:lnTo>
                  <a:lnTo>
                    <a:pt x="18" y="109"/>
                  </a:lnTo>
                  <a:lnTo>
                    <a:pt x="19" y="112"/>
                  </a:lnTo>
                  <a:lnTo>
                    <a:pt x="22" y="114"/>
                  </a:lnTo>
                  <a:lnTo>
                    <a:pt x="24" y="115"/>
                  </a:lnTo>
                  <a:lnTo>
                    <a:pt x="27" y="117"/>
                  </a:lnTo>
                  <a:lnTo>
                    <a:pt x="28" y="120"/>
                  </a:lnTo>
                  <a:lnTo>
                    <a:pt x="31" y="121"/>
                  </a:lnTo>
                  <a:lnTo>
                    <a:pt x="34" y="123"/>
                  </a:lnTo>
                  <a:lnTo>
                    <a:pt x="37" y="125"/>
                  </a:lnTo>
                  <a:lnTo>
                    <a:pt x="40" y="125"/>
                  </a:lnTo>
                  <a:lnTo>
                    <a:pt x="42" y="126"/>
                  </a:lnTo>
                  <a:lnTo>
                    <a:pt x="45" y="128"/>
                  </a:lnTo>
                  <a:lnTo>
                    <a:pt x="48" y="128"/>
                  </a:lnTo>
                  <a:lnTo>
                    <a:pt x="51" y="129"/>
                  </a:lnTo>
                  <a:lnTo>
                    <a:pt x="53" y="129"/>
                  </a:lnTo>
                  <a:lnTo>
                    <a:pt x="56" y="131"/>
                  </a:lnTo>
                  <a:lnTo>
                    <a:pt x="61" y="131"/>
                  </a:lnTo>
                  <a:lnTo>
                    <a:pt x="64" y="131"/>
                  </a:lnTo>
                  <a:lnTo>
                    <a:pt x="67" y="131"/>
                  </a:lnTo>
                  <a:lnTo>
                    <a:pt x="70" y="131"/>
                  </a:lnTo>
                  <a:lnTo>
                    <a:pt x="73" y="129"/>
                  </a:lnTo>
                  <a:lnTo>
                    <a:pt x="76" y="129"/>
                  </a:lnTo>
                  <a:lnTo>
                    <a:pt x="79" y="128"/>
                  </a:lnTo>
                  <a:lnTo>
                    <a:pt x="82" y="128"/>
                  </a:lnTo>
                  <a:lnTo>
                    <a:pt x="85" y="126"/>
                  </a:lnTo>
                  <a:lnTo>
                    <a:pt x="87" y="125"/>
                  </a:lnTo>
                  <a:lnTo>
                    <a:pt x="90" y="125"/>
                  </a:lnTo>
                  <a:lnTo>
                    <a:pt x="93" y="123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101" y="117"/>
                  </a:lnTo>
                  <a:lnTo>
                    <a:pt x="102" y="115"/>
                  </a:lnTo>
                  <a:lnTo>
                    <a:pt x="105" y="114"/>
                  </a:lnTo>
                  <a:lnTo>
                    <a:pt x="107" y="112"/>
                  </a:lnTo>
                  <a:lnTo>
                    <a:pt x="108" y="109"/>
                  </a:lnTo>
                  <a:lnTo>
                    <a:pt x="111" y="108"/>
                  </a:lnTo>
                  <a:lnTo>
                    <a:pt x="113" y="104"/>
                  </a:lnTo>
                  <a:lnTo>
                    <a:pt x="114" y="101"/>
                  </a:lnTo>
                  <a:lnTo>
                    <a:pt x="116" y="100"/>
                  </a:lnTo>
                  <a:lnTo>
                    <a:pt x="117" y="97"/>
                  </a:lnTo>
                  <a:lnTo>
                    <a:pt x="119" y="94"/>
                  </a:lnTo>
                  <a:lnTo>
                    <a:pt x="120" y="91"/>
                  </a:lnTo>
                  <a:lnTo>
                    <a:pt x="122" y="88"/>
                  </a:lnTo>
                  <a:lnTo>
                    <a:pt x="122" y="86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4" y="75"/>
                  </a:lnTo>
                  <a:lnTo>
                    <a:pt x="124" y="72"/>
                  </a:lnTo>
                  <a:lnTo>
                    <a:pt x="124" y="69"/>
                  </a:lnTo>
                  <a:lnTo>
                    <a:pt x="124" y="66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5E5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6" name="Freeform 176"/>
            <p:cNvSpPr>
              <a:spLocks/>
            </p:cNvSpPr>
            <p:nvPr/>
          </p:nvSpPr>
          <p:spPr bwMode="auto">
            <a:xfrm>
              <a:off x="2780" y="2283"/>
              <a:ext cx="122" cy="128"/>
            </a:xfrm>
            <a:custGeom>
              <a:avLst/>
              <a:gdLst/>
              <a:ahLst/>
              <a:cxnLst>
                <a:cxn ang="0">
                  <a:pos x="121" y="51"/>
                </a:cxn>
                <a:cxn ang="0">
                  <a:pos x="117" y="35"/>
                </a:cxn>
                <a:cxn ang="0">
                  <a:pos x="109" y="23"/>
                </a:cxn>
                <a:cxn ang="0">
                  <a:pos x="99" y="12"/>
                </a:cxn>
                <a:cxn ang="0">
                  <a:pos x="85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40" y="3"/>
                </a:cxn>
                <a:cxn ang="0">
                  <a:pos x="26" y="11"/>
                </a:cxn>
                <a:cxn ang="0">
                  <a:pos x="16" y="20"/>
                </a:cxn>
                <a:cxn ang="0">
                  <a:pos x="7" y="32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" y="80"/>
                </a:cxn>
                <a:cxn ang="0">
                  <a:pos x="7" y="94"/>
                </a:cxn>
                <a:cxn ang="0">
                  <a:pos x="16" y="106"/>
                </a:cxn>
                <a:cxn ang="0">
                  <a:pos x="26" y="117"/>
                </a:cxn>
                <a:cxn ang="0">
                  <a:pos x="40" y="123"/>
                </a:cxn>
                <a:cxn ang="0">
                  <a:pos x="54" y="128"/>
                </a:cxn>
                <a:cxn ang="0">
                  <a:pos x="71" y="126"/>
                </a:cxn>
                <a:cxn ang="0">
                  <a:pos x="85" y="122"/>
                </a:cxn>
                <a:cxn ang="0">
                  <a:pos x="99" y="114"/>
                </a:cxn>
                <a:cxn ang="0">
                  <a:pos x="109" y="105"/>
                </a:cxn>
                <a:cxn ang="0">
                  <a:pos x="117" y="91"/>
                </a:cxn>
                <a:cxn ang="0">
                  <a:pos x="121" y="77"/>
                </a:cxn>
                <a:cxn ang="0">
                  <a:pos x="121" y="63"/>
                </a:cxn>
                <a:cxn ang="0">
                  <a:pos x="120" y="48"/>
                </a:cxn>
                <a:cxn ang="0">
                  <a:pos x="114" y="34"/>
                </a:cxn>
                <a:cxn ang="0">
                  <a:pos x="105" y="21"/>
                </a:cxn>
                <a:cxn ang="0">
                  <a:pos x="94" y="12"/>
                </a:cxn>
                <a:cxn ang="0">
                  <a:pos x="83" y="4"/>
                </a:cxn>
                <a:cxn ang="0">
                  <a:pos x="68" y="1"/>
                </a:cxn>
                <a:cxn ang="0">
                  <a:pos x="53" y="1"/>
                </a:cxn>
                <a:cxn ang="0">
                  <a:pos x="38" y="6"/>
                </a:cxn>
                <a:cxn ang="0">
                  <a:pos x="26" y="14"/>
                </a:cxn>
                <a:cxn ang="0">
                  <a:pos x="16" y="24"/>
                </a:cxn>
                <a:cxn ang="0">
                  <a:pos x="7" y="37"/>
                </a:cxn>
                <a:cxn ang="0">
                  <a:pos x="3" y="51"/>
                </a:cxn>
                <a:cxn ang="0">
                  <a:pos x="3" y="66"/>
                </a:cxn>
                <a:cxn ang="0">
                  <a:pos x="4" y="81"/>
                </a:cxn>
                <a:cxn ang="0">
                  <a:pos x="10" y="95"/>
                </a:cxn>
                <a:cxn ang="0">
                  <a:pos x="19" y="108"/>
                </a:cxn>
                <a:cxn ang="0">
                  <a:pos x="31" y="117"/>
                </a:cxn>
                <a:cxn ang="0">
                  <a:pos x="44" y="123"/>
                </a:cxn>
                <a:cxn ang="0">
                  <a:pos x="59" y="125"/>
                </a:cxn>
                <a:cxn ang="0">
                  <a:pos x="74" y="125"/>
                </a:cxn>
                <a:cxn ang="0">
                  <a:pos x="87" y="118"/>
                </a:cxn>
                <a:cxn ang="0">
                  <a:pos x="99" y="111"/>
                </a:cxn>
                <a:cxn ang="0">
                  <a:pos x="109" y="100"/>
                </a:cxn>
                <a:cxn ang="0">
                  <a:pos x="117" y="88"/>
                </a:cxn>
                <a:cxn ang="0">
                  <a:pos x="120" y="72"/>
                </a:cxn>
              </a:cxnLst>
              <a:rect l="0" t="0" r="r" b="b"/>
              <a:pathLst>
                <a:path w="122" h="128">
                  <a:moveTo>
                    <a:pt x="122" y="63"/>
                  </a:moveTo>
                  <a:lnTo>
                    <a:pt x="122" y="60"/>
                  </a:lnTo>
                  <a:lnTo>
                    <a:pt x="122" y="57"/>
                  </a:lnTo>
                  <a:lnTo>
                    <a:pt x="122" y="54"/>
                  </a:lnTo>
                  <a:lnTo>
                    <a:pt x="121" y="51"/>
                  </a:lnTo>
                  <a:lnTo>
                    <a:pt x="121" y="48"/>
                  </a:lnTo>
                  <a:lnTo>
                    <a:pt x="120" y="44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7" y="35"/>
                  </a:lnTo>
                  <a:lnTo>
                    <a:pt x="115" y="32"/>
                  </a:lnTo>
                  <a:lnTo>
                    <a:pt x="114" y="31"/>
                  </a:lnTo>
                  <a:lnTo>
                    <a:pt x="112" y="28"/>
                  </a:lnTo>
                  <a:lnTo>
                    <a:pt x="111" y="24"/>
                  </a:lnTo>
                  <a:lnTo>
                    <a:pt x="109" y="23"/>
                  </a:lnTo>
                  <a:lnTo>
                    <a:pt x="106" y="20"/>
                  </a:lnTo>
                  <a:lnTo>
                    <a:pt x="105" y="18"/>
                  </a:lnTo>
                  <a:lnTo>
                    <a:pt x="103" y="15"/>
                  </a:lnTo>
                  <a:lnTo>
                    <a:pt x="100" y="14"/>
                  </a:lnTo>
                  <a:lnTo>
                    <a:pt x="99" y="12"/>
                  </a:lnTo>
                  <a:lnTo>
                    <a:pt x="96" y="11"/>
                  </a:lnTo>
                  <a:lnTo>
                    <a:pt x="93" y="9"/>
                  </a:lnTo>
                  <a:lnTo>
                    <a:pt x="91" y="7"/>
                  </a:lnTo>
                  <a:lnTo>
                    <a:pt x="88" y="6"/>
                  </a:lnTo>
                  <a:lnTo>
                    <a:pt x="85" y="4"/>
                  </a:lnTo>
                  <a:lnTo>
                    <a:pt x="83" y="3"/>
                  </a:lnTo>
                  <a:lnTo>
                    <a:pt x="80" y="1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5" y="6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6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3" y="44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6" y="91"/>
                  </a:lnTo>
                  <a:lnTo>
                    <a:pt x="7" y="94"/>
                  </a:lnTo>
                  <a:lnTo>
                    <a:pt x="9" y="97"/>
                  </a:lnTo>
                  <a:lnTo>
                    <a:pt x="10" y="98"/>
                  </a:lnTo>
                  <a:lnTo>
                    <a:pt x="12" y="101"/>
                  </a:lnTo>
                  <a:lnTo>
                    <a:pt x="14" y="105"/>
                  </a:lnTo>
                  <a:lnTo>
                    <a:pt x="16" y="106"/>
                  </a:lnTo>
                  <a:lnTo>
                    <a:pt x="17" y="109"/>
                  </a:lnTo>
                  <a:lnTo>
                    <a:pt x="20" y="111"/>
                  </a:lnTo>
                  <a:lnTo>
                    <a:pt x="22" y="112"/>
                  </a:lnTo>
                  <a:lnTo>
                    <a:pt x="25" y="114"/>
                  </a:lnTo>
                  <a:lnTo>
                    <a:pt x="26" y="117"/>
                  </a:lnTo>
                  <a:lnTo>
                    <a:pt x="29" y="118"/>
                  </a:lnTo>
                  <a:lnTo>
                    <a:pt x="32" y="120"/>
                  </a:lnTo>
                  <a:lnTo>
                    <a:pt x="35" y="122"/>
                  </a:lnTo>
                  <a:lnTo>
                    <a:pt x="38" y="122"/>
                  </a:lnTo>
                  <a:lnTo>
                    <a:pt x="40" y="123"/>
                  </a:lnTo>
                  <a:lnTo>
                    <a:pt x="43" y="125"/>
                  </a:lnTo>
                  <a:lnTo>
                    <a:pt x="46" y="125"/>
                  </a:lnTo>
                  <a:lnTo>
                    <a:pt x="49" y="126"/>
                  </a:lnTo>
                  <a:lnTo>
                    <a:pt x="51" y="126"/>
                  </a:lnTo>
                  <a:lnTo>
                    <a:pt x="54" y="128"/>
                  </a:lnTo>
                  <a:lnTo>
                    <a:pt x="59" y="128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8" y="128"/>
                  </a:lnTo>
                  <a:lnTo>
                    <a:pt x="71" y="126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5"/>
                  </a:lnTo>
                  <a:lnTo>
                    <a:pt x="83" y="123"/>
                  </a:lnTo>
                  <a:lnTo>
                    <a:pt x="85" y="122"/>
                  </a:lnTo>
                  <a:lnTo>
                    <a:pt x="88" y="122"/>
                  </a:lnTo>
                  <a:lnTo>
                    <a:pt x="91" y="120"/>
                  </a:lnTo>
                  <a:lnTo>
                    <a:pt x="93" y="118"/>
                  </a:lnTo>
                  <a:lnTo>
                    <a:pt x="96" y="117"/>
                  </a:lnTo>
                  <a:lnTo>
                    <a:pt x="99" y="114"/>
                  </a:lnTo>
                  <a:lnTo>
                    <a:pt x="100" y="112"/>
                  </a:lnTo>
                  <a:lnTo>
                    <a:pt x="103" y="111"/>
                  </a:lnTo>
                  <a:lnTo>
                    <a:pt x="105" y="109"/>
                  </a:lnTo>
                  <a:lnTo>
                    <a:pt x="106" y="106"/>
                  </a:lnTo>
                  <a:lnTo>
                    <a:pt x="109" y="105"/>
                  </a:lnTo>
                  <a:lnTo>
                    <a:pt x="111" y="101"/>
                  </a:lnTo>
                  <a:lnTo>
                    <a:pt x="112" y="98"/>
                  </a:lnTo>
                  <a:lnTo>
                    <a:pt x="114" y="97"/>
                  </a:lnTo>
                  <a:lnTo>
                    <a:pt x="115" y="94"/>
                  </a:lnTo>
                  <a:lnTo>
                    <a:pt x="117" y="91"/>
                  </a:lnTo>
                  <a:lnTo>
                    <a:pt x="118" y="88"/>
                  </a:lnTo>
                  <a:lnTo>
                    <a:pt x="120" y="85"/>
                  </a:lnTo>
                  <a:lnTo>
                    <a:pt x="120" y="83"/>
                  </a:lnTo>
                  <a:lnTo>
                    <a:pt x="121" y="80"/>
                  </a:lnTo>
                  <a:lnTo>
                    <a:pt x="121" y="77"/>
                  </a:lnTo>
                  <a:lnTo>
                    <a:pt x="122" y="72"/>
                  </a:lnTo>
                  <a:lnTo>
                    <a:pt x="122" y="69"/>
                  </a:lnTo>
                  <a:lnTo>
                    <a:pt x="122" y="66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4"/>
                  </a:lnTo>
                  <a:lnTo>
                    <a:pt x="118" y="41"/>
                  </a:lnTo>
                  <a:lnTo>
                    <a:pt x="117" y="40"/>
                  </a:lnTo>
                  <a:lnTo>
                    <a:pt x="115" y="37"/>
                  </a:lnTo>
                  <a:lnTo>
                    <a:pt x="114" y="34"/>
                  </a:lnTo>
                  <a:lnTo>
                    <a:pt x="112" y="31"/>
                  </a:lnTo>
                  <a:lnTo>
                    <a:pt x="111" y="29"/>
                  </a:lnTo>
                  <a:lnTo>
                    <a:pt x="109" y="26"/>
                  </a:lnTo>
                  <a:lnTo>
                    <a:pt x="108" y="24"/>
                  </a:lnTo>
                  <a:lnTo>
                    <a:pt x="105" y="21"/>
                  </a:lnTo>
                  <a:lnTo>
                    <a:pt x="103" y="20"/>
                  </a:lnTo>
                  <a:lnTo>
                    <a:pt x="102" y="17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3" y="11"/>
                  </a:lnTo>
                  <a:lnTo>
                    <a:pt x="90" y="9"/>
                  </a:lnTo>
                  <a:lnTo>
                    <a:pt x="87" y="7"/>
                  </a:lnTo>
                  <a:lnTo>
                    <a:pt x="84" y="6"/>
                  </a:lnTo>
                  <a:lnTo>
                    <a:pt x="83" y="4"/>
                  </a:lnTo>
                  <a:lnTo>
                    <a:pt x="80" y="4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3" y="15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2" y="29"/>
                  </a:lnTo>
                  <a:lnTo>
                    <a:pt x="10" y="31"/>
                  </a:lnTo>
                  <a:lnTo>
                    <a:pt x="9" y="34"/>
                  </a:lnTo>
                  <a:lnTo>
                    <a:pt x="7" y="37"/>
                  </a:lnTo>
                  <a:lnTo>
                    <a:pt x="7" y="40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1" y="63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4" y="78"/>
                  </a:lnTo>
                  <a:lnTo>
                    <a:pt x="4" y="81"/>
                  </a:lnTo>
                  <a:lnTo>
                    <a:pt x="6" y="85"/>
                  </a:lnTo>
                  <a:lnTo>
                    <a:pt x="7" y="88"/>
                  </a:lnTo>
                  <a:lnTo>
                    <a:pt x="7" y="91"/>
                  </a:lnTo>
                  <a:lnTo>
                    <a:pt x="9" y="92"/>
                  </a:lnTo>
                  <a:lnTo>
                    <a:pt x="10" y="95"/>
                  </a:lnTo>
                  <a:lnTo>
                    <a:pt x="12" y="98"/>
                  </a:lnTo>
                  <a:lnTo>
                    <a:pt x="13" y="100"/>
                  </a:lnTo>
                  <a:lnTo>
                    <a:pt x="16" y="103"/>
                  </a:lnTo>
                  <a:lnTo>
                    <a:pt x="17" y="105"/>
                  </a:lnTo>
                  <a:lnTo>
                    <a:pt x="19" y="108"/>
                  </a:lnTo>
                  <a:lnTo>
                    <a:pt x="22" y="109"/>
                  </a:lnTo>
                  <a:lnTo>
                    <a:pt x="23" y="111"/>
                  </a:lnTo>
                  <a:lnTo>
                    <a:pt x="26" y="112"/>
                  </a:lnTo>
                  <a:lnTo>
                    <a:pt x="28" y="115"/>
                  </a:lnTo>
                  <a:lnTo>
                    <a:pt x="31" y="117"/>
                  </a:lnTo>
                  <a:lnTo>
                    <a:pt x="34" y="118"/>
                  </a:lnTo>
                  <a:lnTo>
                    <a:pt x="35" y="118"/>
                  </a:lnTo>
                  <a:lnTo>
                    <a:pt x="38" y="120"/>
                  </a:lnTo>
                  <a:lnTo>
                    <a:pt x="41" y="122"/>
                  </a:lnTo>
                  <a:lnTo>
                    <a:pt x="44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3" y="125"/>
                  </a:lnTo>
                  <a:lnTo>
                    <a:pt x="56" y="125"/>
                  </a:lnTo>
                  <a:lnTo>
                    <a:pt x="59" y="125"/>
                  </a:lnTo>
                  <a:lnTo>
                    <a:pt x="62" y="125"/>
                  </a:lnTo>
                  <a:lnTo>
                    <a:pt x="65" y="125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4" y="125"/>
                  </a:lnTo>
                  <a:lnTo>
                    <a:pt x="77" y="123"/>
                  </a:lnTo>
                  <a:lnTo>
                    <a:pt x="80" y="123"/>
                  </a:lnTo>
                  <a:lnTo>
                    <a:pt x="83" y="122"/>
                  </a:lnTo>
                  <a:lnTo>
                    <a:pt x="84" y="120"/>
                  </a:lnTo>
                  <a:lnTo>
                    <a:pt x="87" y="118"/>
                  </a:lnTo>
                  <a:lnTo>
                    <a:pt x="90" y="118"/>
                  </a:lnTo>
                  <a:lnTo>
                    <a:pt x="93" y="117"/>
                  </a:lnTo>
                  <a:lnTo>
                    <a:pt x="94" y="115"/>
                  </a:lnTo>
                  <a:lnTo>
                    <a:pt x="97" y="112"/>
                  </a:lnTo>
                  <a:lnTo>
                    <a:pt x="99" y="111"/>
                  </a:lnTo>
                  <a:lnTo>
                    <a:pt x="102" y="109"/>
                  </a:lnTo>
                  <a:lnTo>
                    <a:pt x="103" y="108"/>
                  </a:lnTo>
                  <a:lnTo>
                    <a:pt x="105" y="105"/>
                  </a:lnTo>
                  <a:lnTo>
                    <a:pt x="108" y="103"/>
                  </a:lnTo>
                  <a:lnTo>
                    <a:pt x="109" y="100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2"/>
                  </a:lnTo>
                  <a:lnTo>
                    <a:pt x="115" y="91"/>
                  </a:lnTo>
                  <a:lnTo>
                    <a:pt x="117" y="88"/>
                  </a:lnTo>
                  <a:lnTo>
                    <a:pt x="118" y="85"/>
                  </a:lnTo>
                  <a:lnTo>
                    <a:pt x="118" y="81"/>
                  </a:lnTo>
                  <a:lnTo>
                    <a:pt x="120" y="78"/>
                  </a:lnTo>
                  <a:lnTo>
                    <a:pt x="120" y="75"/>
                  </a:lnTo>
                  <a:lnTo>
                    <a:pt x="120" y="72"/>
                  </a:lnTo>
                  <a:lnTo>
                    <a:pt x="121" y="69"/>
                  </a:lnTo>
                  <a:lnTo>
                    <a:pt x="121" y="66"/>
                  </a:lnTo>
                  <a:lnTo>
                    <a:pt x="121" y="63"/>
                  </a:lnTo>
                  <a:lnTo>
                    <a:pt x="122" y="63"/>
                  </a:lnTo>
                  <a:close/>
                </a:path>
              </a:pathLst>
            </a:custGeom>
            <a:solidFill>
              <a:srgbClr val="6363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7" name="Freeform 177"/>
            <p:cNvSpPr>
              <a:spLocks/>
            </p:cNvSpPr>
            <p:nvPr/>
          </p:nvSpPr>
          <p:spPr bwMode="auto">
            <a:xfrm>
              <a:off x="2781" y="2284"/>
              <a:ext cx="120" cy="124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4" y="36"/>
                </a:cxn>
                <a:cxn ang="0">
                  <a:pos x="107" y="23"/>
                </a:cxn>
                <a:cxn ang="0">
                  <a:pos x="96" y="13"/>
                </a:cxn>
                <a:cxn ang="0">
                  <a:pos x="83" y="5"/>
                </a:cxn>
                <a:cxn ang="0">
                  <a:pos x="70" y="0"/>
                </a:cxn>
                <a:cxn ang="0">
                  <a:pos x="55" y="0"/>
                </a:cxn>
                <a:cxn ang="0">
                  <a:pos x="40" y="3"/>
                </a:cxn>
                <a:cxn ang="0">
                  <a:pos x="27" y="11"/>
                </a:cxn>
                <a:cxn ang="0">
                  <a:pos x="16" y="20"/>
                </a:cxn>
                <a:cxn ang="0">
                  <a:pos x="8" y="33"/>
                </a:cxn>
                <a:cxn ang="0">
                  <a:pos x="3" y="47"/>
                </a:cxn>
                <a:cxn ang="0">
                  <a:pos x="0" y="62"/>
                </a:cxn>
                <a:cxn ang="0">
                  <a:pos x="3" y="77"/>
                </a:cxn>
                <a:cxn ang="0">
                  <a:pos x="8" y="91"/>
                </a:cxn>
                <a:cxn ang="0">
                  <a:pos x="16" y="104"/>
                </a:cxn>
                <a:cxn ang="0">
                  <a:pos x="27" y="114"/>
                </a:cxn>
                <a:cxn ang="0">
                  <a:pos x="40" y="121"/>
                </a:cxn>
                <a:cxn ang="0">
                  <a:pos x="55" y="124"/>
                </a:cxn>
                <a:cxn ang="0">
                  <a:pos x="70" y="124"/>
                </a:cxn>
                <a:cxn ang="0">
                  <a:pos x="83" y="119"/>
                </a:cxn>
                <a:cxn ang="0">
                  <a:pos x="96" y="111"/>
                </a:cxn>
                <a:cxn ang="0">
                  <a:pos x="107" y="102"/>
                </a:cxn>
                <a:cxn ang="0">
                  <a:pos x="114" y="90"/>
                </a:cxn>
                <a:cxn ang="0">
                  <a:pos x="119" y="74"/>
                </a:cxn>
                <a:cxn ang="0">
                  <a:pos x="119" y="62"/>
                </a:cxn>
                <a:cxn ang="0">
                  <a:pos x="116" y="47"/>
                </a:cxn>
                <a:cxn ang="0">
                  <a:pos x="111" y="34"/>
                </a:cxn>
                <a:cxn ang="0">
                  <a:pos x="102" y="22"/>
                </a:cxn>
                <a:cxn ang="0">
                  <a:pos x="92" y="13"/>
                </a:cxn>
                <a:cxn ang="0">
                  <a:pos x="80" y="6"/>
                </a:cxn>
                <a:cxn ang="0">
                  <a:pos x="67" y="2"/>
                </a:cxn>
                <a:cxn ang="0">
                  <a:pos x="52" y="3"/>
                </a:cxn>
                <a:cxn ang="0">
                  <a:pos x="39" y="6"/>
                </a:cxn>
                <a:cxn ang="0">
                  <a:pos x="25" y="14"/>
                </a:cxn>
                <a:cxn ang="0">
                  <a:pos x="16" y="23"/>
                </a:cxn>
                <a:cxn ang="0">
                  <a:pos x="9" y="36"/>
                </a:cxn>
                <a:cxn ang="0">
                  <a:pos x="5" y="50"/>
                </a:cxn>
                <a:cxn ang="0">
                  <a:pos x="3" y="65"/>
                </a:cxn>
                <a:cxn ang="0">
                  <a:pos x="6" y="80"/>
                </a:cxn>
                <a:cxn ang="0">
                  <a:pos x="11" y="93"/>
                </a:cxn>
                <a:cxn ang="0">
                  <a:pos x="19" y="105"/>
                </a:cxn>
                <a:cxn ang="0">
                  <a:pos x="31" y="113"/>
                </a:cxn>
                <a:cxn ang="0">
                  <a:pos x="43" y="119"/>
                </a:cxn>
                <a:cxn ang="0">
                  <a:pos x="58" y="122"/>
                </a:cxn>
                <a:cxn ang="0">
                  <a:pos x="73" y="121"/>
                </a:cxn>
                <a:cxn ang="0">
                  <a:pos x="86" y="116"/>
                </a:cxn>
                <a:cxn ang="0">
                  <a:pos x="96" y="108"/>
                </a:cxn>
                <a:cxn ang="0">
                  <a:pos x="107" y="97"/>
                </a:cxn>
                <a:cxn ang="0">
                  <a:pos x="114" y="85"/>
                </a:cxn>
                <a:cxn ang="0">
                  <a:pos x="117" y="71"/>
                </a:cxn>
              </a:cxnLst>
              <a:rect l="0" t="0" r="r" b="b"/>
              <a:pathLst>
                <a:path w="120" h="124">
                  <a:moveTo>
                    <a:pt x="120" y="62"/>
                  </a:moveTo>
                  <a:lnTo>
                    <a:pt x="120" y="59"/>
                  </a:lnTo>
                  <a:lnTo>
                    <a:pt x="120" y="56"/>
                  </a:lnTo>
                  <a:lnTo>
                    <a:pt x="119" y="53"/>
                  </a:lnTo>
                  <a:lnTo>
                    <a:pt x="119" y="50"/>
                  </a:lnTo>
                  <a:lnTo>
                    <a:pt x="119" y="47"/>
                  </a:lnTo>
                  <a:lnTo>
                    <a:pt x="117" y="43"/>
                  </a:lnTo>
                  <a:lnTo>
                    <a:pt x="117" y="40"/>
                  </a:lnTo>
                  <a:lnTo>
                    <a:pt x="116" y="39"/>
                  </a:lnTo>
                  <a:lnTo>
                    <a:pt x="114" y="36"/>
                  </a:lnTo>
                  <a:lnTo>
                    <a:pt x="113" y="33"/>
                  </a:lnTo>
                  <a:lnTo>
                    <a:pt x="111" y="30"/>
                  </a:lnTo>
                  <a:lnTo>
                    <a:pt x="110" y="28"/>
                  </a:lnTo>
                  <a:lnTo>
                    <a:pt x="108" y="25"/>
                  </a:lnTo>
                  <a:lnTo>
                    <a:pt x="107" y="23"/>
                  </a:lnTo>
                  <a:lnTo>
                    <a:pt x="104" y="20"/>
                  </a:lnTo>
                  <a:lnTo>
                    <a:pt x="102" y="19"/>
                  </a:lnTo>
                  <a:lnTo>
                    <a:pt x="101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3" y="11"/>
                  </a:lnTo>
                  <a:lnTo>
                    <a:pt x="92" y="10"/>
                  </a:lnTo>
                  <a:lnTo>
                    <a:pt x="89" y="8"/>
                  </a:lnTo>
                  <a:lnTo>
                    <a:pt x="86" y="6"/>
                  </a:lnTo>
                  <a:lnTo>
                    <a:pt x="83" y="5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2"/>
                  </a:lnTo>
                  <a:lnTo>
                    <a:pt x="46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3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5" y="84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8" y="91"/>
                  </a:lnTo>
                  <a:lnTo>
                    <a:pt x="9" y="94"/>
                  </a:lnTo>
                  <a:lnTo>
                    <a:pt x="11" y="97"/>
                  </a:lnTo>
                  <a:lnTo>
                    <a:pt x="12" y="99"/>
                  </a:lnTo>
                  <a:lnTo>
                    <a:pt x="15" y="102"/>
                  </a:lnTo>
                  <a:lnTo>
                    <a:pt x="16" y="104"/>
                  </a:lnTo>
                  <a:lnTo>
                    <a:pt x="18" y="107"/>
                  </a:lnTo>
                  <a:lnTo>
                    <a:pt x="21" y="108"/>
                  </a:lnTo>
                  <a:lnTo>
                    <a:pt x="22" y="110"/>
                  </a:lnTo>
                  <a:lnTo>
                    <a:pt x="25" y="111"/>
                  </a:lnTo>
                  <a:lnTo>
                    <a:pt x="27" y="114"/>
                  </a:lnTo>
                  <a:lnTo>
                    <a:pt x="30" y="116"/>
                  </a:lnTo>
                  <a:lnTo>
                    <a:pt x="33" y="117"/>
                  </a:lnTo>
                  <a:lnTo>
                    <a:pt x="34" y="117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2"/>
                  </a:lnTo>
                  <a:lnTo>
                    <a:pt x="46" y="122"/>
                  </a:lnTo>
                  <a:lnTo>
                    <a:pt x="49" y="124"/>
                  </a:lnTo>
                  <a:lnTo>
                    <a:pt x="52" y="124"/>
                  </a:lnTo>
                  <a:lnTo>
                    <a:pt x="55" y="124"/>
                  </a:lnTo>
                  <a:lnTo>
                    <a:pt x="58" y="124"/>
                  </a:lnTo>
                  <a:lnTo>
                    <a:pt x="61" y="124"/>
                  </a:lnTo>
                  <a:lnTo>
                    <a:pt x="64" y="124"/>
                  </a:lnTo>
                  <a:lnTo>
                    <a:pt x="67" y="124"/>
                  </a:lnTo>
                  <a:lnTo>
                    <a:pt x="70" y="124"/>
                  </a:lnTo>
                  <a:lnTo>
                    <a:pt x="73" y="124"/>
                  </a:lnTo>
                  <a:lnTo>
                    <a:pt x="76" y="122"/>
                  </a:lnTo>
                  <a:lnTo>
                    <a:pt x="79" y="122"/>
                  </a:lnTo>
                  <a:lnTo>
                    <a:pt x="82" y="121"/>
                  </a:lnTo>
                  <a:lnTo>
                    <a:pt x="83" y="119"/>
                  </a:lnTo>
                  <a:lnTo>
                    <a:pt x="86" y="117"/>
                  </a:lnTo>
                  <a:lnTo>
                    <a:pt x="89" y="117"/>
                  </a:lnTo>
                  <a:lnTo>
                    <a:pt x="92" y="116"/>
                  </a:lnTo>
                  <a:lnTo>
                    <a:pt x="93" y="114"/>
                  </a:lnTo>
                  <a:lnTo>
                    <a:pt x="96" y="111"/>
                  </a:lnTo>
                  <a:lnTo>
                    <a:pt x="98" y="110"/>
                  </a:lnTo>
                  <a:lnTo>
                    <a:pt x="101" y="108"/>
                  </a:lnTo>
                  <a:lnTo>
                    <a:pt x="102" y="107"/>
                  </a:lnTo>
                  <a:lnTo>
                    <a:pt x="104" y="104"/>
                  </a:lnTo>
                  <a:lnTo>
                    <a:pt x="107" y="102"/>
                  </a:lnTo>
                  <a:lnTo>
                    <a:pt x="108" y="99"/>
                  </a:lnTo>
                  <a:lnTo>
                    <a:pt x="110" y="97"/>
                  </a:lnTo>
                  <a:lnTo>
                    <a:pt x="111" y="94"/>
                  </a:lnTo>
                  <a:lnTo>
                    <a:pt x="113" y="91"/>
                  </a:lnTo>
                  <a:lnTo>
                    <a:pt x="114" y="90"/>
                  </a:lnTo>
                  <a:lnTo>
                    <a:pt x="116" y="87"/>
                  </a:lnTo>
                  <a:lnTo>
                    <a:pt x="117" y="84"/>
                  </a:lnTo>
                  <a:lnTo>
                    <a:pt x="117" y="80"/>
                  </a:lnTo>
                  <a:lnTo>
                    <a:pt x="119" y="77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20" y="68"/>
                  </a:lnTo>
                  <a:lnTo>
                    <a:pt x="120" y="65"/>
                  </a:lnTo>
                  <a:lnTo>
                    <a:pt x="120" y="62"/>
                  </a:lnTo>
                  <a:lnTo>
                    <a:pt x="119" y="62"/>
                  </a:lnTo>
                  <a:lnTo>
                    <a:pt x="119" y="59"/>
                  </a:lnTo>
                  <a:lnTo>
                    <a:pt x="117" y="56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6" y="47"/>
                  </a:lnTo>
                  <a:lnTo>
                    <a:pt x="116" y="45"/>
                  </a:lnTo>
                  <a:lnTo>
                    <a:pt x="114" y="42"/>
                  </a:lnTo>
                  <a:lnTo>
                    <a:pt x="114" y="39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0" y="31"/>
                  </a:lnTo>
                  <a:lnTo>
                    <a:pt x="108" y="28"/>
                  </a:lnTo>
                  <a:lnTo>
                    <a:pt x="107" y="27"/>
                  </a:lnTo>
                  <a:lnTo>
                    <a:pt x="105" y="23"/>
                  </a:lnTo>
                  <a:lnTo>
                    <a:pt x="102" y="22"/>
                  </a:lnTo>
                  <a:lnTo>
                    <a:pt x="101" y="20"/>
                  </a:lnTo>
                  <a:lnTo>
                    <a:pt x="99" y="17"/>
                  </a:lnTo>
                  <a:lnTo>
                    <a:pt x="96" y="16"/>
                  </a:lnTo>
                  <a:lnTo>
                    <a:pt x="95" y="14"/>
                  </a:lnTo>
                  <a:lnTo>
                    <a:pt x="92" y="13"/>
                  </a:lnTo>
                  <a:lnTo>
                    <a:pt x="90" y="11"/>
                  </a:lnTo>
                  <a:lnTo>
                    <a:pt x="87" y="10"/>
                  </a:lnTo>
                  <a:lnTo>
                    <a:pt x="86" y="8"/>
                  </a:lnTo>
                  <a:lnTo>
                    <a:pt x="83" y="6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6" y="8"/>
                  </a:lnTo>
                  <a:lnTo>
                    <a:pt x="33" y="10"/>
                  </a:lnTo>
                  <a:lnTo>
                    <a:pt x="31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8" y="85"/>
                  </a:lnTo>
                  <a:lnTo>
                    <a:pt x="9" y="88"/>
                  </a:lnTo>
                  <a:lnTo>
                    <a:pt x="11" y="91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5" y="97"/>
                  </a:lnTo>
                  <a:lnTo>
                    <a:pt x="16" y="100"/>
                  </a:lnTo>
                  <a:lnTo>
                    <a:pt x="18" y="102"/>
                  </a:lnTo>
                  <a:lnTo>
                    <a:pt x="19" y="105"/>
                  </a:lnTo>
                  <a:lnTo>
                    <a:pt x="22" y="107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8" y="111"/>
                  </a:lnTo>
                  <a:lnTo>
                    <a:pt x="31" y="113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9" y="117"/>
                  </a:lnTo>
                  <a:lnTo>
                    <a:pt x="40" y="119"/>
                  </a:lnTo>
                  <a:lnTo>
                    <a:pt x="43" y="119"/>
                  </a:lnTo>
                  <a:lnTo>
                    <a:pt x="46" y="121"/>
                  </a:lnTo>
                  <a:lnTo>
                    <a:pt x="49" y="121"/>
                  </a:lnTo>
                  <a:lnTo>
                    <a:pt x="52" y="122"/>
                  </a:lnTo>
                  <a:lnTo>
                    <a:pt x="55" y="122"/>
                  </a:lnTo>
                  <a:lnTo>
                    <a:pt x="58" y="122"/>
                  </a:lnTo>
                  <a:lnTo>
                    <a:pt x="61" y="122"/>
                  </a:lnTo>
                  <a:lnTo>
                    <a:pt x="64" y="122"/>
                  </a:lnTo>
                  <a:lnTo>
                    <a:pt x="67" y="122"/>
                  </a:lnTo>
                  <a:lnTo>
                    <a:pt x="70" y="122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7" y="119"/>
                  </a:lnTo>
                  <a:lnTo>
                    <a:pt x="80" y="119"/>
                  </a:lnTo>
                  <a:lnTo>
                    <a:pt x="83" y="117"/>
                  </a:lnTo>
                  <a:lnTo>
                    <a:pt x="86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5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2" y="102"/>
                  </a:lnTo>
                  <a:lnTo>
                    <a:pt x="105" y="100"/>
                  </a:lnTo>
                  <a:lnTo>
                    <a:pt x="107" y="97"/>
                  </a:lnTo>
                  <a:lnTo>
                    <a:pt x="108" y="96"/>
                  </a:lnTo>
                  <a:lnTo>
                    <a:pt x="110" y="93"/>
                  </a:lnTo>
                  <a:lnTo>
                    <a:pt x="111" y="91"/>
                  </a:lnTo>
                  <a:lnTo>
                    <a:pt x="113" y="88"/>
                  </a:lnTo>
                  <a:lnTo>
                    <a:pt x="114" y="85"/>
                  </a:lnTo>
                  <a:lnTo>
                    <a:pt x="114" y="84"/>
                  </a:lnTo>
                  <a:lnTo>
                    <a:pt x="116" y="80"/>
                  </a:lnTo>
                  <a:lnTo>
                    <a:pt x="116" y="77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7" y="68"/>
                  </a:lnTo>
                  <a:lnTo>
                    <a:pt x="119" y="65"/>
                  </a:lnTo>
                  <a:lnTo>
                    <a:pt x="119" y="62"/>
                  </a:lnTo>
                  <a:lnTo>
                    <a:pt x="120" y="62"/>
                  </a:lnTo>
                  <a:close/>
                </a:path>
              </a:pathLst>
            </a:custGeom>
            <a:solidFill>
              <a:srgbClr val="686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8" name="Freeform 178"/>
            <p:cNvSpPr>
              <a:spLocks/>
            </p:cNvSpPr>
            <p:nvPr/>
          </p:nvSpPr>
          <p:spPr bwMode="auto">
            <a:xfrm>
              <a:off x="2784" y="2286"/>
              <a:ext cx="116" cy="120"/>
            </a:xfrm>
            <a:custGeom>
              <a:avLst/>
              <a:gdLst/>
              <a:ahLst/>
              <a:cxnLst>
                <a:cxn ang="0">
                  <a:pos x="114" y="48"/>
                </a:cxn>
                <a:cxn ang="0">
                  <a:pos x="110" y="34"/>
                </a:cxn>
                <a:cxn ang="0">
                  <a:pos x="102" y="21"/>
                </a:cxn>
                <a:cxn ang="0">
                  <a:pos x="92" y="12"/>
                </a:cxn>
                <a:cxn ang="0">
                  <a:pos x="80" y="4"/>
                </a:cxn>
                <a:cxn ang="0">
                  <a:pos x="67" y="1"/>
                </a:cxn>
                <a:cxn ang="0">
                  <a:pos x="52" y="0"/>
                </a:cxn>
                <a:cxn ang="0">
                  <a:pos x="37" y="4"/>
                </a:cxn>
                <a:cxn ang="0">
                  <a:pos x="25" y="11"/>
                </a:cxn>
                <a:cxn ang="0">
                  <a:pos x="15" y="20"/>
                </a:cxn>
                <a:cxn ang="0">
                  <a:pos x="8" y="32"/>
                </a:cxn>
                <a:cxn ang="0">
                  <a:pos x="2" y="45"/>
                </a:cxn>
                <a:cxn ang="0">
                  <a:pos x="0" y="60"/>
                </a:cxn>
                <a:cxn ang="0">
                  <a:pos x="2" y="75"/>
                </a:cxn>
                <a:cxn ang="0">
                  <a:pos x="8" y="89"/>
                </a:cxn>
                <a:cxn ang="0">
                  <a:pos x="15" y="100"/>
                </a:cxn>
                <a:cxn ang="0">
                  <a:pos x="25" y="109"/>
                </a:cxn>
                <a:cxn ang="0">
                  <a:pos x="37" y="117"/>
                </a:cxn>
                <a:cxn ang="0">
                  <a:pos x="52" y="120"/>
                </a:cxn>
                <a:cxn ang="0">
                  <a:pos x="67" y="120"/>
                </a:cxn>
                <a:cxn ang="0">
                  <a:pos x="80" y="115"/>
                </a:cxn>
                <a:cxn ang="0">
                  <a:pos x="92" y="108"/>
                </a:cxn>
                <a:cxn ang="0">
                  <a:pos x="102" y="98"/>
                </a:cxn>
                <a:cxn ang="0">
                  <a:pos x="110" y="86"/>
                </a:cxn>
                <a:cxn ang="0">
                  <a:pos x="114" y="72"/>
                </a:cxn>
                <a:cxn ang="0">
                  <a:pos x="113" y="60"/>
                </a:cxn>
                <a:cxn ang="0">
                  <a:pos x="111" y="46"/>
                </a:cxn>
                <a:cxn ang="0">
                  <a:pos x="107" y="32"/>
                </a:cxn>
                <a:cxn ang="0">
                  <a:pos x="99" y="21"/>
                </a:cxn>
                <a:cxn ang="0">
                  <a:pos x="89" y="12"/>
                </a:cxn>
                <a:cxn ang="0">
                  <a:pos x="77" y="6"/>
                </a:cxn>
                <a:cxn ang="0">
                  <a:pos x="64" y="3"/>
                </a:cxn>
                <a:cxn ang="0">
                  <a:pos x="49" y="3"/>
                </a:cxn>
                <a:cxn ang="0">
                  <a:pos x="36" y="8"/>
                </a:cxn>
                <a:cxn ang="0">
                  <a:pos x="24" y="14"/>
                </a:cxn>
                <a:cxn ang="0">
                  <a:pos x="15" y="23"/>
                </a:cxn>
                <a:cxn ang="0">
                  <a:pos x="8" y="35"/>
                </a:cxn>
                <a:cxn ang="0">
                  <a:pos x="3" y="49"/>
                </a:cxn>
                <a:cxn ang="0">
                  <a:pos x="2" y="63"/>
                </a:cxn>
                <a:cxn ang="0">
                  <a:pos x="5" y="77"/>
                </a:cxn>
                <a:cxn ang="0">
                  <a:pos x="10" y="91"/>
                </a:cxn>
                <a:cxn ang="0">
                  <a:pos x="18" y="102"/>
                </a:cxn>
                <a:cxn ang="0">
                  <a:pos x="28" y="109"/>
                </a:cxn>
                <a:cxn ang="0">
                  <a:pos x="42" y="115"/>
                </a:cxn>
                <a:cxn ang="0">
                  <a:pos x="55" y="119"/>
                </a:cxn>
                <a:cxn ang="0">
                  <a:pos x="68" y="117"/>
                </a:cxn>
                <a:cxn ang="0">
                  <a:pos x="81" y="112"/>
                </a:cxn>
                <a:cxn ang="0">
                  <a:pos x="93" y="105"/>
                </a:cxn>
                <a:cxn ang="0">
                  <a:pos x="102" y="95"/>
                </a:cxn>
                <a:cxn ang="0">
                  <a:pos x="108" y="83"/>
                </a:cxn>
                <a:cxn ang="0">
                  <a:pos x="113" y="69"/>
                </a:cxn>
              </a:cxnLst>
              <a:rect l="0" t="0" r="r" b="b"/>
              <a:pathLst>
                <a:path w="116" h="120">
                  <a:moveTo>
                    <a:pt x="116" y="60"/>
                  </a:moveTo>
                  <a:lnTo>
                    <a:pt x="116" y="57"/>
                  </a:lnTo>
                  <a:lnTo>
                    <a:pt x="114" y="54"/>
                  </a:lnTo>
                  <a:lnTo>
                    <a:pt x="114" y="51"/>
                  </a:lnTo>
                  <a:lnTo>
                    <a:pt x="114" y="48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0" y="34"/>
                  </a:lnTo>
                  <a:lnTo>
                    <a:pt x="108" y="32"/>
                  </a:lnTo>
                  <a:lnTo>
                    <a:pt x="107" y="29"/>
                  </a:lnTo>
                  <a:lnTo>
                    <a:pt x="105" y="26"/>
                  </a:lnTo>
                  <a:lnTo>
                    <a:pt x="104" y="25"/>
                  </a:lnTo>
                  <a:lnTo>
                    <a:pt x="102" y="21"/>
                  </a:lnTo>
                  <a:lnTo>
                    <a:pt x="99" y="20"/>
                  </a:lnTo>
                  <a:lnTo>
                    <a:pt x="98" y="18"/>
                  </a:lnTo>
                  <a:lnTo>
                    <a:pt x="96" y="15"/>
                  </a:lnTo>
                  <a:lnTo>
                    <a:pt x="93" y="14"/>
                  </a:lnTo>
                  <a:lnTo>
                    <a:pt x="92" y="12"/>
                  </a:lnTo>
                  <a:lnTo>
                    <a:pt x="89" y="11"/>
                  </a:lnTo>
                  <a:lnTo>
                    <a:pt x="87" y="9"/>
                  </a:lnTo>
                  <a:lnTo>
                    <a:pt x="84" y="8"/>
                  </a:lnTo>
                  <a:lnTo>
                    <a:pt x="83" y="6"/>
                  </a:lnTo>
                  <a:lnTo>
                    <a:pt x="80" y="4"/>
                  </a:lnTo>
                  <a:lnTo>
                    <a:pt x="77" y="4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11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2" y="25"/>
                  </a:lnTo>
                  <a:lnTo>
                    <a:pt x="9" y="26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3" y="78"/>
                  </a:lnTo>
                  <a:lnTo>
                    <a:pt x="3" y="82"/>
                  </a:lnTo>
                  <a:lnTo>
                    <a:pt x="5" y="83"/>
                  </a:lnTo>
                  <a:lnTo>
                    <a:pt x="6" y="86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9" y="94"/>
                  </a:lnTo>
                  <a:lnTo>
                    <a:pt x="12" y="95"/>
                  </a:lnTo>
                  <a:lnTo>
                    <a:pt x="13" y="98"/>
                  </a:lnTo>
                  <a:lnTo>
                    <a:pt x="15" y="100"/>
                  </a:lnTo>
                  <a:lnTo>
                    <a:pt x="16" y="103"/>
                  </a:lnTo>
                  <a:lnTo>
                    <a:pt x="19" y="105"/>
                  </a:lnTo>
                  <a:lnTo>
                    <a:pt x="21" y="106"/>
                  </a:lnTo>
                  <a:lnTo>
                    <a:pt x="22" y="108"/>
                  </a:lnTo>
                  <a:lnTo>
                    <a:pt x="25" y="109"/>
                  </a:lnTo>
                  <a:lnTo>
                    <a:pt x="28" y="111"/>
                  </a:lnTo>
                  <a:lnTo>
                    <a:pt x="30" y="112"/>
                  </a:lnTo>
                  <a:lnTo>
                    <a:pt x="33" y="114"/>
                  </a:lnTo>
                  <a:lnTo>
                    <a:pt x="36" y="115"/>
                  </a:lnTo>
                  <a:lnTo>
                    <a:pt x="37" y="117"/>
                  </a:lnTo>
                  <a:lnTo>
                    <a:pt x="40" y="117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9" y="120"/>
                  </a:lnTo>
                  <a:lnTo>
                    <a:pt x="52" y="120"/>
                  </a:lnTo>
                  <a:lnTo>
                    <a:pt x="55" y="120"/>
                  </a:lnTo>
                  <a:lnTo>
                    <a:pt x="58" y="120"/>
                  </a:lnTo>
                  <a:lnTo>
                    <a:pt x="61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4" y="117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3" y="114"/>
                  </a:lnTo>
                  <a:lnTo>
                    <a:pt x="84" y="112"/>
                  </a:lnTo>
                  <a:lnTo>
                    <a:pt x="87" y="111"/>
                  </a:lnTo>
                  <a:lnTo>
                    <a:pt x="89" y="109"/>
                  </a:lnTo>
                  <a:lnTo>
                    <a:pt x="92" y="108"/>
                  </a:lnTo>
                  <a:lnTo>
                    <a:pt x="93" y="106"/>
                  </a:lnTo>
                  <a:lnTo>
                    <a:pt x="96" y="105"/>
                  </a:lnTo>
                  <a:lnTo>
                    <a:pt x="98" y="103"/>
                  </a:lnTo>
                  <a:lnTo>
                    <a:pt x="99" y="100"/>
                  </a:lnTo>
                  <a:lnTo>
                    <a:pt x="102" y="98"/>
                  </a:lnTo>
                  <a:lnTo>
                    <a:pt x="104" y="95"/>
                  </a:lnTo>
                  <a:lnTo>
                    <a:pt x="105" y="94"/>
                  </a:lnTo>
                  <a:lnTo>
                    <a:pt x="107" y="91"/>
                  </a:lnTo>
                  <a:lnTo>
                    <a:pt x="108" y="89"/>
                  </a:lnTo>
                  <a:lnTo>
                    <a:pt x="110" y="86"/>
                  </a:lnTo>
                  <a:lnTo>
                    <a:pt x="111" y="83"/>
                  </a:lnTo>
                  <a:lnTo>
                    <a:pt x="111" y="82"/>
                  </a:lnTo>
                  <a:lnTo>
                    <a:pt x="113" y="78"/>
                  </a:lnTo>
                  <a:lnTo>
                    <a:pt x="113" y="75"/>
                  </a:lnTo>
                  <a:lnTo>
                    <a:pt x="114" y="72"/>
                  </a:lnTo>
                  <a:lnTo>
                    <a:pt x="114" y="69"/>
                  </a:lnTo>
                  <a:lnTo>
                    <a:pt x="114" y="66"/>
                  </a:lnTo>
                  <a:lnTo>
                    <a:pt x="116" y="63"/>
                  </a:lnTo>
                  <a:lnTo>
                    <a:pt x="116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1" y="49"/>
                  </a:lnTo>
                  <a:lnTo>
                    <a:pt x="111" y="46"/>
                  </a:lnTo>
                  <a:lnTo>
                    <a:pt x="111" y="43"/>
                  </a:lnTo>
                  <a:lnTo>
                    <a:pt x="110" y="40"/>
                  </a:lnTo>
                  <a:lnTo>
                    <a:pt x="108" y="38"/>
                  </a:lnTo>
                  <a:lnTo>
                    <a:pt x="108" y="35"/>
                  </a:lnTo>
                  <a:lnTo>
                    <a:pt x="107" y="32"/>
                  </a:lnTo>
                  <a:lnTo>
                    <a:pt x="105" y="31"/>
                  </a:lnTo>
                  <a:lnTo>
                    <a:pt x="104" y="28"/>
                  </a:lnTo>
                  <a:lnTo>
                    <a:pt x="102" y="26"/>
                  </a:lnTo>
                  <a:lnTo>
                    <a:pt x="101" y="23"/>
                  </a:lnTo>
                  <a:lnTo>
                    <a:pt x="99" y="21"/>
                  </a:lnTo>
                  <a:lnTo>
                    <a:pt x="96" y="20"/>
                  </a:lnTo>
                  <a:lnTo>
                    <a:pt x="95" y="17"/>
                  </a:lnTo>
                  <a:lnTo>
                    <a:pt x="93" y="15"/>
                  </a:lnTo>
                  <a:lnTo>
                    <a:pt x="90" y="14"/>
                  </a:lnTo>
                  <a:lnTo>
                    <a:pt x="89" y="12"/>
                  </a:lnTo>
                  <a:lnTo>
                    <a:pt x="86" y="11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79" y="8"/>
                  </a:lnTo>
                  <a:lnTo>
                    <a:pt x="77" y="6"/>
                  </a:lnTo>
                  <a:lnTo>
                    <a:pt x="74" y="4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9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8" y="20"/>
                  </a:lnTo>
                  <a:lnTo>
                    <a:pt x="16" y="21"/>
                  </a:lnTo>
                  <a:lnTo>
                    <a:pt x="15" y="23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5" y="77"/>
                  </a:lnTo>
                  <a:lnTo>
                    <a:pt x="5" y="80"/>
                  </a:lnTo>
                  <a:lnTo>
                    <a:pt x="6" y="83"/>
                  </a:lnTo>
                  <a:lnTo>
                    <a:pt x="8" y="85"/>
                  </a:lnTo>
                  <a:lnTo>
                    <a:pt x="9" y="88"/>
                  </a:lnTo>
                  <a:lnTo>
                    <a:pt x="10" y="91"/>
                  </a:lnTo>
                  <a:lnTo>
                    <a:pt x="12" y="92"/>
                  </a:lnTo>
                  <a:lnTo>
                    <a:pt x="13" y="95"/>
                  </a:lnTo>
                  <a:lnTo>
                    <a:pt x="15" y="97"/>
                  </a:lnTo>
                  <a:lnTo>
                    <a:pt x="16" y="98"/>
                  </a:lnTo>
                  <a:lnTo>
                    <a:pt x="18" y="102"/>
                  </a:lnTo>
                  <a:lnTo>
                    <a:pt x="19" y="103"/>
                  </a:lnTo>
                  <a:lnTo>
                    <a:pt x="22" y="105"/>
                  </a:lnTo>
                  <a:lnTo>
                    <a:pt x="24" y="106"/>
                  </a:lnTo>
                  <a:lnTo>
                    <a:pt x="27" y="108"/>
                  </a:lnTo>
                  <a:lnTo>
                    <a:pt x="28" y="109"/>
                  </a:lnTo>
                  <a:lnTo>
                    <a:pt x="31" y="111"/>
                  </a:lnTo>
                  <a:lnTo>
                    <a:pt x="33" y="112"/>
                  </a:lnTo>
                  <a:lnTo>
                    <a:pt x="36" y="114"/>
                  </a:lnTo>
                  <a:lnTo>
                    <a:pt x="39" y="114"/>
                  </a:lnTo>
                  <a:lnTo>
                    <a:pt x="42" y="115"/>
                  </a:lnTo>
                  <a:lnTo>
                    <a:pt x="43" y="117"/>
                  </a:lnTo>
                  <a:lnTo>
                    <a:pt x="46" y="117"/>
                  </a:lnTo>
                  <a:lnTo>
                    <a:pt x="49" y="117"/>
                  </a:lnTo>
                  <a:lnTo>
                    <a:pt x="52" y="119"/>
                  </a:lnTo>
                  <a:lnTo>
                    <a:pt x="55" y="119"/>
                  </a:lnTo>
                  <a:lnTo>
                    <a:pt x="58" y="119"/>
                  </a:lnTo>
                  <a:lnTo>
                    <a:pt x="61" y="119"/>
                  </a:lnTo>
                  <a:lnTo>
                    <a:pt x="64" y="119"/>
                  </a:lnTo>
                  <a:lnTo>
                    <a:pt x="65" y="117"/>
                  </a:lnTo>
                  <a:lnTo>
                    <a:pt x="68" y="117"/>
                  </a:lnTo>
                  <a:lnTo>
                    <a:pt x="71" y="117"/>
                  </a:lnTo>
                  <a:lnTo>
                    <a:pt x="74" y="115"/>
                  </a:lnTo>
                  <a:lnTo>
                    <a:pt x="77" y="114"/>
                  </a:lnTo>
                  <a:lnTo>
                    <a:pt x="79" y="114"/>
                  </a:lnTo>
                  <a:lnTo>
                    <a:pt x="81" y="112"/>
                  </a:lnTo>
                  <a:lnTo>
                    <a:pt x="84" y="111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0" y="106"/>
                  </a:lnTo>
                  <a:lnTo>
                    <a:pt x="93" y="105"/>
                  </a:lnTo>
                  <a:lnTo>
                    <a:pt x="95" y="103"/>
                  </a:lnTo>
                  <a:lnTo>
                    <a:pt x="96" y="102"/>
                  </a:lnTo>
                  <a:lnTo>
                    <a:pt x="99" y="98"/>
                  </a:lnTo>
                  <a:lnTo>
                    <a:pt x="101" y="97"/>
                  </a:lnTo>
                  <a:lnTo>
                    <a:pt x="102" y="95"/>
                  </a:lnTo>
                  <a:lnTo>
                    <a:pt x="104" y="92"/>
                  </a:lnTo>
                  <a:lnTo>
                    <a:pt x="105" y="91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2"/>
                  </a:lnTo>
                  <a:lnTo>
                    <a:pt x="113" y="69"/>
                  </a:lnTo>
                  <a:lnTo>
                    <a:pt x="113" y="66"/>
                  </a:lnTo>
                  <a:lnTo>
                    <a:pt x="113" y="63"/>
                  </a:lnTo>
                  <a:lnTo>
                    <a:pt x="113" y="60"/>
                  </a:lnTo>
                  <a:lnTo>
                    <a:pt x="116" y="60"/>
                  </a:lnTo>
                  <a:close/>
                </a:path>
              </a:pathLst>
            </a:custGeom>
            <a:solidFill>
              <a:srgbClr val="6B6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39" name="Freeform 179"/>
            <p:cNvSpPr>
              <a:spLocks/>
            </p:cNvSpPr>
            <p:nvPr/>
          </p:nvSpPr>
          <p:spPr bwMode="auto">
            <a:xfrm>
              <a:off x="2786" y="2289"/>
              <a:ext cx="111" cy="116"/>
            </a:xfrm>
            <a:custGeom>
              <a:avLst/>
              <a:gdLst/>
              <a:ahLst/>
              <a:cxnLst>
                <a:cxn ang="0">
                  <a:pos x="109" y="46"/>
                </a:cxn>
                <a:cxn ang="0">
                  <a:pos x="106" y="32"/>
                </a:cxn>
                <a:cxn ang="0">
                  <a:pos x="99" y="20"/>
                </a:cxn>
                <a:cxn ang="0">
                  <a:pos x="88" y="11"/>
                </a:cxn>
                <a:cxn ang="0">
                  <a:pos x="77" y="5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7" y="3"/>
                </a:cxn>
                <a:cxn ang="0">
                  <a:pos x="25" y="9"/>
                </a:cxn>
                <a:cxn ang="0">
                  <a:pos x="14" y="18"/>
                </a:cxn>
                <a:cxn ang="0">
                  <a:pos x="7" y="29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1" y="72"/>
                </a:cxn>
                <a:cxn ang="0">
                  <a:pos x="7" y="85"/>
                </a:cxn>
                <a:cxn ang="0">
                  <a:pos x="14" y="95"/>
                </a:cxn>
                <a:cxn ang="0">
                  <a:pos x="25" y="105"/>
                </a:cxn>
                <a:cxn ang="0">
                  <a:pos x="37" y="111"/>
                </a:cxn>
                <a:cxn ang="0">
                  <a:pos x="50" y="116"/>
                </a:cxn>
                <a:cxn ang="0">
                  <a:pos x="63" y="114"/>
                </a:cxn>
                <a:cxn ang="0">
                  <a:pos x="77" y="111"/>
                </a:cxn>
                <a:cxn ang="0">
                  <a:pos x="88" y="103"/>
                </a:cxn>
                <a:cxn ang="0">
                  <a:pos x="99" y="94"/>
                </a:cxn>
                <a:cxn ang="0">
                  <a:pos x="106" y="82"/>
                </a:cxn>
                <a:cxn ang="0">
                  <a:pos x="109" y="69"/>
                </a:cxn>
                <a:cxn ang="0">
                  <a:pos x="109" y="57"/>
                </a:cxn>
                <a:cxn ang="0">
                  <a:pos x="108" y="43"/>
                </a:cxn>
                <a:cxn ang="0">
                  <a:pos x="103" y="31"/>
                </a:cxn>
                <a:cxn ang="0">
                  <a:pos x="96" y="20"/>
                </a:cxn>
                <a:cxn ang="0">
                  <a:pos x="85" y="11"/>
                </a:cxn>
                <a:cxn ang="0">
                  <a:pos x="74" y="5"/>
                </a:cxn>
                <a:cxn ang="0">
                  <a:pos x="60" y="1"/>
                </a:cxn>
                <a:cxn ang="0">
                  <a:pos x="47" y="1"/>
                </a:cxn>
                <a:cxn ang="0">
                  <a:pos x="35" y="6"/>
                </a:cxn>
                <a:cxn ang="0">
                  <a:pos x="23" y="12"/>
                </a:cxn>
                <a:cxn ang="0">
                  <a:pos x="14" y="22"/>
                </a:cxn>
                <a:cxn ang="0">
                  <a:pos x="7" y="32"/>
                </a:cxn>
                <a:cxn ang="0">
                  <a:pos x="3" y="46"/>
                </a:cxn>
                <a:cxn ang="0">
                  <a:pos x="3" y="60"/>
                </a:cxn>
                <a:cxn ang="0">
                  <a:pos x="4" y="74"/>
                </a:cxn>
                <a:cxn ang="0">
                  <a:pos x="10" y="86"/>
                </a:cxn>
                <a:cxn ang="0">
                  <a:pos x="17" y="97"/>
                </a:cxn>
                <a:cxn ang="0">
                  <a:pos x="28" y="105"/>
                </a:cxn>
                <a:cxn ang="0">
                  <a:pos x="40" y="111"/>
                </a:cxn>
                <a:cxn ang="0">
                  <a:pos x="53" y="112"/>
                </a:cxn>
                <a:cxn ang="0">
                  <a:pos x="66" y="112"/>
                </a:cxn>
                <a:cxn ang="0">
                  <a:pos x="78" y="108"/>
                </a:cxn>
                <a:cxn ang="0">
                  <a:pos x="90" y="100"/>
                </a:cxn>
                <a:cxn ang="0">
                  <a:pos x="99" y="91"/>
                </a:cxn>
                <a:cxn ang="0">
                  <a:pos x="105" y="79"/>
                </a:cxn>
                <a:cxn ang="0">
                  <a:pos x="109" y="66"/>
                </a:cxn>
              </a:cxnLst>
              <a:rect l="0" t="0" r="r" b="b"/>
              <a:pathLst>
                <a:path w="111" h="116">
                  <a:moveTo>
                    <a:pt x="111" y="57"/>
                  </a:moveTo>
                  <a:lnTo>
                    <a:pt x="111" y="54"/>
                  </a:lnTo>
                  <a:lnTo>
                    <a:pt x="111" y="51"/>
                  </a:lnTo>
                  <a:lnTo>
                    <a:pt x="111" y="48"/>
                  </a:lnTo>
                  <a:lnTo>
                    <a:pt x="109" y="46"/>
                  </a:lnTo>
                  <a:lnTo>
                    <a:pt x="109" y="43"/>
                  </a:lnTo>
                  <a:lnTo>
                    <a:pt x="109" y="40"/>
                  </a:lnTo>
                  <a:lnTo>
                    <a:pt x="108" y="37"/>
                  </a:lnTo>
                  <a:lnTo>
                    <a:pt x="106" y="35"/>
                  </a:lnTo>
                  <a:lnTo>
                    <a:pt x="106" y="32"/>
                  </a:lnTo>
                  <a:lnTo>
                    <a:pt x="105" y="29"/>
                  </a:lnTo>
                  <a:lnTo>
                    <a:pt x="103" y="28"/>
                  </a:lnTo>
                  <a:lnTo>
                    <a:pt x="102" y="25"/>
                  </a:lnTo>
                  <a:lnTo>
                    <a:pt x="100" y="23"/>
                  </a:lnTo>
                  <a:lnTo>
                    <a:pt x="99" y="20"/>
                  </a:lnTo>
                  <a:lnTo>
                    <a:pt x="97" y="18"/>
                  </a:lnTo>
                  <a:lnTo>
                    <a:pt x="94" y="17"/>
                  </a:lnTo>
                  <a:lnTo>
                    <a:pt x="93" y="14"/>
                  </a:lnTo>
                  <a:lnTo>
                    <a:pt x="91" y="12"/>
                  </a:lnTo>
                  <a:lnTo>
                    <a:pt x="88" y="11"/>
                  </a:lnTo>
                  <a:lnTo>
                    <a:pt x="87" y="9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3"/>
                  </a:lnTo>
                  <a:lnTo>
                    <a:pt x="72" y="1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7" y="3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5" y="9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8" y="28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4" y="80"/>
                  </a:lnTo>
                  <a:lnTo>
                    <a:pt x="6" y="82"/>
                  </a:lnTo>
                  <a:lnTo>
                    <a:pt x="7" y="85"/>
                  </a:lnTo>
                  <a:lnTo>
                    <a:pt x="8" y="88"/>
                  </a:lnTo>
                  <a:lnTo>
                    <a:pt x="10" y="89"/>
                  </a:lnTo>
                  <a:lnTo>
                    <a:pt x="11" y="92"/>
                  </a:lnTo>
                  <a:lnTo>
                    <a:pt x="13" y="94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7" y="100"/>
                  </a:lnTo>
                  <a:lnTo>
                    <a:pt x="20" y="102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31" y="109"/>
                  </a:lnTo>
                  <a:lnTo>
                    <a:pt x="34" y="111"/>
                  </a:lnTo>
                  <a:lnTo>
                    <a:pt x="37" y="111"/>
                  </a:lnTo>
                  <a:lnTo>
                    <a:pt x="40" y="112"/>
                  </a:lnTo>
                  <a:lnTo>
                    <a:pt x="41" y="114"/>
                  </a:lnTo>
                  <a:lnTo>
                    <a:pt x="44" y="114"/>
                  </a:lnTo>
                  <a:lnTo>
                    <a:pt x="47" y="114"/>
                  </a:lnTo>
                  <a:lnTo>
                    <a:pt x="50" y="116"/>
                  </a:lnTo>
                  <a:lnTo>
                    <a:pt x="53" y="116"/>
                  </a:lnTo>
                  <a:lnTo>
                    <a:pt x="56" y="116"/>
                  </a:lnTo>
                  <a:lnTo>
                    <a:pt x="59" y="116"/>
                  </a:lnTo>
                  <a:lnTo>
                    <a:pt x="62" y="116"/>
                  </a:lnTo>
                  <a:lnTo>
                    <a:pt x="63" y="114"/>
                  </a:lnTo>
                  <a:lnTo>
                    <a:pt x="66" y="114"/>
                  </a:lnTo>
                  <a:lnTo>
                    <a:pt x="69" y="114"/>
                  </a:lnTo>
                  <a:lnTo>
                    <a:pt x="72" y="112"/>
                  </a:lnTo>
                  <a:lnTo>
                    <a:pt x="75" y="111"/>
                  </a:lnTo>
                  <a:lnTo>
                    <a:pt x="77" y="111"/>
                  </a:lnTo>
                  <a:lnTo>
                    <a:pt x="79" y="109"/>
                  </a:lnTo>
                  <a:lnTo>
                    <a:pt x="82" y="108"/>
                  </a:lnTo>
                  <a:lnTo>
                    <a:pt x="84" y="106"/>
                  </a:lnTo>
                  <a:lnTo>
                    <a:pt x="87" y="105"/>
                  </a:lnTo>
                  <a:lnTo>
                    <a:pt x="88" y="103"/>
                  </a:lnTo>
                  <a:lnTo>
                    <a:pt x="91" y="102"/>
                  </a:lnTo>
                  <a:lnTo>
                    <a:pt x="93" y="100"/>
                  </a:lnTo>
                  <a:lnTo>
                    <a:pt x="94" y="99"/>
                  </a:lnTo>
                  <a:lnTo>
                    <a:pt x="97" y="95"/>
                  </a:lnTo>
                  <a:lnTo>
                    <a:pt x="99" y="94"/>
                  </a:lnTo>
                  <a:lnTo>
                    <a:pt x="100" y="92"/>
                  </a:lnTo>
                  <a:lnTo>
                    <a:pt x="102" y="89"/>
                  </a:lnTo>
                  <a:lnTo>
                    <a:pt x="103" y="88"/>
                  </a:lnTo>
                  <a:lnTo>
                    <a:pt x="105" y="85"/>
                  </a:lnTo>
                  <a:lnTo>
                    <a:pt x="106" y="82"/>
                  </a:lnTo>
                  <a:lnTo>
                    <a:pt x="106" y="80"/>
                  </a:lnTo>
                  <a:lnTo>
                    <a:pt x="108" y="77"/>
                  </a:lnTo>
                  <a:lnTo>
                    <a:pt x="109" y="74"/>
                  </a:lnTo>
                  <a:lnTo>
                    <a:pt x="109" y="72"/>
                  </a:lnTo>
                  <a:lnTo>
                    <a:pt x="109" y="69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11" y="60"/>
                  </a:lnTo>
                  <a:lnTo>
                    <a:pt x="111" y="57"/>
                  </a:lnTo>
                  <a:lnTo>
                    <a:pt x="109" y="57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9" y="49"/>
                  </a:lnTo>
                  <a:lnTo>
                    <a:pt x="108" y="46"/>
                  </a:lnTo>
                  <a:lnTo>
                    <a:pt x="108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5" y="35"/>
                  </a:lnTo>
                  <a:lnTo>
                    <a:pt x="103" y="32"/>
                  </a:lnTo>
                  <a:lnTo>
                    <a:pt x="103" y="31"/>
                  </a:lnTo>
                  <a:lnTo>
                    <a:pt x="102" y="28"/>
                  </a:lnTo>
                  <a:lnTo>
                    <a:pt x="100" y="26"/>
                  </a:lnTo>
                  <a:lnTo>
                    <a:pt x="99" y="25"/>
                  </a:lnTo>
                  <a:lnTo>
                    <a:pt x="97" y="22"/>
                  </a:lnTo>
                  <a:lnTo>
                    <a:pt x="96" y="20"/>
                  </a:lnTo>
                  <a:lnTo>
                    <a:pt x="93" y="18"/>
                  </a:lnTo>
                  <a:lnTo>
                    <a:pt x="91" y="15"/>
                  </a:lnTo>
                  <a:lnTo>
                    <a:pt x="90" y="14"/>
                  </a:lnTo>
                  <a:lnTo>
                    <a:pt x="87" y="12"/>
                  </a:lnTo>
                  <a:lnTo>
                    <a:pt x="85" y="11"/>
                  </a:lnTo>
                  <a:lnTo>
                    <a:pt x="82" y="9"/>
                  </a:lnTo>
                  <a:lnTo>
                    <a:pt x="81" y="8"/>
                  </a:lnTo>
                  <a:lnTo>
                    <a:pt x="78" y="8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3" y="25"/>
                  </a:lnTo>
                  <a:lnTo>
                    <a:pt x="11" y="26"/>
                  </a:lnTo>
                  <a:lnTo>
                    <a:pt x="10" y="28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6" y="79"/>
                  </a:lnTo>
                  <a:lnTo>
                    <a:pt x="7" y="82"/>
                  </a:lnTo>
                  <a:lnTo>
                    <a:pt x="8" y="83"/>
                  </a:lnTo>
                  <a:lnTo>
                    <a:pt x="10" y="86"/>
                  </a:lnTo>
                  <a:lnTo>
                    <a:pt x="11" y="88"/>
                  </a:lnTo>
                  <a:lnTo>
                    <a:pt x="13" y="91"/>
                  </a:lnTo>
                  <a:lnTo>
                    <a:pt x="14" y="92"/>
                  </a:lnTo>
                  <a:lnTo>
                    <a:pt x="16" y="95"/>
                  </a:lnTo>
                  <a:lnTo>
                    <a:pt x="17" y="97"/>
                  </a:lnTo>
                  <a:lnTo>
                    <a:pt x="19" y="99"/>
                  </a:lnTo>
                  <a:lnTo>
                    <a:pt x="22" y="100"/>
                  </a:lnTo>
                  <a:lnTo>
                    <a:pt x="23" y="102"/>
                  </a:lnTo>
                  <a:lnTo>
                    <a:pt x="25" y="103"/>
                  </a:lnTo>
                  <a:lnTo>
                    <a:pt x="28" y="105"/>
                  </a:lnTo>
                  <a:lnTo>
                    <a:pt x="29" y="106"/>
                  </a:lnTo>
                  <a:lnTo>
                    <a:pt x="32" y="108"/>
                  </a:lnTo>
                  <a:lnTo>
                    <a:pt x="35" y="109"/>
                  </a:lnTo>
                  <a:lnTo>
                    <a:pt x="37" y="109"/>
                  </a:lnTo>
                  <a:lnTo>
                    <a:pt x="40" y="111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7" y="112"/>
                  </a:lnTo>
                  <a:lnTo>
                    <a:pt x="50" y="112"/>
                  </a:lnTo>
                  <a:lnTo>
                    <a:pt x="53" y="112"/>
                  </a:lnTo>
                  <a:lnTo>
                    <a:pt x="56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3" y="112"/>
                  </a:lnTo>
                  <a:lnTo>
                    <a:pt x="66" y="112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81" y="106"/>
                  </a:lnTo>
                  <a:lnTo>
                    <a:pt x="82" y="105"/>
                  </a:lnTo>
                  <a:lnTo>
                    <a:pt x="85" y="103"/>
                  </a:lnTo>
                  <a:lnTo>
                    <a:pt x="87" y="102"/>
                  </a:lnTo>
                  <a:lnTo>
                    <a:pt x="90" y="100"/>
                  </a:lnTo>
                  <a:lnTo>
                    <a:pt x="91" y="99"/>
                  </a:lnTo>
                  <a:lnTo>
                    <a:pt x="93" y="97"/>
                  </a:lnTo>
                  <a:lnTo>
                    <a:pt x="96" y="95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0" y="88"/>
                  </a:lnTo>
                  <a:lnTo>
                    <a:pt x="102" y="86"/>
                  </a:lnTo>
                  <a:lnTo>
                    <a:pt x="103" y="83"/>
                  </a:lnTo>
                  <a:lnTo>
                    <a:pt x="103" y="82"/>
                  </a:lnTo>
                  <a:lnTo>
                    <a:pt x="105" y="79"/>
                  </a:lnTo>
                  <a:lnTo>
                    <a:pt x="106" y="77"/>
                  </a:lnTo>
                  <a:lnTo>
                    <a:pt x="106" y="74"/>
                  </a:lnTo>
                  <a:lnTo>
                    <a:pt x="108" y="71"/>
                  </a:lnTo>
                  <a:lnTo>
                    <a:pt x="108" y="68"/>
                  </a:lnTo>
                  <a:lnTo>
                    <a:pt x="109" y="66"/>
                  </a:lnTo>
                  <a:lnTo>
                    <a:pt x="109" y="63"/>
                  </a:lnTo>
                  <a:lnTo>
                    <a:pt x="109" y="60"/>
                  </a:lnTo>
                  <a:lnTo>
                    <a:pt x="109" y="57"/>
                  </a:lnTo>
                  <a:lnTo>
                    <a:pt x="111" y="57"/>
                  </a:lnTo>
                  <a:close/>
                </a:path>
              </a:pathLst>
            </a:custGeom>
            <a:solidFill>
              <a:srgbClr val="707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0" name="Freeform 180"/>
            <p:cNvSpPr>
              <a:spLocks/>
            </p:cNvSpPr>
            <p:nvPr/>
          </p:nvSpPr>
          <p:spPr bwMode="auto">
            <a:xfrm>
              <a:off x="2789" y="2290"/>
              <a:ext cx="106" cy="111"/>
            </a:xfrm>
            <a:custGeom>
              <a:avLst/>
              <a:gdLst/>
              <a:ahLst/>
              <a:cxnLst>
                <a:cxn ang="0">
                  <a:pos x="105" y="45"/>
                </a:cxn>
                <a:cxn ang="0">
                  <a:pos x="100" y="31"/>
                </a:cxn>
                <a:cxn ang="0">
                  <a:pos x="94" y="21"/>
                </a:cxn>
                <a:cxn ang="0">
                  <a:pos x="84" y="11"/>
                </a:cxn>
                <a:cxn ang="0">
                  <a:pos x="74" y="5"/>
                </a:cxn>
                <a:cxn ang="0">
                  <a:pos x="60" y="0"/>
                </a:cxn>
                <a:cxn ang="0">
                  <a:pos x="47" y="0"/>
                </a:cxn>
                <a:cxn ang="0">
                  <a:pos x="34" y="4"/>
                </a:cxn>
                <a:cxn ang="0">
                  <a:pos x="22" y="10"/>
                </a:cxn>
                <a:cxn ang="0">
                  <a:pos x="13" y="19"/>
                </a:cxn>
                <a:cxn ang="0">
                  <a:pos x="5" y="30"/>
                </a:cxn>
                <a:cxn ang="0">
                  <a:pos x="1" y="42"/>
                </a:cxn>
                <a:cxn ang="0">
                  <a:pos x="0" y="56"/>
                </a:cxn>
                <a:cxn ang="0">
                  <a:pos x="1" y="70"/>
                </a:cxn>
                <a:cxn ang="0">
                  <a:pos x="5" y="82"/>
                </a:cxn>
                <a:cxn ang="0">
                  <a:pos x="13" y="94"/>
                </a:cxn>
                <a:cxn ang="0">
                  <a:pos x="22" y="102"/>
                </a:cxn>
                <a:cxn ang="0">
                  <a:pos x="34" y="108"/>
                </a:cxn>
                <a:cxn ang="0">
                  <a:pos x="47" y="111"/>
                </a:cxn>
                <a:cxn ang="0">
                  <a:pos x="60" y="111"/>
                </a:cxn>
                <a:cxn ang="0">
                  <a:pos x="74" y="108"/>
                </a:cxn>
                <a:cxn ang="0">
                  <a:pos x="84" y="101"/>
                </a:cxn>
                <a:cxn ang="0">
                  <a:pos x="94" y="91"/>
                </a:cxn>
                <a:cxn ang="0">
                  <a:pos x="100" y="81"/>
                </a:cxn>
                <a:cxn ang="0">
                  <a:pos x="105" y="67"/>
                </a:cxn>
                <a:cxn ang="0">
                  <a:pos x="105" y="56"/>
                </a:cxn>
                <a:cxn ang="0">
                  <a:pos x="102" y="42"/>
                </a:cxn>
                <a:cxn ang="0">
                  <a:pos x="97" y="31"/>
                </a:cxn>
                <a:cxn ang="0">
                  <a:pos x="91" y="21"/>
                </a:cxn>
                <a:cxn ang="0">
                  <a:pos x="81" y="11"/>
                </a:cxn>
                <a:cxn ang="0">
                  <a:pos x="71" y="5"/>
                </a:cxn>
                <a:cxn ang="0">
                  <a:pos x="57" y="2"/>
                </a:cxn>
                <a:cxn ang="0">
                  <a:pos x="44" y="4"/>
                </a:cxn>
                <a:cxn ang="0">
                  <a:pos x="32" y="7"/>
                </a:cxn>
                <a:cxn ang="0">
                  <a:pos x="22" y="13"/>
                </a:cxn>
                <a:cxn ang="0">
                  <a:pos x="13" y="22"/>
                </a:cxn>
                <a:cxn ang="0">
                  <a:pos x="5" y="33"/>
                </a:cxn>
                <a:cxn ang="0">
                  <a:pos x="3" y="45"/>
                </a:cxn>
                <a:cxn ang="0">
                  <a:pos x="1" y="59"/>
                </a:cxn>
                <a:cxn ang="0">
                  <a:pos x="3" y="73"/>
                </a:cxn>
                <a:cxn ang="0">
                  <a:pos x="8" y="84"/>
                </a:cxn>
                <a:cxn ang="0">
                  <a:pos x="16" y="94"/>
                </a:cxn>
                <a:cxn ang="0">
                  <a:pos x="26" y="102"/>
                </a:cxn>
                <a:cxn ang="0">
                  <a:pos x="37" y="107"/>
                </a:cxn>
                <a:cxn ang="0">
                  <a:pos x="50" y="110"/>
                </a:cxn>
                <a:cxn ang="0">
                  <a:pos x="63" y="108"/>
                </a:cxn>
                <a:cxn ang="0">
                  <a:pos x="75" y="105"/>
                </a:cxn>
                <a:cxn ang="0">
                  <a:pos x="85" y="98"/>
                </a:cxn>
                <a:cxn ang="0">
                  <a:pos x="94" y="88"/>
                </a:cxn>
                <a:cxn ang="0">
                  <a:pos x="100" y="78"/>
                </a:cxn>
                <a:cxn ang="0">
                  <a:pos x="103" y="64"/>
                </a:cxn>
              </a:cxnLst>
              <a:rect l="0" t="0" r="r" b="b"/>
              <a:pathLst>
                <a:path w="106" h="111">
                  <a:moveTo>
                    <a:pt x="106" y="56"/>
                  </a:moveTo>
                  <a:lnTo>
                    <a:pt x="106" y="53"/>
                  </a:lnTo>
                  <a:lnTo>
                    <a:pt x="106" y="50"/>
                  </a:lnTo>
                  <a:lnTo>
                    <a:pt x="106" y="48"/>
                  </a:lnTo>
                  <a:lnTo>
                    <a:pt x="105" y="45"/>
                  </a:lnTo>
                  <a:lnTo>
                    <a:pt x="105" y="42"/>
                  </a:lnTo>
                  <a:lnTo>
                    <a:pt x="103" y="39"/>
                  </a:lnTo>
                  <a:lnTo>
                    <a:pt x="103" y="37"/>
                  </a:lnTo>
                  <a:lnTo>
                    <a:pt x="102" y="34"/>
                  </a:lnTo>
                  <a:lnTo>
                    <a:pt x="100" y="31"/>
                  </a:lnTo>
                  <a:lnTo>
                    <a:pt x="100" y="30"/>
                  </a:lnTo>
                  <a:lnTo>
                    <a:pt x="99" y="27"/>
                  </a:lnTo>
                  <a:lnTo>
                    <a:pt x="97" y="25"/>
                  </a:lnTo>
                  <a:lnTo>
                    <a:pt x="96" y="24"/>
                  </a:lnTo>
                  <a:lnTo>
                    <a:pt x="94" y="21"/>
                  </a:lnTo>
                  <a:lnTo>
                    <a:pt x="93" y="19"/>
                  </a:lnTo>
                  <a:lnTo>
                    <a:pt x="90" y="17"/>
                  </a:lnTo>
                  <a:lnTo>
                    <a:pt x="88" y="14"/>
                  </a:lnTo>
                  <a:lnTo>
                    <a:pt x="87" y="13"/>
                  </a:lnTo>
                  <a:lnTo>
                    <a:pt x="84" y="11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8" y="7"/>
                  </a:lnTo>
                  <a:lnTo>
                    <a:pt x="75" y="7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1" y="73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0" y="90"/>
                  </a:lnTo>
                  <a:lnTo>
                    <a:pt x="11" y="91"/>
                  </a:lnTo>
                  <a:lnTo>
                    <a:pt x="13" y="94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9" y="99"/>
                  </a:lnTo>
                  <a:lnTo>
                    <a:pt x="20" y="101"/>
                  </a:lnTo>
                  <a:lnTo>
                    <a:pt x="22" y="102"/>
                  </a:lnTo>
                  <a:lnTo>
                    <a:pt x="25" y="104"/>
                  </a:lnTo>
                  <a:lnTo>
                    <a:pt x="26" y="105"/>
                  </a:lnTo>
                  <a:lnTo>
                    <a:pt x="29" y="107"/>
                  </a:lnTo>
                  <a:lnTo>
                    <a:pt x="32" y="108"/>
                  </a:lnTo>
                  <a:lnTo>
                    <a:pt x="34" y="108"/>
                  </a:lnTo>
                  <a:lnTo>
                    <a:pt x="37" y="110"/>
                  </a:lnTo>
                  <a:lnTo>
                    <a:pt x="40" y="110"/>
                  </a:lnTo>
                  <a:lnTo>
                    <a:pt x="41" y="111"/>
                  </a:lnTo>
                  <a:lnTo>
                    <a:pt x="44" y="111"/>
                  </a:lnTo>
                  <a:lnTo>
                    <a:pt x="47" y="111"/>
                  </a:lnTo>
                  <a:lnTo>
                    <a:pt x="50" y="111"/>
                  </a:lnTo>
                  <a:lnTo>
                    <a:pt x="53" y="111"/>
                  </a:lnTo>
                  <a:lnTo>
                    <a:pt x="56" y="111"/>
                  </a:lnTo>
                  <a:lnTo>
                    <a:pt x="57" y="111"/>
                  </a:lnTo>
                  <a:lnTo>
                    <a:pt x="60" y="111"/>
                  </a:lnTo>
                  <a:lnTo>
                    <a:pt x="63" y="111"/>
                  </a:lnTo>
                  <a:lnTo>
                    <a:pt x="66" y="110"/>
                  </a:lnTo>
                  <a:lnTo>
                    <a:pt x="68" y="110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5" y="107"/>
                  </a:lnTo>
                  <a:lnTo>
                    <a:pt x="78" y="105"/>
                  </a:lnTo>
                  <a:lnTo>
                    <a:pt x="79" y="104"/>
                  </a:lnTo>
                  <a:lnTo>
                    <a:pt x="82" y="102"/>
                  </a:lnTo>
                  <a:lnTo>
                    <a:pt x="84" y="101"/>
                  </a:lnTo>
                  <a:lnTo>
                    <a:pt x="87" y="99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90"/>
                  </a:lnTo>
                  <a:lnTo>
                    <a:pt x="97" y="87"/>
                  </a:lnTo>
                  <a:lnTo>
                    <a:pt x="99" y="85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2" y="78"/>
                  </a:lnTo>
                  <a:lnTo>
                    <a:pt x="103" y="76"/>
                  </a:lnTo>
                  <a:lnTo>
                    <a:pt x="103" y="73"/>
                  </a:lnTo>
                  <a:lnTo>
                    <a:pt x="105" y="70"/>
                  </a:lnTo>
                  <a:lnTo>
                    <a:pt x="105" y="67"/>
                  </a:lnTo>
                  <a:lnTo>
                    <a:pt x="106" y="65"/>
                  </a:lnTo>
                  <a:lnTo>
                    <a:pt x="106" y="62"/>
                  </a:lnTo>
                  <a:lnTo>
                    <a:pt x="106" y="59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5" y="53"/>
                  </a:lnTo>
                  <a:lnTo>
                    <a:pt x="103" y="51"/>
                  </a:lnTo>
                  <a:lnTo>
                    <a:pt x="103" y="48"/>
                  </a:lnTo>
                  <a:lnTo>
                    <a:pt x="103" y="45"/>
                  </a:lnTo>
                  <a:lnTo>
                    <a:pt x="102" y="42"/>
                  </a:lnTo>
                  <a:lnTo>
                    <a:pt x="102" y="41"/>
                  </a:lnTo>
                  <a:lnTo>
                    <a:pt x="100" y="37"/>
                  </a:lnTo>
                  <a:lnTo>
                    <a:pt x="100" y="36"/>
                  </a:lnTo>
                  <a:lnTo>
                    <a:pt x="99" y="33"/>
                  </a:lnTo>
                  <a:lnTo>
                    <a:pt x="97" y="31"/>
                  </a:lnTo>
                  <a:lnTo>
                    <a:pt x="97" y="28"/>
                  </a:lnTo>
                  <a:lnTo>
                    <a:pt x="96" y="27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5" y="14"/>
                  </a:lnTo>
                  <a:lnTo>
                    <a:pt x="84" y="13"/>
                  </a:lnTo>
                  <a:lnTo>
                    <a:pt x="81" y="11"/>
                  </a:lnTo>
                  <a:lnTo>
                    <a:pt x="79" y="10"/>
                  </a:lnTo>
                  <a:lnTo>
                    <a:pt x="76" y="10"/>
                  </a:lnTo>
                  <a:lnTo>
                    <a:pt x="75" y="8"/>
                  </a:lnTo>
                  <a:lnTo>
                    <a:pt x="72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7" y="82"/>
                  </a:lnTo>
                  <a:lnTo>
                    <a:pt x="8" y="84"/>
                  </a:lnTo>
                  <a:lnTo>
                    <a:pt x="10" y="87"/>
                  </a:lnTo>
                  <a:lnTo>
                    <a:pt x="11" y="88"/>
                  </a:lnTo>
                  <a:lnTo>
                    <a:pt x="13" y="90"/>
                  </a:lnTo>
                  <a:lnTo>
                    <a:pt x="14" y="93"/>
                  </a:lnTo>
                  <a:lnTo>
                    <a:pt x="16" y="94"/>
                  </a:lnTo>
                  <a:lnTo>
                    <a:pt x="17" y="96"/>
                  </a:lnTo>
                  <a:lnTo>
                    <a:pt x="20" y="98"/>
                  </a:lnTo>
                  <a:lnTo>
                    <a:pt x="22" y="99"/>
                  </a:lnTo>
                  <a:lnTo>
                    <a:pt x="23" y="101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31" y="105"/>
                  </a:lnTo>
                  <a:lnTo>
                    <a:pt x="32" y="105"/>
                  </a:lnTo>
                  <a:lnTo>
                    <a:pt x="35" y="107"/>
                  </a:lnTo>
                  <a:lnTo>
                    <a:pt x="37" y="107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10"/>
                  </a:lnTo>
                  <a:lnTo>
                    <a:pt x="47" y="110"/>
                  </a:lnTo>
                  <a:lnTo>
                    <a:pt x="50" y="110"/>
                  </a:lnTo>
                  <a:lnTo>
                    <a:pt x="53" y="110"/>
                  </a:lnTo>
                  <a:lnTo>
                    <a:pt x="56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3" y="108"/>
                  </a:lnTo>
                  <a:lnTo>
                    <a:pt x="65" y="108"/>
                  </a:lnTo>
                  <a:lnTo>
                    <a:pt x="68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5" y="105"/>
                  </a:lnTo>
                  <a:lnTo>
                    <a:pt x="76" y="104"/>
                  </a:lnTo>
                  <a:lnTo>
                    <a:pt x="79" y="102"/>
                  </a:lnTo>
                  <a:lnTo>
                    <a:pt x="81" y="101"/>
                  </a:lnTo>
                  <a:lnTo>
                    <a:pt x="84" y="99"/>
                  </a:lnTo>
                  <a:lnTo>
                    <a:pt x="85" y="98"/>
                  </a:lnTo>
                  <a:lnTo>
                    <a:pt x="87" y="96"/>
                  </a:lnTo>
                  <a:lnTo>
                    <a:pt x="88" y="94"/>
                  </a:lnTo>
                  <a:lnTo>
                    <a:pt x="91" y="93"/>
                  </a:lnTo>
                  <a:lnTo>
                    <a:pt x="93" y="90"/>
                  </a:lnTo>
                  <a:lnTo>
                    <a:pt x="94" y="88"/>
                  </a:lnTo>
                  <a:lnTo>
                    <a:pt x="96" y="87"/>
                  </a:lnTo>
                  <a:lnTo>
                    <a:pt x="97" y="84"/>
                  </a:lnTo>
                  <a:lnTo>
                    <a:pt x="97" y="82"/>
                  </a:lnTo>
                  <a:lnTo>
                    <a:pt x="99" y="79"/>
                  </a:lnTo>
                  <a:lnTo>
                    <a:pt x="100" y="78"/>
                  </a:lnTo>
                  <a:lnTo>
                    <a:pt x="100" y="74"/>
                  </a:lnTo>
                  <a:lnTo>
                    <a:pt x="102" y="73"/>
                  </a:lnTo>
                  <a:lnTo>
                    <a:pt x="102" y="70"/>
                  </a:lnTo>
                  <a:lnTo>
                    <a:pt x="103" y="67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5" y="59"/>
                  </a:lnTo>
                  <a:lnTo>
                    <a:pt x="105" y="56"/>
                  </a:lnTo>
                  <a:lnTo>
                    <a:pt x="106" y="56"/>
                  </a:lnTo>
                  <a:close/>
                </a:path>
              </a:pathLst>
            </a:custGeom>
            <a:solidFill>
              <a:srgbClr val="757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1" name="Freeform 181"/>
            <p:cNvSpPr>
              <a:spLocks/>
            </p:cNvSpPr>
            <p:nvPr/>
          </p:nvSpPr>
          <p:spPr bwMode="auto">
            <a:xfrm>
              <a:off x="2790" y="2292"/>
              <a:ext cx="104" cy="108"/>
            </a:xfrm>
            <a:custGeom>
              <a:avLst/>
              <a:gdLst/>
              <a:ahLst/>
              <a:cxnLst>
                <a:cxn ang="0">
                  <a:pos x="102" y="43"/>
                </a:cxn>
                <a:cxn ang="0">
                  <a:pos x="98" y="31"/>
                </a:cxn>
                <a:cxn ang="0">
                  <a:pos x="92" y="20"/>
                </a:cxn>
                <a:cxn ang="0">
                  <a:pos x="83" y="11"/>
                </a:cxn>
                <a:cxn ang="0">
                  <a:pos x="71" y="5"/>
                </a:cxn>
                <a:cxn ang="0">
                  <a:pos x="59" y="2"/>
                </a:cxn>
                <a:cxn ang="0">
                  <a:pos x="46" y="0"/>
                </a:cxn>
                <a:cxn ang="0">
                  <a:pos x="34" y="3"/>
                </a:cxn>
                <a:cxn ang="0">
                  <a:pos x="22" y="9"/>
                </a:cxn>
                <a:cxn ang="0">
                  <a:pos x="13" y="19"/>
                </a:cxn>
                <a:cxn ang="0">
                  <a:pos x="6" y="29"/>
                </a:cxn>
                <a:cxn ang="0">
                  <a:pos x="2" y="40"/>
                </a:cxn>
                <a:cxn ang="0">
                  <a:pos x="0" y="54"/>
                </a:cxn>
                <a:cxn ang="0">
                  <a:pos x="2" y="68"/>
                </a:cxn>
                <a:cxn ang="0">
                  <a:pos x="6" y="80"/>
                </a:cxn>
                <a:cxn ang="0">
                  <a:pos x="13" y="91"/>
                </a:cxn>
                <a:cxn ang="0">
                  <a:pos x="22" y="99"/>
                </a:cxn>
                <a:cxn ang="0">
                  <a:pos x="34" y="105"/>
                </a:cxn>
                <a:cxn ang="0">
                  <a:pos x="46" y="108"/>
                </a:cxn>
                <a:cxn ang="0">
                  <a:pos x="59" y="108"/>
                </a:cxn>
                <a:cxn ang="0">
                  <a:pos x="71" y="103"/>
                </a:cxn>
                <a:cxn ang="0">
                  <a:pos x="83" y="97"/>
                </a:cxn>
                <a:cxn ang="0">
                  <a:pos x="92" y="88"/>
                </a:cxn>
                <a:cxn ang="0">
                  <a:pos x="98" y="77"/>
                </a:cxn>
                <a:cxn ang="0">
                  <a:pos x="102" y="65"/>
                </a:cxn>
                <a:cxn ang="0">
                  <a:pos x="101" y="54"/>
                </a:cxn>
                <a:cxn ang="0">
                  <a:pos x="99" y="42"/>
                </a:cxn>
                <a:cxn ang="0">
                  <a:pos x="95" y="29"/>
                </a:cxn>
                <a:cxn ang="0">
                  <a:pos x="89" y="20"/>
                </a:cxn>
                <a:cxn ang="0">
                  <a:pos x="78" y="11"/>
                </a:cxn>
                <a:cxn ang="0">
                  <a:pos x="68" y="6"/>
                </a:cxn>
                <a:cxn ang="0">
                  <a:pos x="56" y="3"/>
                </a:cxn>
                <a:cxn ang="0">
                  <a:pos x="44" y="3"/>
                </a:cxn>
                <a:cxn ang="0">
                  <a:pos x="33" y="6"/>
                </a:cxn>
                <a:cxn ang="0">
                  <a:pos x="22" y="12"/>
                </a:cxn>
                <a:cxn ang="0">
                  <a:pos x="13" y="22"/>
                </a:cxn>
                <a:cxn ang="0">
                  <a:pos x="6" y="32"/>
                </a:cxn>
                <a:cxn ang="0">
                  <a:pos x="3" y="43"/>
                </a:cxn>
                <a:cxn ang="0">
                  <a:pos x="2" y="57"/>
                </a:cxn>
                <a:cxn ang="0">
                  <a:pos x="4" y="69"/>
                </a:cxn>
                <a:cxn ang="0">
                  <a:pos x="9" y="82"/>
                </a:cxn>
                <a:cxn ang="0">
                  <a:pos x="16" y="91"/>
                </a:cxn>
                <a:cxn ang="0">
                  <a:pos x="25" y="99"/>
                </a:cxn>
                <a:cxn ang="0">
                  <a:pos x="37" y="103"/>
                </a:cxn>
                <a:cxn ang="0">
                  <a:pos x="49" y="106"/>
                </a:cxn>
                <a:cxn ang="0">
                  <a:pos x="61" y="105"/>
                </a:cxn>
                <a:cxn ang="0">
                  <a:pos x="73" y="100"/>
                </a:cxn>
                <a:cxn ang="0">
                  <a:pos x="83" y="94"/>
                </a:cxn>
                <a:cxn ang="0">
                  <a:pos x="92" y="85"/>
                </a:cxn>
                <a:cxn ang="0">
                  <a:pos x="98" y="74"/>
                </a:cxn>
                <a:cxn ang="0">
                  <a:pos x="101" y="62"/>
                </a:cxn>
              </a:cxnLst>
              <a:rect l="0" t="0" r="r" b="b"/>
              <a:pathLst>
                <a:path w="104" h="108">
                  <a:moveTo>
                    <a:pt x="104" y="54"/>
                  </a:moveTo>
                  <a:lnTo>
                    <a:pt x="104" y="51"/>
                  </a:lnTo>
                  <a:lnTo>
                    <a:pt x="102" y="49"/>
                  </a:lnTo>
                  <a:lnTo>
                    <a:pt x="102" y="46"/>
                  </a:lnTo>
                  <a:lnTo>
                    <a:pt x="102" y="43"/>
                  </a:lnTo>
                  <a:lnTo>
                    <a:pt x="101" y="40"/>
                  </a:lnTo>
                  <a:lnTo>
                    <a:pt x="101" y="39"/>
                  </a:lnTo>
                  <a:lnTo>
                    <a:pt x="99" y="35"/>
                  </a:lnTo>
                  <a:lnTo>
                    <a:pt x="99" y="34"/>
                  </a:lnTo>
                  <a:lnTo>
                    <a:pt x="98" y="31"/>
                  </a:lnTo>
                  <a:lnTo>
                    <a:pt x="96" y="29"/>
                  </a:lnTo>
                  <a:lnTo>
                    <a:pt x="96" y="26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2" y="20"/>
                  </a:lnTo>
                  <a:lnTo>
                    <a:pt x="90" y="19"/>
                  </a:lnTo>
                  <a:lnTo>
                    <a:pt x="87" y="17"/>
                  </a:lnTo>
                  <a:lnTo>
                    <a:pt x="86" y="14"/>
                  </a:lnTo>
                  <a:lnTo>
                    <a:pt x="84" y="12"/>
                  </a:lnTo>
                  <a:lnTo>
                    <a:pt x="83" y="11"/>
                  </a:lnTo>
                  <a:lnTo>
                    <a:pt x="80" y="9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4" y="6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77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3" y="91"/>
                  </a:lnTo>
                  <a:lnTo>
                    <a:pt x="15" y="92"/>
                  </a:lnTo>
                  <a:lnTo>
                    <a:pt x="16" y="94"/>
                  </a:lnTo>
                  <a:lnTo>
                    <a:pt x="19" y="96"/>
                  </a:lnTo>
                  <a:lnTo>
                    <a:pt x="21" y="97"/>
                  </a:lnTo>
                  <a:lnTo>
                    <a:pt x="22" y="99"/>
                  </a:lnTo>
                  <a:lnTo>
                    <a:pt x="25" y="100"/>
                  </a:lnTo>
                  <a:lnTo>
                    <a:pt x="27" y="102"/>
                  </a:lnTo>
                  <a:lnTo>
                    <a:pt x="30" y="103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36" y="105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3" y="108"/>
                  </a:lnTo>
                  <a:lnTo>
                    <a:pt x="46" y="108"/>
                  </a:lnTo>
                  <a:lnTo>
                    <a:pt x="49" y="108"/>
                  </a:lnTo>
                  <a:lnTo>
                    <a:pt x="52" y="108"/>
                  </a:lnTo>
                  <a:lnTo>
                    <a:pt x="55" y="108"/>
                  </a:lnTo>
                  <a:lnTo>
                    <a:pt x="56" y="108"/>
                  </a:lnTo>
                  <a:lnTo>
                    <a:pt x="59" y="108"/>
                  </a:lnTo>
                  <a:lnTo>
                    <a:pt x="62" y="106"/>
                  </a:lnTo>
                  <a:lnTo>
                    <a:pt x="64" y="106"/>
                  </a:lnTo>
                  <a:lnTo>
                    <a:pt x="67" y="105"/>
                  </a:lnTo>
                  <a:lnTo>
                    <a:pt x="70" y="105"/>
                  </a:lnTo>
                  <a:lnTo>
                    <a:pt x="71" y="103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8" y="100"/>
                  </a:lnTo>
                  <a:lnTo>
                    <a:pt x="80" y="99"/>
                  </a:lnTo>
                  <a:lnTo>
                    <a:pt x="83" y="97"/>
                  </a:lnTo>
                  <a:lnTo>
                    <a:pt x="84" y="96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90" y="91"/>
                  </a:lnTo>
                  <a:lnTo>
                    <a:pt x="92" y="88"/>
                  </a:lnTo>
                  <a:lnTo>
                    <a:pt x="93" y="86"/>
                  </a:lnTo>
                  <a:lnTo>
                    <a:pt x="95" y="85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8" y="77"/>
                  </a:lnTo>
                  <a:lnTo>
                    <a:pt x="99" y="76"/>
                  </a:lnTo>
                  <a:lnTo>
                    <a:pt x="99" y="72"/>
                  </a:lnTo>
                  <a:lnTo>
                    <a:pt x="101" y="71"/>
                  </a:lnTo>
                  <a:lnTo>
                    <a:pt x="101" y="68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4" y="57"/>
                  </a:lnTo>
                  <a:lnTo>
                    <a:pt x="104" y="54"/>
                  </a:lnTo>
                  <a:lnTo>
                    <a:pt x="101" y="54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1" y="46"/>
                  </a:lnTo>
                  <a:lnTo>
                    <a:pt x="101" y="43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7"/>
                  </a:lnTo>
                  <a:lnTo>
                    <a:pt x="98" y="34"/>
                  </a:lnTo>
                  <a:lnTo>
                    <a:pt x="96" y="32"/>
                  </a:lnTo>
                  <a:lnTo>
                    <a:pt x="95" y="29"/>
                  </a:lnTo>
                  <a:lnTo>
                    <a:pt x="93" y="28"/>
                  </a:lnTo>
                  <a:lnTo>
                    <a:pt x="93" y="25"/>
                  </a:lnTo>
                  <a:lnTo>
                    <a:pt x="92" y="23"/>
                  </a:lnTo>
                  <a:lnTo>
                    <a:pt x="90" y="22"/>
                  </a:lnTo>
                  <a:lnTo>
                    <a:pt x="89" y="20"/>
                  </a:lnTo>
                  <a:lnTo>
                    <a:pt x="86" y="17"/>
                  </a:lnTo>
                  <a:lnTo>
                    <a:pt x="84" y="15"/>
                  </a:lnTo>
                  <a:lnTo>
                    <a:pt x="83" y="14"/>
                  </a:lnTo>
                  <a:lnTo>
                    <a:pt x="81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3" y="65"/>
                  </a:lnTo>
                  <a:lnTo>
                    <a:pt x="3" y="68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6" y="77"/>
                  </a:lnTo>
                  <a:lnTo>
                    <a:pt x="7" y="79"/>
                  </a:lnTo>
                  <a:lnTo>
                    <a:pt x="9" y="82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3" y="86"/>
                  </a:lnTo>
                  <a:lnTo>
                    <a:pt x="15" y="89"/>
                  </a:lnTo>
                  <a:lnTo>
                    <a:pt x="16" y="91"/>
                  </a:lnTo>
                  <a:lnTo>
                    <a:pt x="18" y="92"/>
                  </a:lnTo>
                  <a:lnTo>
                    <a:pt x="19" y="94"/>
                  </a:lnTo>
                  <a:lnTo>
                    <a:pt x="22" y="96"/>
                  </a:lnTo>
                  <a:lnTo>
                    <a:pt x="24" y="97"/>
                  </a:lnTo>
                  <a:lnTo>
                    <a:pt x="25" y="99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33" y="102"/>
                  </a:lnTo>
                  <a:lnTo>
                    <a:pt x="34" y="103"/>
                  </a:lnTo>
                  <a:lnTo>
                    <a:pt x="37" y="103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6" y="106"/>
                  </a:lnTo>
                  <a:lnTo>
                    <a:pt x="49" y="106"/>
                  </a:lnTo>
                  <a:lnTo>
                    <a:pt x="52" y="106"/>
                  </a:lnTo>
                  <a:lnTo>
                    <a:pt x="53" y="106"/>
                  </a:lnTo>
                  <a:lnTo>
                    <a:pt x="56" y="106"/>
                  </a:lnTo>
                  <a:lnTo>
                    <a:pt x="59" y="105"/>
                  </a:lnTo>
                  <a:lnTo>
                    <a:pt x="61" y="105"/>
                  </a:lnTo>
                  <a:lnTo>
                    <a:pt x="64" y="105"/>
                  </a:lnTo>
                  <a:lnTo>
                    <a:pt x="67" y="103"/>
                  </a:lnTo>
                  <a:lnTo>
                    <a:pt x="68" y="103"/>
                  </a:lnTo>
                  <a:lnTo>
                    <a:pt x="71" y="102"/>
                  </a:lnTo>
                  <a:lnTo>
                    <a:pt x="73" y="100"/>
                  </a:lnTo>
                  <a:lnTo>
                    <a:pt x="75" y="100"/>
                  </a:lnTo>
                  <a:lnTo>
                    <a:pt x="77" y="99"/>
                  </a:lnTo>
                  <a:lnTo>
                    <a:pt x="78" y="97"/>
                  </a:lnTo>
                  <a:lnTo>
                    <a:pt x="81" y="96"/>
                  </a:lnTo>
                  <a:lnTo>
                    <a:pt x="83" y="94"/>
                  </a:lnTo>
                  <a:lnTo>
                    <a:pt x="84" y="92"/>
                  </a:lnTo>
                  <a:lnTo>
                    <a:pt x="86" y="91"/>
                  </a:lnTo>
                  <a:lnTo>
                    <a:pt x="89" y="89"/>
                  </a:lnTo>
                  <a:lnTo>
                    <a:pt x="90" y="86"/>
                  </a:lnTo>
                  <a:lnTo>
                    <a:pt x="92" y="85"/>
                  </a:lnTo>
                  <a:lnTo>
                    <a:pt x="93" y="83"/>
                  </a:lnTo>
                  <a:lnTo>
                    <a:pt x="93" y="82"/>
                  </a:lnTo>
                  <a:lnTo>
                    <a:pt x="95" y="79"/>
                  </a:lnTo>
                  <a:lnTo>
                    <a:pt x="96" y="77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104" y="54"/>
                  </a:lnTo>
                  <a:close/>
                </a:path>
              </a:pathLst>
            </a:custGeom>
            <a:solidFill>
              <a:srgbClr val="7A7A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2" name="Freeform 182"/>
            <p:cNvSpPr>
              <a:spLocks/>
            </p:cNvSpPr>
            <p:nvPr/>
          </p:nvSpPr>
          <p:spPr bwMode="auto">
            <a:xfrm>
              <a:off x="2792" y="2295"/>
              <a:ext cx="99" cy="103"/>
            </a:xfrm>
            <a:custGeom>
              <a:avLst/>
              <a:gdLst/>
              <a:ahLst/>
              <a:cxnLst>
                <a:cxn ang="0">
                  <a:pos x="99" y="40"/>
                </a:cxn>
                <a:cxn ang="0">
                  <a:pos x="94" y="29"/>
                </a:cxn>
                <a:cxn ang="0">
                  <a:pos x="88" y="19"/>
                </a:cxn>
                <a:cxn ang="0">
                  <a:pos x="79" y="9"/>
                </a:cxn>
                <a:cxn ang="0">
                  <a:pos x="69" y="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3" y="17"/>
                </a:cxn>
                <a:cxn ang="0">
                  <a:pos x="5" y="26"/>
                </a:cxn>
                <a:cxn ang="0">
                  <a:pos x="1" y="39"/>
                </a:cxn>
                <a:cxn ang="0">
                  <a:pos x="0" y="51"/>
                </a:cxn>
                <a:cxn ang="0">
                  <a:pos x="1" y="65"/>
                </a:cxn>
                <a:cxn ang="0">
                  <a:pos x="5" y="76"/>
                </a:cxn>
                <a:cxn ang="0">
                  <a:pos x="13" y="86"/>
                </a:cxn>
                <a:cxn ang="0">
                  <a:pos x="22" y="94"/>
                </a:cxn>
                <a:cxn ang="0">
                  <a:pos x="32" y="100"/>
                </a:cxn>
                <a:cxn ang="0">
                  <a:pos x="44" y="103"/>
                </a:cxn>
                <a:cxn ang="0">
                  <a:pos x="57" y="102"/>
                </a:cxn>
                <a:cxn ang="0">
                  <a:pos x="69" y="99"/>
                </a:cxn>
                <a:cxn ang="0">
                  <a:pos x="79" y="93"/>
                </a:cxn>
                <a:cxn ang="0">
                  <a:pos x="88" y="83"/>
                </a:cxn>
                <a:cxn ang="0">
                  <a:pos x="94" y="74"/>
                </a:cxn>
                <a:cxn ang="0">
                  <a:pos x="99" y="62"/>
                </a:cxn>
                <a:cxn ang="0">
                  <a:pos x="97" y="51"/>
                </a:cxn>
                <a:cxn ang="0">
                  <a:pos x="96" y="39"/>
                </a:cxn>
                <a:cxn ang="0">
                  <a:pos x="91" y="28"/>
                </a:cxn>
                <a:cxn ang="0">
                  <a:pos x="85" y="19"/>
                </a:cxn>
                <a:cxn ang="0">
                  <a:pos x="76" y="9"/>
                </a:cxn>
                <a:cxn ang="0">
                  <a:pos x="66" y="5"/>
                </a:cxn>
                <a:cxn ang="0">
                  <a:pos x="54" y="2"/>
                </a:cxn>
                <a:cxn ang="0">
                  <a:pos x="42" y="2"/>
                </a:cxn>
                <a:cxn ang="0">
                  <a:pos x="31" y="6"/>
                </a:cxn>
                <a:cxn ang="0">
                  <a:pos x="20" y="11"/>
                </a:cxn>
                <a:cxn ang="0">
                  <a:pos x="13" y="20"/>
                </a:cxn>
                <a:cxn ang="0">
                  <a:pos x="7" y="29"/>
                </a:cxn>
                <a:cxn ang="0">
                  <a:pos x="2" y="42"/>
                </a:cxn>
                <a:cxn ang="0">
                  <a:pos x="2" y="54"/>
                </a:cxn>
                <a:cxn ang="0">
                  <a:pos x="4" y="66"/>
                </a:cxn>
                <a:cxn ang="0">
                  <a:pos x="8" y="77"/>
                </a:cxn>
                <a:cxn ang="0">
                  <a:pos x="16" y="86"/>
                </a:cxn>
                <a:cxn ang="0">
                  <a:pos x="25" y="94"/>
                </a:cxn>
                <a:cxn ang="0">
                  <a:pos x="35" y="99"/>
                </a:cxn>
                <a:cxn ang="0">
                  <a:pos x="47" y="100"/>
                </a:cxn>
                <a:cxn ang="0">
                  <a:pos x="59" y="100"/>
                </a:cxn>
                <a:cxn ang="0">
                  <a:pos x="71" y="96"/>
                </a:cxn>
                <a:cxn ang="0">
                  <a:pos x="79" y="89"/>
                </a:cxn>
                <a:cxn ang="0">
                  <a:pos x="88" y="80"/>
                </a:cxn>
                <a:cxn ang="0">
                  <a:pos x="93" y="71"/>
                </a:cxn>
                <a:cxn ang="0">
                  <a:pos x="97" y="59"/>
                </a:cxn>
              </a:cxnLst>
              <a:rect l="0" t="0" r="r" b="b"/>
              <a:pathLst>
                <a:path w="99" h="103">
                  <a:moveTo>
                    <a:pt x="99" y="51"/>
                  </a:moveTo>
                  <a:lnTo>
                    <a:pt x="99" y="48"/>
                  </a:lnTo>
                  <a:lnTo>
                    <a:pt x="99" y="46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6" y="34"/>
                  </a:lnTo>
                  <a:lnTo>
                    <a:pt x="96" y="31"/>
                  </a:lnTo>
                  <a:lnTo>
                    <a:pt x="94" y="29"/>
                  </a:lnTo>
                  <a:lnTo>
                    <a:pt x="93" y="26"/>
                  </a:lnTo>
                  <a:lnTo>
                    <a:pt x="91" y="25"/>
                  </a:lnTo>
                  <a:lnTo>
                    <a:pt x="91" y="22"/>
                  </a:lnTo>
                  <a:lnTo>
                    <a:pt x="90" y="20"/>
                  </a:lnTo>
                  <a:lnTo>
                    <a:pt x="88" y="19"/>
                  </a:lnTo>
                  <a:lnTo>
                    <a:pt x="87" y="17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81" y="11"/>
                  </a:lnTo>
                  <a:lnTo>
                    <a:pt x="79" y="9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71" y="5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7" y="79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1" y="83"/>
                  </a:lnTo>
                  <a:lnTo>
                    <a:pt x="13" y="86"/>
                  </a:lnTo>
                  <a:lnTo>
                    <a:pt x="14" y="88"/>
                  </a:lnTo>
                  <a:lnTo>
                    <a:pt x="16" y="89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4"/>
                  </a:lnTo>
                  <a:lnTo>
                    <a:pt x="23" y="96"/>
                  </a:lnTo>
                  <a:lnTo>
                    <a:pt x="26" y="97"/>
                  </a:lnTo>
                  <a:lnTo>
                    <a:pt x="28" y="97"/>
                  </a:lnTo>
                  <a:lnTo>
                    <a:pt x="31" y="99"/>
                  </a:lnTo>
                  <a:lnTo>
                    <a:pt x="32" y="100"/>
                  </a:lnTo>
                  <a:lnTo>
                    <a:pt x="35" y="100"/>
                  </a:lnTo>
                  <a:lnTo>
                    <a:pt x="37" y="102"/>
                  </a:lnTo>
                  <a:lnTo>
                    <a:pt x="39" y="102"/>
                  </a:lnTo>
                  <a:lnTo>
                    <a:pt x="42" y="102"/>
                  </a:lnTo>
                  <a:lnTo>
                    <a:pt x="44" y="103"/>
                  </a:lnTo>
                  <a:lnTo>
                    <a:pt x="47" y="103"/>
                  </a:lnTo>
                  <a:lnTo>
                    <a:pt x="50" y="103"/>
                  </a:lnTo>
                  <a:lnTo>
                    <a:pt x="51" y="103"/>
                  </a:lnTo>
                  <a:lnTo>
                    <a:pt x="54" y="103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2" y="102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9" y="99"/>
                  </a:lnTo>
                  <a:lnTo>
                    <a:pt x="71" y="97"/>
                  </a:lnTo>
                  <a:lnTo>
                    <a:pt x="73" y="97"/>
                  </a:lnTo>
                  <a:lnTo>
                    <a:pt x="75" y="96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4" y="88"/>
                  </a:lnTo>
                  <a:lnTo>
                    <a:pt x="87" y="86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1" y="80"/>
                  </a:lnTo>
                  <a:lnTo>
                    <a:pt x="91" y="79"/>
                  </a:lnTo>
                  <a:lnTo>
                    <a:pt x="93" y="76"/>
                  </a:lnTo>
                  <a:lnTo>
                    <a:pt x="94" y="74"/>
                  </a:lnTo>
                  <a:lnTo>
                    <a:pt x="96" y="71"/>
                  </a:lnTo>
                  <a:lnTo>
                    <a:pt x="96" y="69"/>
                  </a:lnTo>
                  <a:lnTo>
                    <a:pt x="97" y="66"/>
                  </a:lnTo>
                  <a:lnTo>
                    <a:pt x="97" y="65"/>
                  </a:lnTo>
                  <a:lnTo>
                    <a:pt x="99" y="62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9" y="54"/>
                  </a:lnTo>
                  <a:lnTo>
                    <a:pt x="99" y="51"/>
                  </a:lnTo>
                  <a:lnTo>
                    <a:pt x="97" y="51"/>
                  </a:lnTo>
                  <a:lnTo>
                    <a:pt x="97" y="49"/>
                  </a:lnTo>
                  <a:lnTo>
                    <a:pt x="97" y="46"/>
                  </a:lnTo>
                  <a:lnTo>
                    <a:pt x="97" y="43"/>
                  </a:lnTo>
                  <a:lnTo>
                    <a:pt x="96" y="42"/>
                  </a:lnTo>
                  <a:lnTo>
                    <a:pt x="96" y="39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3" y="32"/>
                  </a:lnTo>
                  <a:lnTo>
                    <a:pt x="93" y="29"/>
                  </a:lnTo>
                  <a:lnTo>
                    <a:pt x="91" y="28"/>
                  </a:lnTo>
                  <a:lnTo>
                    <a:pt x="90" y="25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20"/>
                  </a:lnTo>
                  <a:lnTo>
                    <a:pt x="85" y="19"/>
                  </a:lnTo>
                  <a:lnTo>
                    <a:pt x="82" y="16"/>
                  </a:lnTo>
                  <a:lnTo>
                    <a:pt x="81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6" y="5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4" y="5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5" y="71"/>
                  </a:lnTo>
                  <a:lnTo>
                    <a:pt x="7" y="73"/>
                  </a:lnTo>
                  <a:lnTo>
                    <a:pt x="7" y="76"/>
                  </a:lnTo>
                  <a:lnTo>
                    <a:pt x="8" y="77"/>
                  </a:lnTo>
                  <a:lnTo>
                    <a:pt x="10" y="79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5"/>
                  </a:lnTo>
                  <a:lnTo>
                    <a:pt x="16" y="86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7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59" y="100"/>
                  </a:lnTo>
                  <a:lnTo>
                    <a:pt x="62" y="99"/>
                  </a:lnTo>
                  <a:lnTo>
                    <a:pt x="63" y="99"/>
                  </a:lnTo>
                  <a:lnTo>
                    <a:pt x="66" y="97"/>
                  </a:lnTo>
                  <a:lnTo>
                    <a:pt x="68" y="97"/>
                  </a:lnTo>
                  <a:lnTo>
                    <a:pt x="71" y="96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6" y="93"/>
                  </a:lnTo>
                  <a:lnTo>
                    <a:pt x="78" y="91"/>
                  </a:lnTo>
                  <a:lnTo>
                    <a:pt x="79" y="89"/>
                  </a:lnTo>
                  <a:lnTo>
                    <a:pt x="81" y="88"/>
                  </a:lnTo>
                  <a:lnTo>
                    <a:pt x="82" y="86"/>
                  </a:lnTo>
                  <a:lnTo>
                    <a:pt x="85" y="85"/>
                  </a:lnTo>
                  <a:lnTo>
                    <a:pt x="87" y="83"/>
                  </a:lnTo>
                  <a:lnTo>
                    <a:pt x="88" y="80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1" y="76"/>
                  </a:lnTo>
                  <a:lnTo>
                    <a:pt x="93" y="73"/>
                  </a:lnTo>
                  <a:lnTo>
                    <a:pt x="93" y="71"/>
                  </a:lnTo>
                  <a:lnTo>
                    <a:pt x="94" y="68"/>
                  </a:lnTo>
                  <a:lnTo>
                    <a:pt x="94" y="66"/>
                  </a:lnTo>
                  <a:lnTo>
                    <a:pt x="96" y="63"/>
                  </a:lnTo>
                  <a:lnTo>
                    <a:pt x="96" y="62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7" y="51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8282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3" name="Freeform 183"/>
            <p:cNvSpPr>
              <a:spLocks/>
            </p:cNvSpPr>
            <p:nvPr/>
          </p:nvSpPr>
          <p:spPr bwMode="auto">
            <a:xfrm>
              <a:off x="2794" y="2297"/>
              <a:ext cx="95" cy="98"/>
            </a:xfrm>
            <a:custGeom>
              <a:avLst/>
              <a:gdLst/>
              <a:ahLst/>
              <a:cxnLst>
                <a:cxn ang="0">
                  <a:pos x="94" y="40"/>
                </a:cxn>
                <a:cxn ang="0">
                  <a:pos x="91" y="27"/>
                </a:cxn>
                <a:cxn ang="0">
                  <a:pos x="85" y="18"/>
                </a:cxn>
                <a:cxn ang="0">
                  <a:pos x="76" y="9"/>
                </a:cxn>
                <a:cxn ang="0">
                  <a:pos x="66" y="4"/>
                </a:cxn>
                <a:cxn ang="0">
                  <a:pos x="55" y="0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2" y="17"/>
                </a:cxn>
                <a:cxn ang="0">
                  <a:pos x="5" y="26"/>
                </a:cxn>
                <a:cxn ang="0">
                  <a:pos x="2" y="37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5" y="74"/>
                </a:cxn>
                <a:cxn ang="0">
                  <a:pos x="12" y="83"/>
                </a:cxn>
                <a:cxn ang="0">
                  <a:pos x="21" y="91"/>
                </a:cxn>
                <a:cxn ang="0">
                  <a:pos x="32" y="95"/>
                </a:cxn>
                <a:cxn ang="0">
                  <a:pos x="42" y="98"/>
                </a:cxn>
                <a:cxn ang="0">
                  <a:pos x="55" y="98"/>
                </a:cxn>
                <a:cxn ang="0">
                  <a:pos x="66" y="95"/>
                </a:cxn>
                <a:cxn ang="0">
                  <a:pos x="76" y="89"/>
                </a:cxn>
                <a:cxn ang="0">
                  <a:pos x="85" y="81"/>
                </a:cxn>
                <a:cxn ang="0">
                  <a:pos x="91" y="71"/>
                </a:cxn>
                <a:cxn ang="0">
                  <a:pos x="94" y="60"/>
                </a:cxn>
                <a:cxn ang="0">
                  <a:pos x="94" y="49"/>
                </a:cxn>
                <a:cxn ang="0">
                  <a:pos x="92" y="37"/>
                </a:cxn>
                <a:cxn ang="0">
                  <a:pos x="88" y="26"/>
                </a:cxn>
                <a:cxn ang="0">
                  <a:pos x="82" y="17"/>
                </a:cxn>
                <a:cxn ang="0">
                  <a:pos x="73" y="10"/>
                </a:cxn>
                <a:cxn ang="0">
                  <a:pos x="63" y="4"/>
                </a:cxn>
                <a:cxn ang="0">
                  <a:pos x="52" y="1"/>
                </a:cxn>
                <a:cxn ang="0">
                  <a:pos x="40" y="3"/>
                </a:cxn>
                <a:cxn ang="0">
                  <a:pos x="30" y="6"/>
                </a:cxn>
                <a:cxn ang="0">
                  <a:pos x="20" y="10"/>
                </a:cxn>
                <a:cxn ang="0">
                  <a:pos x="12" y="20"/>
                </a:cxn>
                <a:cxn ang="0">
                  <a:pos x="6" y="29"/>
                </a:cxn>
                <a:cxn ang="0">
                  <a:pos x="2" y="40"/>
                </a:cxn>
                <a:cxn ang="0">
                  <a:pos x="2" y="52"/>
                </a:cxn>
                <a:cxn ang="0">
                  <a:pos x="3" y="63"/>
                </a:cxn>
                <a:cxn ang="0">
                  <a:pos x="8" y="74"/>
                </a:cxn>
                <a:cxn ang="0">
                  <a:pos x="15" y="83"/>
                </a:cxn>
                <a:cxn ang="0">
                  <a:pos x="24" y="91"/>
                </a:cxn>
                <a:cxn ang="0">
                  <a:pos x="35" y="95"/>
                </a:cxn>
                <a:cxn ang="0">
                  <a:pos x="45" y="97"/>
                </a:cxn>
                <a:cxn ang="0">
                  <a:pos x="57" y="95"/>
                </a:cxn>
                <a:cxn ang="0">
                  <a:pos x="67" y="92"/>
                </a:cxn>
                <a:cxn ang="0">
                  <a:pos x="76" y="86"/>
                </a:cxn>
                <a:cxn ang="0">
                  <a:pos x="83" y="78"/>
                </a:cxn>
                <a:cxn ang="0">
                  <a:pos x="89" y="67"/>
                </a:cxn>
                <a:cxn ang="0">
                  <a:pos x="92" y="57"/>
                </a:cxn>
              </a:cxnLst>
              <a:rect l="0" t="0" r="r" b="b"/>
              <a:pathLst>
                <a:path w="95" h="98">
                  <a:moveTo>
                    <a:pt x="95" y="49"/>
                  </a:moveTo>
                  <a:lnTo>
                    <a:pt x="95" y="47"/>
                  </a:lnTo>
                  <a:lnTo>
                    <a:pt x="95" y="44"/>
                  </a:lnTo>
                  <a:lnTo>
                    <a:pt x="95" y="41"/>
                  </a:lnTo>
                  <a:lnTo>
                    <a:pt x="94" y="40"/>
                  </a:lnTo>
                  <a:lnTo>
                    <a:pt x="94" y="37"/>
                  </a:lnTo>
                  <a:lnTo>
                    <a:pt x="92" y="35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89" y="26"/>
                  </a:lnTo>
                  <a:lnTo>
                    <a:pt x="88" y="23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18"/>
                  </a:lnTo>
                  <a:lnTo>
                    <a:pt x="83" y="17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0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9" y="4"/>
                  </a:lnTo>
                  <a:lnTo>
                    <a:pt x="66" y="4"/>
                  </a:lnTo>
                  <a:lnTo>
                    <a:pt x="64" y="3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3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3" y="69"/>
                  </a:lnTo>
                  <a:lnTo>
                    <a:pt x="5" y="71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9" y="78"/>
                  </a:lnTo>
                  <a:lnTo>
                    <a:pt x="11" y="81"/>
                  </a:lnTo>
                  <a:lnTo>
                    <a:pt x="12" y="83"/>
                  </a:lnTo>
                  <a:lnTo>
                    <a:pt x="14" y="84"/>
                  </a:lnTo>
                  <a:lnTo>
                    <a:pt x="15" y="86"/>
                  </a:lnTo>
                  <a:lnTo>
                    <a:pt x="17" y="87"/>
                  </a:lnTo>
                  <a:lnTo>
                    <a:pt x="18" y="89"/>
                  </a:lnTo>
                  <a:lnTo>
                    <a:pt x="21" y="91"/>
                  </a:lnTo>
                  <a:lnTo>
                    <a:pt x="23" y="92"/>
                  </a:lnTo>
                  <a:lnTo>
                    <a:pt x="24" y="92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7" y="98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5" y="98"/>
                  </a:lnTo>
                  <a:lnTo>
                    <a:pt x="48" y="98"/>
                  </a:lnTo>
                  <a:lnTo>
                    <a:pt x="49" y="98"/>
                  </a:lnTo>
                  <a:lnTo>
                    <a:pt x="52" y="98"/>
                  </a:lnTo>
                  <a:lnTo>
                    <a:pt x="55" y="98"/>
                  </a:lnTo>
                  <a:lnTo>
                    <a:pt x="57" y="98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4" y="95"/>
                  </a:lnTo>
                  <a:lnTo>
                    <a:pt x="66" y="95"/>
                  </a:lnTo>
                  <a:lnTo>
                    <a:pt x="69" y="94"/>
                  </a:lnTo>
                  <a:lnTo>
                    <a:pt x="70" y="92"/>
                  </a:lnTo>
                  <a:lnTo>
                    <a:pt x="71" y="92"/>
                  </a:lnTo>
                  <a:lnTo>
                    <a:pt x="74" y="91"/>
                  </a:lnTo>
                  <a:lnTo>
                    <a:pt x="76" y="89"/>
                  </a:lnTo>
                  <a:lnTo>
                    <a:pt x="77" y="87"/>
                  </a:lnTo>
                  <a:lnTo>
                    <a:pt x="79" y="86"/>
                  </a:lnTo>
                  <a:lnTo>
                    <a:pt x="80" y="84"/>
                  </a:lnTo>
                  <a:lnTo>
                    <a:pt x="83" y="83"/>
                  </a:lnTo>
                  <a:lnTo>
                    <a:pt x="85" y="81"/>
                  </a:lnTo>
                  <a:lnTo>
                    <a:pt x="86" y="78"/>
                  </a:lnTo>
                  <a:lnTo>
                    <a:pt x="86" y="77"/>
                  </a:lnTo>
                  <a:lnTo>
                    <a:pt x="88" y="75"/>
                  </a:lnTo>
                  <a:lnTo>
                    <a:pt x="89" y="74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2" y="66"/>
                  </a:lnTo>
                  <a:lnTo>
                    <a:pt x="92" y="64"/>
                  </a:lnTo>
                  <a:lnTo>
                    <a:pt x="94" y="61"/>
                  </a:lnTo>
                  <a:lnTo>
                    <a:pt x="94" y="60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4"/>
                  </a:lnTo>
                  <a:lnTo>
                    <a:pt x="92" y="41"/>
                  </a:lnTo>
                  <a:lnTo>
                    <a:pt x="92" y="40"/>
                  </a:lnTo>
                  <a:lnTo>
                    <a:pt x="92" y="37"/>
                  </a:lnTo>
                  <a:lnTo>
                    <a:pt x="91" y="35"/>
                  </a:lnTo>
                  <a:lnTo>
                    <a:pt x="91" y="34"/>
                  </a:lnTo>
                  <a:lnTo>
                    <a:pt x="89" y="30"/>
                  </a:lnTo>
                  <a:lnTo>
                    <a:pt x="89" y="29"/>
                  </a:lnTo>
                  <a:lnTo>
                    <a:pt x="88" y="26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3" y="21"/>
                  </a:lnTo>
                  <a:lnTo>
                    <a:pt x="83" y="20"/>
                  </a:lnTo>
                  <a:lnTo>
                    <a:pt x="82" y="17"/>
                  </a:lnTo>
                  <a:lnTo>
                    <a:pt x="80" y="15"/>
                  </a:lnTo>
                  <a:lnTo>
                    <a:pt x="77" y="14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5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6" y="71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11" y="78"/>
                  </a:lnTo>
                  <a:lnTo>
                    <a:pt x="12" y="80"/>
                  </a:lnTo>
                  <a:lnTo>
                    <a:pt x="14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8" y="86"/>
                  </a:lnTo>
                  <a:lnTo>
                    <a:pt x="20" y="87"/>
                  </a:lnTo>
                  <a:lnTo>
                    <a:pt x="21" y="89"/>
                  </a:lnTo>
                  <a:lnTo>
                    <a:pt x="24" y="91"/>
                  </a:lnTo>
                  <a:lnTo>
                    <a:pt x="26" y="91"/>
                  </a:lnTo>
                  <a:lnTo>
                    <a:pt x="27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37" y="95"/>
                  </a:lnTo>
                  <a:lnTo>
                    <a:pt x="40" y="97"/>
                  </a:lnTo>
                  <a:lnTo>
                    <a:pt x="43" y="97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7" y="95"/>
                  </a:lnTo>
                  <a:lnTo>
                    <a:pt x="58" y="95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6" y="94"/>
                  </a:lnTo>
                  <a:lnTo>
                    <a:pt x="67" y="92"/>
                  </a:lnTo>
                  <a:lnTo>
                    <a:pt x="69" y="91"/>
                  </a:lnTo>
                  <a:lnTo>
                    <a:pt x="71" y="91"/>
                  </a:lnTo>
                  <a:lnTo>
                    <a:pt x="73" y="89"/>
                  </a:lnTo>
                  <a:lnTo>
                    <a:pt x="74" y="87"/>
                  </a:lnTo>
                  <a:lnTo>
                    <a:pt x="76" y="86"/>
                  </a:lnTo>
                  <a:lnTo>
                    <a:pt x="77" y="84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5" y="75"/>
                  </a:lnTo>
                  <a:lnTo>
                    <a:pt x="86" y="74"/>
                  </a:lnTo>
                  <a:lnTo>
                    <a:pt x="88" y="72"/>
                  </a:lnTo>
                  <a:lnTo>
                    <a:pt x="89" y="71"/>
                  </a:lnTo>
                  <a:lnTo>
                    <a:pt x="89" y="67"/>
                  </a:lnTo>
                  <a:lnTo>
                    <a:pt x="91" y="66"/>
                  </a:lnTo>
                  <a:lnTo>
                    <a:pt x="91" y="63"/>
                  </a:lnTo>
                  <a:lnTo>
                    <a:pt x="92" y="61"/>
                  </a:lnTo>
                  <a:lnTo>
                    <a:pt x="92" y="58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878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4" name="Freeform 184"/>
            <p:cNvSpPr>
              <a:spLocks/>
            </p:cNvSpPr>
            <p:nvPr/>
          </p:nvSpPr>
          <p:spPr bwMode="auto">
            <a:xfrm>
              <a:off x="2796" y="2298"/>
              <a:ext cx="92" cy="96"/>
            </a:xfrm>
            <a:custGeom>
              <a:avLst/>
              <a:gdLst/>
              <a:ahLst/>
              <a:cxnLst>
                <a:cxn ang="0">
                  <a:pos x="90" y="39"/>
                </a:cxn>
                <a:cxn ang="0">
                  <a:pos x="87" y="28"/>
                </a:cxn>
                <a:cxn ang="0">
                  <a:pos x="81" y="19"/>
                </a:cxn>
                <a:cxn ang="0">
                  <a:pos x="72" y="9"/>
                </a:cxn>
                <a:cxn ang="0">
                  <a:pos x="64" y="5"/>
                </a:cxn>
                <a:cxn ang="0">
                  <a:pos x="52" y="2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19" y="9"/>
                </a:cxn>
                <a:cxn ang="0">
                  <a:pos x="12" y="16"/>
                </a:cxn>
                <a:cxn ang="0">
                  <a:pos x="6" y="25"/>
                </a:cxn>
                <a:cxn ang="0">
                  <a:pos x="1" y="36"/>
                </a:cxn>
                <a:cxn ang="0">
                  <a:pos x="0" y="48"/>
                </a:cxn>
                <a:cxn ang="0">
                  <a:pos x="1" y="60"/>
                </a:cxn>
                <a:cxn ang="0">
                  <a:pos x="6" y="71"/>
                </a:cxn>
                <a:cxn ang="0">
                  <a:pos x="12" y="80"/>
                </a:cxn>
                <a:cxn ang="0">
                  <a:pos x="19" y="88"/>
                </a:cxn>
                <a:cxn ang="0">
                  <a:pos x="30" y="93"/>
                </a:cxn>
                <a:cxn ang="0">
                  <a:pos x="41" y="96"/>
                </a:cxn>
                <a:cxn ang="0">
                  <a:pos x="52" y="96"/>
                </a:cxn>
                <a:cxn ang="0">
                  <a:pos x="64" y="93"/>
                </a:cxn>
                <a:cxn ang="0">
                  <a:pos x="72" y="86"/>
                </a:cxn>
                <a:cxn ang="0">
                  <a:pos x="81" y="79"/>
                </a:cxn>
                <a:cxn ang="0">
                  <a:pos x="87" y="70"/>
                </a:cxn>
                <a:cxn ang="0">
                  <a:pos x="90" y="57"/>
                </a:cxn>
                <a:cxn ang="0">
                  <a:pos x="89" y="48"/>
                </a:cxn>
                <a:cxn ang="0">
                  <a:pos x="87" y="37"/>
                </a:cxn>
                <a:cxn ang="0">
                  <a:pos x="84" y="26"/>
                </a:cxn>
                <a:cxn ang="0">
                  <a:pos x="78" y="17"/>
                </a:cxn>
                <a:cxn ang="0">
                  <a:pos x="69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8" y="3"/>
                </a:cxn>
                <a:cxn ang="0">
                  <a:pos x="28" y="6"/>
                </a:cxn>
                <a:cxn ang="0">
                  <a:pos x="19" y="13"/>
                </a:cxn>
                <a:cxn ang="0">
                  <a:pos x="12" y="19"/>
                </a:cxn>
                <a:cxn ang="0">
                  <a:pos x="6" y="28"/>
                </a:cxn>
                <a:cxn ang="0">
                  <a:pos x="3" y="39"/>
                </a:cxn>
                <a:cxn ang="0">
                  <a:pos x="1" y="51"/>
                </a:cxn>
                <a:cxn ang="0">
                  <a:pos x="4" y="62"/>
                </a:cxn>
                <a:cxn ang="0">
                  <a:pos x="7" y="71"/>
                </a:cxn>
                <a:cxn ang="0">
                  <a:pos x="15" y="80"/>
                </a:cxn>
                <a:cxn ang="0">
                  <a:pos x="22" y="86"/>
                </a:cxn>
                <a:cxn ang="0">
                  <a:pos x="33" y="91"/>
                </a:cxn>
                <a:cxn ang="0">
                  <a:pos x="43" y="94"/>
                </a:cxn>
                <a:cxn ang="0">
                  <a:pos x="55" y="93"/>
                </a:cxn>
                <a:cxn ang="0">
                  <a:pos x="65" y="90"/>
                </a:cxn>
                <a:cxn ang="0">
                  <a:pos x="72" y="83"/>
                </a:cxn>
                <a:cxn ang="0">
                  <a:pos x="80" y="76"/>
                </a:cxn>
                <a:cxn ang="0">
                  <a:pos x="86" y="66"/>
                </a:cxn>
                <a:cxn ang="0">
                  <a:pos x="89" y="56"/>
                </a:cxn>
              </a:cxnLst>
              <a:rect l="0" t="0" r="r" b="b"/>
              <a:pathLst>
                <a:path w="92" h="96">
                  <a:moveTo>
                    <a:pt x="92" y="48"/>
                  </a:moveTo>
                  <a:lnTo>
                    <a:pt x="92" y="46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87" y="29"/>
                  </a:lnTo>
                  <a:lnTo>
                    <a:pt x="87" y="28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3" y="22"/>
                  </a:lnTo>
                  <a:lnTo>
                    <a:pt x="81" y="20"/>
                  </a:lnTo>
                  <a:lnTo>
                    <a:pt x="81" y="19"/>
                  </a:lnTo>
                  <a:lnTo>
                    <a:pt x="80" y="16"/>
                  </a:lnTo>
                  <a:lnTo>
                    <a:pt x="78" y="14"/>
                  </a:lnTo>
                  <a:lnTo>
                    <a:pt x="75" y="13"/>
                  </a:lnTo>
                  <a:lnTo>
                    <a:pt x="74" y="11"/>
                  </a:lnTo>
                  <a:lnTo>
                    <a:pt x="72" y="9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3" y="65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7" y="74"/>
                  </a:lnTo>
                  <a:lnTo>
                    <a:pt x="9" y="77"/>
                  </a:lnTo>
                  <a:lnTo>
                    <a:pt x="10" y="79"/>
                  </a:lnTo>
                  <a:lnTo>
                    <a:pt x="12" y="80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8" y="86"/>
                  </a:lnTo>
                  <a:lnTo>
                    <a:pt x="19" y="88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5" y="91"/>
                  </a:lnTo>
                  <a:lnTo>
                    <a:pt x="28" y="93"/>
                  </a:lnTo>
                  <a:lnTo>
                    <a:pt x="30" y="93"/>
                  </a:lnTo>
                  <a:lnTo>
                    <a:pt x="33" y="94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3" y="96"/>
                  </a:lnTo>
                  <a:lnTo>
                    <a:pt x="46" y="96"/>
                  </a:lnTo>
                  <a:lnTo>
                    <a:pt x="47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9" y="94"/>
                  </a:lnTo>
                  <a:lnTo>
                    <a:pt x="61" y="93"/>
                  </a:lnTo>
                  <a:lnTo>
                    <a:pt x="64" y="93"/>
                  </a:lnTo>
                  <a:lnTo>
                    <a:pt x="65" y="91"/>
                  </a:lnTo>
                  <a:lnTo>
                    <a:pt x="67" y="90"/>
                  </a:lnTo>
                  <a:lnTo>
                    <a:pt x="69" y="90"/>
                  </a:lnTo>
                  <a:lnTo>
                    <a:pt x="71" y="88"/>
                  </a:lnTo>
                  <a:lnTo>
                    <a:pt x="72" y="86"/>
                  </a:lnTo>
                  <a:lnTo>
                    <a:pt x="74" y="85"/>
                  </a:lnTo>
                  <a:lnTo>
                    <a:pt x="75" y="83"/>
                  </a:lnTo>
                  <a:lnTo>
                    <a:pt x="78" y="82"/>
                  </a:lnTo>
                  <a:lnTo>
                    <a:pt x="80" y="80"/>
                  </a:lnTo>
                  <a:lnTo>
                    <a:pt x="81" y="79"/>
                  </a:lnTo>
                  <a:lnTo>
                    <a:pt x="81" y="77"/>
                  </a:lnTo>
                  <a:lnTo>
                    <a:pt x="83" y="74"/>
                  </a:lnTo>
                  <a:lnTo>
                    <a:pt x="84" y="73"/>
                  </a:lnTo>
                  <a:lnTo>
                    <a:pt x="86" y="71"/>
                  </a:lnTo>
                  <a:lnTo>
                    <a:pt x="87" y="70"/>
                  </a:lnTo>
                  <a:lnTo>
                    <a:pt x="87" y="66"/>
                  </a:lnTo>
                  <a:lnTo>
                    <a:pt x="89" y="65"/>
                  </a:lnTo>
                  <a:lnTo>
                    <a:pt x="89" y="62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2" y="51"/>
                  </a:lnTo>
                  <a:lnTo>
                    <a:pt x="92" y="48"/>
                  </a:lnTo>
                  <a:lnTo>
                    <a:pt x="89" y="48"/>
                  </a:lnTo>
                  <a:lnTo>
                    <a:pt x="89" y="46"/>
                  </a:lnTo>
                  <a:lnTo>
                    <a:pt x="89" y="43"/>
                  </a:lnTo>
                  <a:lnTo>
                    <a:pt x="89" y="42"/>
                  </a:lnTo>
                  <a:lnTo>
                    <a:pt x="89" y="39"/>
                  </a:lnTo>
                  <a:lnTo>
                    <a:pt x="87" y="37"/>
                  </a:lnTo>
                  <a:lnTo>
                    <a:pt x="87" y="34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3" y="25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7" y="16"/>
                  </a:lnTo>
                  <a:lnTo>
                    <a:pt x="75" y="14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69" y="11"/>
                  </a:lnTo>
                  <a:lnTo>
                    <a:pt x="68" y="9"/>
                  </a:lnTo>
                  <a:lnTo>
                    <a:pt x="67" y="8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7" y="70"/>
                  </a:lnTo>
                  <a:lnTo>
                    <a:pt x="7" y="71"/>
                  </a:lnTo>
                  <a:lnTo>
                    <a:pt x="9" y="74"/>
                  </a:lnTo>
                  <a:lnTo>
                    <a:pt x="10" y="76"/>
                  </a:lnTo>
                  <a:lnTo>
                    <a:pt x="12" y="77"/>
                  </a:lnTo>
                  <a:lnTo>
                    <a:pt x="13" y="79"/>
                  </a:lnTo>
                  <a:lnTo>
                    <a:pt x="15" y="80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19" y="85"/>
                  </a:lnTo>
                  <a:lnTo>
                    <a:pt x="21" y="86"/>
                  </a:lnTo>
                  <a:lnTo>
                    <a:pt x="22" y="86"/>
                  </a:lnTo>
                  <a:lnTo>
                    <a:pt x="25" y="88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6" y="94"/>
                  </a:lnTo>
                  <a:lnTo>
                    <a:pt x="47" y="94"/>
                  </a:lnTo>
                  <a:lnTo>
                    <a:pt x="50" y="94"/>
                  </a:lnTo>
                  <a:lnTo>
                    <a:pt x="52" y="93"/>
                  </a:lnTo>
                  <a:lnTo>
                    <a:pt x="55" y="93"/>
                  </a:lnTo>
                  <a:lnTo>
                    <a:pt x="56" y="93"/>
                  </a:lnTo>
                  <a:lnTo>
                    <a:pt x="58" y="91"/>
                  </a:lnTo>
                  <a:lnTo>
                    <a:pt x="61" y="91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7" y="88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71" y="85"/>
                  </a:lnTo>
                  <a:lnTo>
                    <a:pt x="72" y="83"/>
                  </a:lnTo>
                  <a:lnTo>
                    <a:pt x="75" y="82"/>
                  </a:lnTo>
                  <a:lnTo>
                    <a:pt x="77" y="80"/>
                  </a:lnTo>
                  <a:lnTo>
                    <a:pt x="78" y="79"/>
                  </a:lnTo>
                  <a:lnTo>
                    <a:pt x="78" y="77"/>
                  </a:lnTo>
                  <a:lnTo>
                    <a:pt x="80" y="76"/>
                  </a:lnTo>
                  <a:lnTo>
                    <a:pt x="81" y="74"/>
                  </a:lnTo>
                  <a:lnTo>
                    <a:pt x="83" y="71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6" y="63"/>
                  </a:lnTo>
                  <a:lnTo>
                    <a:pt x="87" y="62"/>
                  </a:lnTo>
                  <a:lnTo>
                    <a:pt x="87" y="60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9" y="53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92" y="48"/>
                  </a:lnTo>
                  <a:close/>
                </a:path>
              </a:pathLst>
            </a:custGeom>
            <a:solidFill>
              <a:srgbClr val="8C8C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5" name="Freeform 185"/>
            <p:cNvSpPr>
              <a:spLocks/>
            </p:cNvSpPr>
            <p:nvPr/>
          </p:nvSpPr>
          <p:spPr bwMode="auto">
            <a:xfrm>
              <a:off x="2797" y="2301"/>
              <a:ext cx="88" cy="91"/>
            </a:xfrm>
            <a:custGeom>
              <a:avLst/>
              <a:gdLst/>
              <a:ahLst/>
              <a:cxnLst>
                <a:cxn ang="0">
                  <a:pos x="88" y="36"/>
                </a:cxn>
                <a:cxn ang="0">
                  <a:pos x="83" y="25"/>
                </a:cxn>
                <a:cxn ang="0">
                  <a:pos x="77" y="16"/>
                </a:cxn>
                <a:cxn ang="0">
                  <a:pos x="70" y="10"/>
                </a:cxn>
                <a:cxn ang="0">
                  <a:pos x="61" y="3"/>
                </a:cxn>
                <a:cxn ang="0">
                  <a:pos x="51" y="0"/>
                </a:cxn>
                <a:cxn ang="0">
                  <a:pos x="40" y="0"/>
                </a:cxn>
                <a:cxn ang="0">
                  <a:pos x="30" y="2"/>
                </a:cxn>
                <a:cxn ang="0">
                  <a:pos x="20" y="8"/>
                </a:cxn>
                <a:cxn ang="0">
                  <a:pos x="12" y="14"/>
                </a:cxn>
                <a:cxn ang="0">
                  <a:pos x="6" y="23"/>
                </a:cxn>
                <a:cxn ang="0">
                  <a:pos x="2" y="34"/>
                </a:cxn>
                <a:cxn ang="0">
                  <a:pos x="0" y="45"/>
                </a:cxn>
                <a:cxn ang="0">
                  <a:pos x="2" y="57"/>
                </a:cxn>
                <a:cxn ang="0">
                  <a:pos x="6" y="67"/>
                </a:cxn>
                <a:cxn ang="0">
                  <a:pos x="12" y="76"/>
                </a:cxn>
                <a:cxn ang="0">
                  <a:pos x="20" y="83"/>
                </a:cxn>
                <a:cxn ang="0">
                  <a:pos x="30" y="88"/>
                </a:cxn>
                <a:cxn ang="0">
                  <a:pos x="40" y="91"/>
                </a:cxn>
                <a:cxn ang="0">
                  <a:pos x="51" y="90"/>
                </a:cxn>
                <a:cxn ang="0">
                  <a:pos x="61" y="87"/>
                </a:cxn>
                <a:cxn ang="0">
                  <a:pos x="70" y="82"/>
                </a:cxn>
                <a:cxn ang="0">
                  <a:pos x="77" y="74"/>
                </a:cxn>
                <a:cxn ang="0">
                  <a:pos x="83" y="65"/>
                </a:cxn>
                <a:cxn ang="0">
                  <a:pos x="88" y="54"/>
                </a:cxn>
                <a:cxn ang="0">
                  <a:pos x="86" y="45"/>
                </a:cxn>
                <a:cxn ang="0">
                  <a:pos x="85" y="34"/>
                </a:cxn>
                <a:cxn ang="0">
                  <a:pos x="80" y="25"/>
                </a:cxn>
                <a:cxn ang="0">
                  <a:pos x="76" y="16"/>
                </a:cxn>
                <a:cxn ang="0">
                  <a:pos x="67" y="10"/>
                </a:cxn>
                <a:cxn ang="0">
                  <a:pos x="58" y="5"/>
                </a:cxn>
                <a:cxn ang="0">
                  <a:pos x="49" y="2"/>
                </a:cxn>
                <a:cxn ang="0">
                  <a:pos x="37" y="2"/>
                </a:cxn>
                <a:cxn ang="0">
                  <a:pos x="29" y="5"/>
                </a:cxn>
                <a:cxn ang="0">
                  <a:pos x="20" y="11"/>
                </a:cxn>
                <a:cxn ang="0">
                  <a:pos x="12" y="17"/>
                </a:cxn>
                <a:cxn ang="0">
                  <a:pos x="6" y="26"/>
                </a:cxn>
                <a:cxn ang="0">
                  <a:pos x="3" y="36"/>
                </a:cxn>
                <a:cxn ang="0">
                  <a:pos x="3" y="48"/>
                </a:cxn>
                <a:cxn ang="0">
                  <a:pos x="5" y="59"/>
                </a:cxn>
                <a:cxn ang="0">
                  <a:pos x="9" y="68"/>
                </a:cxn>
                <a:cxn ang="0">
                  <a:pos x="15" y="76"/>
                </a:cxn>
                <a:cxn ang="0">
                  <a:pos x="23" y="82"/>
                </a:cxn>
                <a:cxn ang="0">
                  <a:pos x="32" y="87"/>
                </a:cxn>
                <a:cxn ang="0">
                  <a:pos x="42" y="88"/>
                </a:cxn>
                <a:cxn ang="0">
                  <a:pos x="52" y="88"/>
                </a:cxn>
                <a:cxn ang="0">
                  <a:pos x="63" y="85"/>
                </a:cxn>
                <a:cxn ang="0">
                  <a:pos x="71" y="79"/>
                </a:cxn>
                <a:cxn ang="0">
                  <a:pos x="77" y="71"/>
                </a:cxn>
                <a:cxn ang="0">
                  <a:pos x="83" y="62"/>
                </a:cxn>
                <a:cxn ang="0">
                  <a:pos x="86" y="51"/>
                </a:cxn>
              </a:cxnLst>
              <a:rect l="0" t="0" r="r" b="b"/>
              <a:pathLst>
                <a:path w="88" h="91">
                  <a:moveTo>
                    <a:pt x="88" y="45"/>
                  </a:moveTo>
                  <a:lnTo>
                    <a:pt x="88" y="43"/>
                  </a:lnTo>
                  <a:lnTo>
                    <a:pt x="88" y="40"/>
                  </a:lnTo>
                  <a:lnTo>
                    <a:pt x="88" y="39"/>
                  </a:lnTo>
                  <a:lnTo>
                    <a:pt x="88" y="36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9" y="19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1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7" y="6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1" y="3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1"/>
                  </a:lnTo>
                  <a:lnTo>
                    <a:pt x="9" y="73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7"/>
                  </a:lnTo>
                  <a:lnTo>
                    <a:pt x="15" y="79"/>
                  </a:lnTo>
                  <a:lnTo>
                    <a:pt x="17" y="80"/>
                  </a:lnTo>
                  <a:lnTo>
                    <a:pt x="18" y="82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4" y="85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40" y="91"/>
                  </a:lnTo>
                  <a:lnTo>
                    <a:pt x="42" y="91"/>
                  </a:lnTo>
                  <a:lnTo>
                    <a:pt x="45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1" y="90"/>
                  </a:lnTo>
                  <a:lnTo>
                    <a:pt x="54" y="90"/>
                  </a:lnTo>
                  <a:lnTo>
                    <a:pt x="55" y="90"/>
                  </a:lnTo>
                  <a:lnTo>
                    <a:pt x="57" y="88"/>
                  </a:lnTo>
                  <a:lnTo>
                    <a:pt x="60" y="88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8" y="83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4" y="79"/>
                  </a:lnTo>
                  <a:lnTo>
                    <a:pt x="76" y="77"/>
                  </a:lnTo>
                  <a:lnTo>
                    <a:pt x="77" y="76"/>
                  </a:lnTo>
                  <a:lnTo>
                    <a:pt x="77" y="74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3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40"/>
                  </a:lnTo>
                  <a:lnTo>
                    <a:pt x="86" y="39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5" y="33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2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9" y="20"/>
                  </a:lnTo>
                  <a:lnTo>
                    <a:pt x="77" y="19"/>
                  </a:lnTo>
                  <a:lnTo>
                    <a:pt x="76" y="17"/>
                  </a:lnTo>
                  <a:lnTo>
                    <a:pt x="76" y="16"/>
                  </a:lnTo>
                  <a:lnTo>
                    <a:pt x="74" y="14"/>
                  </a:lnTo>
                  <a:lnTo>
                    <a:pt x="73" y="13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8" y="67"/>
                  </a:lnTo>
                  <a:lnTo>
                    <a:pt x="9" y="68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5" y="76"/>
                  </a:lnTo>
                  <a:lnTo>
                    <a:pt x="17" y="77"/>
                  </a:lnTo>
                  <a:lnTo>
                    <a:pt x="18" y="79"/>
                  </a:lnTo>
                  <a:lnTo>
                    <a:pt x="20" y="80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7" y="85"/>
                  </a:lnTo>
                  <a:lnTo>
                    <a:pt x="29" y="85"/>
                  </a:lnTo>
                  <a:lnTo>
                    <a:pt x="30" y="87"/>
                  </a:lnTo>
                  <a:lnTo>
                    <a:pt x="32" y="87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6" y="88"/>
                  </a:lnTo>
                  <a:lnTo>
                    <a:pt x="49" y="88"/>
                  </a:lnTo>
                  <a:lnTo>
                    <a:pt x="51" y="88"/>
                  </a:lnTo>
                  <a:lnTo>
                    <a:pt x="52" y="88"/>
                  </a:lnTo>
                  <a:lnTo>
                    <a:pt x="55" y="87"/>
                  </a:lnTo>
                  <a:lnTo>
                    <a:pt x="57" y="87"/>
                  </a:lnTo>
                  <a:lnTo>
                    <a:pt x="58" y="87"/>
                  </a:lnTo>
                  <a:lnTo>
                    <a:pt x="61" y="85"/>
                  </a:lnTo>
                  <a:lnTo>
                    <a:pt x="63" y="85"/>
                  </a:lnTo>
                  <a:lnTo>
                    <a:pt x="64" y="83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70" y="80"/>
                  </a:lnTo>
                  <a:lnTo>
                    <a:pt x="71" y="79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7" y="71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0" y="67"/>
                  </a:lnTo>
                  <a:lnTo>
                    <a:pt x="82" y="63"/>
                  </a:lnTo>
                  <a:lnTo>
                    <a:pt x="83" y="62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6" y="51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5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9191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6" name="Freeform 186"/>
            <p:cNvSpPr>
              <a:spLocks/>
            </p:cNvSpPr>
            <p:nvPr/>
          </p:nvSpPr>
          <p:spPr bwMode="auto">
            <a:xfrm>
              <a:off x="2800" y="2303"/>
              <a:ext cx="83" cy="86"/>
            </a:xfrm>
            <a:custGeom>
              <a:avLst/>
              <a:gdLst/>
              <a:ahLst/>
              <a:cxnLst>
                <a:cxn ang="0">
                  <a:pos x="82" y="34"/>
                </a:cxn>
                <a:cxn ang="0">
                  <a:pos x="79" y="24"/>
                </a:cxn>
                <a:cxn ang="0">
                  <a:pos x="73" y="15"/>
                </a:cxn>
                <a:cxn ang="0">
                  <a:pos x="67" y="9"/>
                </a:cxn>
                <a:cxn ang="0">
                  <a:pos x="58" y="3"/>
                </a:cxn>
                <a:cxn ang="0">
                  <a:pos x="48" y="0"/>
                </a:cxn>
                <a:cxn ang="0">
                  <a:pos x="37" y="0"/>
                </a:cxn>
                <a:cxn ang="0">
                  <a:pos x="27" y="3"/>
                </a:cxn>
                <a:cxn ang="0">
                  <a:pos x="18" y="8"/>
                </a:cxn>
                <a:cxn ang="0">
                  <a:pos x="11" y="14"/>
                </a:cxn>
                <a:cxn ang="0">
                  <a:pos x="5" y="23"/>
                </a:cxn>
                <a:cxn ang="0">
                  <a:pos x="0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5" y="65"/>
                </a:cxn>
                <a:cxn ang="0">
                  <a:pos x="11" y="72"/>
                </a:cxn>
                <a:cxn ang="0">
                  <a:pos x="18" y="80"/>
                </a:cxn>
                <a:cxn ang="0">
                  <a:pos x="27" y="85"/>
                </a:cxn>
                <a:cxn ang="0">
                  <a:pos x="37" y="86"/>
                </a:cxn>
                <a:cxn ang="0">
                  <a:pos x="48" y="86"/>
                </a:cxn>
                <a:cxn ang="0">
                  <a:pos x="58" y="83"/>
                </a:cxn>
                <a:cxn ang="0">
                  <a:pos x="67" y="78"/>
                </a:cxn>
                <a:cxn ang="0">
                  <a:pos x="73" y="71"/>
                </a:cxn>
                <a:cxn ang="0">
                  <a:pos x="79" y="61"/>
                </a:cxn>
                <a:cxn ang="0">
                  <a:pos x="82" y="52"/>
                </a:cxn>
                <a:cxn ang="0">
                  <a:pos x="82" y="43"/>
                </a:cxn>
                <a:cxn ang="0">
                  <a:pos x="80" y="32"/>
                </a:cxn>
                <a:cxn ang="0">
                  <a:pos x="76" y="23"/>
                </a:cxn>
                <a:cxn ang="0">
                  <a:pos x="71" y="15"/>
                </a:cxn>
                <a:cxn ang="0">
                  <a:pos x="64" y="9"/>
                </a:cxn>
                <a:cxn ang="0">
                  <a:pos x="55" y="4"/>
                </a:cxn>
                <a:cxn ang="0">
                  <a:pos x="45" y="1"/>
                </a:cxn>
                <a:cxn ang="0">
                  <a:pos x="36" y="3"/>
                </a:cxn>
                <a:cxn ang="0">
                  <a:pos x="26" y="4"/>
                </a:cxn>
                <a:cxn ang="0">
                  <a:pos x="18" y="11"/>
                </a:cxn>
                <a:cxn ang="0">
                  <a:pos x="11" y="17"/>
                </a:cxn>
                <a:cxn ang="0">
                  <a:pos x="6" y="26"/>
                </a:cxn>
                <a:cxn ang="0">
                  <a:pos x="2" y="35"/>
                </a:cxn>
                <a:cxn ang="0">
                  <a:pos x="2" y="46"/>
                </a:cxn>
                <a:cxn ang="0">
                  <a:pos x="3" y="55"/>
                </a:cxn>
                <a:cxn ang="0">
                  <a:pos x="8" y="65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30" y="83"/>
                </a:cxn>
                <a:cxn ang="0">
                  <a:pos x="39" y="85"/>
                </a:cxn>
                <a:cxn ang="0">
                  <a:pos x="49" y="83"/>
                </a:cxn>
                <a:cxn ang="0">
                  <a:pos x="58" y="80"/>
                </a:cxn>
                <a:cxn ang="0">
                  <a:pos x="67" y="75"/>
                </a:cxn>
                <a:cxn ang="0">
                  <a:pos x="73" y="68"/>
                </a:cxn>
                <a:cxn ang="0">
                  <a:pos x="77" y="60"/>
                </a:cxn>
                <a:cxn ang="0">
                  <a:pos x="80" y="49"/>
                </a:cxn>
              </a:cxnLst>
              <a:rect l="0" t="0" r="r" b="b"/>
              <a:pathLst>
                <a:path w="83" h="86">
                  <a:moveTo>
                    <a:pt x="83" y="43"/>
                  </a:moveTo>
                  <a:lnTo>
                    <a:pt x="83" y="41"/>
                  </a:lnTo>
                  <a:lnTo>
                    <a:pt x="83" y="38"/>
                  </a:lnTo>
                  <a:lnTo>
                    <a:pt x="83" y="37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2" y="31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79" y="24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6" y="18"/>
                  </a:lnTo>
                  <a:lnTo>
                    <a:pt x="74" y="17"/>
                  </a:lnTo>
                  <a:lnTo>
                    <a:pt x="73" y="15"/>
                  </a:lnTo>
                  <a:lnTo>
                    <a:pt x="73" y="14"/>
                  </a:lnTo>
                  <a:lnTo>
                    <a:pt x="71" y="12"/>
                  </a:lnTo>
                  <a:lnTo>
                    <a:pt x="70" y="11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64" y="8"/>
                  </a:lnTo>
                  <a:lnTo>
                    <a:pt x="63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11" y="72"/>
                  </a:lnTo>
                  <a:lnTo>
                    <a:pt x="12" y="74"/>
                  </a:lnTo>
                  <a:lnTo>
                    <a:pt x="14" y="75"/>
                  </a:lnTo>
                  <a:lnTo>
                    <a:pt x="15" y="77"/>
                  </a:lnTo>
                  <a:lnTo>
                    <a:pt x="17" y="78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1" y="81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5"/>
                  </a:lnTo>
                  <a:lnTo>
                    <a:pt x="29" y="85"/>
                  </a:lnTo>
                  <a:lnTo>
                    <a:pt x="31" y="85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6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49" y="86"/>
                  </a:lnTo>
                  <a:lnTo>
                    <a:pt x="52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1" y="81"/>
                  </a:lnTo>
                  <a:lnTo>
                    <a:pt x="63" y="80"/>
                  </a:lnTo>
                  <a:lnTo>
                    <a:pt x="64" y="80"/>
                  </a:lnTo>
                  <a:lnTo>
                    <a:pt x="67" y="78"/>
                  </a:lnTo>
                  <a:lnTo>
                    <a:pt x="68" y="77"/>
                  </a:lnTo>
                  <a:lnTo>
                    <a:pt x="70" y="75"/>
                  </a:lnTo>
                  <a:lnTo>
                    <a:pt x="71" y="74"/>
                  </a:lnTo>
                  <a:lnTo>
                    <a:pt x="73" y="72"/>
                  </a:lnTo>
                  <a:lnTo>
                    <a:pt x="73" y="71"/>
                  </a:lnTo>
                  <a:lnTo>
                    <a:pt x="74" y="69"/>
                  </a:lnTo>
                  <a:lnTo>
                    <a:pt x="76" y="68"/>
                  </a:lnTo>
                  <a:lnTo>
                    <a:pt x="77" y="66"/>
                  </a:lnTo>
                  <a:lnTo>
                    <a:pt x="77" y="65"/>
                  </a:lnTo>
                  <a:lnTo>
                    <a:pt x="79" y="61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82" y="57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3" y="49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3"/>
                  </a:lnTo>
                  <a:lnTo>
                    <a:pt x="82" y="43"/>
                  </a:lnTo>
                  <a:lnTo>
                    <a:pt x="80" y="41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0" y="35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7" y="26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4" y="20"/>
                  </a:lnTo>
                  <a:lnTo>
                    <a:pt x="73" y="18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1"/>
                  </a:lnTo>
                  <a:lnTo>
                    <a:pt x="64" y="9"/>
                  </a:lnTo>
                  <a:lnTo>
                    <a:pt x="63" y="8"/>
                  </a:lnTo>
                  <a:lnTo>
                    <a:pt x="60" y="8"/>
                  </a:lnTo>
                  <a:lnTo>
                    <a:pt x="58" y="6"/>
                  </a:lnTo>
                  <a:lnTo>
                    <a:pt x="57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8" y="65"/>
                  </a:lnTo>
                  <a:lnTo>
                    <a:pt x="8" y="66"/>
                  </a:lnTo>
                  <a:lnTo>
                    <a:pt x="9" y="68"/>
                  </a:lnTo>
                  <a:lnTo>
                    <a:pt x="11" y="69"/>
                  </a:lnTo>
                  <a:lnTo>
                    <a:pt x="12" y="71"/>
                  </a:lnTo>
                  <a:lnTo>
                    <a:pt x="14" y="72"/>
                  </a:lnTo>
                  <a:lnTo>
                    <a:pt x="15" y="74"/>
                  </a:lnTo>
                  <a:lnTo>
                    <a:pt x="17" y="75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1" y="78"/>
                  </a:lnTo>
                  <a:lnTo>
                    <a:pt x="23" y="80"/>
                  </a:lnTo>
                  <a:lnTo>
                    <a:pt x="24" y="80"/>
                  </a:lnTo>
                  <a:lnTo>
                    <a:pt x="26" y="81"/>
                  </a:lnTo>
                  <a:lnTo>
                    <a:pt x="27" y="81"/>
                  </a:lnTo>
                  <a:lnTo>
                    <a:pt x="30" y="83"/>
                  </a:lnTo>
                  <a:lnTo>
                    <a:pt x="31" y="83"/>
                  </a:lnTo>
                  <a:lnTo>
                    <a:pt x="33" y="83"/>
                  </a:lnTo>
                  <a:lnTo>
                    <a:pt x="36" y="85"/>
                  </a:lnTo>
                  <a:lnTo>
                    <a:pt x="37" y="85"/>
                  </a:lnTo>
                  <a:lnTo>
                    <a:pt x="39" y="85"/>
                  </a:lnTo>
                  <a:lnTo>
                    <a:pt x="42" y="85"/>
                  </a:lnTo>
                  <a:lnTo>
                    <a:pt x="43" y="85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54" y="83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63" y="78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70" y="72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8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0" y="49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82" y="43"/>
                  </a:lnTo>
                  <a:lnTo>
                    <a:pt x="83" y="43"/>
                  </a:lnTo>
                  <a:close/>
                </a:path>
              </a:pathLst>
            </a:custGeom>
            <a:solidFill>
              <a:srgbClr val="9696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7" name="Freeform 187"/>
            <p:cNvSpPr>
              <a:spLocks/>
            </p:cNvSpPr>
            <p:nvPr/>
          </p:nvSpPr>
          <p:spPr bwMode="auto">
            <a:xfrm>
              <a:off x="2802" y="2304"/>
              <a:ext cx="80" cy="84"/>
            </a:xfrm>
            <a:custGeom>
              <a:avLst/>
              <a:gdLst/>
              <a:ahLst/>
              <a:cxnLst>
                <a:cxn ang="0">
                  <a:pos x="78" y="34"/>
                </a:cxn>
                <a:cxn ang="0">
                  <a:pos x="75" y="25"/>
                </a:cxn>
                <a:cxn ang="0">
                  <a:pos x="69" y="16"/>
                </a:cxn>
                <a:cxn ang="0">
                  <a:pos x="63" y="10"/>
                </a:cxn>
                <a:cxn ang="0">
                  <a:pos x="55" y="3"/>
                </a:cxn>
                <a:cxn ang="0">
                  <a:pos x="46" y="2"/>
                </a:cxn>
                <a:cxn ang="0">
                  <a:pos x="35" y="0"/>
                </a:cxn>
                <a:cxn ang="0">
                  <a:pos x="25" y="3"/>
                </a:cxn>
                <a:cxn ang="0">
                  <a:pos x="18" y="8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1" y="31"/>
                </a:cxn>
                <a:cxn ang="0">
                  <a:pos x="0" y="42"/>
                </a:cxn>
                <a:cxn ang="0">
                  <a:pos x="1" y="53"/>
                </a:cxn>
                <a:cxn ang="0">
                  <a:pos x="4" y="62"/>
                </a:cxn>
                <a:cxn ang="0">
                  <a:pos x="10" y="70"/>
                </a:cxn>
                <a:cxn ang="0">
                  <a:pos x="18" y="76"/>
                </a:cxn>
                <a:cxn ang="0">
                  <a:pos x="25" y="80"/>
                </a:cxn>
                <a:cxn ang="0">
                  <a:pos x="35" y="84"/>
                </a:cxn>
                <a:cxn ang="0">
                  <a:pos x="46" y="84"/>
                </a:cxn>
                <a:cxn ang="0">
                  <a:pos x="55" y="80"/>
                </a:cxn>
                <a:cxn ang="0">
                  <a:pos x="63" y="76"/>
                </a:cxn>
                <a:cxn ang="0">
                  <a:pos x="69" y="68"/>
                </a:cxn>
                <a:cxn ang="0">
                  <a:pos x="75" y="60"/>
                </a:cxn>
                <a:cxn ang="0">
                  <a:pos x="78" y="51"/>
                </a:cxn>
                <a:cxn ang="0">
                  <a:pos x="77" y="42"/>
                </a:cxn>
                <a:cxn ang="0">
                  <a:pos x="75" y="33"/>
                </a:cxn>
                <a:cxn ang="0">
                  <a:pos x="72" y="23"/>
                </a:cxn>
                <a:cxn ang="0">
                  <a:pos x="68" y="16"/>
                </a:cxn>
                <a:cxn ang="0">
                  <a:pos x="61" y="10"/>
                </a:cxn>
                <a:cxn ang="0">
                  <a:pos x="52" y="5"/>
                </a:cxn>
                <a:cxn ang="0">
                  <a:pos x="43" y="3"/>
                </a:cxn>
                <a:cxn ang="0">
                  <a:pos x="34" y="3"/>
                </a:cxn>
                <a:cxn ang="0">
                  <a:pos x="25" y="7"/>
                </a:cxn>
                <a:cxn ang="0">
                  <a:pos x="16" y="11"/>
                </a:cxn>
                <a:cxn ang="0">
                  <a:pos x="10" y="17"/>
                </a:cxn>
                <a:cxn ang="0">
                  <a:pos x="6" y="25"/>
                </a:cxn>
                <a:cxn ang="0">
                  <a:pos x="3" y="34"/>
                </a:cxn>
                <a:cxn ang="0">
                  <a:pos x="1" y="43"/>
                </a:cxn>
                <a:cxn ang="0">
                  <a:pos x="3" y="54"/>
                </a:cxn>
                <a:cxn ang="0">
                  <a:pos x="7" y="62"/>
                </a:cxn>
                <a:cxn ang="0">
                  <a:pos x="13" y="70"/>
                </a:cxn>
                <a:cxn ang="0">
                  <a:pos x="21" y="76"/>
                </a:cxn>
                <a:cxn ang="0">
                  <a:pos x="28" y="80"/>
                </a:cxn>
                <a:cxn ang="0">
                  <a:pos x="37" y="82"/>
                </a:cxn>
                <a:cxn ang="0">
                  <a:pos x="47" y="80"/>
                </a:cxn>
                <a:cxn ang="0">
                  <a:pos x="56" y="77"/>
                </a:cxn>
                <a:cxn ang="0">
                  <a:pos x="63" y="73"/>
                </a:cxn>
                <a:cxn ang="0">
                  <a:pos x="69" y="65"/>
                </a:cxn>
                <a:cxn ang="0">
                  <a:pos x="74" y="57"/>
                </a:cxn>
                <a:cxn ang="0">
                  <a:pos x="77" y="48"/>
                </a:cxn>
              </a:cxnLst>
              <a:rect l="0" t="0" r="r" b="b"/>
              <a:pathLst>
                <a:path w="80" h="84">
                  <a:moveTo>
                    <a:pt x="80" y="42"/>
                  </a:moveTo>
                  <a:lnTo>
                    <a:pt x="78" y="40"/>
                  </a:lnTo>
                  <a:lnTo>
                    <a:pt x="78" y="37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78" y="31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2" y="19"/>
                  </a:lnTo>
                  <a:lnTo>
                    <a:pt x="71" y="17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1"/>
                  </a:lnTo>
                  <a:lnTo>
                    <a:pt x="13" y="73"/>
                  </a:lnTo>
                  <a:lnTo>
                    <a:pt x="15" y="74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9" y="77"/>
                  </a:lnTo>
                  <a:lnTo>
                    <a:pt x="21" y="79"/>
                  </a:lnTo>
                  <a:lnTo>
                    <a:pt x="22" y="79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8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4"/>
                  </a:lnTo>
                  <a:lnTo>
                    <a:pt x="35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4"/>
                  </a:lnTo>
                  <a:lnTo>
                    <a:pt x="43" y="84"/>
                  </a:lnTo>
                  <a:lnTo>
                    <a:pt x="46" y="84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6" y="79"/>
                  </a:lnTo>
                  <a:lnTo>
                    <a:pt x="58" y="79"/>
                  </a:lnTo>
                  <a:lnTo>
                    <a:pt x="61" y="77"/>
                  </a:lnTo>
                  <a:lnTo>
                    <a:pt x="62" y="76"/>
                  </a:lnTo>
                  <a:lnTo>
                    <a:pt x="63" y="76"/>
                  </a:lnTo>
                  <a:lnTo>
                    <a:pt x="65" y="74"/>
                  </a:lnTo>
                  <a:lnTo>
                    <a:pt x="66" y="73"/>
                  </a:lnTo>
                  <a:lnTo>
                    <a:pt x="68" y="71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71" y="67"/>
                  </a:lnTo>
                  <a:lnTo>
                    <a:pt x="72" y="65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8" y="53"/>
                  </a:lnTo>
                  <a:lnTo>
                    <a:pt x="78" y="51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2"/>
                  </a:lnTo>
                  <a:lnTo>
                    <a:pt x="77" y="42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7" y="34"/>
                  </a:lnTo>
                  <a:lnTo>
                    <a:pt x="75" y="33"/>
                  </a:lnTo>
                  <a:lnTo>
                    <a:pt x="75" y="31"/>
                  </a:lnTo>
                  <a:lnTo>
                    <a:pt x="75" y="28"/>
                  </a:lnTo>
                  <a:lnTo>
                    <a:pt x="74" y="27"/>
                  </a:lnTo>
                  <a:lnTo>
                    <a:pt x="74" y="25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0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2" y="11"/>
                  </a:lnTo>
                  <a:lnTo>
                    <a:pt x="61" y="10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0" y="67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5" y="71"/>
                  </a:lnTo>
                  <a:lnTo>
                    <a:pt x="16" y="73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4" y="77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28" y="80"/>
                  </a:lnTo>
                  <a:lnTo>
                    <a:pt x="29" y="80"/>
                  </a:lnTo>
                  <a:lnTo>
                    <a:pt x="32" y="80"/>
                  </a:lnTo>
                  <a:lnTo>
                    <a:pt x="34" y="80"/>
                  </a:lnTo>
                  <a:lnTo>
                    <a:pt x="35" y="82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6" y="80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2" y="79"/>
                  </a:lnTo>
                  <a:lnTo>
                    <a:pt x="55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9" y="76"/>
                  </a:lnTo>
                  <a:lnTo>
                    <a:pt x="61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1"/>
                  </a:lnTo>
                  <a:lnTo>
                    <a:pt x="66" y="70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9" y="65"/>
                  </a:lnTo>
                  <a:lnTo>
                    <a:pt x="71" y="64"/>
                  </a:lnTo>
                  <a:lnTo>
                    <a:pt x="72" y="62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5" y="53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7" y="47"/>
                  </a:lnTo>
                  <a:lnTo>
                    <a:pt x="77" y="43"/>
                  </a:lnTo>
                  <a:lnTo>
                    <a:pt x="77" y="42"/>
                  </a:lnTo>
                  <a:lnTo>
                    <a:pt x="80" y="42"/>
                  </a:lnTo>
                  <a:close/>
                </a:path>
              </a:pathLst>
            </a:custGeom>
            <a:solidFill>
              <a:srgbClr val="9C9C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8" name="Freeform 188"/>
            <p:cNvSpPr>
              <a:spLocks/>
            </p:cNvSpPr>
            <p:nvPr/>
          </p:nvSpPr>
          <p:spPr bwMode="auto">
            <a:xfrm>
              <a:off x="2803" y="2307"/>
              <a:ext cx="76" cy="79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73" y="22"/>
                </a:cxn>
                <a:cxn ang="0">
                  <a:pos x="67" y="14"/>
                </a:cxn>
                <a:cxn ang="0">
                  <a:pos x="61" y="8"/>
                </a:cxn>
                <a:cxn ang="0">
                  <a:pos x="54" y="4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7" y="7"/>
                </a:cxn>
                <a:cxn ang="0">
                  <a:pos x="11" y="13"/>
                </a:cxn>
                <a:cxn ang="0">
                  <a:pos x="5" y="20"/>
                </a:cxn>
                <a:cxn ang="0">
                  <a:pos x="2" y="30"/>
                </a:cxn>
                <a:cxn ang="0">
                  <a:pos x="0" y="39"/>
                </a:cxn>
                <a:cxn ang="0">
                  <a:pos x="2" y="50"/>
                </a:cxn>
                <a:cxn ang="0">
                  <a:pos x="5" y="57"/>
                </a:cxn>
                <a:cxn ang="0">
                  <a:pos x="11" y="65"/>
                </a:cxn>
                <a:cxn ang="0">
                  <a:pos x="17" y="71"/>
                </a:cxn>
                <a:cxn ang="0">
                  <a:pos x="26" y="76"/>
                </a:cxn>
                <a:cxn ang="0">
                  <a:pos x="34" y="79"/>
                </a:cxn>
                <a:cxn ang="0">
                  <a:pos x="45" y="77"/>
                </a:cxn>
                <a:cxn ang="0">
                  <a:pos x="54" y="76"/>
                </a:cxn>
                <a:cxn ang="0">
                  <a:pos x="61" y="71"/>
                </a:cxn>
                <a:cxn ang="0">
                  <a:pos x="67" y="64"/>
                </a:cxn>
                <a:cxn ang="0">
                  <a:pos x="73" y="56"/>
                </a:cxn>
                <a:cxn ang="0">
                  <a:pos x="76" y="47"/>
                </a:cxn>
                <a:cxn ang="0">
                  <a:pos x="74" y="39"/>
                </a:cxn>
                <a:cxn ang="0">
                  <a:pos x="73" y="30"/>
                </a:cxn>
                <a:cxn ang="0">
                  <a:pos x="70" y="22"/>
                </a:cxn>
                <a:cxn ang="0">
                  <a:pos x="65" y="14"/>
                </a:cxn>
                <a:cxn ang="0">
                  <a:pos x="58" y="8"/>
                </a:cxn>
                <a:cxn ang="0">
                  <a:pos x="51" y="4"/>
                </a:cxn>
                <a:cxn ang="0">
                  <a:pos x="42" y="2"/>
                </a:cxn>
                <a:cxn ang="0">
                  <a:pos x="33" y="2"/>
                </a:cxn>
                <a:cxn ang="0">
                  <a:pos x="24" y="5"/>
                </a:cxn>
                <a:cxn ang="0">
                  <a:pos x="17" y="10"/>
                </a:cxn>
                <a:cxn ang="0">
                  <a:pos x="11" y="16"/>
                </a:cxn>
                <a:cxn ang="0">
                  <a:pos x="6" y="24"/>
                </a:cxn>
                <a:cxn ang="0">
                  <a:pos x="3" y="31"/>
                </a:cxn>
                <a:cxn ang="0">
                  <a:pos x="3" y="40"/>
                </a:cxn>
                <a:cxn ang="0">
                  <a:pos x="5" y="50"/>
                </a:cxn>
                <a:cxn ang="0">
                  <a:pos x="8" y="59"/>
                </a:cxn>
                <a:cxn ang="0">
                  <a:pos x="14" y="65"/>
                </a:cxn>
                <a:cxn ang="0">
                  <a:pos x="20" y="71"/>
                </a:cxn>
                <a:cxn ang="0">
                  <a:pos x="28" y="74"/>
                </a:cxn>
                <a:cxn ang="0">
                  <a:pos x="36" y="76"/>
                </a:cxn>
                <a:cxn ang="0">
                  <a:pos x="46" y="76"/>
                </a:cxn>
                <a:cxn ang="0">
                  <a:pos x="54" y="73"/>
                </a:cxn>
                <a:cxn ang="0">
                  <a:pos x="61" y="68"/>
                </a:cxn>
                <a:cxn ang="0">
                  <a:pos x="68" y="61"/>
                </a:cxn>
                <a:cxn ang="0">
                  <a:pos x="71" y="51"/>
                </a:cxn>
                <a:cxn ang="0">
                  <a:pos x="74" y="44"/>
                </a:cxn>
              </a:cxnLst>
              <a:rect l="0" t="0" r="r" b="b"/>
              <a:pathLst>
                <a:path w="76" h="79">
                  <a:moveTo>
                    <a:pt x="76" y="39"/>
                  </a:moveTo>
                  <a:lnTo>
                    <a:pt x="76" y="37"/>
                  </a:lnTo>
                  <a:lnTo>
                    <a:pt x="76" y="36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4" y="30"/>
                  </a:lnTo>
                  <a:lnTo>
                    <a:pt x="74" y="28"/>
                  </a:lnTo>
                  <a:lnTo>
                    <a:pt x="74" y="25"/>
                  </a:lnTo>
                  <a:lnTo>
                    <a:pt x="73" y="24"/>
                  </a:lnTo>
                  <a:lnTo>
                    <a:pt x="73" y="22"/>
                  </a:lnTo>
                  <a:lnTo>
                    <a:pt x="71" y="20"/>
                  </a:lnTo>
                  <a:lnTo>
                    <a:pt x="71" y="19"/>
                  </a:lnTo>
                  <a:lnTo>
                    <a:pt x="70" y="17"/>
                  </a:lnTo>
                  <a:lnTo>
                    <a:pt x="68" y="16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5" y="11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1" y="8"/>
                  </a:lnTo>
                  <a:lnTo>
                    <a:pt x="60" y="7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9" y="64"/>
                  </a:lnTo>
                  <a:lnTo>
                    <a:pt x="11" y="65"/>
                  </a:lnTo>
                  <a:lnTo>
                    <a:pt x="12" y="67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3" y="74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5" y="77"/>
                  </a:lnTo>
                  <a:lnTo>
                    <a:pt x="46" y="77"/>
                  </a:lnTo>
                  <a:lnTo>
                    <a:pt x="48" y="77"/>
                  </a:lnTo>
                  <a:lnTo>
                    <a:pt x="49" y="77"/>
                  </a:lnTo>
                  <a:lnTo>
                    <a:pt x="51" y="76"/>
                  </a:lnTo>
                  <a:lnTo>
                    <a:pt x="54" y="76"/>
                  </a:lnTo>
                  <a:lnTo>
                    <a:pt x="55" y="74"/>
                  </a:lnTo>
                  <a:lnTo>
                    <a:pt x="57" y="74"/>
                  </a:lnTo>
                  <a:lnTo>
                    <a:pt x="58" y="73"/>
                  </a:lnTo>
                  <a:lnTo>
                    <a:pt x="60" y="71"/>
                  </a:lnTo>
                  <a:lnTo>
                    <a:pt x="61" y="71"/>
                  </a:lnTo>
                  <a:lnTo>
                    <a:pt x="62" y="70"/>
                  </a:lnTo>
                  <a:lnTo>
                    <a:pt x="64" y="68"/>
                  </a:lnTo>
                  <a:lnTo>
                    <a:pt x="65" y="67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8" y="62"/>
                  </a:lnTo>
                  <a:lnTo>
                    <a:pt x="70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3" y="56"/>
                  </a:lnTo>
                  <a:lnTo>
                    <a:pt x="73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4" y="33"/>
                  </a:lnTo>
                  <a:lnTo>
                    <a:pt x="73" y="31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20"/>
                  </a:lnTo>
                  <a:lnTo>
                    <a:pt x="68" y="19"/>
                  </a:lnTo>
                  <a:lnTo>
                    <a:pt x="67" y="17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64" y="13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5" y="7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9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4" y="65"/>
                  </a:lnTo>
                  <a:lnTo>
                    <a:pt x="14" y="67"/>
                  </a:lnTo>
                  <a:lnTo>
                    <a:pt x="15" y="68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20" y="71"/>
                  </a:lnTo>
                  <a:lnTo>
                    <a:pt x="21" y="71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49" y="74"/>
                  </a:lnTo>
                  <a:lnTo>
                    <a:pt x="51" y="74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61" y="68"/>
                  </a:lnTo>
                  <a:lnTo>
                    <a:pt x="62" y="67"/>
                  </a:lnTo>
                  <a:lnTo>
                    <a:pt x="64" y="65"/>
                  </a:lnTo>
                  <a:lnTo>
                    <a:pt x="65" y="64"/>
                  </a:lnTo>
                  <a:lnTo>
                    <a:pt x="67" y="62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70" y="57"/>
                  </a:lnTo>
                  <a:lnTo>
                    <a:pt x="70" y="56"/>
                  </a:lnTo>
                  <a:lnTo>
                    <a:pt x="71" y="54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3" y="47"/>
                  </a:lnTo>
                  <a:lnTo>
                    <a:pt x="74" y="45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74" y="39"/>
                  </a:lnTo>
                  <a:lnTo>
                    <a:pt x="76" y="39"/>
                  </a:lnTo>
                  <a:close/>
                </a:path>
              </a:pathLst>
            </a:custGeom>
            <a:solidFill>
              <a:srgbClr val="A1A1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49" name="Freeform 189"/>
            <p:cNvSpPr>
              <a:spLocks/>
            </p:cNvSpPr>
            <p:nvPr/>
          </p:nvSpPr>
          <p:spPr bwMode="auto">
            <a:xfrm>
              <a:off x="2806" y="2309"/>
              <a:ext cx="71" cy="74"/>
            </a:xfrm>
            <a:custGeom>
              <a:avLst/>
              <a:gdLst/>
              <a:ahLst/>
              <a:cxnLst>
                <a:cxn ang="0">
                  <a:pos x="71" y="31"/>
                </a:cxn>
                <a:cxn ang="0">
                  <a:pos x="68" y="25"/>
                </a:cxn>
                <a:cxn ang="0">
                  <a:pos x="65" y="18"/>
                </a:cxn>
                <a:cxn ang="0">
                  <a:pos x="62" y="12"/>
                </a:cxn>
                <a:cxn ang="0">
                  <a:pos x="57" y="8"/>
                </a:cxn>
                <a:cxn ang="0">
                  <a:pos x="51" y="3"/>
                </a:cxn>
                <a:cxn ang="0">
                  <a:pos x="45" y="2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7" y="6"/>
                </a:cxn>
                <a:cxn ang="0">
                  <a:pos x="11" y="9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2" y="49"/>
                </a:cxn>
                <a:cxn ang="0">
                  <a:pos x="5" y="57"/>
                </a:cxn>
                <a:cxn ang="0">
                  <a:pos x="9" y="62"/>
                </a:cxn>
                <a:cxn ang="0">
                  <a:pos x="14" y="68"/>
                </a:cxn>
                <a:cxn ang="0">
                  <a:pos x="20" y="71"/>
                </a:cxn>
                <a:cxn ang="0">
                  <a:pos x="27" y="74"/>
                </a:cxn>
                <a:cxn ang="0">
                  <a:pos x="33" y="74"/>
                </a:cxn>
                <a:cxn ang="0">
                  <a:pos x="40" y="74"/>
                </a:cxn>
                <a:cxn ang="0">
                  <a:pos x="48" y="72"/>
                </a:cxn>
                <a:cxn ang="0">
                  <a:pos x="54" y="69"/>
                </a:cxn>
                <a:cxn ang="0">
                  <a:pos x="59" y="65"/>
                </a:cxn>
                <a:cxn ang="0">
                  <a:pos x="65" y="59"/>
                </a:cxn>
                <a:cxn ang="0">
                  <a:pos x="68" y="52"/>
                </a:cxn>
                <a:cxn ang="0">
                  <a:pos x="70" y="45"/>
                </a:cxn>
                <a:cxn ang="0">
                  <a:pos x="71" y="37"/>
                </a:cxn>
                <a:cxn ang="0">
                  <a:pos x="68" y="32"/>
                </a:cxn>
                <a:cxn ang="0">
                  <a:pos x="67" y="25"/>
                </a:cxn>
                <a:cxn ang="0">
                  <a:pos x="64" y="18"/>
                </a:cxn>
                <a:cxn ang="0">
                  <a:pos x="61" y="14"/>
                </a:cxn>
                <a:cxn ang="0">
                  <a:pos x="55" y="9"/>
                </a:cxn>
                <a:cxn ang="0">
                  <a:pos x="49" y="5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28" y="3"/>
                </a:cxn>
                <a:cxn ang="0">
                  <a:pos x="23" y="5"/>
                </a:cxn>
                <a:cxn ang="0">
                  <a:pos x="17" y="8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3" y="25"/>
                </a:cxn>
                <a:cxn ang="0">
                  <a:pos x="2" y="32"/>
                </a:cxn>
                <a:cxn ang="0">
                  <a:pos x="2" y="38"/>
                </a:cxn>
                <a:cxn ang="0">
                  <a:pos x="3" y="46"/>
                </a:cxn>
                <a:cxn ang="0">
                  <a:pos x="5" y="52"/>
                </a:cxn>
                <a:cxn ang="0">
                  <a:pos x="8" y="59"/>
                </a:cxn>
                <a:cxn ang="0">
                  <a:pos x="12" y="63"/>
                </a:cxn>
                <a:cxn ang="0">
                  <a:pos x="18" y="68"/>
                </a:cxn>
                <a:cxn ang="0">
                  <a:pos x="24" y="71"/>
                </a:cxn>
                <a:cxn ang="0">
                  <a:pos x="30" y="72"/>
                </a:cxn>
                <a:cxn ang="0">
                  <a:pos x="37" y="72"/>
                </a:cxn>
                <a:cxn ang="0">
                  <a:pos x="43" y="71"/>
                </a:cxn>
                <a:cxn ang="0">
                  <a:pos x="51" y="69"/>
                </a:cxn>
                <a:cxn ang="0">
                  <a:pos x="55" y="65"/>
                </a:cxn>
                <a:cxn ang="0">
                  <a:pos x="61" y="60"/>
                </a:cxn>
                <a:cxn ang="0">
                  <a:pos x="65" y="54"/>
                </a:cxn>
                <a:cxn ang="0">
                  <a:pos x="67" y="48"/>
                </a:cxn>
                <a:cxn ang="0">
                  <a:pos x="68" y="40"/>
                </a:cxn>
              </a:cxnLst>
              <a:rect l="0" t="0" r="r" b="b"/>
              <a:pathLst>
                <a:path w="71" h="74">
                  <a:moveTo>
                    <a:pt x="71" y="37"/>
                  </a:moveTo>
                  <a:lnTo>
                    <a:pt x="71" y="35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0" y="29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4" y="15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1" y="11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7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9" y="62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20" y="71"/>
                  </a:lnTo>
                  <a:lnTo>
                    <a:pt x="21" y="71"/>
                  </a:lnTo>
                  <a:lnTo>
                    <a:pt x="23" y="72"/>
                  </a:lnTo>
                  <a:lnTo>
                    <a:pt x="25" y="72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6" y="74"/>
                  </a:lnTo>
                  <a:lnTo>
                    <a:pt x="37" y="74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45" y="74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9" y="71"/>
                  </a:lnTo>
                  <a:lnTo>
                    <a:pt x="51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1" y="63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5" y="59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67" y="54"/>
                  </a:lnTo>
                  <a:lnTo>
                    <a:pt x="68" y="52"/>
                  </a:lnTo>
                  <a:lnTo>
                    <a:pt x="68" y="49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0" y="45"/>
                  </a:lnTo>
                  <a:lnTo>
                    <a:pt x="71" y="43"/>
                  </a:lnTo>
                  <a:lnTo>
                    <a:pt x="71" y="42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2"/>
                  </a:lnTo>
                  <a:lnTo>
                    <a:pt x="68" y="31"/>
                  </a:lnTo>
                  <a:lnTo>
                    <a:pt x="68" y="28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5" y="22"/>
                  </a:lnTo>
                  <a:lnTo>
                    <a:pt x="65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1"/>
                  </a:lnTo>
                  <a:lnTo>
                    <a:pt x="55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17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0" y="72"/>
                  </a:lnTo>
                  <a:lnTo>
                    <a:pt x="42" y="72"/>
                  </a:lnTo>
                  <a:lnTo>
                    <a:pt x="43" y="71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51" y="69"/>
                  </a:lnTo>
                  <a:lnTo>
                    <a:pt x="52" y="68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5" y="65"/>
                  </a:lnTo>
                  <a:lnTo>
                    <a:pt x="57" y="65"/>
                  </a:lnTo>
                  <a:lnTo>
                    <a:pt x="58" y="63"/>
                  </a:lnTo>
                  <a:lnTo>
                    <a:pt x="59" y="62"/>
                  </a:lnTo>
                  <a:lnTo>
                    <a:pt x="61" y="60"/>
                  </a:lnTo>
                  <a:lnTo>
                    <a:pt x="62" y="59"/>
                  </a:lnTo>
                  <a:lnTo>
                    <a:pt x="64" y="57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7" y="51"/>
                  </a:lnTo>
                  <a:lnTo>
                    <a:pt x="67" y="49"/>
                  </a:lnTo>
                  <a:lnTo>
                    <a:pt x="67" y="48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70" y="37"/>
                  </a:lnTo>
                  <a:lnTo>
                    <a:pt x="71" y="37"/>
                  </a:lnTo>
                  <a:close/>
                </a:path>
              </a:pathLst>
            </a:custGeom>
            <a:solidFill>
              <a:srgbClr val="A6A6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0" name="Freeform 190"/>
            <p:cNvSpPr>
              <a:spLocks/>
            </p:cNvSpPr>
            <p:nvPr/>
          </p:nvSpPr>
          <p:spPr bwMode="auto">
            <a:xfrm>
              <a:off x="2808" y="2311"/>
              <a:ext cx="68" cy="70"/>
            </a:xfrm>
            <a:custGeom>
              <a:avLst/>
              <a:gdLst/>
              <a:ahLst/>
              <a:cxnLst>
                <a:cxn ang="0">
                  <a:pos x="66" y="30"/>
                </a:cxn>
                <a:cxn ang="0">
                  <a:pos x="65" y="23"/>
                </a:cxn>
                <a:cxn ang="0">
                  <a:pos x="62" y="16"/>
                </a:cxn>
                <a:cxn ang="0">
                  <a:pos x="59" y="12"/>
                </a:cxn>
                <a:cxn ang="0">
                  <a:pos x="53" y="7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21" y="3"/>
                </a:cxn>
                <a:cxn ang="0">
                  <a:pos x="15" y="6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1" y="44"/>
                </a:cxn>
                <a:cxn ang="0">
                  <a:pos x="3" y="50"/>
                </a:cxn>
                <a:cxn ang="0">
                  <a:pos x="6" y="57"/>
                </a:cxn>
                <a:cxn ang="0">
                  <a:pos x="10" y="61"/>
                </a:cxn>
                <a:cxn ang="0">
                  <a:pos x="16" y="66"/>
                </a:cxn>
                <a:cxn ang="0">
                  <a:pos x="22" y="69"/>
                </a:cxn>
                <a:cxn ang="0">
                  <a:pos x="28" y="70"/>
                </a:cxn>
                <a:cxn ang="0">
                  <a:pos x="35" y="70"/>
                </a:cxn>
                <a:cxn ang="0">
                  <a:pos x="41" y="69"/>
                </a:cxn>
                <a:cxn ang="0">
                  <a:pos x="49" y="67"/>
                </a:cxn>
                <a:cxn ang="0">
                  <a:pos x="53" y="63"/>
                </a:cxn>
                <a:cxn ang="0">
                  <a:pos x="59" y="58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66" y="38"/>
                </a:cxn>
                <a:cxn ang="0">
                  <a:pos x="65" y="33"/>
                </a:cxn>
                <a:cxn ang="0">
                  <a:pos x="63" y="27"/>
                </a:cxn>
                <a:cxn ang="0">
                  <a:pos x="62" y="21"/>
                </a:cxn>
                <a:cxn ang="0">
                  <a:pos x="59" y="15"/>
                </a:cxn>
                <a:cxn ang="0">
                  <a:pos x="55" y="10"/>
                </a:cxn>
                <a:cxn ang="0">
                  <a:pos x="50" y="7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2" y="3"/>
                </a:cxn>
                <a:cxn ang="0">
                  <a:pos x="25" y="3"/>
                </a:cxn>
                <a:cxn ang="0">
                  <a:pos x="19" y="6"/>
                </a:cxn>
                <a:cxn ang="0">
                  <a:pos x="15" y="9"/>
                </a:cxn>
                <a:cxn ang="0">
                  <a:pos x="10" y="13"/>
                </a:cxn>
                <a:cxn ang="0">
                  <a:pos x="6" y="20"/>
                </a:cxn>
                <a:cxn ang="0">
                  <a:pos x="3" y="26"/>
                </a:cxn>
                <a:cxn ang="0">
                  <a:pos x="1" y="32"/>
                </a:cxn>
                <a:cxn ang="0">
                  <a:pos x="1" y="38"/>
                </a:cxn>
                <a:cxn ang="0">
                  <a:pos x="3" y="46"/>
                </a:cxn>
                <a:cxn ang="0">
                  <a:pos x="6" y="52"/>
                </a:cxn>
                <a:cxn ang="0">
                  <a:pos x="10" y="58"/>
                </a:cxn>
                <a:cxn ang="0">
                  <a:pos x="15" y="61"/>
                </a:cxn>
                <a:cxn ang="0">
                  <a:pos x="21" y="66"/>
                </a:cxn>
                <a:cxn ang="0">
                  <a:pos x="26" y="67"/>
                </a:cxn>
                <a:cxn ang="0">
                  <a:pos x="34" y="69"/>
                </a:cxn>
                <a:cxn ang="0">
                  <a:pos x="40" y="67"/>
                </a:cxn>
                <a:cxn ang="0">
                  <a:pos x="46" y="66"/>
                </a:cxn>
                <a:cxn ang="0">
                  <a:pos x="52" y="63"/>
                </a:cxn>
                <a:cxn ang="0">
                  <a:pos x="57" y="58"/>
                </a:cxn>
                <a:cxn ang="0">
                  <a:pos x="60" y="52"/>
                </a:cxn>
                <a:cxn ang="0">
                  <a:pos x="63" y="46"/>
                </a:cxn>
                <a:cxn ang="0">
                  <a:pos x="65" y="38"/>
                </a:cxn>
              </a:cxnLst>
              <a:rect l="0" t="0" r="r" b="b"/>
              <a:pathLst>
                <a:path w="68" h="70">
                  <a:moveTo>
                    <a:pt x="68" y="35"/>
                  </a:moveTo>
                  <a:lnTo>
                    <a:pt x="66" y="33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5" y="24"/>
                  </a:lnTo>
                  <a:lnTo>
                    <a:pt x="65" y="23"/>
                  </a:lnTo>
                  <a:lnTo>
                    <a:pt x="65" y="21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0" y="15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7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2"/>
                  </a:lnTo>
                  <a:lnTo>
                    <a:pt x="4" y="53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0" y="60"/>
                  </a:lnTo>
                  <a:lnTo>
                    <a:pt x="10" y="61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1" y="69"/>
                  </a:lnTo>
                  <a:lnTo>
                    <a:pt x="43" y="69"/>
                  </a:lnTo>
                  <a:lnTo>
                    <a:pt x="46" y="69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5" y="63"/>
                  </a:lnTo>
                  <a:lnTo>
                    <a:pt x="56" y="61"/>
                  </a:lnTo>
                  <a:lnTo>
                    <a:pt x="57" y="60"/>
                  </a:lnTo>
                  <a:lnTo>
                    <a:pt x="59" y="58"/>
                  </a:lnTo>
                  <a:lnTo>
                    <a:pt x="60" y="57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3" y="52"/>
                  </a:lnTo>
                  <a:lnTo>
                    <a:pt x="63" y="50"/>
                  </a:lnTo>
                  <a:lnTo>
                    <a:pt x="65" y="49"/>
                  </a:lnTo>
                  <a:lnTo>
                    <a:pt x="65" y="47"/>
                  </a:lnTo>
                  <a:lnTo>
                    <a:pt x="65" y="46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8" y="35"/>
                  </a:lnTo>
                  <a:lnTo>
                    <a:pt x="65" y="35"/>
                  </a:lnTo>
                  <a:lnTo>
                    <a:pt x="65" y="33"/>
                  </a:lnTo>
                  <a:lnTo>
                    <a:pt x="65" y="32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7" y="53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6" y="63"/>
                  </a:lnTo>
                  <a:lnTo>
                    <a:pt x="18" y="64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4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3" y="67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2" y="63"/>
                  </a:lnTo>
                  <a:lnTo>
                    <a:pt x="53" y="61"/>
                  </a:lnTo>
                  <a:lnTo>
                    <a:pt x="55" y="60"/>
                  </a:lnTo>
                  <a:lnTo>
                    <a:pt x="56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9" y="55"/>
                  </a:lnTo>
                  <a:lnTo>
                    <a:pt x="60" y="53"/>
                  </a:lnTo>
                  <a:lnTo>
                    <a:pt x="60" y="52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5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ABAB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1" name="Freeform 191"/>
            <p:cNvSpPr>
              <a:spLocks/>
            </p:cNvSpPr>
            <p:nvPr/>
          </p:nvSpPr>
          <p:spPr bwMode="auto">
            <a:xfrm>
              <a:off x="2809" y="2314"/>
              <a:ext cx="64" cy="66"/>
            </a:xfrm>
            <a:custGeom>
              <a:avLst/>
              <a:gdLst/>
              <a:ahLst/>
              <a:cxnLst>
                <a:cxn ang="0">
                  <a:pos x="64" y="27"/>
                </a:cxn>
                <a:cxn ang="0">
                  <a:pos x="62" y="21"/>
                </a:cxn>
                <a:cxn ang="0">
                  <a:pos x="59" y="15"/>
                </a:cxn>
                <a:cxn ang="0">
                  <a:pos x="56" y="10"/>
                </a:cxn>
                <a:cxn ang="0">
                  <a:pos x="52" y="6"/>
                </a:cxn>
                <a:cxn ang="0">
                  <a:pos x="46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1" y="7"/>
                </a:cxn>
                <a:cxn ang="0">
                  <a:pos x="6" y="13"/>
                </a:cxn>
                <a:cxn ang="0">
                  <a:pos x="3" y="20"/>
                </a:cxn>
                <a:cxn ang="0">
                  <a:pos x="2" y="26"/>
                </a:cxn>
                <a:cxn ang="0">
                  <a:pos x="0" y="32"/>
                </a:cxn>
                <a:cxn ang="0">
                  <a:pos x="2" y="38"/>
                </a:cxn>
                <a:cxn ang="0">
                  <a:pos x="3" y="46"/>
                </a:cxn>
                <a:cxn ang="0">
                  <a:pos x="8" y="52"/>
                </a:cxn>
                <a:cxn ang="0">
                  <a:pos x="11" y="57"/>
                </a:cxn>
                <a:cxn ang="0">
                  <a:pos x="17" y="61"/>
                </a:cxn>
                <a:cxn ang="0">
                  <a:pos x="22" y="64"/>
                </a:cxn>
                <a:cxn ang="0">
                  <a:pos x="30" y="66"/>
                </a:cxn>
                <a:cxn ang="0">
                  <a:pos x="36" y="66"/>
                </a:cxn>
                <a:cxn ang="0">
                  <a:pos x="42" y="64"/>
                </a:cxn>
                <a:cxn ang="0">
                  <a:pos x="48" y="61"/>
                </a:cxn>
                <a:cxn ang="0">
                  <a:pos x="54" y="57"/>
                </a:cxn>
                <a:cxn ang="0">
                  <a:pos x="58" y="52"/>
                </a:cxn>
                <a:cxn ang="0">
                  <a:pos x="61" y="46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2" y="27"/>
                </a:cxn>
                <a:cxn ang="0">
                  <a:pos x="61" y="21"/>
                </a:cxn>
                <a:cxn ang="0">
                  <a:pos x="58" y="17"/>
                </a:cxn>
                <a:cxn ang="0">
                  <a:pos x="54" y="10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1"/>
                </a:cxn>
                <a:cxn ang="0">
                  <a:pos x="24" y="3"/>
                </a:cxn>
                <a:cxn ang="0">
                  <a:pos x="18" y="4"/>
                </a:cxn>
                <a:cxn ang="0">
                  <a:pos x="14" y="9"/>
                </a:cxn>
                <a:cxn ang="0">
                  <a:pos x="9" y="12"/>
                </a:cxn>
                <a:cxn ang="0">
                  <a:pos x="6" y="18"/>
                </a:cxn>
                <a:cxn ang="0">
                  <a:pos x="3" y="24"/>
                </a:cxn>
                <a:cxn ang="0">
                  <a:pos x="3" y="30"/>
                </a:cxn>
                <a:cxn ang="0">
                  <a:pos x="3" y="37"/>
                </a:cxn>
                <a:cxn ang="0">
                  <a:pos x="5" y="43"/>
                </a:cxn>
                <a:cxn ang="0">
                  <a:pos x="8" y="49"/>
                </a:cxn>
                <a:cxn ang="0">
                  <a:pos x="12" y="55"/>
                </a:cxn>
                <a:cxn ang="0">
                  <a:pos x="17" y="58"/>
                </a:cxn>
                <a:cxn ang="0">
                  <a:pos x="22" y="61"/>
                </a:cxn>
                <a:cxn ang="0">
                  <a:pos x="28" y="63"/>
                </a:cxn>
                <a:cxn ang="0">
                  <a:pos x="34" y="63"/>
                </a:cxn>
                <a:cxn ang="0">
                  <a:pos x="40" y="63"/>
                </a:cxn>
                <a:cxn ang="0">
                  <a:pos x="45" y="60"/>
                </a:cxn>
                <a:cxn ang="0">
                  <a:pos x="51" y="57"/>
                </a:cxn>
                <a:cxn ang="0">
                  <a:pos x="55" y="54"/>
                </a:cxn>
                <a:cxn ang="0">
                  <a:pos x="58" y="49"/>
                </a:cxn>
                <a:cxn ang="0">
                  <a:pos x="61" y="43"/>
                </a:cxn>
                <a:cxn ang="0">
                  <a:pos x="62" y="37"/>
                </a:cxn>
                <a:cxn ang="0">
                  <a:pos x="64" y="32"/>
                </a:cxn>
              </a:cxnLst>
              <a:rect l="0" t="0" r="r" b="b"/>
              <a:pathLst>
                <a:path w="64" h="66">
                  <a:moveTo>
                    <a:pt x="64" y="32"/>
                  </a:move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9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5" y="60"/>
                  </a:lnTo>
                  <a:lnTo>
                    <a:pt x="17" y="61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7" y="64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7" y="64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8" y="52"/>
                  </a:lnTo>
                  <a:lnTo>
                    <a:pt x="59" y="50"/>
                  </a:lnTo>
                  <a:lnTo>
                    <a:pt x="59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2" y="41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2" y="55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1" y="61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40" y="63"/>
                  </a:lnTo>
                  <a:lnTo>
                    <a:pt x="42" y="61"/>
                  </a:lnTo>
                  <a:lnTo>
                    <a:pt x="43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6" y="60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51" y="57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B0B0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2" name="Freeform 192"/>
            <p:cNvSpPr>
              <a:spLocks/>
            </p:cNvSpPr>
            <p:nvPr/>
          </p:nvSpPr>
          <p:spPr bwMode="auto">
            <a:xfrm>
              <a:off x="2812" y="2315"/>
              <a:ext cx="59" cy="62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8" y="20"/>
                </a:cxn>
                <a:cxn ang="0">
                  <a:pos x="55" y="16"/>
                </a:cxn>
                <a:cxn ang="0">
                  <a:pos x="51" y="9"/>
                </a:cxn>
                <a:cxn ang="0">
                  <a:pos x="45" y="5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6" y="11"/>
                </a:cxn>
                <a:cxn ang="0">
                  <a:pos x="3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4"/>
                </a:cxn>
                <a:cxn ang="0">
                  <a:pos x="14" y="57"/>
                </a:cxn>
                <a:cxn ang="0">
                  <a:pos x="19" y="60"/>
                </a:cxn>
                <a:cxn ang="0">
                  <a:pos x="25" y="62"/>
                </a:cxn>
                <a:cxn ang="0">
                  <a:pos x="31" y="62"/>
                </a:cxn>
                <a:cxn ang="0">
                  <a:pos x="37" y="62"/>
                </a:cxn>
                <a:cxn ang="0">
                  <a:pos x="42" y="59"/>
                </a:cxn>
                <a:cxn ang="0">
                  <a:pos x="48" y="56"/>
                </a:cxn>
                <a:cxn ang="0">
                  <a:pos x="52" y="53"/>
                </a:cxn>
                <a:cxn ang="0">
                  <a:pos x="55" y="48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56" y="31"/>
                </a:cxn>
                <a:cxn ang="0">
                  <a:pos x="56" y="25"/>
                </a:cxn>
                <a:cxn ang="0">
                  <a:pos x="55" y="19"/>
                </a:cxn>
                <a:cxn ang="0">
                  <a:pos x="52" y="14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4" y="3"/>
                </a:cxn>
                <a:cxn ang="0">
                  <a:pos x="28" y="2"/>
                </a:cxn>
                <a:cxn ang="0">
                  <a:pos x="22" y="3"/>
                </a:cxn>
                <a:cxn ang="0">
                  <a:pos x="17" y="6"/>
                </a:cxn>
                <a:cxn ang="0">
                  <a:pos x="12" y="9"/>
                </a:cxn>
                <a:cxn ang="0">
                  <a:pos x="8" y="12"/>
                </a:cxn>
                <a:cxn ang="0">
                  <a:pos x="5" y="19"/>
                </a:cxn>
                <a:cxn ang="0">
                  <a:pos x="2" y="25"/>
                </a:cxn>
                <a:cxn ang="0">
                  <a:pos x="2" y="31"/>
                </a:cxn>
                <a:cxn ang="0">
                  <a:pos x="2" y="37"/>
                </a:cxn>
                <a:cxn ang="0">
                  <a:pos x="5" y="43"/>
                </a:cxn>
                <a:cxn ang="0">
                  <a:pos x="8" y="48"/>
                </a:cxn>
                <a:cxn ang="0">
                  <a:pos x="12" y="54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7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3" y="45"/>
                </a:cxn>
                <a:cxn ang="0">
                  <a:pos x="56" y="39"/>
                </a:cxn>
                <a:cxn ang="0">
                  <a:pos x="56" y="32"/>
                </a:cxn>
              </a:cxnLst>
              <a:rect l="0" t="0" r="r" b="b"/>
              <a:pathLst>
                <a:path w="59" h="62">
                  <a:moveTo>
                    <a:pt x="59" y="31"/>
                  </a:move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6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1" y="9"/>
                  </a:lnTo>
                  <a:lnTo>
                    <a:pt x="49" y="8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2" y="56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48" y="56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6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56" y="31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3"/>
                  </a:lnTo>
                  <a:lnTo>
                    <a:pt x="49" y="51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6" y="40"/>
                  </a:lnTo>
                  <a:lnTo>
                    <a:pt x="56" y="39"/>
                  </a:lnTo>
                  <a:lnTo>
                    <a:pt x="56" y="37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1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B5B5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3" name="Freeform 193"/>
            <p:cNvSpPr>
              <a:spLocks/>
            </p:cNvSpPr>
            <p:nvPr/>
          </p:nvSpPr>
          <p:spPr bwMode="auto">
            <a:xfrm>
              <a:off x="2814" y="2317"/>
              <a:ext cx="54" cy="58"/>
            </a:xfrm>
            <a:custGeom>
              <a:avLst/>
              <a:gdLst/>
              <a:ahLst/>
              <a:cxnLst>
                <a:cxn ang="0">
                  <a:pos x="54" y="24"/>
                </a:cxn>
                <a:cxn ang="0">
                  <a:pos x="53" y="18"/>
                </a:cxn>
                <a:cxn ang="0">
                  <a:pos x="50" y="14"/>
                </a:cxn>
                <a:cxn ang="0">
                  <a:pos x="46" y="7"/>
                </a:cxn>
                <a:cxn ang="0">
                  <a:pos x="40" y="3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7" y="10"/>
                </a:cxn>
                <a:cxn ang="0">
                  <a:pos x="3" y="15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1" y="40"/>
                </a:cxn>
                <a:cxn ang="0">
                  <a:pos x="4" y="46"/>
                </a:cxn>
                <a:cxn ang="0">
                  <a:pos x="9" y="51"/>
                </a:cxn>
                <a:cxn ang="0">
                  <a:pos x="15" y="55"/>
                </a:cxn>
                <a:cxn ang="0">
                  <a:pos x="20" y="57"/>
                </a:cxn>
                <a:cxn ang="0">
                  <a:pos x="26" y="58"/>
                </a:cxn>
                <a:cxn ang="0">
                  <a:pos x="32" y="58"/>
                </a:cxn>
                <a:cxn ang="0">
                  <a:pos x="38" y="55"/>
                </a:cxn>
                <a:cxn ang="0">
                  <a:pos x="43" y="54"/>
                </a:cxn>
                <a:cxn ang="0">
                  <a:pos x="47" y="49"/>
                </a:cxn>
                <a:cxn ang="0">
                  <a:pos x="51" y="44"/>
                </a:cxn>
                <a:cxn ang="0">
                  <a:pos x="54" y="38"/>
                </a:cxn>
                <a:cxn ang="0">
                  <a:pos x="54" y="32"/>
                </a:cxn>
                <a:cxn ang="0">
                  <a:pos x="53" y="27"/>
                </a:cxn>
                <a:cxn ang="0">
                  <a:pos x="51" y="21"/>
                </a:cxn>
                <a:cxn ang="0">
                  <a:pos x="50" y="17"/>
                </a:cxn>
                <a:cxn ang="0">
                  <a:pos x="47" y="10"/>
                </a:cxn>
                <a:cxn ang="0">
                  <a:pos x="41" y="7"/>
                </a:cxn>
                <a:cxn ang="0">
                  <a:pos x="37" y="4"/>
                </a:cxn>
                <a:cxn ang="0">
                  <a:pos x="31" y="3"/>
                </a:cxn>
                <a:cxn ang="0">
                  <a:pos x="25" y="3"/>
                </a:cxn>
                <a:cxn ang="0">
                  <a:pos x="20" y="4"/>
                </a:cxn>
                <a:cxn ang="0">
                  <a:pos x="15" y="6"/>
                </a:cxn>
                <a:cxn ang="0">
                  <a:pos x="10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1" y="3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2" y="51"/>
                </a:cxn>
                <a:cxn ang="0">
                  <a:pos x="17" y="54"/>
                </a:cxn>
                <a:cxn ang="0">
                  <a:pos x="23" y="55"/>
                </a:cxn>
                <a:cxn ang="0">
                  <a:pos x="29" y="57"/>
                </a:cxn>
                <a:cxn ang="0">
                  <a:pos x="35" y="55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9" y="46"/>
                </a:cxn>
                <a:cxn ang="0">
                  <a:pos x="51" y="40"/>
                </a:cxn>
                <a:cxn ang="0">
                  <a:pos x="53" y="35"/>
                </a:cxn>
                <a:cxn ang="0">
                  <a:pos x="53" y="29"/>
                </a:cxn>
              </a:cxnLst>
              <a:rect l="0" t="0" r="r" b="b"/>
              <a:pathLst>
                <a:path w="54" h="58">
                  <a:moveTo>
                    <a:pt x="54" y="29"/>
                  </a:moveTo>
                  <a:lnTo>
                    <a:pt x="54" y="27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49" y="10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4" y="51"/>
                  </a:lnTo>
                  <a:lnTo>
                    <a:pt x="44" y="49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9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rgbClr val="BAB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4" name="Freeform 194"/>
            <p:cNvSpPr>
              <a:spLocks/>
            </p:cNvSpPr>
            <p:nvPr/>
          </p:nvSpPr>
          <p:spPr bwMode="auto">
            <a:xfrm>
              <a:off x="2815" y="2320"/>
              <a:ext cx="52" cy="54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0" y="15"/>
                </a:cxn>
                <a:cxn ang="0">
                  <a:pos x="48" y="11"/>
                </a:cxn>
                <a:cxn ang="0">
                  <a:pos x="43" y="6"/>
                </a:cxn>
                <a:cxn ang="0">
                  <a:pos x="39" y="3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3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8" y="44"/>
                </a:cxn>
                <a:cxn ang="0">
                  <a:pos x="14" y="49"/>
                </a:cxn>
                <a:cxn ang="0">
                  <a:pos x="19" y="52"/>
                </a:cxn>
                <a:cxn ang="0">
                  <a:pos x="25" y="54"/>
                </a:cxn>
                <a:cxn ang="0">
                  <a:pos x="31" y="52"/>
                </a:cxn>
                <a:cxn ang="0">
                  <a:pos x="36" y="51"/>
                </a:cxn>
                <a:cxn ang="0">
                  <a:pos x="42" y="48"/>
                </a:cxn>
                <a:cxn ang="0">
                  <a:pos x="46" y="44"/>
                </a:cxn>
                <a:cxn ang="0">
                  <a:pos x="49" y="40"/>
                </a:cxn>
                <a:cxn ang="0">
                  <a:pos x="50" y="34"/>
                </a:cxn>
                <a:cxn ang="0">
                  <a:pos x="52" y="29"/>
                </a:cxn>
                <a:cxn ang="0">
                  <a:pos x="50" y="24"/>
                </a:cxn>
                <a:cxn ang="0">
                  <a:pos x="49" y="18"/>
                </a:cxn>
                <a:cxn ang="0">
                  <a:pos x="46" y="14"/>
                </a:cxn>
                <a:cxn ang="0">
                  <a:pos x="43" y="9"/>
                </a:cxn>
                <a:cxn ang="0">
                  <a:pos x="39" y="4"/>
                </a:cxn>
                <a:cxn ang="0">
                  <a:pos x="33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8" y="11"/>
                </a:cxn>
                <a:cxn ang="0">
                  <a:pos x="5" y="15"/>
                </a:cxn>
                <a:cxn ang="0">
                  <a:pos x="3" y="20"/>
                </a:cxn>
                <a:cxn ang="0">
                  <a:pos x="3" y="26"/>
                </a:cxn>
                <a:cxn ang="0">
                  <a:pos x="3" y="32"/>
                </a:cxn>
                <a:cxn ang="0">
                  <a:pos x="6" y="38"/>
                </a:cxn>
                <a:cxn ang="0">
                  <a:pos x="9" y="44"/>
                </a:cxn>
                <a:cxn ang="0">
                  <a:pos x="14" y="48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1" y="51"/>
                </a:cxn>
                <a:cxn ang="0">
                  <a:pos x="37" y="49"/>
                </a:cxn>
                <a:cxn ang="0">
                  <a:pos x="40" y="46"/>
                </a:cxn>
                <a:cxn ang="0">
                  <a:pos x="45" y="41"/>
                </a:cxn>
                <a:cxn ang="0">
                  <a:pos x="48" y="37"/>
                </a:cxn>
                <a:cxn ang="0">
                  <a:pos x="49" y="31"/>
                </a:cxn>
                <a:cxn ang="0">
                  <a:pos x="50" y="26"/>
                </a:cxn>
              </a:cxnLst>
              <a:rect l="0" t="0" r="r" b="b"/>
              <a:pathLst>
                <a:path w="52" h="54">
                  <a:moveTo>
                    <a:pt x="52" y="26"/>
                  </a:move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8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7" y="51"/>
                  </a:lnTo>
                  <a:lnTo>
                    <a:pt x="39" y="49"/>
                  </a:lnTo>
                  <a:lnTo>
                    <a:pt x="40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1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3" y="44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9" y="35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BFB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5" name="Freeform 195"/>
            <p:cNvSpPr>
              <a:spLocks/>
            </p:cNvSpPr>
            <p:nvPr/>
          </p:nvSpPr>
          <p:spPr bwMode="auto">
            <a:xfrm>
              <a:off x="2818" y="2321"/>
              <a:ext cx="47" cy="50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45" y="14"/>
                </a:cxn>
                <a:cxn ang="0">
                  <a:pos x="42" y="10"/>
                </a:cxn>
                <a:cxn ang="0">
                  <a:pos x="39" y="6"/>
                </a:cxn>
                <a:cxn ang="0">
                  <a:pos x="33" y="2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2" y="3"/>
                </a:cxn>
                <a:cxn ang="0">
                  <a:pos x="8" y="6"/>
                </a:cxn>
                <a:cxn ang="0">
                  <a:pos x="3" y="11"/>
                </a:cxn>
                <a:cxn ang="0">
                  <a:pos x="2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5" y="40"/>
                </a:cxn>
                <a:cxn ang="0">
                  <a:pos x="8" y="45"/>
                </a:cxn>
                <a:cxn ang="0">
                  <a:pos x="13" y="48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48"/>
                </a:cxn>
                <a:cxn ang="0">
                  <a:pos x="36" y="47"/>
                </a:cxn>
                <a:cxn ang="0">
                  <a:pos x="40" y="43"/>
                </a:cxn>
                <a:cxn ang="0">
                  <a:pos x="43" y="39"/>
                </a:cxn>
                <a:cxn ang="0">
                  <a:pos x="46" y="33"/>
                </a:cxn>
                <a:cxn ang="0">
                  <a:pos x="47" y="28"/>
                </a:cxn>
                <a:cxn ang="0">
                  <a:pos x="45" y="23"/>
                </a:cxn>
                <a:cxn ang="0">
                  <a:pos x="45" y="17"/>
                </a:cxn>
                <a:cxn ang="0">
                  <a:pos x="42" y="13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9" y="8"/>
                </a:cxn>
                <a:cxn ang="0">
                  <a:pos x="5" y="14"/>
                </a:cxn>
                <a:cxn ang="0">
                  <a:pos x="2" y="19"/>
                </a:cxn>
                <a:cxn ang="0">
                  <a:pos x="2" y="25"/>
                </a:cxn>
                <a:cxn ang="0">
                  <a:pos x="2" y="31"/>
                </a:cxn>
                <a:cxn ang="0">
                  <a:pos x="5" y="36"/>
                </a:cxn>
                <a:cxn ang="0">
                  <a:pos x="8" y="40"/>
                </a:cxn>
                <a:cxn ang="0">
                  <a:pos x="11" y="43"/>
                </a:cxn>
                <a:cxn ang="0">
                  <a:pos x="16" y="47"/>
                </a:cxn>
                <a:cxn ang="0">
                  <a:pos x="22" y="48"/>
                </a:cxn>
                <a:cxn ang="0">
                  <a:pos x="28" y="48"/>
                </a:cxn>
                <a:cxn ang="0">
                  <a:pos x="33" y="45"/>
                </a:cxn>
                <a:cxn ang="0">
                  <a:pos x="39" y="42"/>
                </a:cxn>
                <a:cxn ang="0">
                  <a:pos x="43" y="36"/>
                </a:cxn>
                <a:cxn ang="0">
                  <a:pos x="45" y="30"/>
                </a:cxn>
                <a:cxn ang="0">
                  <a:pos x="47" y="25"/>
                </a:cxn>
              </a:cxnLst>
              <a:rect l="0" t="0" r="r" b="b"/>
              <a:pathLst>
                <a:path w="47" h="50">
                  <a:moveTo>
                    <a:pt x="47" y="25"/>
                  </a:move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7" y="5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9" y="45"/>
                  </a:lnTo>
                  <a:lnTo>
                    <a:pt x="40" y="43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5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2" y="37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C4C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6" name="Freeform 196"/>
            <p:cNvSpPr>
              <a:spLocks/>
            </p:cNvSpPr>
            <p:nvPr/>
          </p:nvSpPr>
          <p:spPr bwMode="auto">
            <a:xfrm>
              <a:off x="2820" y="2323"/>
              <a:ext cx="43" cy="46"/>
            </a:xfrm>
            <a:custGeom>
              <a:avLst/>
              <a:gdLst/>
              <a:ahLst/>
              <a:cxnLst>
                <a:cxn ang="0">
                  <a:pos x="43" y="20"/>
                </a:cxn>
                <a:cxn ang="0">
                  <a:pos x="43" y="15"/>
                </a:cxn>
                <a:cxn ang="0">
                  <a:pos x="40" y="12"/>
                </a:cxn>
                <a:cxn ang="0">
                  <a:pos x="38" y="9"/>
                </a:cxn>
                <a:cxn ang="0">
                  <a:pos x="37" y="6"/>
                </a:cxn>
                <a:cxn ang="0">
                  <a:pos x="34" y="4"/>
                </a:cxn>
                <a:cxn ang="0">
                  <a:pos x="31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0" y="4"/>
                </a:cxn>
                <a:cxn ang="0">
                  <a:pos x="6" y="8"/>
                </a:cxn>
                <a:cxn ang="0">
                  <a:pos x="3" y="12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1" y="34"/>
                </a:cxn>
                <a:cxn ang="0">
                  <a:pos x="4" y="37"/>
                </a:cxn>
                <a:cxn ang="0">
                  <a:pos x="6" y="40"/>
                </a:cxn>
                <a:cxn ang="0">
                  <a:pos x="9" y="41"/>
                </a:cxn>
                <a:cxn ang="0">
                  <a:pos x="13" y="45"/>
                </a:cxn>
                <a:cxn ang="0">
                  <a:pos x="17" y="46"/>
                </a:cxn>
                <a:cxn ang="0">
                  <a:pos x="22" y="46"/>
                </a:cxn>
                <a:cxn ang="0">
                  <a:pos x="26" y="46"/>
                </a:cxn>
                <a:cxn ang="0">
                  <a:pos x="29" y="45"/>
                </a:cxn>
                <a:cxn ang="0">
                  <a:pos x="34" y="41"/>
                </a:cxn>
                <a:cxn ang="0">
                  <a:pos x="38" y="38"/>
                </a:cxn>
                <a:cxn ang="0">
                  <a:pos x="41" y="34"/>
                </a:cxn>
                <a:cxn ang="0">
                  <a:pos x="43" y="29"/>
                </a:cxn>
                <a:cxn ang="0">
                  <a:pos x="43" y="24"/>
                </a:cxn>
                <a:cxn ang="0">
                  <a:pos x="41" y="21"/>
                </a:cxn>
                <a:cxn ang="0">
                  <a:pos x="41" y="17"/>
                </a:cxn>
                <a:cxn ang="0">
                  <a:pos x="40" y="14"/>
                </a:cxn>
                <a:cxn ang="0">
                  <a:pos x="37" y="9"/>
                </a:cxn>
                <a:cxn ang="0">
                  <a:pos x="34" y="8"/>
                </a:cxn>
                <a:cxn ang="0">
                  <a:pos x="31" y="4"/>
                </a:cxn>
                <a:cxn ang="0">
                  <a:pos x="28" y="3"/>
                </a:cxn>
                <a:cxn ang="0">
                  <a:pos x="23" y="3"/>
                </a:cxn>
                <a:cxn ang="0">
                  <a:pos x="19" y="3"/>
                </a:cxn>
                <a:cxn ang="0">
                  <a:pos x="14" y="4"/>
                </a:cxn>
                <a:cxn ang="0">
                  <a:pos x="11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3" y="17"/>
                </a:cxn>
                <a:cxn ang="0">
                  <a:pos x="1" y="21"/>
                </a:cxn>
                <a:cxn ang="0">
                  <a:pos x="1" y="26"/>
                </a:cxn>
                <a:cxn ang="0">
                  <a:pos x="3" y="31"/>
                </a:cxn>
                <a:cxn ang="0">
                  <a:pos x="6" y="35"/>
                </a:cxn>
                <a:cxn ang="0">
                  <a:pos x="7" y="38"/>
                </a:cxn>
                <a:cxn ang="0">
                  <a:pos x="10" y="40"/>
                </a:cxn>
                <a:cxn ang="0">
                  <a:pos x="13" y="43"/>
                </a:cxn>
                <a:cxn ang="0">
                  <a:pos x="17" y="43"/>
                </a:cxn>
                <a:cxn ang="0">
                  <a:pos x="20" y="45"/>
                </a:cxn>
                <a:cxn ang="0">
                  <a:pos x="25" y="43"/>
                </a:cxn>
                <a:cxn ang="0">
                  <a:pos x="29" y="43"/>
                </a:cxn>
                <a:cxn ang="0">
                  <a:pos x="32" y="40"/>
                </a:cxn>
                <a:cxn ang="0">
                  <a:pos x="37" y="37"/>
                </a:cxn>
                <a:cxn ang="0">
                  <a:pos x="38" y="34"/>
                </a:cxn>
                <a:cxn ang="0">
                  <a:pos x="40" y="31"/>
                </a:cxn>
                <a:cxn ang="0">
                  <a:pos x="41" y="26"/>
                </a:cxn>
                <a:cxn ang="0">
                  <a:pos x="43" y="23"/>
                </a:cxn>
              </a:cxnLst>
              <a:rect l="0" t="0" r="r" b="b"/>
              <a:pathLst>
                <a:path w="43" h="46">
                  <a:moveTo>
                    <a:pt x="43" y="23"/>
                  </a:move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7" y="40"/>
                  </a:lnTo>
                  <a:lnTo>
                    <a:pt x="38" y="38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5" y="43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38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C9C9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7" name="Freeform 197"/>
            <p:cNvSpPr>
              <a:spLocks/>
            </p:cNvSpPr>
            <p:nvPr/>
          </p:nvSpPr>
          <p:spPr bwMode="auto">
            <a:xfrm>
              <a:off x="2821" y="2326"/>
              <a:ext cx="40" cy="42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39" y="14"/>
                </a:cxn>
                <a:cxn ang="0">
                  <a:pos x="37" y="9"/>
                </a:cxn>
                <a:cxn ang="0">
                  <a:pos x="34" y="6"/>
                </a:cxn>
                <a:cxn ang="0">
                  <a:pos x="33" y="3"/>
                </a:cxn>
                <a:cxn ang="0">
                  <a:pos x="28" y="1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5" y="8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3" y="29"/>
                </a:cxn>
                <a:cxn ang="0">
                  <a:pos x="5" y="34"/>
                </a:cxn>
                <a:cxn ang="0">
                  <a:pos x="8" y="35"/>
                </a:cxn>
                <a:cxn ang="0">
                  <a:pos x="10" y="38"/>
                </a:cxn>
                <a:cxn ang="0">
                  <a:pos x="13" y="40"/>
                </a:cxn>
                <a:cxn ang="0">
                  <a:pos x="18" y="40"/>
                </a:cxn>
                <a:cxn ang="0">
                  <a:pos x="21" y="42"/>
                </a:cxn>
                <a:cxn ang="0">
                  <a:pos x="25" y="40"/>
                </a:cxn>
                <a:cxn ang="0">
                  <a:pos x="30" y="38"/>
                </a:cxn>
                <a:cxn ang="0">
                  <a:pos x="33" y="37"/>
                </a:cxn>
                <a:cxn ang="0">
                  <a:pos x="36" y="32"/>
                </a:cxn>
                <a:cxn ang="0">
                  <a:pos x="39" y="31"/>
                </a:cxn>
                <a:cxn ang="0">
                  <a:pos x="40" y="26"/>
                </a:cxn>
                <a:cxn ang="0">
                  <a:pos x="40" y="21"/>
                </a:cxn>
                <a:cxn ang="0">
                  <a:pos x="39" y="18"/>
                </a:cxn>
                <a:cxn ang="0">
                  <a:pos x="37" y="14"/>
                </a:cxn>
                <a:cxn ang="0">
                  <a:pos x="36" y="9"/>
                </a:cxn>
                <a:cxn ang="0">
                  <a:pos x="33" y="8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1"/>
                </a:cxn>
                <a:cxn ang="0">
                  <a:pos x="12" y="3"/>
                </a:cxn>
                <a:cxn ang="0">
                  <a:pos x="9" y="5"/>
                </a:cxn>
                <a:cxn ang="0">
                  <a:pos x="6" y="8"/>
                </a:cxn>
                <a:cxn ang="0">
                  <a:pos x="5" y="12"/>
                </a:cxn>
                <a:cxn ang="0">
                  <a:pos x="3" y="17"/>
                </a:cxn>
                <a:cxn ang="0">
                  <a:pos x="3" y="21"/>
                </a:cxn>
                <a:cxn ang="0">
                  <a:pos x="3" y="26"/>
                </a:cxn>
                <a:cxn ang="0">
                  <a:pos x="6" y="31"/>
                </a:cxn>
                <a:cxn ang="0">
                  <a:pos x="8" y="34"/>
                </a:cxn>
                <a:cxn ang="0">
                  <a:pos x="10" y="35"/>
                </a:cxn>
                <a:cxn ang="0">
                  <a:pos x="15" y="38"/>
                </a:cxn>
                <a:cxn ang="0">
                  <a:pos x="19" y="38"/>
                </a:cxn>
                <a:cxn ang="0">
                  <a:pos x="24" y="38"/>
                </a:cxn>
                <a:cxn ang="0">
                  <a:pos x="27" y="37"/>
                </a:cxn>
                <a:cxn ang="0">
                  <a:pos x="31" y="35"/>
                </a:cxn>
                <a:cxn ang="0">
                  <a:pos x="34" y="32"/>
                </a:cxn>
                <a:cxn ang="0">
                  <a:pos x="36" y="29"/>
                </a:cxn>
                <a:cxn ang="0">
                  <a:pos x="37" y="25"/>
                </a:cxn>
                <a:cxn ang="0">
                  <a:pos x="39" y="21"/>
                </a:cxn>
              </a:cxnLst>
              <a:rect l="0" t="0" r="r" b="b"/>
              <a:pathLst>
                <a:path w="40" h="42">
                  <a:moveTo>
                    <a:pt x="40" y="20"/>
                  </a:moveTo>
                  <a:lnTo>
                    <a:pt x="40" y="18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D1D1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8" name="Freeform 198"/>
            <p:cNvSpPr>
              <a:spLocks/>
            </p:cNvSpPr>
            <p:nvPr/>
          </p:nvSpPr>
          <p:spPr bwMode="auto">
            <a:xfrm>
              <a:off x="2824" y="2327"/>
              <a:ext cx="36" cy="37"/>
            </a:xfrm>
            <a:custGeom>
              <a:avLst/>
              <a:gdLst/>
              <a:ahLst/>
              <a:cxnLst>
                <a:cxn ang="0">
                  <a:pos x="36" y="16"/>
                </a:cxn>
                <a:cxn ang="0">
                  <a:pos x="34" y="11"/>
                </a:cxn>
                <a:cxn ang="0">
                  <a:pos x="31" y="8"/>
                </a:cxn>
                <a:cxn ang="0">
                  <a:pos x="30" y="5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6" y="5"/>
                </a:cxn>
                <a:cxn ang="0">
                  <a:pos x="3" y="8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31"/>
                </a:cxn>
                <a:cxn ang="0">
                  <a:pos x="6" y="33"/>
                </a:cxn>
                <a:cxn ang="0">
                  <a:pos x="9" y="36"/>
                </a:cxn>
                <a:cxn ang="0">
                  <a:pos x="13" y="37"/>
                </a:cxn>
                <a:cxn ang="0">
                  <a:pos x="18" y="37"/>
                </a:cxn>
                <a:cxn ang="0">
                  <a:pos x="22" y="37"/>
                </a:cxn>
                <a:cxn ang="0">
                  <a:pos x="25" y="36"/>
                </a:cxn>
                <a:cxn ang="0">
                  <a:pos x="28" y="33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6" y="24"/>
                </a:cxn>
                <a:cxn ang="0">
                  <a:pos x="36" y="19"/>
                </a:cxn>
                <a:cxn ang="0">
                  <a:pos x="33" y="16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1" y="4"/>
                </a:cxn>
                <a:cxn ang="0">
                  <a:pos x="18" y="2"/>
                </a:cxn>
                <a:cxn ang="0">
                  <a:pos x="13" y="4"/>
                </a:cxn>
                <a:cxn ang="0">
                  <a:pos x="10" y="5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6" y="31"/>
                </a:cxn>
                <a:cxn ang="0">
                  <a:pos x="9" y="33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21" y="36"/>
                </a:cxn>
                <a:cxn ang="0">
                  <a:pos x="25" y="34"/>
                </a:cxn>
                <a:cxn ang="0">
                  <a:pos x="28" y="31"/>
                </a:cxn>
                <a:cxn ang="0">
                  <a:pos x="31" y="27"/>
                </a:cxn>
                <a:cxn ang="0">
                  <a:pos x="33" y="22"/>
                </a:cxn>
                <a:cxn ang="0">
                  <a:pos x="36" y="19"/>
                </a:cxn>
              </a:cxnLst>
              <a:rect l="0" t="0" r="r" b="b"/>
              <a:pathLst>
                <a:path w="36" h="37">
                  <a:moveTo>
                    <a:pt x="36" y="19"/>
                  </a:moveTo>
                  <a:lnTo>
                    <a:pt x="36" y="17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7" y="33"/>
                  </a:lnTo>
                  <a:lnTo>
                    <a:pt x="28" y="31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D6D6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59" name="Freeform 199"/>
            <p:cNvSpPr>
              <a:spLocks/>
            </p:cNvSpPr>
            <p:nvPr/>
          </p:nvSpPr>
          <p:spPr bwMode="auto">
            <a:xfrm>
              <a:off x="2826" y="2329"/>
              <a:ext cx="31" cy="34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6" y="5"/>
                </a:cxn>
                <a:cxn ang="0">
                  <a:pos x="23" y="3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5" y="31"/>
                </a:cxn>
                <a:cxn ang="0">
                  <a:pos x="10" y="32"/>
                </a:cxn>
                <a:cxn ang="0">
                  <a:pos x="13" y="34"/>
                </a:cxn>
                <a:cxn ang="0">
                  <a:pos x="17" y="34"/>
                </a:cxn>
                <a:cxn ang="0">
                  <a:pos x="22" y="32"/>
                </a:cxn>
                <a:cxn ang="0">
                  <a:pos x="25" y="31"/>
                </a:cxn>
                <a:cxn ang="0">
                  <a:pos x="29" y="26"/>
                </a:cxn>
                <a:cxn ang="0">
                  <a:pos x="31" y="22"/>
                </a:cxn>
                <a:cxn ang="0">
                  <a:pos x="31" y="17"/>
                </a:cxn>
                <a:cxn ang="0">
                  <a:pos x="29" y="14"/>
                </a:cxn>
                <a:cxn ang="0">
                  <a:pos x="28" y="11"/>
                </a:cxn>
                <a:cxn ang="0">
                  <a:pos x="26" y="8"/>
                </a:cxn>
                <a:cxn ang="0">
                  <a:pos x="23" y="6"/>
                </a:cxn>
                <a:cxn ang="0">
                  <a:pos x="20" y="5"/>
                </a:cxn>
                <a:cxn ang="0">
                  <a:pos x="17" y="3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6"/>
                </a:cxn>
                <a:cxn ang="0">
                  <a:pos x="4" y="8"/>
                </a:cxn>
                <a:cxn ang="0">
                  <a:pos x="3" y="12"/>
                </a:cxn>
                <a:cxn ang="0">
                  <a:pos x="1" y="17"/>
                </a:cxn>
                <a:cxn ang="0">
                  <a:pos x="3" y="20"/>
                </a:cxn>
                <a:cxn ang="0">
                  <a:pos x="3" y="25"/>
                </a:cxn>
                <a:cxn ang="0">
                  <a:pos x="5" y="26"/>
                </a:cxn>
                <a:cxn ang="0">
                  <a:pos x="7" y="29"/>
                </a:cxn>
                <a:cxn ang="0">
                  <a:pos x="11" y="31"/>
                </a:cxn>
                <a:cxn ang="0">
                  <a:pos x="16" y="32"/>
                </a:cxn>
                <a:cxn ang="0">
                  <a:pos x="19" y="31"/>
                </a:cxn>
                <a:cxn ang="0">
                  <a:pos x="22" y="29"/>
                </a:cxn>
                <a:cxn ang="0">
                  <a:pos x="26" y="26"/>
                </a:cxn>
                <a:cxn ang="0">
                  <a:pos x="28" y="23"/>
                </a:cxn>
                <a:cxn ang="0">
                  <a:pos x="29" y="18"/>
                </a:cxn>
              </a:cxnLst>
              <a:rect l="0" t="0" r="r" b="b"/>
              <a:pathLst>
                <a:path w="31" h="34">
                  <a:moveTo>
                    <a:pt x="31" y="17"/>
                  </a:moveTo>
                  <a:lnTo>
                    <a:pt x="31" y="15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6" y="29"/>
                  </a:lnTo>
                  <a:lnTo>
                    <a:pt x="28" y="28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D9D9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0" name="Freeform 200"/>
            <p:cNvSpPr>
              <a:spLocks/>
            </p:cNvSpPr>
            <p:nvPr/>
          </p:nvSpPr>
          <p:spPr bwMode="auto">
            <a:xfrm>
              <a:off x="2827" y="2332"/>
              <a:ext cx="28" cy="29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7" y="8"/>
                </a:cxn>
                <a:cxn ang="0">
                  <a:pos x="25" y="5"/>
                </a:cxn>
                <a:cxn ang="0">
                  <a:pos x="22" y="3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4" y="23"/>
                </a:cxn>
                <a:cxn ang="0">
                  <a:pos x="6" y="26"/>
                </a:cxn>
                <a:cxn ang="0">
                  <a:pos x="10" y="28"/>
                </a:cxn>
                <a:cxn ang="0">
                  <a:pos x="15" y="29"/>
                </a:cxn>
                <a:cxn ang="0">
                  <a:pos x="18" y="28"/>
                </a:cxn>
                <a:cxn ang="0">
                  <a:pos x="21" y="26"/>
                </a:cxn>
                <a:cxn ang="0">
                  <a:pos x="25" y="23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6"/>
                </a:cxn>
                <a:cxn ang="0">
                  <a:pos x="19" y="3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4" y="8"/>
                </a:cxn>
                <a:cxn ang="0">
                  <a:pos x="3" y="12"/>
                </a:cxn>
                <a:cxn ang="0">
                  <a:pos x="3" y="17"/>
                </a:cxn>
                <a:cxn ang="0">
                  <a:pos x="4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3" y="26"/>
                </a:cxn>
                <a:cxn ang="0">
                  <a:pos x="18" y="26"/>
                </a:cxn>
                <a:cxn ang="0">
                  <a:pos x="21" y="25"/>
                </a:cxn>
                <a:cxn ang="0">
                  <a:pos x="24" y="23"/>
                </a:cxn>
                <a:cxn ang="0">
                  <a:pos x="25" y="19"/>
                </a:cxn>
                <a:cxn ang="0">
                  <a:pos x="27" y="14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lnTo>
                    <a:pt x="28" y="12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5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DEDE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1" name="Freeform 201"/>
            <p:cNvSpPr>
              <a:spLocks/>
            </p:cNvSpPr>
            <p:nvPr/>
          </p:nvSpPr>
          <p:spPr bwMode="auto">
            <a:xfrm>
              <a:off x="2830" y="2334"/>
              <a:ext cx="24" cy="24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2" y="9"/>
                </a:cxn>
                <a:cxn ang="0">
                  <a:pos x="22" y="6"/>
                </a:cxn>
                <a:cxn ang="0">
                  <a:pos x="21" y="4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3" y="21"/>
                </a:cxn>
                <a:cxn ang="0">
                  <a:pos x="4" y="23"/>
                </a:cxn>
                <a:cxn ang="0">
                  <a:pos x="7" y="24"/>
                </a:cxn>
                <a:cxn ang="0">
                  <a:pos x="10" y="24"/>
                </a:cxn>
                <a:cxn ang="0">
                  <a:pos x="13" y="24"/>
                </a:cxn>
                <a:cxn ang="0">
                  <a:pos x="16" y="24"/>
                </a:cxn>
                <a:cxn ang="0">
                  <a:pos x="18" y="23"/>
                </a:cxn>
                <a:cxn ang="0">
                  <a:pos x="19" y="21"/>
                </a:cxn>
                <a:cxn ang="0">
                  <a:pos x="21" y="20"/>
                </a:cxn>
                <a:cxn ang="0">
                  <a:pos x="22" y="17"/>
                </a:cxn>
                <a:cxn ang="0">
                  <a:pos x="24" y="13"/>
                </a:cxn>
                <a:cxn ang="0">
                  <a:pos x="21" y="12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6" y="21"/>
                </a:cxn>
                <a:cxn ang="0">
                  <a:pos x="9" y="23"/>
                </a:cxn>
                <a:cxn ang="0">
                  <a:pos x="12" y="23"/>
                </a:cxn>
                <a:cxn ang="0">
                  <a:pos x="15" y="23"/>
                </a:cxn>
                <a:cxn ang="0">
                  <a:pos x="16" y="21"/>
                </a:cxn>
                <a:cxn ang="0">
                  <a:pos x="18" y="20"/>
                </a:cxn>
                <a:cxn ang="0">
                  <a:pos x="19" y="18"/>
                </a:cxn>
                <a:cxn ang="0">
                  <a:pos x="21" y="15"/>
                </a:cxn>
                <a:cxn ang="0">
                  <a:pos x="21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0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E3E3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2" name="Freeform 202"/>
            <p:cNvSpPr>
              <a:spLocks/>
            </p:cNvSpPr>
            <p:nvPr/>
          </p:nvSpPr>
          <p:spPr bwMode="auto">
            <a:xfrm>
              <a:off x="2831" y="2335"/>
              <a:ext cx="20" cy="2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20" y="6"/>
                </a:cxn>
                <a:cxn ang="0">
                  <a:pos x="18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7" y="20"/>
                </a:cxn>
                <a:cxn ang="0">
                  <a:pos x="18" y="19"/>
                </a:cxn>
                <a:cxn ang="0">
                  <a:pos x="20" y="16"/>
                </a:cxn>
                <a:cxn ang="0">
                  <a:pos x="20" y="12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7" y="6"/>
                </a:cxn>
                <a:cxn ang="0">
                  <a:pos x="15" y="5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3" y="16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9" y="20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18" y="11"/>
                </a:cxn>
              </a:cxnLst>
              <a:rect l="0" t="0" r="r" b="b"/>
              <a:pathLst>
                <a:path w="20" h="22">
                  <a:moveTo>
                    <a:pt x="20" y="11"/>
                  </a:move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EBE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838200" y="1676400"/>
            <a:ext cx="7165975" cy="4094163"/>
            <a:chOff x="536" y="1045"/>
            <a:chExt cx="4514" cy="2579"/>
          </a:xfrm>
        </p:grpSpPr>
        <p:sp>
          <p:nvSpPr>
            <p:cNvPr id="399564" name="Freeform 204"/>
            <p:cNvSpPr>
              <a:spLocks/>
            </p:cNvSpPr>
            <p:nvPr/>
          </p:nvSpPr>
          <p:spPr bwMode="auto">
            <a:xfrm>
              <a:off x="2833" y="2338"/>
              <a:ext cx="16" cy="17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2" y="16"/>
                </a:cxn>
                <a:cxn ang="0">
                  <a:pos x="13" y="14"/>
                </a:cxn>
                <a:cxn ang="0">
                  <a:pos x="15" y="13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3" y="6"/>
                </a:cxn>
                <a:cxn ang="0">
                  <a:pos x="13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9" y="14"/>
                </a:cxn>
                <a:cxn ang="0">
                  <a:pos x="12" y="14"/>
                </a:cxn>
                <a:cxn ang="0">
                  <a:pos x="13" y="13"/>
                </a:cxn>
                <a:cxn ang="0">
                  <a:pos x="15" y="9"/>
                </a:cxn>
                <a:cxn ang="0">
                  <a:pos x="16" y="8"/>
                </a:cxn>
              </a:cxnLst>
              <a:rect l="0" t="0" r="r" b="b"/>
              <a:pathLst>
                <a:path w="16" h="17">
                  <a:moveTo>
                    <a:pt x="16" y="8"/>
                  </a:move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0F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5" name="Freeform 205"/>
            <p:cNvSpPr>
              <a:spLocks/>
            </p:cNvSpPr>
            <p:nvPr/>
          </p:nvSpPr>
          <p:spPr bwMode="auto">
            <a:xfrm>
              <a:off x="2836" y="2340"/>
              <a:ext cx="12" cy="1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5F5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6" name="Freeform 206"/>
            <p:cNvSpPr>
              <a:spLocks/>
            </p:cNvSpPr>
            <p:nvPr/>
          </p:nvSpPr>
          <p:spPr bwMode="auto">
            <a:xfrm>
              <a:off x="2837" y="2341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AFA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7" name="Freeform 207"/>
            <p:cNvSpPr>
              <a:spLocks/>
            </p:cNvSpPr>
            <p:nvPr/>
          </p:nvSpPr>
          <p:spPr bwMode="auto">
            <a:xfrm>
              <a:off x="2839" y="2344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8" name="Rectangle 208"/>
            <p:cNvSpPr>
              <a:spLocks noChangeArrowheads="1"/>
            </p:cNvSpPr>
            <p:nvPr/>
          </p:nvSpPr>
          <p:spPr bwMode="auto">
            <a:xfrm>
              <a:off x="1385" y="1998"/>
              <a:ext cx="711" cy="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69" name="Freeform 209"/>
            <p:cNvSpPr>
              <a:spLocks/>
            </p:cNvSpPr>
            <p:nvPr/>
          </p:nvSpPr>
          <p:spPr bwMode="auto">
            <a:xfrm>
              <a:off x="1385" y="2576"/>
              <a:ext cx="722" cy="20"/>
            </a:xfrm>
            <a:custGeom>
              <a:avLst/>
              <a:gdLst/>
              <a:ahLst/>
              <a:cxnLst>
                <a:cxn ang="0">
                  <a:pos x="702" y="10"/>
                </a:cxn>
                <a:cxn ang="0">
                  <a:pos x="711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11" y="20"/>
                </a:cxn>
                <a:cxn ang="0">
                  <a:pos x="722" y="10"/>
                </a:cxn>
                <a:cxn ang="0">
                  <a:pos x="711" y="20"/>
                </a:cxn>
                <a:cxn ang="0">
                  <a:pos x="722" y="20"/>
                </a:cxn>
                <a:cxn ang="0">
                  <a:pos x="722" y="10"/>
                </a:cxn>
                <a:cxn ang="0">
                  <a:pos x="702" y="10"/>
                </a:cxn>
              </a:cxnLst>
              <a:rect l="0" t="0" r="r" b="b"/>
              <a:pathLst>
                <a:path w="722" h="20">
                  <a:moveTo>
                    <a:pt x="702" y="10"/>
                  </a:moveTo>
                  <a:lnTo>
                    <a:pt x="711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11" y="20"/>
                  </a:lnTo>
                  <a:lnTo>
                    <a:pt x="722" y="10"/>
                  </a:lnTo>
                  <a:lnTo>
                    <a:pt x="711" y="20"/>
                  </a:lnTo>
                  <a:lnTo>
                    <a:pt x="722" y="20"/>
                  </a:lnTo>
                  <a:lnTo>
                    <a:pt x="722" y="10"/>
                  </a:lnTo>
                  <a:lnTo>
                    <a:pt x="70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0" name="Freeform 210"/>
            <p:cNvSpPr>
              <a:spLocks/>
            </p:cNvSpPr>
            <p:nvPr/>
          </p:nvSpPr>
          <p:spPr bwMode="auto">
            <a:xfrm>
              <a:off x="2087" y="1987"/>
              <a:ext cx="20" cy="599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0" y="11"/>
                </a:cxn>
                <a:cxn ang="0">
                  <a:pos x="0" y="599"/>
                </a:cxn>
                <a:cxn ang="0">
                  <a:pos x="20" y="599"/>
                </a:cxn>
                <a:cxn ang="0">
                  <a:pos x="20" y="11"/>
                </a:cxn>
                <a:cxn ang="0">
                  <a:pos x="9" y="0"/>
                </a:cxn>
                <a:cxn ang="0">
                  <a:pos x="20" y="11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9" y="20"/>
                </a:cxn>
              </a:cxnLst>
              <a:rect l="0" t="0" r="r" b="b"/>
              <a:pathLst>
                <a:path w="20" h="599">
                  <a:moveTo>
                    <a:pt x="9" y="20"/>
                  </a:moveTo>
                  <a:lnTo>
                    <a:pt x="0" y="11"/>
                  </a:lnTo>
                  <a:lnTo>
                    <a:pt x="0" y="599"/>
                  </a:lnTo>
                  <a:lnTo>
                    <a:pt x="20" y="599"/>
                  </a:lnTo>
                  <a:lnTo>
                    <a:pt x="20" y="11"/>
                  </a:lnTo>
                  <a:lnTo>
                    <a:pt x="9" y="0"/>
                  </a:lnTo>
                  <a:lnTo>
                    <a:pt x="20" y="11"/>
                  </a:lnTo>
                  <a:lnTo>
                    <a:pt x="20" y="0"/>
                  </a:lnTo>
                  <a:lnTo>
                    <a:pt x="9" y="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1" name="Freeform 211"/>
            <p:cNvSpPr>
              <a:spLocks/>
            </p:cNvSpPr>
            <p:nvPr/>
          </p:nvSpPr>
          <p:spPr bwMode="auto">
            <a:xfrm>
              <a:off x="1374" y="1987"/>
              <a:ext cx="722" cy="20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11" y="20"/>
                </a:cxn>
                <a:cxn ang="0">
                  <a:pos x="722" y="20"/>
                </a:cxn>
                <a:cxn ang="0">
                  <a:pos x="722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0" y="11"/>
                </a:cxn>
              </a:cxnLst>
              <a:rect l="0" t="0" r="r" b="b"/>
              <a:pathLst>
                <a:path w="722" h="20">
                  <a:moveTo>
                    <a:pt x="20" y="11"/>
                  </a:moveTo>
                  <a:lnTo>
                    <a:pt x="11" y="20"/>
                  </a:lnTo>
                  <a:lnTo>
                    <a:pt x="722" y="20"/>
                  </a:lnTo>
                  <a:lnTo>
                    <a:pt x="722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2" name="Freeform 212"/>
            <p:cNvSpPr>
              <a:spLocks/>
            </p:cNvSpPr>
            <p:nvPr/>
          </p:nvSpPr>
          <p:spPr bwMode="auto">
            <a:xfrm>
              <a:off x="1374" y="1998"/>
              <a:ext cx="20" cy="598"/>
            </a:xfrm>
            <a:custGeom>
              <a:avLst/>
              <a:gdLst/>
              <a:ahLst/>
              <a:cxnLst>
                <a:cxn ang="0">
                  <a:pos x="11" y="578"/>
                </a:cxn>
                <a:cxn ang="0">
                  <a:pos x="20" y="58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11" y="598"/>
                </a:cxn>
                <a:cxn ang="0">
                  <a:pos x="0" y="588"/>
                </a:cxn>
                <a:cxn ang="0">
                  <a:pos x="0" y="598"/>
                </a:cxn>
                <a:cxn ang="0">
                  <a:pos x="11" y="598"/>
                </a:cxn>
                <a:cxn ang="0">
                  <a:pos x="11" y="578"/>
                </a:cxn>
              </a:cxnLst>
              <a:rect l="0" t="0" r="r" b="b"/>
              <a:pathLst>
                <a:path w="20" h="598">
                  <a:moveTo>
                    <a:pt x="11" y="578"/>
                  </a:moveTo>
                  <a:lnTo>
                    <a:pt x="20" y="58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588"/>
                  </a:lnTo>
                  <a:lnTo>
                    <a:pt x="11" y="598"/>
                  </a:lnTo>
                  <a:lnTo>
                    <a:pt x="0" y="588"/>
                  </a:lnTo>
                  <a:lnTo>
                    <a:pt x="0" y="598"/>
                  </a:lnTo>
                  <a:lnTo>
                    <a:pt x="11" y="598"/>
                  </a:lnTo>
                  <a:lnTo>
                    <a:pt x="11" y="5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3" name="Freeform 213"/>
            <p:cNvSpPr>
              <a:spLocks/>
            </p:cNvSpPr>
            <p:nvPr/>
          </p:nvSpPr>
          <p:spPr bwMode="auto">
            <a:xfrm>
              <a:off x="2456" y="2078"/>
              <a:ext cx="47" cy="2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9"/>
                </a:cxn>
                <a:cxn ang="0">
                  <a:pos x="0" y="29"/>
                </a:cxn>
                <a:cxn ang="0">
                  <a:pos x="23" y="0"/>
                </a:cxn>
              </a:cxnLst>
              <a:rect l="0" t="0" r="r" b="b"/>
              <a:pathLst>
                <a:path w="47" h="29">
                  <a:moveTo>
                    <a:pt x="23" y="0"/>
                  </a:moveTo>
                  <a:lnTo>
                    <a:pt x="47" y="29"/>
                  </a:lnTo>
                  <a:lnTo>
                    <a:pt x="0" y="2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4" name="Freeform 214"/>
            <p:cNvSpPr>
              <a:spLocks/>
            </p:cNvSpPr>
            <p:nvPr/>
          </p:nvSpPr>
          <p:spPr bwMode="auto">
            <a:xfrm>
              <a:off x="2469" y="2099"/>
              <a:ext cx="19" cy="39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392"/>
                </a:cxn>
                <a:cxn ang="0">
                  <a:pos x="19" y="392"/>
                </a:cxn>
                <a:cxn ang="0">
                  <a:pos x="19" y="0"/>
                </a:cxn>
                <a:cxn ang="0">
                  <a:pos x="10" y="0"/>
                </a:cxn>
              </a:cxnLst>
              <a:rect l="0" t="0" r="r" b="b"/>
              <a:pathLst>
                <a:path w="19" h="392">
                  <a:moveTo>
                    <a:pt x="10" y="0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19" y="392"/>
                  </a:lnTo>
                  <a:lnTo>
                    <a:pt x="1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5" name="Freeform 215"/>
            <p:cNvSpPr>
              <a:spLocks/>
            </p:cNvSpPr>
            <p:nvPr/>
          </p:nvSpPr>
          <p:spPr bwMode="auto">
            <a:xfrm>
              <a:off x="3015" y="2432"/>
              <a:ext cx="31" cy="43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31" y="22"/>
                </a:cxn>
              </a:cxnLst>
              <a:rect l="0" t="0" r="r" b="b"/>
              <a:pathLst>
                <a:path w="31" h="43">
                  <a:moveTo>
                    <a:pt x="3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6" name="Freeform 216"/>
            <p:cNvSpPr>
              <a:spLocks/>
            </p:cNvSpPr>
            <p:nvPr/>
          </p:nvSpPr>
          <p:spPr bwMode="auto">
            <a:xfrm>
              <a:off x="2445" y="2443"/>
              <a:ext cx="579" cy="22"/>
            </a:xfrm>
            <a:custGeom>
              <a:avLst/>
              <a:gdLst/>
              <a:ahLst/>
              <a:cxnLst>
                <a:cxn ang="0">
                  <a:pos x="579" y="11"/>
                </a:cxn>
                <a:cxn ang="0">
                  <a:pos x="579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579" y="22"/>
                </a:cxn>
                <a:cxn ang="0">
                  <a:pos x="579" y="11"/>
                </a:cxn>
              </a:cxnLst>
              <a:rect l="0" t="0" r="r" b="b"/>
              <a:pathLst>
                <a:path w="579" h="22">
                  <a:moveTo>
                    <a:pt x="579" y="11"/>
                  </a:moveTo>
                  <a:lnTo>
                    <a:pt x="579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79" y="22"/>
                  </a:lnTo>
                  <a:lnTo>
                    <a:pt x="57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7" name="Freeform 217"/>
            <p:cNvSpPr>
              <a:spLocks/>
            </p:cNvSpPr>
            <p:nvPr/>
          </p:nvSpPr>
          <p:spPr bwMode="auto">
            <a:xfrm>
              <a:off x="2939" y="2495"/>
              <a:ext cx="51" cy="64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33" y="28"/>
                </a:cxn>
                <a:cxn ang="0">
                  <a:pos x="36" y="28"/>
                </a:cxn>
                <a:cxn ang="0">
                  <a:pos x="37" y="27"/>
                </a:cxn>
                <a:cxn ang="0">
                  <a:pos x="39" y="25"/>
                </a:cxn>
                <a:cxn ang="0">
                  <a:pos x="40" y="24"/>
                </a:cxn>
                <a:cxn ang="0">
                  <a:pos x="40" y="20"/>
                </a:cxn>
                <a:cxn ang="0">
                  <a:pos x="43" y="42"/>
                </a:cxn>
                <a:cxn ang="0">
                  <a:pos x="40" y="41"/>
                </a:cxn>
                <a:cxn ang="0">
                  <a:pos x="40" y="37"/>
                </a:cxn>
                <a:cxn ang="0">
                  <a:pos x="39" y="36"/>
                </a:cxn>
                <a:cxn ang="0">
                  <a:pos x="37" y="34"/>
                </a:cxn>
                <a:cxn ang="0">
                  <a:pos x="36" y="33"/>
                </a:cxn>
                <a:cxn ang="0">
                  <a:pos x="33" y="33"/>
                </a:cxn>
                <a:cxn ang="0">
                  <a:pos x="20" y="33"/>
                </a:cxn>
                <a:cxn ang="0">
                  <a:pos x="20" y="54"/>
                </a:cxn>
                <a:cxn ang="0">
                  <a:pos x="20" y="57"/>
                </a:cxn>
                <a:cxn ang="0">
                  <a:pos x="21" y="59"/>
                </a:cxn>
                <a:cxn ang="0">
                  <a:pos x="23" y="61"/>
                </a:cxn>
                <a:cxn ang="0">
                  <a:pos x="24" y="62"/>
                </a:cxn>
                <a:cxn ang="0">
                  <a:pos x="27" y="62"/>
                </a:cxn>
                <a:cxn ang="0">
                  <a:pos x="29" y="64"/>
                </a:cxn>
                <a:cxn ang="0">
                  <a:pos x="0" y="62"/>
                </a:cxn>
                <a:cxn ang="0">
                  <a:pos x="3" y="62"/>
                </a:cxn>
                <a:cxn ang="0">
                  <a:pos x="6" y="62"/>
                </a:cxn>
                <a:cxn ang="0">
                  <a:pos x="8" y="61"/>
                </a:cxn>
                <a:cxn ang="0">
                  <a:pos x="9" y="59"/>
                </a:cxn>
                <a:cxn ang="0">
                  <a:pos x="9" y="56"/>
                </a:cxn>
                <a:cxn ang="0">
                  <a:pos x="9" y="53"/>
                </a:cxn>
                <a:cxn ang="0">
                  <a:pos x="9" y="10"/>
                </a:cxn>
                <a:cxn ang="0">
                  <a:pos x="9" y="7"/>
                </a:cxn>
                <a:cxn ang="0">
                  <a:pos x="8" y="5"/>
                </a:cxn>
                <a:cxn ang="0">
                  <a:pos x="6" y="4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51" y="1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8" y="8"/>
                </a:cxn>
                <a:cxn ang="0">
                  <a:pos x="46" y="7"/>
                </a:cxn>
                <a:cxn ang="0">
                  <a:pos x="45" y="5"/>
                </a:cxn>
                <a:cxn ang="0">
                  <a:pos x="42" y="5"/>
                </a:cxn>
                <a:cxn ang="0">
                  <a:pos x="39" y="4"/>
                </a:cxn>
                <a:cxn ang="0">
                  <a:pos x="36" y="4"/>
                </a:cxn>
                <a:cxn ang="0">
                  <a:pos x="20" y="4"/>
                </a:cxn>
              </a:cxnLst>
              <a:rect l="0" t="0" r="r" b="b"/>
              <a:pathLst>
                <a:path w="51" h="64">
                  <a:moveTo>
                    <a:pt x="20" y="4"/>
                  </a:moveTo>
                  <a:lnTo>
                    <a:pt x="20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20" y="33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23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8" name="Freeform 218"/>
            <p:cNvSpPr>
              <a:spLocks/>
            </p:cNvSpPr>
            <p:nvPr/>
          </p:nvSpPr>
          <p:spPr bwMode="auto">
            <a:xfrm>
              <a:off x="3007" y="2494"/>
              <a:ext cx="27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54"/>
                </a:cxn>
                <a:cxn ang="0">
                  <a:pos x="18" y="55"/>
                </a:cxn>
                <a:cxn ang="0">
                  <a:pos x="18" y="57"/>
                </a:cxn>
                <a:cxn ang="0">
                  <a:pos x="18" y="58"/>
                </a:cxn>
                <a:cxn ang="0">
                  <a:pos x="18" y="60"/>
                </a:cxn>
                <a:cxn ang="0">
                  <a:pos x="18" y="62"/>
                </a:cxn>
                <a:cxn ang="0">
                  <a:pos x="20" y="62"/>
                </a:cxn>
                <a:cxn ang="0">
                  <a:pos x="21" y="62"/>
                </a:cxn>
                <a:cxn ang="0">
                  <a:pos x="21" y="63"/>
                </a:cxn>
                <a:cxn ang="0">
                  <a:pos x="23" y="63"/>
                </a:cxn>
                <a:cxn ang="0">
                  <a:pos x="24" y="63"/>
                </a:cxn>
                <a:cxn ang="0">
                  <a:pos x="26" y="63"/>
                </a:cxn>
                <a:cxn ang="0">
                  <a:pos x="27" y="63"/>
                </a:cxn>
                <a:cxn ang="0">
                  <a:pos x="27" y="65"/>
                </a:cxn>
                <a:cxn ang="0">
                  <a:pos x="0" y="65"/>
                </a:cxn>
                <a:cxn ang="0">
                  <a:pos x="0" y="63"/>
                </a:cxn>
                <a:cxn ang="0">
                  <a:pos x="2" y="63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6" y="63"/>
                </a:cxn>
                <a:cxn ang="0">
                  <a:pos x="8" y="62"/>
                </a:cxn>
                <a:cxn ang="0">
                  <a:pos x="9" y="62"/>
                </a:cxn>
                <a:cxn ang="0">
                  <a:pos x="9" y="60"/>
                </a:cxn>
                <a:cxn ang="0">
                  <a:pos x="9" y="58"/>
                </a:cxn>
                <a:cxn ang="0">
                  <a:pos x="9" y="57"/>
                </a:cxn>
                <a:cxn ang="0">
                  <a:pos x="9" y="55"/>
                </a:cxn>
                <a:cxn ang="0">
                  <a:pos x="9" y="5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8"/>
                </a:cxn>
              </a:cxnLst>
              <a:rect l="0" t="0" r="r" b="b"/>
              <a:pathLst>
                <a:path w="27" h="65">
                  <a:moveTo>
                    <a:pt x="0" y="8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3"/>
                  </a:lnTo>
                  <a:lnTo>
                    <a:pt x="26" y="63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8" y="62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79" name="Freeform 219"/>
            <p:cNvSpPr>
              <a:spLocks/>
            </p:cNvSpPr>
            <p:nvPr/>
          </p:nvSpPr>
          <p:spPr bwMode="auto">
            <a:xfrm>
              <a:off x="2508" y="2021"/>
              <a:ext cx="51" cy="63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34" y="28"/>
                </a:cxn>
                <a:cxn ang="0">
                  <a:pos x="36" y="28"/>
                </a:cxn>
                <a:cxn ang="0">
                  <a:pos x="38" y="26"/>
                </a:cxn>
                <a:cxn ang="0">
                  <a:pos x="39" y="24"/>
                </a:cxn>
                <a:cxn ang="0">
                  <a:pos x="41" y="23"/>
                </a:cxn>
                <a:cxn ang="0">
                  <a:pos x="41" y="20"/>
                </a:cxn>
                <a:cxn ang="0">
                  <a:pos x="42" y="41"/>
                </a:cxn>
                <a:cxn ang="0">
                  <a:pos x="41" y="40"/>
                </a:cxn>
                <a:cxn ang="0">
                  <a:pos x="41" y="37"/>
                </a:cxn>
                <a:cxn ang="0">
                  <a:pos x="39" y="34"/>
                </a:cxn>
                <a:cxn ang="0">
                  <a:pos x="38" y="32"/>
                </a:cxn>
                <a:cxn ang="0">
                  <a:pos x="35" y="32"/>
                </a:cxn>
                <a:cxn ang="0">
                  <a:pos x="32" y="32"/>
                </a:cxn>
                <a:cxn ang="0">
                  <a:pos x="20" y="52"/>
                </a:cxn>
                <a:cxn ang="0">
                  <a:pos x="20" y="55"/>
                </a:cxn>
                <a:cxn ang="0">
                  <a:pos x="20" y="58"/>
                </a:cxn>
                <a:cxn ang="0">
                  <a:pos x="22" y="60"/>
                </a:cxn>
                <a:cxn ang="0">
                  <a:pos x="23" y="61"/>
                </a:cxn>
                <a:cxn ang="0">
                  <a:pos x="26" y="61"/>
                </a:cxn>
                <a:cxn ang="0">
                  <a:pos x="29" y="61"/>
                </a:cxn>
                <a:cxn ang="0">
                  <a:pos x="0" y="63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7" y="60"/>
                </a:cxn>
                <a:cxn ang="0">
                  <a:pos x="8" y="58"/>
                </a:cxn>
                <a:cxn ang="0">
                  <a:pos x="10" y="57"/>
                </a:cxn>
                <a:cxn ang="0">
                  <a:pos x="10" y="54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51" y="0"/>
                </a:cxn>
                <a:cxn ang="0">
                  <a:pos x="50" y="14"/>
                </a:cxn>
                <a:cxn ang="0">
                  <a:pos x="50" y="11"/>
                </a:cxn>
                <a:cxn ang="0">
                  <a:pos x="48" y="9"/>
                </a:cxn>
                <a:cxn ang="0">
                  <a:pos x="47" y="7"/>
                </a:cxn>
                <a:cxn ang="0">
                  <a:pos x="45" y="6"/>
                </a:cxn>
                <a:cxn ang="0">
                  <a:pos x="44" y="4"/>
                </a:cxn>
                <a:cxn ang="0">
                  <a:pos x="41" y="4"/>
                </a:cxn>
                <a:cxn ang="0">
                  <a:pos x="39" y="3"/>
                </a:cxn>
                <a:cxn ang="0">
                  <a:pos x="36" y="3"/>
                </a:cxn>
                <a:cxn ang="0">
                  <a:pos x="20" y="3"/>
                </a:cxn>
              </a:cxnLst>
              <a:rect l="0" t="0" r="r" b="b"/>
              <a:pathLst>
                <a:path w="51" h="63">
                  <a:moveTo>
                    <a:pt x="20" y="3"/>
                  </a:moveTo>
                  <a:lnTo>
                    <a:pt x="20" y="28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1" y="37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0" name="Freeform 220"/>
            <p:cNvSpPr>
              <a:spLocks/>
            </p:cNvSpPr>
            <p:nvPr/>
          </p:nvSpPr>
          <p:spPr bwMode="auto">
            <a:xfrm>
              <a:off x="2567" y="2019"/>
              <a:ext cx="44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" y="62"/>
                </a:cxn>
                <a:cxn ang="0">
                  <a:pos x="6" y="57"/>
                </a:cxn>
                <a:cxn ang="0">
                  <a:pos x="9" y="56"/>
                </a:cxn>
                <a:cxn ang="0">
                  <a:pos x="12" y="53"/>
                </a:cxn>
                <a:cxn ang="0">
                  <a:pos x="16" y="48"/>
                </a:cxn>
                <a:cxn ang="0">
                  <a:pos x="20" y="43"/>
                </a:cxn>
                <a:cxn ang="0">
                  <a:pos x="23" y="40"/>
                </a:cxn>
                <a:cxn ang="0">
                  <a:pos x="25" y="37"/>
                </a:cxn>
                <a:cxn ang="0">
                  <a:pos x="28" y="34"/>
                </a:cxn>
                <a:cxn ang="0">
                  <a:pos x="29" y="30"/>
                </a:cxn>
                <a:cxn ang="0">
                  <a:pos x="31" y="25"/>
                </a:cxn>
                <a:cxn ang="0">
                  <a:pos x="31" y="20"/>
                </a:cxn>
                <a:cxn ang="0">
                  <a:pos x="31" y="16"/>
                </a:cxn>
                <a:cxn ang="0">
                  <a:pos x="29" y="13"/>
                </a:cxn>
                <a:cxn ang="0">
                  <a:pos x="26" y="11"/>
                </a:cxn>
                <a:cxn ang="0">
                  <a:pos x="23" y="9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9" y="9"/>
                </a:cxn>
                <a:cxn ang="0">
                  <a:pos x="7" y="13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17"/>
                </a:cxn>
                <a:cxn ang="0">
                  <a:pos x="3" y="14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9" y="5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5" y="6"/>
                </a:cxn>
                <a:cxn ang="0">
                  <a:pos x="38" y="8"/>
                </a:cxn>
                <a:cxn ang="0">
                  <a:pos x="40" y="11"/>
                </a:cxn>
                <a:cxn ang="0">
                  <a:pos x="40" y="16"/>
                </a:cxn>
                <a:cxn ang="0">
                  <a:pos x="40" y="20"/>
                </a:cxn>
                <a:cxn ang="0">
                  <a:pos x="38" y="23"/>
                </a:cxn>
                <a:cxn ang="0">
                  <a:pos x="37" y="28"/>
                </a:cxn>
                <a:cxn ang="0">
                  <a:pos x="35" y="31"/>
                </a:cxn>
                <a:cxn ang="0">
                  <a:pos x="34" y="34"/>
                </a:cxn>
                <a:cxn ang="0">
                  <a:pos x="31" y="36"/>
                </a:cxn>
                <a:cxn ang="0">
                  <a:pos x="29" y="39"/>
                </a:cxn>
                <a:cxn ang="0">
                  <a:pos x="25" y="43"/>
                </a:cxn>
                <a:cxn ang="0">
                  <a:pos x="22" y="46"/>
                </a:cxn>
                <a:cxn ang="0">
                  <a:pos x="17" y="50"/>
                </a:cxn>
                <a:cxn ang="0">
                  <a:pos x="16" y="53"/>
                </a:cxn>
                <a:cxn ang="0">
                  <a:pos x="13" y="54"/>
                </a:cxn>
                <a:cxn ang="0">
                  <a:pos x="12" y="57"/>
                </a:cxn>
                <a:cxn ang="0">
                  <a:pos x="29" y="57"/>
                </a:cxn>
                <a:cxn ang="0">
                  <a:pos x="34" y="57"/>
                </a:cxn>
                <a:cxn ang="0">
                  <a:pos x="38" y="57"/>
                </a:cxn>
                <a:cxn ang="0">
                  <a:pos x="41" y="56"/>
                </a:cxn>
                <a:cxn ang="0">
                  <a:pos x="43" y="53"/>
                </a:cxn>
              </a:cxnLst>
              <a:rect l="0" t="0" r="r" b="b"/>
              <a:pathLst>
                <a:path w="44" h="65">
                  <a:moveTo>
                    <a:pt x="44" y="53"/>
                  </a:moveTo>
                  <a:lnTo>
                    <a:pt x="4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3" y="60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2" y="53"/>
                  </a:lnTo>
                  <a:lnTo>
                    <a:pt x="13" y="51"/>
                  </a:lnTo>
                  <a:lnTo>
                    <a:pt x="14" y="50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6" y="42"/>
                  </a:lnTo>
                  <a:lnTo>
                    <a:pt x="25" y="43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2" y="57"/>
                  </a:lnTo>
                  <a:lnTo>
                    <a:pt x="10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1" name="Freeform 221"/>
            <p:cNvSpPr>
              <a:spLocks/>
            </p:cNvSpPr>
            <p:nvPr/>
          </p:nvSpPr>
          <p:spPr bwMode="auto">
            <a:xfrm>
              <a:off x="3435" y="2079"/>
              <a:ext cx="47" cy="2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28"/>
                </a:cxn>
                <a:cxn ang="0">
                  <a:pos x="0" y="28"/>
                </a:cxn>
                <a:cxn ang="0">
                  <a:pos x="24" y="0"/>
                </a:cxn>
              </a:cxnLst>
              <a:rect l="0" t="0" r="r" b="b"/>
              <a:pathLst>
                <a:path w="47" h="28">
                  <a:moveTo>
                    <a:pt x="24" y="0"/>
                  </a:moveTo>
                  <a:lnTo>
                    <a:pt x="47" y="28"/>
                  </a:lnTo>
                  <a:lnTo>
                    <a:pt x="0" y="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2" name="Freeform 222"/>
            <p:cNvSpPr>
              <a:spLocks/>
            </p:cNvSpPr>
            <p:nvPr/>
          </p:nvSpPr>
          <p:spPr bwMode="auto">
            <a:xfrm>
              <a:off x="3450" y="2101"/>
              <a:ext cx="19" cy="39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391"/>
                </a:cxn>
                <a:cxn ang="0">
                  <a:pos x="19" y="391"/>
                </a:cxn>
                <a:cxn ang="0">
                  <a:pos x="19" y="0"/>
                </a:cxn>
                <a:cxn ang="0">
                  <a:pos x="9" y="0"/>
                </a:cxn>
              </a:cxnLst>
              <a:rect l="0" t="0" r="r" b="b"/>
              <a:pathLst>
                <a:path w="19" h="391">
                  <a:moveTo>
                    <a:pt x="9" y="0"/>
                  </a:moveTo>
                  <a:lnTo>
                    <a:pt x="0" y="0"/>
                  </a:lnTo>
                  <a:lnTo>
                    <a:pt x="0" y="391"/>
                  </a:lnTo>
                  <a:lnTo>
                    <a:pt x="19" y="391"/>
                  </a:lnTo>
                  <a:lnTo>
                    <a:pt x="1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3" name="Freeform 223"/>
            <p:cNvSpPr>
              <a:spLocks/>
            </p:cNvSpPr>
            <p:nvPr/>
          </p:nvSpPr>
          <p:spPr bwMode="auto">
            <a:xfrm>
              <a:off x="3996" y="2432"/>
              <a:ext cx="31" cy="45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31" y="23"/>
                </a:cxn>
              </a:cxnLst>
              <a:rect l="0" t="0" r="r" b="b"/>
              <a:pathLst>
                <a:path w="31" h="45">
                  <a:moveTo>
                    <a:pt x="31" y="23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4" name="Freeform 224"/>
            <p:cNvSpPr>
              <a:spLocks/>
            </p:cNvSpPr>
            <p:nvPr/>
          </p:nvSpPr>
          <p:spPr bwMode="auto">
            <a:xfrm>
              <a:off x="3425" y="2445"/>
              <a:ext cx="578" cy="20"/>
            </a:xfrm>
            <a:custGeom>
              <a:avLst/>
              <a:gdLst/>
              <a:ahLst/>
              <a:cxnLst>
                <a:cxn ang="0">
                  <a:pos x="578" y="10"/>
                </a:cxn>
                <a:cxn ang="0">
                  <a:pos x="57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578" y="20"/>
                </a:cxn>
                <a:cxn ang="0">
                  <a:pos x="578" y="10"/>
                </a:cxn>
              </a:cxnLst>
              <a:rect l="0" t="0" r="r" b="b"/>
              <a:pathLst>
                <a:path w="578" h="20">
                  <a:moveTo>
                    <a:pt x="578" y="10"/>
                  </a:moveTo>
                  <a:lnTo>
                    <a:pt x="57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78" y="20"/>
                  </a:lnTo>
                  <a:lnTo>
                    <a:pt x="57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5" name="Freeform 225"/>
            <p:cNvSpPr>
              <a:spLocks/>
            </p:cNvSpPr>
            <p:nvPr/>
          </p:nvSpPr>
          <p:spPr bwMode="auto">
            <a:xfrm>
              <a:off x="3914" y="2492"/>
              <a:ext cx="51" cy="64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33" y="28"/>
                </a:cxn>
                <a:cxn ang="0">
                  <a:pos x="36" y="28"/>
                </a:cxn>
                <a:cxn ang="0">
                  <a:pos x="37" y="27"/>
                </a:cxn>
                <a:cxn ang="0">
                  <a:pos x="39" y="25"/>
                </a:cxn>
                <a:cxn ang="0">
                  <a:pos x="40" y="23"/>
                </a:cxn>
                <a:cxn ang="0">
                  <a:pos x="40" y="20"/>
                </a:cxn>
                <a:cxn ang="0">
                  <a:pos x="42" y="42"/>
                </a:cxn>
                <a:cxn ang="0">
                  <a:pos x="40" y="40"/>
                </a:cxn>
                <a:cxn ang="0">
                  <a:pos x="40" y="37"/>
                </a:cxn>
                <a:cxn ang="0">
                  <a:pos x="39" y="36"/>
                </a:cxn>
                <a:cxn ang="0">
                  <a:pos x="37" y="34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20" y="53"/>
                </a:cxn>
                <a:cxn ang="0">
                  <a:pos x="20" y="56"/>
                </a:cxn>
                <a:cxn ang="0">
                  <a:pos x="20" y="59"/>
                </a:cxn>
                <a:cxn ang="0">
                  <a:pos x="21" y="60"/>
                </a:cxn>
                <a:cxn ang="0">
                  <a:pos x="22" y="62"/>
                </a:cxn>
                <a:cxn ang="0">
                  <a:pos x="25" y="62"/>
                </a:cxn>
                <a:cxn ang="0">
                  <a:pos x="28" y="62"/>
                </a:cxn>
                <a:cxn ang="0">
                  <a:pos x="0" y="64"/>
                </a:cxn>
                <a:cxn ang="0">
                  <a:pos x="2" y="62"/>
                </a:cxn>
                <a:cxn ang="0">
                  <a:pos x="5" y="62"/>
                </a:cxn>
                <a:cxn ang="0">
                  <a:pos x="6" y="60"/>
                </a:cxn>
                <a:cxn ang="0">
                  <a:pos x="8" y="59"/>
                </a:cxn>
                <a:cxn ang="0">
                  <a:pos x="9" y="57"/>
                </a:cxn>
                <a:cxn ang="0">
                  <a:pos x="9" y="54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51" y="0"/>
                </a:cxn>
                <a:cxn ang="0">
                  <a:pos x="49" y="14"/>
                </a:cxn>
                <a:cxn ang="0">
                  <a:pos x="49" y="11"/>
                </a:cxn>
                <a:cxn ang="0">
                  <a:pos x="48" y="10"/>
                </a:cxn>
                <a:cxn ang="0">
                  <a:pos x="46" y="8"/>
                </a:cxn>
                <a:cxn ang="0">
                  <a:pos x="45" y="7"/>
                </a:cxn>
                <a:cxn ang="0">
                  <a:pos x="43" y="5"/>
                </a:cxn>
                <a:cxn ang="0">
                  <a:pos x="40" y="5"/>
                </a:cxn>
                <a:cxn ang="0">
                  <a:pos x="39" y="3"/>
                </a:cxn>
                <a:cxn ang="0">
                  <a:pos x="36" y="3"/>
                </a:cxn>
                <a:cxn ang="0">
                  <a:pos x="20" y="3"/>
                </a:cxn>
              </a:cxnLst>
              <a:rect l="0" t="0" r="r" b="b"/>
              <a:pathLst>
                <a:path w="51" h="64">
                  <a:moveTo>
                    <a:pt x="20" y="3"/>
                  </a:moveTo>
                  <a:lnTo>
                    <a:pt x="20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0" y="33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6" name="Freeform 226"/>
            <p:cNvSpPr>
              <a:spLocks/>
            </p:cNvSpPr>
            <p:nvPr/>
          </p:nvSpPr>
          <p:spPr bwMode="auto">
            <a:xfrm>
              <a:off x="3981" y="2491"/>
              <a:ext cx="2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54"/>
                </a:cxn>
                <a:cxn ang="0">
                  <a:pos x="19" y="55"/>
                </a:cxn>
                <a:cxn ang="0">
                  <a:pos x="19" y="57"/>
                </a:cxn>
                <a:cxn ang="0">
                  <a:pos x="19" y="58"/>
                </a:cxn>
                <a:cxn ang="0">
                  <a:pos x="19" y="60"/>
                </a:cxn>
                <a:cxn ang="0">
                  <a:pos x="19" y="61"/>
                </a:cxn>
                <a:cxn ang="0">
                  <a:pos x="21" y="61"/>
                </a:cxn>
                <a:cxn ang="0">
                  <a:pos x="21" y="63"/>
                </a:cxn>
                <a:cxn ang="0">
                  <a:pos x="22" y="63"/>
                </a:cxn>
                <a:cxn ang="0">
                  <a:pos x="24" y="63"/>
                </a:cxn>
                <a:cxn ang="0">
                  <a:pos x="25" y="63"/>
                </a:cxn>
                <a:cxn ang="0">
                  <a:pos x="26" y="63"/>
                </a:cxn>
                <a:cxn ang="0">
                  <a:pos x="28" y="63"/>
                </a:cxn>
                <a:cxn ang="0">
                  <a:pos x="28" y="65"/>
                </a:cxn>
                <a:cxn ang="0">
                  <a:pos x="1" y="65"/>
                </a:cxn>
                <a:cxn ang="0">
                  <a:pos x="1" y="63"/>
                </a:cxn>
                <a:cxn ang="0">
                  <a:pos x="3" y="63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3"/>
                </a:cxn>
                <a:cxn ang="0">
                  <a:pos x="9" y="63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10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5"/>
                </a:cxn>
                <a:cxn ang="0">
                  <a:pos x="10" y="54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10" y="17"/>
                </a:cxn>
                <a:cxn ang="0">
                  <a:pos x="10" y="15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0" y="11"/>
                </a:cxn>
                <a:cxn ang="0">
                  <a:pos x="10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0" y="8"/>
                </a:cxn>
              </a:cxnLst>
              <a:rect l="0" t="0" r="r" b="b"/>
              <a:pathLst>
                <a:path w="28" h="65">
                  <a:moveTo>
                    <a:pt x="0" y="8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54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7" name="Freeform 227"/>
            <p:cNvSpPr>
              <a:spLocks/>
            </p:cNvSpPr>
            <p:nvPr/>
          </p:nvSpPr>
          <p:spPr bwMode="auto">
            <a:xfrm>
              <a:off x="3497" y="2028"/>
              <a:ext cx="52" cy="64"/>
            </a:xfrm>
            <a:custGeom>
              <a:avLst/>
              <a:gdLst/>
              <a:ahLst/>
              <a:cxnLst>
                <a:cxn ang="0">
                  <a:pos x="19" y="30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40" y="24"/>
                </a:cxn>
                <a:cxn ang="0">
                  <a:pos x="40" y="21"/>
                </a:cxn>
                <a:cxn ang="0">
                  <a:pos x="43" y="42"/>
                </a:cxn>
                <a:cxn ang="0">
                  <a:pos x="40" y="41"/>
                </a:cxn>
                <a:cxn ang="0">
                  <a:pos x="40" y="37"/>
                </a:cxn>
                <a:cxn ang="0">
                  <a:pos x="39" y="36"/>
                </a:cxn>
                <a:cxn ang="0">
                  <a:pos x="37" y="34"/>
                </a:cxn>
                <a:cxn ang="0">
                  <a:pos x="36" y="33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9" y="54"/>
                </a:cxn>
                <a:cxn ang="0">
                  <a:pos x="19" y="57"/>
                </a:cxn>
                <a:cxn ang="0">
                  <a:pos x="19" y="61"/>
                </a:cxn>
                <a:cxn ang="0">
                  <a:pos x="21" y="62"/>
                </a:cxn>
                <a:cxn ang="0">
                  <a:pos x="24" y="62"/>
                </a:cxn>
                <a:cxn ang="0">
                  <a:pos x="27" y="62"/>
                </a:cxn>
                <a:cxn ang="0">
                  <a:pos x="28" y="64"/>
                </a:cxn>
                <a:cxn ang="0">
                  <a:pos x="0" y="62"/>
                </a:cxn>
                <a:cxn ang="0">
                  <a:pos x="3" y="62"/>
                </a:cxn>
                <a:cxn ang="0">
                  <a:pos x="6" y="62"/>
                </a:cxn>
                <a:cxn ang="0">
                  <a:pos x="8" y="61"/>
                </a:cxn>
                <a:cxn ang="0">
                  <a:pos x="9" y="59"/>
                </a:cxn>
                <a:cxn ang="0">
                  <a:pos x="9" y="56"/>
                </a:cxn>
                <a:cxn ang="0">
                  <a:pos x="9" y="5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50" y="0"/>
                </a:cxn>
                <a:cxn ang="0">
                  <a:pos x="49" y="14"/>
                </a:cxn>
                <a:cxn ang="0">
                  <a:pos x="49" y="11"/>
                </a:cxn>
                <a:cxn ang="0">
                  <a:pos x="47" y="10"/>
                </a:cxn>
                <a:cxn ang="0">
                  <a:pos x="46" y="8"/>
                </a:cxn>
                <a:cxn ang="0">
                  <a:pos x="45" y="7"/>
                </a:cxn>
                <a:cxn ang="0">
                  <a:pos x="43" y="5"/>
                </a:cxn>
                <a:cxn ang="0">
                  <a:pos x="40" y="5"/>
                </a:cxn>
                <a:cxn ang="0">
                  <a:pos x="37" y="5"/>
                </a:cxn>
                <a:cxn ang="0">
                  <a:pos x="34" y="5"/>
                </a:cxn>
              </a:cxnLst>
              <a:rect l="0" t="0" r="r" b="b"/>
              <a:pathLst>
                <a:path w="52" h="64">
                  <a:moveTo>
                    <a:pt x="19" y="5"/>
                  </a:moveTo>
                  <a:lnTo>
                    <a:pt x="19" y="30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9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19" y="33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8" name="Freeform 228"/>
            <p:cNvSpPr>
              <a:spLocks/>
            </p:cNvSpPr>
            <p:nvPr/>
          </p:nvSpPr>
          <p:spPr bwMode="auto">
            <a:xfrm>
              <a:off x="3555" y="2027"/>
              <a:ext cx="44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" y="62"/>
                </a:cxn>
                <a:cxn ang="0">
                  <a:pos x="4" y="58"/>
                </a:cxn>
                <a:cxn ang="0">
                  <a:pos x="9" y="55"/>
                </a:cxn>
                <a:cxn ang="0">
                  <a:pos x="12" y="54"/>
                </a:cxn>
                <a:cxn ang="0">
                  <a:pos x="15" y="51"/>
                </a:cxn>
                <a:cxn ang="0">
                  <a:pos x="18" y="48"/>
                </a:cxn>
                <a:cxn ang="0">
                  <a:pos x="21" y="43"/>
                </a:cxn>
                <a:cxn ang="0">
                  <a:pos x="23" y="42"/>
                </a:cxn>
                <a:cxn ang="0">
                  <a:pos x="25" y="38"/>
                </a:cxn>
                <a:cxn ang="0">
                  <a:pos x="28" y="35"/>
                </a:cxn>
                <a:cxn ang="0">
                  <a:pos x="29" y="31"/>
                </a:cxn>
                <a:cxn ang="0">
                  <a:pos x="31" y="26"/>
                </a:cxn>
                <a:cxn ang="0">
                  <a:pos x="32" y="22"/>
                </a:cxn>
                <a:cxn ang="0">
                  <a:pos x="31" y="18"/>
                </a:cxn>
                <a:cxn ang="0">
                  <a:pos x="29" y="14"/>
                </a:cxn>
                <a:cxn ang="0">
                  <a:pos x="28" y="11"/>
                </a:cxn>
                <a:cxn ang="0">
                  <a:pos x="23" y="9"/>
                </a:cxn>
                <a:cxn ang="0">
                  <a:pos x="21" y="8"/>
                </a:cxn>
                <a:cxn ang="0">
                  <a:pos x="16" y="8"/>
                </a:cxn>
                <a:cxn ang="0">
                  <a:pos x="12" y="9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4" y="15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6" y="8"/>
                </a:cxn>
                <a:cxn ang="0">
                  <a:pos x="10" y="5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29" y="3"/>
                </a:cxn>
                <a:cxn ang="0">
                  <a:pos x="32" y="5"/>
                </a:cxn>
                <a:cxn ang="0">
                  <a:pos x="35" y="6"/>
                </a:cxn>
                <a:cxn ang="0">
                  <a:pos x="38" y="9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1" y="20"/>
                </a:cxn>
                <a:cxn ang="0">
                  <a:pos x="40" y="23"/>
                </a:cxn>
                <a:cxn ang="0">
                  <a:pos x="38" y="28"/>
                </a:cxn>
                <a:cxn ang="0">
                  <a:pos x="37" y="31"/>
                </a:cxn>
                <a:cxn ang="0">
                  <a:pos x="34" y="34"/>
                </a:cxn>
                <a:cxn ang="0">
                  <a:pos x="32" y="37"/>
                </a:cxn>
                <a:cxn ang="0">
                  <a:pos x="29" y="38"/>
                </a:cxn>
                <a:cxn ang="0">
                  <a:pos x="28" y="42"/>
                </a:cxn>
                <a:cxn ang="0">
                  <a:pos x="25" y="43"/>
                </a:cxn>
                <a:cxn ang="0">
                  <a:pos x="23" y="46"/>
                </a:cxn>
                <a:cxn ang="0">
                  <a:pos x="21" y="48"/>
                </a:cxn>
                <a:cxn ang="0">
                  <a:pos x="19" y="51"/>
                </a:cxn>
                <a:cxn ang="0">
                  <a:pos x="16" y="52"/>
                </a:cxn>
                <a:cxn ang="0">
                  <a:pos x="15" y="55"/>
                </a:cxn>
                <a:cxn ang="0">
                  <a:pos x="12" y="57"/>
                </a:cxn>
                <a:cxn ang="0">
                  <a:pos x="28" y="58"/>
                </a:cxn>
                <a:cxn ang="0">
                  <a:pos x="32" y="58"/>
                </a:cxn>
                <a:cxn ang="0">
                  <a:pos x="37" y="58"/>
                </a:cxn>
                <a:cxn ang="0">
                  <a:pos x="40" y="57"/>
                </a:cxn>
                <a:cxn ang="0">
                  <a:pos x="43" y="54"/>
                </a:cxn>
              </a:cxnLst>
              <a:rect l="0" t="0" r="r" b="b"/>
              <a:pathLst>
                <a:path w="44" h="65">
                  <a:moveTo>
                    <a:pt x="44" y="54"/>
                  </a:moveTo>
                  <a:lnTo>
                    <a:pt x="4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5" y="51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28" y="34"/>
                  </a:lnTo>
                  <a:lnTo>
                    <a:pt x="29" y="32"/>
                  </a:lnTo>
                  <a:lnTo>
                    <a:pt x="29" y="31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89" name="Freeform 229"/>
            <p:cNvSpPr>
              <a:spLocks/>
            </p:cNvSpPr>
            <p:nvPr/>
          </p:nvSpPr>
          <p:spPr bwMode="auto">
            <a:xfrm>
              <a:off x="1845" y="2616"/>
              <a:ext cx="47" cy="2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9"/>
                </a:cxn>
                <a:cxn ang="0">
                  <a:pos x="0" y="29"/>
                </a:cxn>
                <a:cxn ang="0">
                  <a:pos x="23" y="0"/>
                </a:cxn>
              </a:cxnLst>
              <a:rect l="0" t="0" r="r" b="b"/>
              <a:pathLst>
                <a:path w="47" h="29">
                  <a:moveTo>
                    <a:pt x="23" y="0"/>
                  </a:moveTo>
                  <a:lnTo>
                    <a:pt x="47" y="29"/>
                  </a:lnTo>
                  <a:lnTo>
                    <a:pt x="0" y="2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0" name="Freeform 230"/>
            <p:cNvSpPr>
              <a:spLocks/>
            </p:cNvSpPr>
            <p:nvPr/>
          </p:nvSpPr>
          <p:spPr bwMode="auto">
            <a:xfrm>
              <a:off x="1290" y="2794"/>
              <a:ext cx="589" cy="20"/>
            </a:xfrm>
            <a:custGeom>
              <a:avLst/>
              <a:gdLst/>
              <a:ahLst/>
              <a:cxnLst>
                <a:cxn ang="0">
                  <a:pos x="570" y="10"/>
                </a:cxn>
                <a:cxn ang="0">
                  <a:pos x="57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578" y="20"/>
                </a:cxn>
                <a:cxn ang="0">
                  <a:pos x="589" y="10"/>
                </a:cxn>
                <a:cxn ang="0">
                  <a:pos x="578" y="20"/>
                </a:cxn>
                <a:cxn ang="0">
                  <a:pos x="589" y="20"/>
                </a:cxn>
                <a:cxn ang="0">
                  <a:pos x="589" y="10"/>
                </a:cxn>
                <a:cxn ang="0">
                  <a:pos x="570" y="10"/>
                </a:cxn>
              </a:cxnLst>
              <a:rect l="0" t="0" r="r" b="b"/>
              <a:pathLst>
                <a:path w="589" h="20">
                  <a:moveTo>
                    <a:pt x="570" y="10"/>
                  </a:moveTo>
                  <a:lnTo>
                    <a:pt x="57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78" y="20"/>
                  </a:lnTo>
                  <a:lnTo>
                    <a:pt x="589" y="10"/>
                  </a:lnTo>
                  <a:lnTo>
                    <a:pt x="578" y="20"/>
                  </a:lnTo>
                  <a:lnTo>
                    <a:pt x="589" y="20"/>
                  </a:lnTo>
                  <a:lnTo>
                    <a:pt x="589" y="10"/>
                  </a:lnTo>
                  <a:lnTo>
                    <a:pt x="5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1" name="Rectangle 231"/>
            <p:cNvSpPr>
              <a:spLocks noChangeArrowheads="1"/>
            </p:cNvSpPr>
            <p:nvPr/>
          </p:nvSpPr>
          <p:spPr bwMode="auto">
            <a:xfrm>
              <a:off x="1860" y="2662"/>
              <a:ext cx="19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2" name="Freeform 232"/>
            <p:cNvSpPr>
              <a:spLocks/>
            </p:cNvSpPr>
            <p:nvPr/>
          </p:nvSpPr>
          <p:spPr bwMode="auto">
            <a:xfrm>
              <a:off x="1860" y="2637"/>
              <a:ext cx="19" cy="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9" y="25"/>
                </a:cxn>
                <a:cxn ang="0">
                  <a:pos x="19" y="0"/>
                </a:cxn>
                <a:cxn ang="0">
                  <a:pos x="8" y="0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9" y="25"/>
                  </a:lnTo>
                  <a:lnTo>
                    <a:pt x="1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3" name="Freeform 233"/>
            <p:cNvSpPr>
              <a:spLocks/>
            </p:cNvSpPr>
            <p:nvPr/>
          </p:nvSpPr>
          <p:spPr bwMode="auto">
            <a:xfrm>
              <a:off x="2747" y="2616"/>
              <a:ext cx="47" cy="2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29"/>
                </a:cxn>
                <a:cxn ang="0">
                  <a:pos x="0" y="29"/>
                </a:cxn>
                <a:cxn ang="0">
                  <a:pos x="24" y="0"/>
                </a:cxn>
              </a:cxnLst>
              <a:rect l="0" t="0" r="r" b="b"/>
              <a:pathLst>
                <a:path w="47" h="29">
                  <a:moveTo>
                    <a:pt x="24" y="0"/>
                  </a:moveTo>
                  <a:lnTo>
                    <a:pt x="47" y="29"/>
                  </a:lnTo>
                  <a:lnTo>
                    <a:pt x="0" y="2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4" name="Freeform 234"/>
            <p:cNvSpPr>
              <a:spLocks/>
            </p:cNvSpPr>
            <p:nvPr/>
          </p:nvSpPr>
          <p:spPr bwMode="auto">
            <a:xfrm>
              <a:off x="1817" y="2794"/>
              <a:ext cx="964" cy="20"/>
            </a:xfrm>
            <a:custGeom>
              <a:avLst/>
              <a:gdLst/>
              <a:ahLst/>
              <a:cxnLst>
                <a:cxn ang="0">
                  <a:pos x="945" y="10"/>
                </a:cxn>
                <a:cxn ang="0">
                  <a:pos x="954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954" y="20"/>
                </a:cxn>
                <a:cxn ang="0">
                  <a:pos x="964" y="10"/>
                </a:cxn>
                <a:cxn ang="0">
                  <a:pos x="954" y="20"/>
                </a:cxn>
                <a:cxn ang="0">
                  <a:pos x="964" y="20"/>
                </a:cxn>
                <a:cxn ang="0">
                  <a:pos x="964" y="10"/>
                </a:cxn>
                <a:cxn ang="0">
                  <a:pos x="945" y="10"/>
                </a:cxn>
              </a:cxnLst>
              <a:rect l="0" t="0" r="r" b="b"/>
              <a:pathLst>
                <a:path w="964" h="20">
                  <a:moveTo>
                    <a:pt x="945" y="10"/>
                  </a:moveTo>
                  <a:lnTo>
                    <a:pt x="954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54" y="20"/>
                  </a:lnTo>
                  <a:lnTo>
                    <a:pt x="964" y="10"/>
                  </a:lnTo>
                  <a:lnTo>
                    <a:pt x="954" y="20"/>
                  </a:lnTo>
                  <a:lnTo>
                    <a:pt x="964" y="20"/>
                  </a:lnTo>
                  <a:lnTo>
                    <a:pt x="964" y="10"/>
                  </a:lnTo>
                  <a:lnTo>
                    <a:pt x="94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5" name="Freeform 235"/>
            <p:cNvSpPr>
              <a:spLocks/>
            </p:cNvSpPr>
            <p:nvPr/>
          </p:nvSpPr>
          <p:spPr bwMode="auto">
            <a:xfrm>
              <a:off x="2762" y="2637"/>
              <a:ext cx="19" cy="1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167"/>
                </a:cxn>
                <a:cxn ang="0">
                  <a:pos x="19" y="167"/>
                </a:cxn>
                <a:cxn ang="0">
                  <a:pos x="19" y="0"/>
                </a:cxn>
                <a:cxn ang="0">
                  <a:pos x="9" y="0"/>
                </a:cxn>
              </a:cxnLst>
              <a:rect l="0" t="0" r="r" b="b"/>
              <a:pathLst>
                <a:path w="19" h="167">
                  <a:moveTo>
                    <a:pt x="9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9" y="167"/>
                  </a:lnTo>
                  <a:lnTo>
                    <a:pt x="1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6" name="Freeform 236"/>
            <p:cNvSpPr>
              <a:spLocks/>
            </p:cNvSpPr>
            <p:nvPr/>
          </p:nvSpPr>
          <p:spPr bwMode="auto">
            <a:xfrm>
              <a:off x="2326" y="2258"/>
              <a:ext cx="31" cy="43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31" y="22"/>
                </a:cxn>
              </a:cxnLst>
              <a:rect l="0" t="0" r="r" b="b"/>
              <a:pathLst>
                <a:path w="31" h="43">
                  <a:moveTo>
                    <a:pt x="3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7" name="Freeform 237"/>
            <p:cNvSpPr>
              <a:spLocks/>
            </p:cNvSpPr>
            <p:nvPr/>
          </p:nvSpPr>
          <p:spPr bwMode="auto">
            <a:xfrm>
              <a:off x="2163" y="2269"/>
              <a:ext cx="170" cy="2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170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170" y="21"/>
                </a:cxn>
                <a:cxn ang="0">
                  <a:pos x="170" y="11"/>
                </a:cxn>
              </a:cxnLst>
              <a:rect l="0" t="0" r="r" b="b"/>
              <a:pathLst>
                <a:path w="170" h="21">
                  <a:moveTo>
                    <a:pt x="170" y="11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70" y="21"/>
                  </a:lnTo>
                  <a:lnTo>
                    <a:pt x="17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8" name="Freeform 238"/>
            <p:cNvSpPr>
              <a:spLocks/>
            </p:cNvSpPr>
            <p:nvPr/>
          </p:nvSpPr>
          <p:spPr bwMode="auto">
            <a:xfrm>
              <a:off x="1976" y="1939"/>
              <a:ext cx="48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24" y="29"/>
                </a:cxn>
              </a:cxnLst>
              <a:rect l="0" t="0" r="r" b="b"/>
              <a:pathLst>
                <a:path w="48" h="29">
                  <a:moveTo>
                    <a:pt x="24" y="29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599" name="Freeform 239"/>
            <p:cNvSpPr>
              <a:spLocks/>
            </p:cNvSpPr>
            <p:nvPr/>
          </p:nvSpPr>
          <p:spPr bwMode="auto">
            <a:xfrm>
              <a:off x="1247" y="1776"/>
              <a:ext cx="763" cy="20"/>
            </a:xfrm>
            <a:custGeom>
              <a:avLst/>
              <a:gdLst/>
              <a:ahLst/>
              <a:cxnLst>
                <a:cxn ang="0">
                  <a:pos x="763" y="11"/>
                </a:cxn>
                <a:cxn ang="0">
                  <a:pos x="753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53" y="20"/>
                </a:cxn>
                <a:cxn ang="0">
                  <a:pos x="743" y="11"/>
                </a:cxn>
                <a:cxn ang="0">
                  <a:pos x="763" y="11"/>
                </a:cxn>
                <a:cxn ang="0">
                  <a:pos x="763" y="0"/>
                </a:cxn>
                <a:cxn ang="0">
                  <a:pos x="753" y="0"/>
                </a:cxn>
                <a:cxn ang="0">
                  <a:pos x="763" y="11"/>
                </a:cxn>
              </a:cxnLst>
              <a:rect l="0" t="0" r="r" b="b"/>
              <a:pathLst>
                <a:path w="763" h="20">
                  <a:moveTo>
                    <a:pt x="763" y="11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53" y="20"/>
                  </a:lnTo>
                  <a:lnTo>
                    <a:pt x="743" y="11"/>
                  </a:lnTo>
                  <a:lnTo>
                    <a:pt x="763" y="11"/>
                  </a:lnTo>
                  <a:lnTo>
                    <a:pt x="763" y="0"/>
                  </a:lnTo>
                  <a:lnTo>
                    <a:pt x="753" y="0"/>
                  </a:lnTo>
                  <a:lnTo>
                    <a:pt x="76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0" name="Freeform 240"/>
            <p:cNvSpPr>
              <a:spLocks/>
            </p:cNvSpPr>
            <p:nvPr/>
          </p:nvSpPr>
          <p:spPr bwMode="auto">
            <a:xfrm>
              <a:off x="1990" y="1787"/>
              <a:ext cx="20" cy="158"/>
            </a:xfrm>
            <a:custGeom>
              <a:avLst/>
              <a:gdLst/>
              <a:ahLst/>
              <a:cxnLst>
                <a:cxn ang="0">
                  <a:pos x="10" y="158"/>
                </a:cxn>
                <a:cxn ang="0">
                  <a:pos x="20" y="15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58"/>
                </a:cxn>
                <a:cxn ang="0">
                  <a:pos x="10" y="158"/>
                </a:cxn>
              </a:cxnLst>
              <a:rect l="0" t="0" r="r" b="b"/>
              <a:pathLst>
                <a:path w="20" h="158">
                  <a:moveTo>
                    <a:pt x="10" y="158"/>
                  </a:moveTo>
                  <a:lnTo>
                    <a:pt x="20" y="15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1" name="Freeform 241"/>
            <p:cNvSpPr>
              <a:spLocks/>
            </p:cNvSpPr>
            <p:nvPr/>
          </p:nvSpPr>
          <p:spPr bwMode="auto">
            <a:xfrm>
              <a:off x="2885" y="1939"/>
              <a:ext cx="47" cy="2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3" y="29"/>
                </a:cxn>
              </a:cxnLst>
              <a:rect l="0" t="0" r="r" b="b"/>
              <a:pathLst>
                <a:path w="47" h="29">
                  <a:moveTo>
                    <a:pt x="23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2" name="Freeform 242"/>
            <p:cNvSpPr>
              <a:spLocks/>
            </p:cNvSpPr>
            <p:nvPr/>
          </p:nvSpPr>
          <p:spPr bwMode="auto">
            <a:xfrm>
              <a:off x="1879" y="1776"/>
              <a:ext cx="1040" cy="21"/>
            </a:xfrm>
            <a:custGeom>
              <a:avLst/>
              <a:gdLst/>
              <a:ahLst/>
              <a:cxnLst>
                <a:cxn ang="0">
                  <a:pos x="1040" y="11"/>
                </a:cxn>
                <a:cxn ang="0">
                  <a:pos x="1029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1029" y="21"/>
                </a:cxn>
                <a:cxn ang="0">
                  <a:pos x="1021" y="11"/>
                </a:cxn>
                <a:cxn ang="0">
                  <a:pos x="1040" y="11"/>
                </a:cxn>
                <a:cxn ang="0">
                  <a:pos x="1040" y="0"/>
                </a:cxn>
                <a:cxn ang="0">
                  <a:pos x="1029" y="0"/>
                </a:cxn>
                <a:cxn ang="0">
                  <a:pos x="1040" y="11"/>
                </a:cxn>
              </a:cxnLst>
              <a:rect l="0" t="0" r="r" b="b"/>
              <a:pathLst>
                <a:path w="1040" h="21">
                  <a:moveTo>
                    <a:pt x="1040" y="11"/>
                  </a:moveTo>
                  <a:lnTo>
                    <a:pt x="1029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029" y="21"/>
                  </a:lnTo>
                  <a:lnTo>
                    <a:pt x="1021" y="11"/>
                  </a:lnTo>
                  <a:lnTo>
                    <a:pt x="1040" y="11"/>
                  </a:lnTo>
                  <a:lnTo>
                    <a:pt x="1040" y="0"/>
                  </a:lnTo>
                  <a:lnTo>
                    <a:pt x="1029" y="0"/>
                  </a:lnTo>
                  <a:lnTo>
                    <a:pt x="10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3" name="Freeform 243"/>
            <p:cNvSpPr>
              <a:spLocks/>
            </p:cNvSpPr>
            <p:nvPr/>
          </p:nvSpPr>
          <p:spPr bwMode="auto">
            <a:xfrm>
              <a:off x="2900" y="1787"/>
              <a:ext cx="19" cy="158"/>
            </a:xfrm>
            <a:custGeom>
              <a:avLst/>
              <a:gdLst/>
              <a:ahLst/>
              <a:cxnLst>
                <a:cxn ang="0">
                  <a:pos x="8" y="158"/>
                </a:cxn>
                <a:cxn ang="0">
                  <a:pos x="19" y="15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58"/>
                </a:cxn>
                <a:cxn ang="0">
                  <a:pos x="8" y="158"/>
                </a:cxn>
              </a:cxnLst>
              <a:rect l="0" t="0" r="r" b="b"/>
              <a:pathLst>
                <a:path w="19" h="158">
                  <a:moveTo>
                    <a:pt x="8" y="158"/>
                  </a:moveTo>
                  <a:lnTo>
                    <a:pt x="19" y="15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4" name="Freeform 244"/>
            <p:cNvSpPr>
              <a:spLocks/>
            </p:cNvSpPr>
            <p:nvPr/>
          </p:nvSpPr>
          <p:spPr bwMode="auto">
            <a:xfrm>
              <a:off x="1601" y="1936"/>
              <a:ext cx="47" cy="2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3" y="29"/>
                </a:cxn>
              </a:cxnLst>
              <a:rect l="0" t="0" r="r" b="b"/>
              <a:pathLst>
                <a:path w="47" h="29">
                  <a:moveTo>
                    <a:pt x="23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5" name="Freeform 245"/>
            <p:cNvSpPr>
              <a:spLocks/>
            </p:cNvSpPr>
            <p:nvPr/>
          </p:nvSpPr>
          <p:spPr bwMode="auto">
            <a:xfrm>
              <a:off x="1614" y="1783"/>
              <a:ext cx="19" cy="161"/>
            </a:xfrm>
            <a:custGeom>
              <a:avLst/>
              <a:gdLst/>
              <a:ahLst/>
              <a:cxnLst>
                <a:cxn ang="0">
                  <a:pos x="10" y="161"/>
                </a:cxn>
                <a:cxn ang="0">
                  <a:pos x="19" y="16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10" y="161"/>
                </a:cxn>
              </a:cxnLst>
              <a:rect l="0" t="0" r="r" b="b"/>
              <a:pathLst>
                <a:path w="19" h="161">
                  <a:moveTo>
                    <a:pt x="10" y="161"/>
                  </a:moveTo>
                  <a:lnTo>
                    <a:pt x="19" y="16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6" name="Freeform 246"/>
            <p:cNvSpPr>
              <a:spLocks/>
            </p:cNvSpPr>
            <p:nvPr/>
          </p:nvSpPr>
          <p:spPr bwMode="auto">
            <a:xfrm>
              <a:off x="1675" y="1936"/>
              <a:ext cx="47" cy="2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3" y="29"/>
                </a:cxn>
              </a:cxnLst>
              <a:rect l="0" t="0" r="r" b="b"/>
              <a:pathLst>
                <a:path w="47" h="29">
                  <a:moveTo>
                    <a:pt x="23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7" name="Freeform 247"/>
            <p:cNvSpPr>
              <a:spLocks/>
            </p:cNvSpPr>
            <p:nvPr/>
          </p:nvSpPr>
          <p:spPr bwMode="auto">
            <a:xfrm>
              <a:off x="1689" y="1783"/>
              <a:ext cx="20" cy="161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20" y="161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9" y="161"/>
                </a:cxn>
              </a:cxnLst>
              <a:rect l="0" t="0" r="r" b="b"/>
              <a:pathLst>
                <a:path w="20" h="161">
                  <a:moveTo>
                    <a:pt x="9" y="161"/>
                  </a:moveTo>
                  <a:lnTo>
                    <a:pt x="20" y="16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8" name="Freeform 248"/>
            <p:cNvSpPr>
              <a:spLocks/>
            </p:cNvSpPr>
            <p:nvPr/>
          </p:nvSpPr>
          <p:spPr bwMode="auto">
            <a:xfrm>
              <a:off x="1750" y="1936"/>
              <a:ext cx="47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4" y="29"/>
                </a:cxn>
              </a:cxnLst>
              <a:rect l="0" t="0" r="r" b="b"/>
              <a:pathLst>
                <a:path w="47" h="29">
                  <a:moveTo>
                    <a:pt x="24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09" name="Freeform 249"/>
            <p:cNvSpPr>
              <a:spLocks/>
            </p:cNvSpPr>
            <p:nvPr/>
          </p:nvSpPr>
          <p:spPr bwMode="auto">
            <a:xfrm>
              <a:off x="1765" y="1783"/>
              <a:ext cx="19" cy="161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19" y="16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9" y="161"/>
                </a:cxn>
              </a:cxnLst>
              <a:rect l="0" t="0" r="r" b="b"/>
              <a:pathLst>
                <a:path w="19" h="161">
                  <a:moveTo>
                    <a:pt x="9" y="161"/>
                  </a:moveTo>
                  <a:lnTo>
                    <a:pt x="19" y="16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0" name="Freeform 250"/>
            <p:cNvSpPr>
              <a:spLocks/>
            </p:cNvSpPr>
            <p:nvPr/>
          </p:nvSpPr>
          <p:spPr bwMode="auto">
            <a:xfrm>
              <a:off x="1826" y="1936"/>
              <a:ext cx="47" cy="2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3" y="29"/>
                </a:cxn>
              </a:cxnLst>
              <a:rect l="0" t="0" r="r" b="b"/>
              <a:pathLst>
                <a:path w="47" h="29">
                  <a:moveTo>
                    <a:pt x="23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1" name="Freeform 251"/>
            <p:cNvSpPr>
              <a:spLocks/>
            </p:cNvSpPr>
            <p:nvPr/>
          </p:nvSpPr>
          <p:spPr bwMode="auto">
            <a:xfrm>
              <a:off x="1840" y="1783"/>
              <a:ext cx="20" cy="161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20" y="161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9" y="161"/>
                </a:cxn>
              </a:cxnLst>
              <a:rect l="0" t="0" r="r" b="b"/>
              <a:pathLst>
                <a:path w="20" h="161">
                  <a:moveTo>
                    <a:pt x="9" y="161"/>
                  </a:moveTo>
                  <a:lnTo>
                    <a:pt x="20" y="16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2" name="Freeform 252"/>
            <p:cNvSpPr>
              <a:spLocks/>
            </p:cNvSpPr>
            <p:nvPr/>
          </p:nvSpPr>
          <p:spPr bwMode="auto">
            <a:xfrm>
              <a:off x="1901" y="1936"/>
              <a:ext cx="47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4" y="29"/>
                </a:cxn>
              </a:cxnLst>
              <a:rect l="0" t="0" r="r" b="b"/>
              <a:pathLst>
                <a:path w="47" h="29">
                  <a:moveTo>
                    <a:pt x="24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3" name="Freeform 253"/>
            <p:cNvSpPr>
              <a:spLocks/>
            </p:cNvSpPr>
            <p:nvPr/>
          </p:nvSpPr>
          <p:spPr bwMode="auto">
            <a:xfrm>
              <a:off x="1914" y="1783"/>
              <a:ext cx="21" cy="161"/>
            </a:xfrm>
            <a:custGeom>
              <a:avLst/>
              <a:gdLst/>
              <a:ahLst/>
              <a:cxnLst>
                <a:cxn ang="0">
                  <a:pos x="11" y="161"/>
                </a:cxn>
                <a:cxn ang="0">
                  <a:pos x="21" y="161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11" y="161"/>
                </a:cxn>
              </a:cxnLst>
              <a:rect l="0" t="0" r="r" b="b"/>
              <a:pathLst>
                <a:path w="21" h="161">
                  <a:moveTo>
                    <a:pt x="11" y="161"/>
                  </a:moveTo>
                  <a:lnTo>
                    <a:pt x="21" y="16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4" name="Freeform 254"/>
            <p:cNvSpPr>
              <a:spLocks/>
            </p:cNvSpPr>
            <p:nvPr/>
          </p:nvSpPr>
          <p:spPr bwMode="auto">
            <a:xfrm>
              <a:off x="2803" y="1936"/>
              <a:ext cx="48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24" y="29"/>
                </a:cxn>
              </a:cxnLst>
              <a:rect l="0" t="0" r="r" b="b"/>
              <a:pathLst>
                <a:path w="48" h="29">
                  <a:moveTo>
                    <a:pt x="24" y="29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5" name="Freeform 255"/>
            <p:cNvSpPr>
              <a:spLocks/>
            </p:cNvSpPr>
            <p:nvPr/>
          </p:nvSpPr>
          <p:spPr bwMode="auto">
            <a:xfrm>
              <a:off x="2818" y="1783"/>
              <a:ext cx="19" cy="161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19" y="16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9" y="161"/>
                </a:cxn>
              </a:cxnLst>
              <a:rect l="0" t="0" r="r" b="b"/>
              <a:pathLst>
                <a:path w="19" h="161">
                  <a:moveTo>
                    <a:pt x="9" y="161"/>
                  </a:moveTo>
                  <a:lnTo>
                    <a:pt x="19" y="16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6" name="Freeform 256"/>
            <p:cNvSpPr>
              <a:spLocks/>
            </p:cNvSpPr>
            <p:nvPr/>
          </p:nvSpPr>
          <p:spPr bwMode="auto">
            <a:xfrm>
              <a:off x="2728" y="1936"/>
              <a:ext cx="47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4" y="29"/>
                </a:cxn>
              </a:cxnLst>
              <a:rect l="0" t="0" r="r" b="b"/>
              <a:pathLst>
                <a:path w="47" h="29">
                  <a:moveTo>
                    <a:pt x="24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7" name="Freeform 257"/>
            <p:cNvSpPr>
              <a:spLocks/>
            </p:cNvSpPr>
            <p:nvPr/>
          </p:nvSpPr>
          <p:spPr bwMode="auto">
            <a:xfrm>
              <a:off x="2743" y="1783"/>
              <a:ext cx="19" cy="161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19" y="16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9" y="161"/>
                </a:cxn>
              </a:cxnLst>
              <a:rect l="0" t="0" r="r" b="b"/>
              <a:pathLst>
                <a:path w="19" h="161">
                  <a:moveTo>
                    <a:pt x="9" y="161"/>
                  </a:moveTo>
                  <a:lnTo>
                    <a:pt x="19" y="16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8" name="Freeform 258"/>
            <p:cNvSpPr>
              <a:spLocks/>
            </p:cNvSpPr>
            <p:nvPr/>
          </p:nvSpPr>
          <p:spPr bwMode="auto">
            <a:xfrm>
              <a:off x="2654" y="1936"/>
              <a:ext cx="46" cy="29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22" y="29"/>
                </a:cxn>
              </a:cxnLst>
              <a:rect l="0" t="0" r="r" b="b"/>
              <a:pathLst>
                <a:path w="46" h="29">
                  <a:moveTo>
                    <a:pt x="22" y="29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19" name="Freeform 259"/>
            <p:cNvSpPr>
              <a:spLocks/>
            </p:cNvSpPr>
            <p:nvPr/>
          </p:nvSpPr>
          <p:spPr bwMode="auto">
            <a:xfrm>
              <a:off x="2667" y="1783"/>
              <a:ext cx="19" cy="161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19" y="16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9" y="161"/>
                </a:cxn>
              </a:cxnLst>
              <a:rect l="0" t="0" r="r" b="b"/>
              <a:pathLst>
                <a:path w="19" h="161">
                  <a:moveTo>
                    <a:pt x="9" y="161"/>
                  </a:moveTo>
                  <a:lnTo>
                    <a:pt x="19" y="16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0" name="Freeform 260"/>
            <p:cNvSpPr>
              <a:spLocks/>
            </p:cNvSpPr>
            <p:nvPr/>
          </p:nvSpPr>
          <p:spPr bwMode="auto">
            <a:xfrm>
              <a:off x="2579" y="1936"/>
              <a:ext cx="47" cy="2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3" y="29"/>
                </a:cxn>
              </a:cxnLst>
              <a:rect l="0" t="0" r="r" b="b"/>
              <a:pathLst>
                <a:path w="47" h="29">
                  <a:moveTo>
                    <a:pt x="23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1" name="Freeform 261"/>
            <p:cNvSpPr>
              <a:spLocks/>
            </p:cNvSpPr>
            <p:nvPr/>
          </p:nvSpPr>
          <p:spPr bwMode="auto">
            <a:xfrm>
              <a:off x="2592" y="1783"/>
              <a:ext cx="19" cy="161"/>
            </a:xfrm>
            <a:custGeom>
              <a:avLst/>
              <a:gdLst/>
              <a:ahLst/>
              <a:cxnLst>
                <a:cxn ang="0">
                  <a:pos x="10" y="161"/>
                </a:cxn>
                <a:cxn ang="0">
                  <a:pos x="19" y="16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10" y="161"/>
                </a:cxn>
              </a:cxnLst>
              <a:rect l="0" t="0" r="r" b="b"/>
              <a:pathLst>
                <a:path w="19" h="161">
                  <a:moveTo>
                    <a:pt x="10" y="161"/>
                  </a:moveTo>
                  <a:lnTo>
                    <a:pt x="19" y="16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2" name="Freeform 262"/>
            <p:cNvSpPr>
              <a:spLocks/>
            </p:cNvSpPr>
            <p:nvPr/>
          </p:nvSpPr>
          <p:spPr bwMode="auto">
            <a:xfrm>
              <a:off x="2503" y="1936"/>
              <a:ext cx="47" cy="29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4" y="29"/>
                </a:cxn>
              </a:cxnLst>
              <a:rect l="0" t="0" r="r" b="b"/>
              <a:pathLst>
                <a:path w="47" h="29">
                  <a:moveTo>
                    <a:pt x="24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3" name="Freeform 263"/>
            <p:cNvSpPr>
              <a:spLocks/>
            </p:cNvSpPr>
            <p:nvPr/>
          </p:nvSpPr>
          <p:spPr bwMode="auto">
            <a:xfrm>
              <a:off x="2516" y="1783"/>
              <a:ext cx="20" cy="161"/>
            </a:xfrm>
            <a:custGeom>
              <a:avLst/>
              <a:gdLst/>
              <a:ahLst/>
              <a:cxnLst>
                <a:cxn ang="0">
                  <a:pos x="11" y="161"/>
                </a:cxn>
                <a:cxn ang="0">
                  <a:pos x="20" y="161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61"/>
                </a:cxn>
                <a:cxn ang="0">
                  <a:pos x="11" y="161"/>
                </a:cxn>
              </a:cxnLst>
              <a:rect l="0" t="0" r="r" b="b"/>
              <a:pathLst>
                <a:path w="20" h="161">
                  <a:moveTo>
                    <a:pt x="11" y="161"/>
                  </a:moveTo>
                  <a:lnTo>
                    <a:pt x="20" y="16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4" name="Freeform 264"/>
            <p:cNvSpPr>
              <a:spLocks/>
            </p:cNvSpPr>
            <p:nvPr/>
          </p:nvSpPr>
          <p:spPr bwMode="auto">
            <a:xfrm>
              <a:off x="3706" y="1939"/>
              <a:ext cx="47" cy="2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23" y="29"/>
                </a:cxn>
              </a:cxnLst>
              <a:rect l="0" t="0" r="r" b="b"/>
              <a:pathLst>
                <a:path w="47" h="29">
                  <a:moveTo>
                    <a:pt x="23" y="29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5" name="Freeform 265"/>
            <p:cNvSpPr>
              <a:spLocks/>
            </p:cNvSpPr>
            <p:nvPr/>
          </p:nvSpPr>
          <p:spPr bwMode="auto">
            <a:xfrm>
              <a:off x="2752" y="1776"/>
              <a:ext cx="988" cy="20"/>
            </a:xfrm>
            <a:custGeom>
              <a:avLst/>
              <a:gdLst/>
              <a:ahLst/>
              <a:cxnLst>
                <a:cxn ang="0">
                  <a:pos x="988" y="11"/>
                </a:cxn>
                <a:cxn ang="0">
                  <a:pos x="977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977" y="20"/>
                </a:cxn>
                <a:cxn ang="0">
                  <a:pos x="968" y="11"/>
                </a:cxn>
                <a:cxn ang="0">
                  <a:pos x="988" y="11"/>
                </a:cxn>
                <a:cxn ang="0">
                  <a:pos x="988" y="0"/>
                </a:cxn>
                <a:cxn ang="0">
                  <a:pos x="977" y="0"/>
                </a:cxn>
                <a:cxn ang="0">
                  <a:pos x="988" y="11"/>
                </a:cxn>
              </a:cxnLst>
              <a:rect l="0" t="0" r="r" b="b"/>
              <a:pathLst>
                <a:path w="988" h="20">
                  <a:moveTo>
                    <a:pt x="988" y="11"/>
                  </a:moveTo>
                  <a:lnTo>
                    <a:pt x="97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77" y="20"/>
                  </a:lnTo>
                  <a:lnTo>
                    <a:pt x="968" y="11"/>
                  </a:lnTo>
                  <a:lnTo>
                    <a:pt x="988" y="11"/>
                  </a:lnTo>
                  <a:lnTo>
                    <a:pt x="988" y="0"/>
                  </a:lnTo>
                  <a:lnTo>
                    <a:pt x="977" y="0"/>
                  </a:lnTo>
                  <a:lnTo>
                    <a:pt x="98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6" name="Freeform 266"/>
            <p:cNvSpPr>
              <a:spLocks/>
            </p:cNvSpPr>
            <p:nvPr/>
          </p:nvSpPr>
          <p:spPr bwMode="auto">
            <a:xfrm>
              <a:off x="3720" y="1787"/>
              <a:ext cx="20" cy="158"/>
            </a:xfrm>
            <a:custGeom>
              <a:avLst/>
              <a:gdLst/>
              <a:ahLst/>
              <a:cxnLst>
                <a:cxn ang="0">
                  <a:pos x="9" y="158"/>
                </a:cxn>
                <a:cxn ang="0">
                  <a:pos x="20" y="15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58"/>
                </a:cxn>
                <a:cxn ang="0">
                  <a:pos x="9" y="158"/>
                </a:cxn>
              </a:cxnLst>
              <a:rect l="0" t="0" r="r" b="b"/>
              <a:pathLst>
                <a:path w="20" h="158">
                  <a:moveTo>
                    <a:pt x="9" y="158"/>
                  </a:moveTo>
                  <a:lnTo>
                    <a:pt x="20" y="15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9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7" name="Freeform 267"/>
            <p:cNvSpPr>
              <a:spLocks/>
            </p:cNvSpPr>
            <p:nvPr/>
          </p:nvSpPr>
          <p:spPr bwMode="auto">
            <a:xfrm>
              <a:off x="3302" y="2253"/>
              <a:ext cx="32" cy="44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2" y="22"/>
                </a:cxn>
              </a:cxnLst>
              <a:rect l="0" t="0" r="r" b="b"/>
              <a:pathLst>
                <a:path w="32" h="44">
                  <a:moveTo>
                    <a:pt x="32" y="22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8" name="Freeform 268"/>
            <p:cNvSpPr>
              <a:spLocks/>
            </p:cNvSpPr>
            <p:nvPr/>
          </p:nvSpPr>
          <p:spPr bwMode="auto">
            <a:xfrm>
              <a:off x="3141" y="2264"/>
              <a:ext cx="170" cy="22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17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170" y="22"/>
                </a:cxn>
                <a:cxn ang="0">
                  <a:pos x="170" y="11"/>
                </a:cxn>
              </a:cxnLst>
              <a:rect l="0" t="0" r="r" b="b"/>
              <a:pathLst>
                <a:path w="170" h="22">
                  <a:moveTo>
                    <a:pt x="170" y="11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70" y="22"/>
                  </a:lnTo>
                  <a:lnTo>
                    <a:pt x="17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29" name="Freeform 269"/>
            <p:cNvSpPr>
              <a:spLocks/>
            </p:cNvSpPr>
            <p:nvPr/>
          </p:nvSpPr>
          <p:spPr bwMode="auto">
            <a:xfrm>
              <a:off x="4324" y="2255"/>
              <a:ext cx="33" cy="43"/>
            </a:xfrm>
            <a:custGeom>
              <a:avLst/>
              <a:gdLst/>
              <a:ahLst/>
              <a:cxnLst>
                <a:cxn ang="0">
                  <a:pos x="33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33" y="22"/>
                </a:cxn>
              </a:cxnLst>
              <a:rect l="0" t="0" r="r" b="b"/>
              <a:pathLst>
                <a:path w="33" h="43">
                  <a:moveTo>
                    <a:pt x="33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0" name="Freeform 270"/>
            <p:cNvSpPr>
              <a:spLocks/>
            </p:cNvSpPr>
            <p:nvPr/>
          </p:nvSpPr>
          <p:spPr bwMode="auto">
            <a:xfrm>
              <a:off x="4130" y="2266"/>
              <a:ext cx="203" cy="20"/>
            </a:xfrm>
            <a:custGeom>
              <a:avLst/>
              <a:gdLst/>
              <a:ahLst/>
              <a:cxnLst>
                <a:cxn ang="0">
                  <a:pos x="203" y="11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203" y="20"/>
                </a:cxn>
                <a:cxn ang="0">
                  <a:pos x="203" y="11"/>
                </a:cxn>
              </a:cxnLst>
              <a:rect l="0" t="0" r="r" b="b"/>
              <a:pathLst>
                <a:path w="203" h="20">
                  <a:moveTo>
                    <a:pt x="203" y="11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03" y="20"/>
                  </a:lnTo>
                  <a:lnTo>
                    <a:pt x="20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1" name="Rectangle 271"/>
            <p:cNvSpPr>
              <a:spLocks noChangeArrowheads="1"/>
            </p:cNvSpPr>
            <p:nvPr/>
          </p:nvSpPr>
          <p:spPr bwMode="auto">
            <a:xfrm>
              <a:off x="4383" y="1982"/>
              <a:ext cx="657" cy="6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2" name="Freeform 272"/>
            <p:cNvSpPr>
              <a:spLocks/>
            </p:cNvSpPr>
            <p:nvPr/>
          </p:nvSpPr>
          <p:spPr bwMode="auto">
            <a:xfrm>
              <a:off x="4383" y="2597"/>
              <a:ext cx="667" cy="20"/>
            </a:xfrm>
            <a:custGeom>
              <a:avLst/>
              <a:gdLst/>
              <a:ahLst/>
              <a:cxnLst>
                <a:cxn ang="0">
                  <a:pos x="647" y="11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57" y="20"/>
                </a:cxn>
                <a:cxn ang="0">
                  <a:pos x="667" y="11"/>
                </a:cxn>
                <a:cxn ang="0">
                  <a:pos x="657" y="20"/>
                </a:cxn>
                <a:cxn ang="0">
                  <a:pos x="667" y="20"/>
                </a:cxn>
                <a:cxn ang="0">
                  <a:pos x="667" y="11"/>
                </a:cxn>
                <a:cxn ang="0">
                  <a:pos x="647" y="11"/>
                </a:cxn>
              </a:cxnLst>
              <a:rect l="0" t="0" r="r" b="b"/>
              <a:pathLst>
                <a:path w="667" h="20">
                  <a:moveTo>
                    <a:pt x="647" y="11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657" y="20"/>
                  </a:lnTo>
                  <a:lnTo>
                    <a:pt x="667" y="11"/>
                  </a:lnTo>
                  <a:lnTo>
                    <a:pt x="657" y="20"/>
                  </a:lnTo>
                  <a:lnTo>
                    <a:pt x="667" y="20"/>
                  </a:lnTo>
                  <a:lnTo>
                    <a:pt x="667" y="11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3" name="Freeform 273"/>
            <p:cNvSpPr>
              <a:spLocks/>
            </p:cNvSpPr>
            <p:nvPr/>
          </p:nvSpPr>
          <p:spPr bwMode="auto">
            <a:xfrm>
              <a:off x="5030" y="1971"/>
              <a:ext cx="20" cy="637"/>
            </a:xfrm>
            <a:custGeom>
              <a:avLst/>
              <a:gdLst/>
              <a:ahLst/>
              <a:cxnLst>
                <a:cxn ang="0">
                  <a:pos x="10" y="22"/>
                </a:cxn>
                <a:cxn ang="0">
                  <a:pos x="0" y="11"/>
                </a:cxn>
                <a:cxn ang="0">
                  <a:pos x="0" y="637"/>
                </a:cxn>
                <a:cxn ang="0">
                  <a:pos x="20" y="637"/>
                </a:cxn>
                <a:cxn ang="0">
                  <a:pos x="20" y="11"/>
                </a:cxn>
                <a:cxn ang="0">
                  <a:pos x="10" y="0"/>
                </a:cxn>
                <a:cxn ang="0">
                  <a:pos x="20" y="11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22"/>
                </a:cxn>
              </a:cxnLst>
              <a:rect l="0" t="0" r="r" b="b"/>
              <a:pathLst>
                <a:path w="20" h="637">
                  <a:moveTo>
                    <a:pt x="10" y="22"/>
                  </a:moveTo>
                  <a:lnTo>
                    <a:pt x="0" y="11"/>
                  </a:lnTo>
                  <a:lnTo>
                    <a:pt x="0" y="637"/>
                  </a:lnTo>
                  <a:lnTo>
                    <a:pt x="20" y="637"/>
                  </a:lnTo>
                  <a:lnTo>
                    <a:pt x="20" y="11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4" name="Freeform 274"/>
            <p:cNvSpPr>
              <a:spLocks/>
            </p:cNvSpPr>
            <p:nvPr/>
          </p:nvSpPr>
          <p:spPr bwMode="auto">
            <a:xfrm>
              <a:off x="4373" y="1971"/>
              <a:ext cx="667" cy="22"/>
            </a:xfrm>
            <a:custGeom>
              <a:avLst/>
              <a:gdLst/>
              <a:ahLst/>
              <a:cxnLst>
                <a:cxn ang="0">
                  <a:pos x="21" y="11"/>
                </a:cxn>
                <a:cxn ang="0">
                  <a:pos x="10" y="22"/>
                </a:cxn>
                <a:cxn ang="0">
                  <a:pos x="667" y="22"/>
                </a:cxn>
                <a:cxn ang="0">
                  <a:pos x="667" y="0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" y="11"/>
                </a:cxn>
              </a:cxnLst>
              <a:rect l="0" t="0" r="r" b="b"/>
              <a:pathLst>
                <a:path w="667" h="22">
                  <a:moveTo>
                    <a:pt x="21" y="11"/>
                  </a:moveTo>
                  <a:lnTo>
                    <a:pt x="10" y="22"/>
                  </a:lnTo>
                  <a:lnTo>
                    <a:pt x="667" y="22"/>
                  </a:lnTo>
                  <a:lnTo>
                    <a:pt x="667" y="0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5" name="Freeform 275"/>
            <p:cNvSpPr>
              <a:spLocks/>
            </p:cNvSpPr>
            <p:nvPr/>
          </p:nvSpPr>
          <p:spPr bwMode="auto">
            <a:xfrm>
              <a:off x="4373" y="1982"/>
              <a:ext cx="21" cy="635"/>
            </a:xfrm>
            <a:custGeom>
              <a:avLst/>
              <a:gdLst/>
              <a:ahLst/>
              <a:cxnLst>
                <a:cxn ang="0">
                  <a:pos x="10" y="615"/>
                </a:cxn>
                <a:cxn ang="0">
                  <a:pos x="21" y="626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626"/>
                </a:cxn>
                <a:cxn ang="0">
                  <a:pos x="10" y="635"/>
                </a:cxn>
                <a:cxn ang="0">
                  <a:pos x="0" y="626"/>
                </a:cxn>
                <a:cxn ang="0">
                  <a:pos x="0" y="635"/>
                </a:cxn>
                <a:cxn ang="0">
                  <a:pos x="10" y="635"/>
                </a:cxn>
                <a:cxn ang="0">
                  <a:pos x="10" y="615"/>
                </a:cxn>
              </a:cxnLst>
              <a:rect l="0" t="0" r="r" b="b"/>
              <a:pathLst>
                <a:path w="21" h="635">
                  <a:moveTo>
                    <a:pt x="10" y="615"/>
                  </a:moveTo>
                  <a:lnTo>
                    <a:pt x="21" y="62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626"/>
                  </a:lnTo>
                  <a:lnTo>
                    <a:pt x="10" y="635"/>
                  </a:lnTo>
                  <a:lnTo>
                    <a:pt x="0" y="626"/>
                  </a:lnTo>
                  <a:lnTo>
                    <a:pt x="0" y="635"/>
                  </a:lnTo>
                  <a:lnTo>
                    <a:pt x="10" y="635"/>
                  </a:lnTo>
                  <a:lnTo>
                    <a:pt x="10" y="6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6" name="Rectangle 276"/>
            <p:cNvSpPr>
              <a:spLocks noChangeArrowheads="1"/>
            </p:cNvSpPr>
            <p:nvPr/>
          </p:nvSpPr>
          <p:spPr bwMode="auto">
            <a:xfrm>
              <a:off x="546" y="2662"/>
              <a:ext cx="858" cy="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7" name="Freeform 277"/>
            <p:cNvSpPr>
              <a:spLocks/>
            </p:cNvSpPr>
            <p:nvPr/>
          </p:nvSpPr>
          <p:spPr bwMode="auto">
            <a:xfrm>
              <a:off x="546" y="3604"/>
              <a:ext cx="868" cy="20"/>
            </a:xfrm>
            <a:custGeom>
              <a:avLst/>
              <a:gdLst/>
              <a:ahLst/>
              <a:cxnLst>
                <a:cxn ang="0">
                  <a:pos x="849" y="10"/>
                </a:cxn>
                <a:cxn ang="0">
                  <a:pos x="85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858" y="20"/>
                </a:cxn>
                <a:cxn ang="0">
                  <a:pos x="868" y="10"/>
                </a:cxn>
                <a:cxn ang="0">
                  <a:pos x="858" y="20"/>
                </a:cxn>
                <a:cxn ang="0">
                  <a:pos x="868" y="20"/>
                </a:cxn>
                <a:cxn ang="0">
                  <a:pos x="868" y="10"/>
                </a:cxn>
                <a:cxn ang="0">
                  <a:pos x="849" y="10"/>
                </a:cxn>
              </a:cxnLst>
              <a:rect l="0" t="0" r="r" b="b"/>
              <a:pathLst>
                <a:path w="868" h="20">
                  <a:moveTo>
                    <a:pt x="849" y="10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58" y="20"/>
                  </a:lnTo>
                  <a:lnTo>
                    <a:pt x="868" y="10"/>
                  </a:lnTo>
                  <a:lnTo>
                    <a:pt x="858" y="20"/>
                  </a:lnTo>
                  <a:lnTo>
                    <a:pt x="868" y="20"/>
                  </a:lnTo>
                  <a:lnTo>
                    <a:pt x="868" y="10"/>
                  </a:lnTo>
                  <a:lnTo>
                    <a:pt x="84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8" name="Freeform 278"/>
            <p:cNvSpPr>
              <a:spLocks/>
            </p:cNvSpPr>
            <p:nvPr/>
          </p:nvSpPr>
          <p:spPr bwMode="auto">
            <a:xfrm>
              <a:off x="1395" y="2651"/>
              <a:ext cx="19" cy="963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0" y="11"/>
                </a:cxn>
                <a:cxn ang="0">
                  <a:pos x="0" y="963"/>
                </a:cxn>
                <a:cxn ang="0">
                  <a:pos x="19" y="963"/>
                </a:cxn>
                <a:cxn ang="0">
                  <a:pos x="19" y="11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20"/>
                </a:cxn>
              </a:cxnLst>
              <a:rect l="0" t="0" r="r" b="b"/>
              <a:pathLst>
                <a:path w="19" h="963">
                  <a:moveTo>
                    <a:pt x="9" y="20"/>
                  </a:moveTo>
                  <a:lnTo>
                    <a:pt x="0" y="11"/>
                  </a:lnTo>
                  <a:lnTo>
                    <a:pt x="0" y="963"/>
                  </a:lnTo>
                  <a:lnTo>
                    <a:pt x="19" y="963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39" name="Freeform 279"/>
            <p:cNvSpPr>
              <a:spLocks/>
            </p:cNvSpPr>
            <p:nvPr/>
          </p:nvSpPr>
          <p:spPr bwMode="auto">
            <a:xfrm>
              <a:off x="536" y="2651"/>
              <a:ext cx="868" cy="20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10" y="20"/>
                </a:cxn>
                <a:cxn ang="0">
                  <a:pos x="868" y="20"/>
                </a:cxn>
                <a:cxn ang="0">
                  <a:pos x="868" y="0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0" y="11"/>
                </a:cxn>
              </a:cxnLst>
              <a:rect l="0" t="0" r="r" b="b"/>
              <a:pathLst>
                <a:path w="868" h="20">
                  <a:moveTo>
                    <a:pt x="20" y="11"/>
                  </a:moveTo>
                  <a:lnTo>
                    <a:pt x="10" y="20"/>
                  </a:lnTo>
                  <a:lnTo>
                    <a:pt x="868" y="20"/>
                  </a:lnTo>
                  <a:lnTo>
                    <a:pt x="868" y="0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0" name="Freeform 280"/>
            <p:cNvSpPr>
              <a:spLocks/>
            </p:cNvSpPr>
            <p:nvPr/>
          </p:nvSpPr>
          <p:spPr bwMode="auto">
            <a:xfrm>
              <a:off x="536" y="2662"/>
              <a:ext cx="20" cy="962"/>
            </a:xfrm>
            <a:custGeom>
              <a:avLst/>
              <a:gdLst/>
              <a:ahLst/>
              <a:cxnLst>
                <a:cxn ang="0">
                  <a:pos x="10" y="942"/>
                </a:cxn>
                <a:cxn ang="0">
                  <a:pos x="20" y="952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952"/>
                </a:cxn>
                <a:cxn ang="0">
                  <a:pos x="10" y="962"/>
                </a:cxn>
                <a:cxn ang="0">
                  <a:pos x="0" y="952"/>
                </a:cxn>
                <a:cxn ang="0">
                  <a:pos x="0" y="962"/>
                </a:cxn>
                <a:cxn ang="0">
                  <a:pos x="10" y="962"/>
                </a:cxn>
                <a:cxn ang="0">
                  <a:pos x="10" y="942"/>
                </a:cxn>
              </a:cxnLst>
              <a:rect l="0" t="0" r="r" b="b"/>
              <a:pathLst>
                <a:path w="20" h="962">
                  <a:moveTo>
                    <a:pt x="10" y="942"/>
                  </a:moveTo>
                  <a:lnTo>
                    <a:pt x="20" y="95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52"/>
                  </a:lnTo>
                  <a:lnTo>
                    <a:pt x="10" y="962"/>
                  </a:lnTo>
                  <a:lnTo>
                    <a:pt x="0" y="952"/>
                  </a:lnTo>
                  <a:lnTo>
                    <a:pt x="0" y="962"/>
                  </a:lnTo>
                  <a:lnTo>
                    <a:pt x="10" y="962"/>
                  </a:lnTo>
                  <a:lnTo>
                    <a:pt x="10" y="9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1" name="Freeform 281"/>
            <p:cNvSpPr>
              <a:spLocks/>
            </p:cNvSpPr>
            <p:nvPr/>
          </p:nvSpPr>
          <p:spPr bwMode="auto">
            <a:xfrm>
              <a:off x="1081" y="3117"/>
              <a:ext cx="165" cy="98"/>
            </a:xfrm>
            <a:custGeom>
              <a:avLst/>
              <a:gdLst/>
              <a:ahLst/>
              <a:cxnLst>
                <a:cxn ang="0">
                  <a:pos x="165" y="20"/>
                </a:cxn>
                <a:cxn ang="0">
                  <a:pos x="165" y="58"/>
                </a:cxn>
                <a:cxn ang="0">
                  <a:pos x="40" y="98"/>
                </a:cxn>
                <a:cxn ang="0">
                  <a:pos x="0" y="53"/>
                </a:cxn>
                <a:cxn ang="0">
                  <a:pos x="0" y="47"/>
                </a:cxn>
                <a:cxn ang="0">
                  <a:pos x="33" y="38"/>
                </a:cxn>
                <a:cxn ang="0">
                  <a:pos x="92" y="20"/>
                </a:cxn>
                <a:cxn ang="0">
                  <a:pos x="103" y="16"/>
                </a:cxn>
                <a:cxn ang="0">
                  <a:pos x="108" y="15"/>
                </a:cxn>
                <a:cxn ang="0">
                  <a:pos x="111" y="13"/>
                </a:cxn>
                <a:cxn ang="0">
                  <a:pos x="154" y="0"/>
                </a:cxn>
                <a:cxn ang="0">
                  <a:pos x="165" y="9"/>
                </a:cxn>
                <a:cxn ang="0">
                  <a:pos x="165" y="18"/>
                </a:cxn>
                <a:cxn ang="0">
                  <a:pos x="165" y="20"/>
                </a:cxn>
              </a:cxnLst>
              <a:rect l="0" t="0" r="r" b="b"/>
              <a:pathLst>
                <a:path w="165" h="98">
                  <a:moveTo>
                    <a:pt x="165" y="20"/>
                  </a:moveTo>
                  <a:lnTo>
                    <a:pt x="165" y="58"/>
                  </a:lnTo>
                  <a:lnTo>
                    <a:pt x="40" y="9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33" y="38"/>
                  </a:lnTo>
                  <a:lnTo>
                    <a:pt x="92" y="20"/>
                  </a:lnTo>
                  <a:lnTo>
                    <a:pt x="103" y="16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54" y="0"/>
                  </a:lnTo>
                  <a:lnTo>
                    <a:pt x="165" y="9"/>
                  </a:lnTo>
                  <a:lnTo>
                    <a:pt x="165" y="18"/>
                  </a:lnTo>
                  <a:lnTo>
                    <a:pt x="165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2" name="Freeform 282"/>
            <p:cNvSpPr>
              <a:spLocks/>
            </p:cNvSpPr>
            <p:nvPr/>
          </p:nvSpPr>
          <p:spPr bwMode="auto">
            <a:xfrm>
              <a:off x="1081" y="3117"/>
              <a:ext cx="165" cy="98"/>
            </a:xfrm>
            <a:custGeom>
              <a:avLst/>
              <a:gdLst/>
              <a:ahLst/>
              <a:cxnLst>
                <a:cxn ang="0">
                  <a:pos x="165" y="20"/>
                </a:cxn>
                <a:cxn ang="0">
                  <a:pos x="165" y="58"/>
                </a:cxn>
                <a:cxn ang="0">
                  <a:pos x="40" y="98"/>
                </a:cxn>
                <a:cxn ang="0">
                  <a:pos x="0" y="53"/>
                </a:cxn>
                <a:cxn ang="0">
                  <a:pos x="0" y="47"/>
                </a:cxn>
                <a:cxn ang="0">
                  <a:pos x="33" y="38"/>
                </a:cxn>
                <a:cxn ang="0">
                  <a:pos x="92" y="20"/>
                </a:cxn>
                <a:cxn ang="0">
                  <a:pos x="103" y="16"/>
                </a:cxn>
                <a:cxn ang="0">
                  <a:pos x="108" y="15"/>
                </a:cxn>
                <a:cxn ang="0">
                  <a:pos x="111" y="13"/>
                </a:cxn>
                <a:cxn ang="0">
                  <a:pos x="154" y="0"/>
                </a:cxn>
                <a:cxn ang="0">
                  <a:pos x="165" y="9"/>
                </a:cxn>
                <a:cxn ang="0">
                  <a:pos x="165" y="18"/>
                </a:cxn>
                <a:cxn ang="0">
                  <a:pos x="165" y="20"/>
                </a:cxn>
              </a:cxnLst>
              <a:rect l="0" t="0" r="r" b="b"/>
              <a:pathLst>
                <a:path w="165" h="98">
                  <a:moveTo>
                    <a:pt x="165" y="20"/>
                  </a:moveTo>
                  <a:lnTo>
                    <a:pt x="165" y="58"/>
                  </a:lnTo>
                  <a:lnTo>
                    <a:pt x="40" y="9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33" y="38"/>
                  </a:lnTo>
                  <a:lnTo>
                    <a:pt x="92" y="20"/>
                  </a:lnTo>
                  <a:lnTo>
                    <a:pt x="103" y="16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54" y="0"/>
                  </a:lnTo>
                  <a:lnTo>
                    <a:pt x="165" y="9"/>
                  </a:lnTo>
                  <a:lnTo>
                    <a:pt x="165" y="18"/>
                  </a:lnTo>
                  <a:lnTo>
                    <a:pt x="165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3" name="Freeform 283"/>
            <p:cNvSpPr>
              <a:spLocks/>
            </p:cNvSpPr>
            <p:nvPr/>
          </p:nvSpPr>
          <p:spPr bwMode="auto">
            <a:xfrm>
              <a:off x="599" y="3137"/>
              <a:ext cx="753" cy="114"/>
            </a:xfrm>
            <a:custGeom>
              <a:avLst/>
              <a:gdLst/>
              <a:ahLst/>
              <a:cxnLst>
                <a:cxn ang="0">
                  <a:pos x="130" y="23"/>
                </a:cxn>
                <a:cxn ang="0">
                  <a:pos x="173" y="0"/>
                </a:cxn>
                <a:cxn ang="0">
                  <a:pos x="283" y="0"/>
                </a:cxn>
                <a:cxn ang="0">
                  <a:pos x="340" y="0"/>
                </a:cxn>
                <a:cxn ang="0">
                  <a:pos x="352" y="0"/>
                </a:cxn>
                <a:cxn ang="0">
                  <a:pos x="411" y="0"/>
                </a:cxn>
                <a:cxn ang="0">
                  <a:pos x="437" y="0"/>
                </a:cxn>
                <a:cxn ang="0">
                  <a:pos x="564" y="0"/>
                </a:cxn>
                <a:cxn ang="0">
                  <a:pos x="577" y="0"/>
                </a:cxn>
                <a:cxn ang="0">
                  <a:pos x="515" y="18"/>
                </a:cxn>
                <a:cxn ang="0">
                  <a:pos x="482" y="27"/>
                </a:cxn>
                <a:cxn ang="0">
                  <a:pos x="482" y="33"/>
                </a:cxn>
                <a:cxn ang="0">
                  <a:pos x="522" y="78"/>
                </a:cxn>
                <a:cxn ang="0">
                  <a:pos x="647" y="38"/>
                </a:cxn>
                <a:cxn ang="0">
                  <a:pos x="647" y="0"/>
                </a:cxn>
                <a:cxn ang="0">
                  <a:pos x="753" y="0"/>
                </a:cxn>
                <a:cxn ang="0">
                  <a:pos x="753" y="20"/>
                </a:cxn>
                <a:cxn ang="0">
                  <a:pos x="629" y="114"/>
                </a:cxn>
                <a:cxn ang="0">
                  <a:pos x="0" y="114"/>
                </a:cxn>
                <a:cxn ang="0">
                  <a:pos x="0" y="94"/>
                </a:cxn>
                <a:cxn ang="0">
                  <a:pos x="24" y="80"/>
                </a:cxn>
                <a:cxn ang="0">
                  <a:pos x="24" y="89"/>
                </a:cxn>
                <a:cxn ang="0">
                  <a:pos x="150" y="89"/>
                </a:cxn>
                <a:cxn ang="0">
                  <a:pos x="222" y="47"/>
                </a:cxn>
                <a:cxn ang="0">
                  <a:pos x="222" y="23"/>
                </a:cxn>
                <a:cxn ang="0">
                  <a:pos x="132" y="23"/>
                </a:cxn>
                <a:cxn ang="0">
                  <a:pos x="130" y="23"/>
                </a:cxn>
              </a:cxnLst>
              <a:rect l="0" t="0" r="r" b="b"/>
              <a:pathLst>
                <a:path w="753" h="114">
                  <a:moveTo>
                    <a:pt x="130" y="23"/>
                  </a:moveTo>
                  <a:lnTo>
                    <a:pt x="173" y="0"/>
                  </a:lnTo>
                  <a:lnTo>
                    <a:pt x="283" y="0"/>
                  </a:lnTo>
                  <a:lnTo>
                    <a:pt x="340" y="0"/>
                  </a:lnTo>
                  <a:lnTo>
                    <a:pt x="352" y="0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564" y="0"/>
                  </a:lnTo>
                  <a:lnTo>
                    <a:pt x="577" y="0"/>
                  </a:lnTo>
                  <a:lnTo>
                    <a:pt x="515" y="18"/>
                  </a:lnTo>
                  <a:lnTo>
                    <a:pt x="482" y="27"/>
                  </a:lnTo>
                  <a:lnTo>
                    <a:pt x="482" y="33"/>
                  </a:lnTo>
                  <a:lnTo>
                    <a:pt x="522" y="78"/>
                  </a:lnTo>
                  <a:lnTo>
                    <a:pt x="647" y="38"/>
                  </a:lnTo>
                  <a:lnTo>
                    <a:pt x="647" y="0"/>
                  </a:lnTo>
                  <a:lnTo>
                    <a:pt x="753" y="0"/>
                  </a:lnTo>
                  <a:lnTo>
                    <a:pt x="753" y="20"/>
                  </a:lnTo>
                  <a:lnTo>
                    <a:pt x="629" y="114"/>
                  </a:lnTo>
                  <a:lnTo>
                    <a:pt x="0" y="114"/>
                  </a:lnTo>
                  <a:lnTo>
                    <a:pt x="0" y="94"/>
                  </a:lnTo>
                  <a:lnTo>
                    <a:pt x="24" y="80"/>
                  </a:lnTo>
                  <a:lnTo>
                    <a:pt x="24" y="89"/>
                  </a:lnTo>
                  <a:lnTo>
                    <a:pt x="150" y="89"/>
                  </a:lnTo>
                  <a:lnTo>
                    <a:pt x="222" y="47"/>
                  </a:lnTo>
                  <a:lnTo>
                    <a:pt x="222" y="23"/>
                  </a:lnTo>
                  <a:lnTo>
                    <a:pt x="132" y="23"/>
                  </a:lnTo>
                  <a:lnTo>
                    <a:pt x="130" y="23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4" name="Freeform 284"/>
            <p:cNvSpPr>
              <a:spLocks/>
            </p:cNvSpPr>
            <p:nvPr/>
          </p:nvSpPr>
          <p:spPr bwMode="auto">
            <a:xfrm>
              <a:off x="599" y="3137"/>
              <a:ext cx="753" cy="114"/>
            </a:xfrm>
            <a:custGeom>
              <a:avLst/>
              <a:gdLst/>
              <a:ahLst/>
              <a:cxnLst>
                <a:cxn ang="0">
                  <a:pos x="130" y="23"/>
                </a:cxn>
                <a:cxn ang="0">
                  <a:pos x="173" y="0"/>
                </a:cxn>
                <a:cxn ang="0">
                  <a:pos x="283" y="0"/>
                </a:cxn>
                <a:cxn ang="0">
                  <a:pos x="340" y="0"/>
                </a:cxn>
                <a:cxn ang="0">
                  <a:pos x="352" y="0"/>
                </a:cxn>
                <a:cxn ang="0">
                  <a:pos x="411" y="0"/>
                </a:cxn>
                <a:cxn ang="0">
                  <a:pos x="437" y="0"/>
                </a:cxn>
                <a:cxn ang="0">
                  <a:pos x="564" y="0"/>
                </a:cxn>
                <a:cxn ang="0">
                  <a:pos x="577" y="0"/>
                </a:cxn>
                <a:cxn ang="0">
                  <a:pos x="515" y="18"/>
                </a:cxn>
                <a:cxn ang="0">
                  <a:pos x="482" y="27"/>
                </a:cxn>
                <a:cxn ang="0">
                  <a:pos x="482" y="33"/>
                </a:cxn>
                <a:cxn ang="0">
                  <a:pos x="522" y="78"/>
                </a:cxn>
                <a:cxn ang="0">
                  <a:pos x="647" y="38"/>
                </a:cxn>
                <a:cxn ang="0">
                  <a:pos x="647" y="0"/>
                </a:cxn>
                <a:cxn ang="0">
                  <a:pos x="753" y="0"/>
                </a:cxn>
                <a:cxn ang="0">
                  <a:pos x="753" y="20"/>
                </a:cxn>
                <a:cxn ang="0">
                  <a:pos x="629" y="114"/>
                </a:cxn>
                <a:cxn ang="0">
                  <a:pos x="0" y="114"/>
                </a:cxn>
                <a:cxn ang="0">
                  <a:pos x="0" y="94"/>
                </a:cxn>
                <a:cxn ang="0">
                  <a:pos x="24" y="80"/>
                </a:cxn>
                <a:cxn ang="0">
                  <a:pos x="24" y="89"/>
                </a:cxn>
                <a:cxn ang="0">
                  <a:pos x="150" y="89"/>
                </a:cxn>
                <a:cxn ang="0">
                  <a:pos x="222" y="47"/>
                </a:cxn>
                <a:cxn ang="0">
                  <a:pos x="222" y="23"/>
                </a:cxn>
                <a:cxn ang="0">
                  <a:pos x="132" y="23"/>
                </a:cxn>
                <a:cxn ang="0">
                  <a:pos x="130" y="23"/>
                </a:cxn>
              </a:cxnLst>
              <a:rect l="0" t="0" r="r" b="b"/>
              <a:pathLst>
                <a:path w="753" h="114">
                  <a:moveTo>
                    <a:pt x="130" y="23"/>
                  </a:moveTo>
                  <a:lnTo>
                    <a:pt x="173" y="0"/>
                  </a:lnTo>
                  <a:lnTo>
                    <a:pt x="283" y="0"/>
                  </a:lnTo>
                  <a:lnTo>
                    <a:pt x="340" y="0"/>
                  </a:lnTo>
                  <a:lnTo>
                    <a:pt x="352" y="0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564" y="0"/>
                  </a:lnTo>
                  <a:lnTo>
                    <a:pt x="577" y="0"/>
                  </a:lnTo>
                  <a:lnTo>
                    <a:pt x="515" y="18"/>
                  </a:lnTo>
                  <a:lnTo>
                    <a:pt x="482" y="27"/>
                  </a:lnTo>
                  <a:lnTo>
                    <a:pt x="482" y="33"/>
                  </a:lnTo>
                  <a:lnTo>
                    <a:pt x="522" y="78"/>
                  </a:lnTo>
                  <a:lnTo>
                    <a:pt x="647" y="38"/>
                  </a:lnTo>
                  <a:lnTo>
                    <a:pt x="647" y="0"/>
                  </a:lnTo>
                  <a:lnTo>
                    <a:pt x="753" y="0"/>
                  </a:lnTo>
                  <a:lnTo>
                    <a:pt x="753" y="20"/>
                  </a:lnTo>
                  <a:lnTo>
                    <a:pt x="629" y="114"/>
                  </a:lnTo>
                  <a:lnTo>
                    <a:pt x="0" y="114"/>
                  </a:lnTo>
                  <a:lnTo>
                    <a:pt x="0" y="94"/>
                  </a:lnTo>
                  <a:lnTo>
                    <a:pt x="24" y="80"/>
                  </a:lnTo>
                  <a:lnTo>
                    <a:pt x="24" y="89"/>
                  </a:lnTo>
                  <a:lnTo>
                    <a:pt x="150" y="89"/>
                  </a:lnTo>
                  <a:lnTo>
                    <a:pt x="222" y="47"/>
                  </a:lnTo>
                  <a:lnTo>
                    <a:pt x="222" y="23"/>
                  </a:lnTo>
                  <a:lnTo>
                    <a:pt x="132" y="23"/>
                  </a:lnTo>
                  <a:lnTo>
                    <a:pt x="13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5" name="Freeform 285"/>
            <p:cNvSpPr>
              <a:spLocks/>
            </p:cNvSpPr>
            <p:nvPr/>
          </p:nvSpPr>
          <p:spPr bwMode="auto">
            <a:xfrm>
              <a:off x="623" y="3160"/>
              <a:ext cx="198" cy="6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5" y="0"/>
                </a:cxn>
                <a:cxn ang="0">
                  <a:pos x="108" y="0"/>
                </a:cxn>
                <a:cxn ang="0">
                  <a:pos x="198" y="0"/>
                </a:cxn>
                <a:cxn ang="0">
                  <a:pos x="198" y="24"/>
                </a:cxn>
                <a:cxn ang="0">
                  <a:pos x="126" y="66"/>
                </a:cxn>
                <a:cxn ang="0">
                  <a:pos x="0" y="66"/>
                </a:cxn>
                <a:cxn ang="0">
                  <a:pos x="0" y="38"/>
                </a:cxn>
              </a:cxnLst>
              <a:rect l="0" t="0" r="r" b="b"/>
              <a:pathLst>
                <a:path w="198" h="66">
                  <a:moveTo>
                    <a:pt x="0" y="38"/>
                  </a:moveTo>
                  <a:lnTo>
                    <a:pt x="75" y="0"/>
                  </a:lnTo>
                  <a:lnTo>
                    <a:pt x="108" y="0"/>
                  </a:lnTo>
                  <a:lnTo>
                    <a:pt x="198" y="0"/>
                  </a:lnTo>
                  <a:lnTo>
                    <a:pt x="198" y="24"/>
                  </a:lnTo>
                  <a:lnTo>
                    <a:pt x="126" y="66"/>
                  </a:lnTo>
                  <a:lnTo>
                    <a:pt x="0" y="6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6" name="Freeform 286"/>
            <p:cNvSpPr>
              <a:spLocks/>
            </p:cNvSpPr>
            <p:nvPr/>
          </p:nvSpPr>
          <p:spPr bwMode="auto">
            <a:xfrm>
              <a:off x="623" y="3160"/>
              <a:ext cx="198" cy="6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5" y="0"/>
                </a:cxn>
                <a:cxn ang="0">
                  <a:pos x="108" y="0"/>
                </a:cxn>
                <a:cxn ang="0">
                  <a:pos x="198" y="0"/>
                </a:cxn>
                <a:cxn ang="0">
                  <a:pos x="198" y="24"/>
                </a:cxn>
                <a:cxn ang="0">
                  <a:pos x="126" y="66"/>
                </a:cxn>
                <a:cxn ang="0">
                  <a:pos x="0" y="66"/>
                </a:cxn>
                <a:cxn ang="0">
                  <a:pos x="0" y="38"/>
                </a:cxn>
              </a:cxnLst>
              <a:rect l="0" t="0" r="r" b="b"/>
              <a:pathLst>
                <a:path w="198" h="66">
                  <a:moveTo>
                    <a:pt x="0" y="38"/>
                  </a:moveTo>
                  <a:lnTo>
                    <a:pt x="75" y="0"/>
                  </a:lnTo>
                  <a:lnTo>
                    <a:pt x="108" y="0"/>
                  </a:lnTo>
                  <a:lnTo>
                    <a:pt x="198" y="0"/>
                  </a:lnTo>
                  <a:lnTo>
                    <a:pt x="198" y="24"/>
                  </a:lnTo>
                  <a:lnTo>
                    <a:pt x="126" y="66"/>
                  </a:lnTo>
                  <a:lnTo>
                    <a:pt x="0" y="66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7" name="Line 287"/>
            <p:cNvSpPr>
              <a:spLocks noChangeShapeType="1"/>
            </p:cNvSpPr>
            <p:nvPr/>
          </p:nvSpPr>
          <p:spPr bwMode="auto">
            <a:xfrm>
              <a:off x="599" y="3231"/>
              <a:ext cx="6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8" name="Freeform 288"/>
            <p:cNvSpPr>
              <a:spLocks/>
            </p:cNvSpPr>
            <p:nvPr/>
          </p:nvSpPr>
          <p:spPr bwMode="auto">
            <a:xfrm>
              <a:off x="1228" y="3135"/>
              <a:ext cx="124" cy="116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96"/>
                </a:cxn>
                <a:cxn ang="0">
                  <a:pos x="0" y="116"/>
                </a:cxn>
              </a:cxnLst>
              <a:rect l="0" t="0" r="r" b="b"/>
              <a:pathLst>
                <a:path w="124" h="116">
                  <a:moveTo>
                    <a:pt x="124" y="0"/>
                  </a:moveTo>
                  <a:lnTo>
                    <a:pt x="0" y="96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49" name="Freeform 289"/>
            <p:cNvSpPr>
              <a:spLocks/>
            </p:cNvSpPr>
            <p:nvPr/>
          </p:nvSpPr>
          <p:spPr bwMode="auto">
            <a:xfrm>
              <a:off x="623" y="3160"/>
              <a:ext cx="198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6" y="38"/>
                </a:cxn>
                <a:cxn ang="0">
                  <a:pos x="198" y="0"/>
                </a:cxn>
              </a:cxnLst>
              <a:rect l="0" t="0" r="r" b="b"/>
              <a:pathLst>
                <a:path w="198" h="38">
                  <a:moveTo>
                    <a:pt x="0" y="38"/>
                  </a:moveTo>
                  <a:lnTo>
                    <a:pt x="126" y="38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0" name="Line 290"/>
            <p:cNvSpPr>
              <a:spLocks noChangeShapeType="1"/>
            </p:cNvSpPr>
            <p:nvPr/>
          </p:nvSpPr>
          <p:spPr bwMode="auto">
            <a:xfrm>
              <a:off x="749" y="3198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1" name="Line 291"/>
            <p:cNvSpPr>
              <a:spLocks noChangeShapeType="1"/>
            </p:cNvSpPr>
            <p:nvPr/>
          </p:nvSpPr>
          <p:spPr bwMode="auto">
            <a:xfrm>
              <a:off x="698" y="316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2" name="Freeform 292"/>
            <p:cNvSpPr>
              <a:spLocks/>
            </p:cNvSpPr>
            <p:nvPr/>
          </p:nvSpPr>
          <p:spPr bwMode="auto">
            <a:xfrm>
              <a:off x="676" y="3187"/>
              <a:ext cx="93" cy="11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22" y="0"/>
                </a:cxn>
                <a:cxn ang="0">
                  <a:pos x="0" y="11"/>
                </a:cxn>
              </a:cxnLst>
              <a:rect l="0" t="0" r="r" b="b"/>
              <a:pathLst>
                <a:path w="93" h="11">
                  <a:moveTo>
                    <a:pt x="93" y="0"/>
                  </a:moveTo>
                  <a:lnTo>
                    <a:pt x="22" y="0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3" name="Freeform 293"/>
            <p:cNvSpPr>
              <a:spLocks/>
            </p:cNvSpPr>
            <p:nvPr/>
          </p:nvSpPr>
          <p:spPr bwMode="auto">
            <a:xfrm>
              <a:off x="1114" y="3124"/>
              <a:ext cx="132" cy="4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" y="42"/>
                </a:cxn>
                <a:cxn ang="0">
                  <a:pos x="132" y="0"/>
                </a:cxn>
              </a:cxnLst>
              <a:rect l="0" t="0" r="r" b="b"/>
              <a:pathLst>
                <a:path w="132" h="42">
                  <a:moveTo>
                    <a:pt x="0" y="31"/>
                  </a:moveTo>
                  <a:lnTo>
                    <a:pt x="9" y="42"/>
                  </a:lnTo>
                  <a:lnTo>
                    <a:pt x="1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4" name="Line 294"/>
            <p:cNvSpPr>
              <a:spLocks noChangeShapeType="1"/>
            </p:cNvSpPr>
            <p:nvPr/>
          </p:nvSpPr>
          <p:spPr bwMode="auto">
            <a:xfrm>
              <a:off x="1121" y="3166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5" name="Freeform 295"/>
            <p:cNvSpPr>
              <a:spLocks/>
            </p:cNvSpPr>
            <p:nvPr/>
          </p:nvSpPr>
          <p:spPr bwMode="auto">
            <a:xfrm>
              <a:off x="979" y="2710"/>
              <a:ext cx="102" cy="92"/>
            </a:xfrm>
            <a:custGeom>
              <a:avLst/>
              <a:gdLst/>
              <a:ahLst/>
              <a:cxnLst>
                <a:cxn ang="0">
                  <a:pos x="3" y="69"/>
                </a:cxn>
                <a:cxn ang="0">
                  <a:pos x="2" y="64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9" y="34"/>
                </a:cxn>
                <a:cxn ang="0">
                  <a:pos x="15" y="24"/>
                </a:cxn>
                <a:cxn ang="0">
                  <a:pos x="24" y="15"/>
                </a:cxn>
                <a:cxn ang="0">
                  <a:pos x="34" y="7"/>
                </a:cxn>
                <a:cxn ang="0">
                  <a:pos x="43" y="1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3" y="4"/>
                </a:cxn>
                <a:cxn ang="0">
                  <a:pos x="80" y="9"/>
                </a:cxn>
                <a:cxn ang="0">
                  <a:pos x="86" y="14"/>
                </a:cxn>
                <a:cxn ang="0">
                  <a:pos x="92" y="23"/>
                </a:cxn>
                <a:cxn ang="0">
                  <a:pos x="98" y="37"/>
                </a:cxn>
                <a:cxn ang="0">
                  <a:pos x="101" y="51"/>
                </a:cxn>
                <a:cxn ang="0">
                  <a:pos x="102" y="74"/>
                </a:cxn>
                <a:cxn ang="0">
                  <a:pos x="97" y="74"/>
                </a:cxn>
                <a:cxn ang="0">
                  <a:pos x="94" y="77"/>
                </a:cxn>
                <a:cxn ang="0">
                  <a:pos x="92" y="88"/>
                </a:cxn>
                <a:cxn ang="0">
                  <a:pos x="89" y="92"/>
                </a:cxn>
                <a:cxn ang="0">
                  <a:pos x="85" y="92"/>
                </a:cxn>
                <a:cxn ang="0">
                  <a:pos x="83" y="89"/>
                </a:cxn>
                <a:cxn ang="0">
                  <a:pos x="79" y="69"/>
                </a:cxn>
                <a:cxn ang="0">
                  <a:pos x="67" y="52"/>
                </a:cxn>
                <a:cxn ang="0">
                  <a:pos x="64" y="52"/>
                </a:cxn>
                <a:cxn ang="0">
                  <a:pos x="60" y="57"/>
                </a:cxn>
                <a:cxn ang="0">
                  <a:pos x="51" y="61"/>
                </a:cxn>
                <a:cxn ang="0">
                  <a:pos x="42" y="64"/>
                </a:cxn>
                <a:cxn ang="0">
                  <a:pos x="30" y="69"/>
                </a:cxn>
                <a:cxn ang="0">
                  <a:pos x="18" y="71"/>
                </a:cxn>
                <a:cxn ang="0">
                  <a:pos x="5" y="72"/>
                </a:cxn>
              </a:cxnLst>
              <a:rect l="0" t="0" r="r" b="b"/>
              <a:pathLst>
                <a:path w="102" h="92">
                  <a:moveTo>
                    <a:pt x="5" y="71"/>
                  </a:moveTo>
                  <a:lnTo>
                    <a:pt x="3" y="69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1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18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7" y="4"/>
                  </a:lnTo>
                  <a:lnTo>
                    <a:pt x="43" y="1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73" y="4"/>
                  </a:lnTo>
                  <a:lnTo>
                    <a:pt x="76" y="6"/>
                  </a:lnTo>
                  <a:lnTo>
                    <a:pt x="80" y="9"/>
                  </a:lnTo>
                  <a:lnTo>
                    <a:pt x="83" y="10"/>
                  </a:lnTo>
                  <a:lnTo>
                    <a:pt x="86" y="14"/>
                  </a:lnTo>
                  <a:lnTo>
                    <a:pt x="91" y="18"/>
                  </a:lnTo>
                  <a:lnTo>
                    <a:pt x="92" y="23"/>
                  </a:lnTo>
                  <a:lnTo>
                    <a:pt x="94" y="26"/>
                  </a:lnTo>
                  <a:lnTo>
                    <a:pt x="98" y="37"/>
                  </a:lnTo>
                  <a:lnTo>
                    <a:pt x="100" y="43"/>
                  </a:lnTo>
                  <a:lnTo>
                    <a:pt x="101" y="51"/>
                  </a:lnTo>
                  <a:lnTo>
                    <a:pt x="102" y="69"/>
                  </a:lnTo>
                  <a:lnTo>
                    <a:pt x="102" y="74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5" y="75"/>
                  </a:lnTo>
                  <a:lnTo>
                    <a:pt x="94" y="77"/>
                  </a:lnTo>
                  <a:lnTo>
                    <a:pt x="92" y="84"/>
                  </a:lnTo>
                  <a:lnTo>
                    <a:pt x="92" y="88"/>
                  </a:lnTo>
                  <a:lnTo>
                    <a:pt x="91" y="91"/>
                  </a:lnTo>
                  <a:lnTo>
                    <a:pt x="89" y="92"/>
                  </a:lnTo>
                  <a:lnTo>
                    <a:pt x="86" y="92"/>
                  </a:lnTo>
                  <a:lnTo>
                    <a:pt x="85" y="92"/>
                  </a:lnTo>
                  <a:lnTo>
                    <a:pt x="83" y="91"/>
                  </a:lnTo>
                  <a:lnTo>
                    <a:pt x="83" y="89"/>
                  </a:lnTo>
                  <a:lnTo>
                    <a:pt x="80" y="74"/>
                  </a:lnTo>
                  <a:lnTo>
                    <a:pt x="79" y="69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1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0" y="57"/>
                  </a:lnTo>
                  <a:lnTo>
                    <a:pt x="55" y="60"/>
                  </a:lnTo>
                  <a:lnTo>
                    <a:pt x="51" y="61"/>
                  </a:lnTo>
                  <a:lnTo>
                    <a:pt x="46" y="64"/>
                  </a:lnTo>
                  <a:lnTo>
                    <a:pt x="42" y="64"/>
                  </a:lnTo>
                  <a:lnTo>
                    <a:pt x="34" y="67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18" y="71"/>
                  </a:lnTo>
                  <a:lnTo>
                    <a:pt x="12" y="72"/>
                  </a:lnTo>
                  <a:lnTo>
                    <a:pt x="5" y="72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6" name="Freeform 296"/>
            <p:cNvSpPr>
              <a:spLocks/>
            </p:cNvSpPr>
            <p:nvPr/>
          </p:nvSpPr>
          <p:spPr bwMode="auto">
            <a:xfrm>
              <a:off x="979" y="2710"/>
              <a:ext cx="102" cy="92"/>
            </a:xfrm>
            <a:custGeom>
              <a:avLst/>
              <a:gdLst/>
              <a:ahLst/>
              <a:cxnLst>
                <a:cxn ang="0">
                  <a:pos x="3" y="69"/>
                </a:cxn>
                <a:cxn ang="0">
                  <a:pos x="2" y="64"/>
                </a:cxn>
                <a:cxn ang="0">
                  <a:pos x="2" y="57"/>
                </a:cxn>
                <a:cxn ang="0">
                  <a:pos x="5" y="44"/>
                </a:cxn>
                <a:cxn ang="0">
                  <a:pos x="9" y="34"/>
                </a:cxn>
                <a:cxn ang="0">
                  <a:pos x="15" y="24"/>
                </a:cxn>
                <a:cxn ang="0">
                  <a:pos x="24" y="15"/>
                </a:cxn>
                <a:cxn ang="0">
                  <a:pos x="34" y="7"/>
                </a:cxn>
                <a:cxn ang="0">
                  <a:pos x="43" y="1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3" y="4"/>
                </a:cxn>
                <a:cxn ang="0">
                  <a:pos x="80" y="9"/>
                </a:cxn>
                <a:cxn ang="0">
                  <a:pos x="86" y="14"/>
                </a:cxn>
                <a:cxn ang="0">
                  <a:pos x="92" y="23"/>
                </a:cxn>
                <a:cxn ang="0">
                  <a:pos x="98" y="37"/>
                </a:cxn>
                <a:cxn ang="0">
                  <a:pos x="101" y="51"/>
                </a:cxn>
                <a:cxn ang="0">
                  <a:pos x="102" y="74"/>
                </a:cxn>
                <a:cxn ang="0">
                  <a:pos x="97" y="74"/>
                </a:cxn>
                <a:cxn ang="0">
                  <a:pos x="94" y="77"/>
                </a:cxn>
                <a:cxn ang="0">
                  <a:pos x="92" y="88"/>
                </a:cxn>
                <a:cxn ang="0">
                  <a:pos x="89" y="92"/>
                </a:cxn>
                <a:cxn ang="0">
                  <a:pos x="85" y="92"/>
                </a:cxn>
                <a:cxn ang="0">
                  <a:pos x="83" y="89"/>
                </a:cxn>
                <a:cxn ang="0">
                  <a:pos x="79" y="69"/>
                </a:cxn>
                <a:cxn ang="0">
                  <a:pos x="67" y="52"/>
                </a:cxn>
                <a:cxn ang="0">
                  <a:pos x="64" y="52"/>
                </a:cxn>
                <a:cxn ang="0">
                  <a:pos x="60" y="57"/>
                </a:cxn>
                <a:cxn ang="0">
                  <a:pos x="51" y="61"/>
                </a:cxn>
                <a:cxn ang="0">
                  <a:pos x="42" y="64"/>
                </a:cxn>
                <a:cxn ang="0">
                  <a:pos x="30" y="69"/>
                </a:cxn>
                <a:cxn ang="0">
                  <a:pos x="18" y="71"/>
                </a:cxn>
                <a:cxn ang="0">
                  <a:pos x="5" y="72"/>
                </a:cxn>
              </a:cxnLst>
              <a:rect l="0" t="0" r="r" b="b"/>
              <a:pathLst>
                <a:path w="102" h="92">
                  <a:moveTo>
                    <a:pt x="5" y="71"/>
                  </a:moveTo>
                  <a:lnTo>
                    <a:pt x="3" y="69"/>
                  </a:lnTo>
                  <a:lnTo>
                    <a:pt x="2" y="67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1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18" y="21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7" y="4"/>
                  </a:lnTo>
                  <a:lnTo>
                    <a:pt x="43" y="1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73" y="4"/>
                  </a:lnTo>
                  <a:lnTo>
                    <a:pt x="76" y="6"/>
                  </a:lnTo>
                  <a:lnTo>
                    <a:pt x="80" y="9"/>
                  </a:lnTo>
                  <a:lnTo>
                    <a:pt x="83" y="10"/>
                  </a:lnTo>
                  <a:lnTo>
                    <a:pt x="86" y="14"/>
                  </a:lnTo>
                  <a:lnTo>
                    <a:pt x="91" y="18"/>
                  </a:lnTo>
                  <a:lnTo>
                    <a:pt x="92" y="23"/>
                  </a:lnTo>
                  <a:lnTo>
                    <a:pt x="94" y="26"/>
                  </a:lnTo>
                  <a:lnTo>
                    <a:pt x="98" y="37"/>
                  </a:lnTo>
                  <a:lnTo>
                    <a:pt x="100" y="43"/>
                  </a:lnTo>
                  <a:lnTo>
                    <a:pt x="101" y="51"/>
                  </a:lnTo>
                  <a:lnTo>
                    <a:pt x="102" y="69"/>
                  </a:lnTo>
                  <a:lnTo>
                    <a:pt x="102" y="74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5" y="75"/>
                  </a:lnTo>
                  <a:lnTo>
                    <a:pt x="94" y="77"/>
                  </a:lnTo>
                  <a:lnTo>
                    <a:pt x="92" y="84"/>
                  </a:lnTo>
                  <a:lnTo>
                    <a:pt x="92" y="88"/>
                  </a:lnTo>
                  <a:lnTo>
                    <a:pt x="91" y="91"/>
                  </a:lnTo>
                  <a:lnTo>
                    <a:pt x="89" y="92"/>
                  </a:lnTo>
                  <a:lnTo>
                    <a:pt x="86" y="92"/>
                  </a:lnTo>
                  <a:lnTo>
                    <a:pt x="85" y="92"/>
                  </a:lnTo>
                  <a:lnTo>
                    <a:pt x="83" y="91"/>
                  </a:lnTo>
                  <a:lnTo>
                    <a:pt x="83" y="89"/>
                  </a:lnTo>
                  <a:lnTo>
                    <a:pt x="80" y="74"/>
                  </a:lnTo>
                  <a:lnTo>
                    <a:pt x="79" y="69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6" y="51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0" y="57"/>
                  </a:lnTo>
                  <a:lnTo>
                    <a:pt x="55" y="60"/>
                  </a:lnTo>
                  <a:lnTo>
                    <a:pt x="51" y="61"/>
                  </a:lnTo>
                  <a:lnTo>
                    <a:pt x="46" y="64"/>
                  </a:lnTo>
                  <a:lnTo>
                    <a:pt x="42" y="64"/>
                  </a:lnTo>
                  <a:lnTo>
                    <a:pt x="34" y="67"/>
                  </a:lnTo>
                  <a:lnTo>
                    <a:pt x="30" y="69"/>
                  </a:lnTo>
                  <a:lnTo>
                    <a:pt x="26" y="69"/>
                  </a:lnTo>
                  <a:lnTo>
                    <a:pt x="18" y="71"/>
                  </a:lnTo>
                  <a:lnTo>
                    <a:pt x="12" y="72"/>
                  </a:lnTo>
                  <a:lnTo>
                    <a:pt x="5" y="72"/>
                  </a:lnTo>
                  <a:lnTo>
                    <a:pt x="5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7" name="Freeform 297"/>
            <p:cNvSpPr>
              <a:spLocks/>
            </p:cNvSpPr>
            <p:nvPr/>
          </p:nvSpPr>
          <p:spPr bwMode="auto">
            <a:xfrm>
              <a:off x="984" y="2761"/>
              <a:ext cx="102" cy="127"/>
            </a:xfrm>
            <a:custGeom>
              <a:avLst/>
              <a:gdLst/>
              <a:ahLst/>
              <a:cxnLst>
                <a:cxn ang="0">
                  <a:pos x="16" y="90"/>
                </a:cxn>
                <a:cxn ang="0">
                  <a:pos x="13" y="78"/>
                </a:cxn>
                <a:cxn ang="0">
                  <a:pos x="10" y="63"/>
                </a:cxn>
                <a:cxn ang="0">
                  <a:pos x="7" y="5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7" y="21"/>
                </a:cxn>
                <a:cxn ang="0">
                  <a:pos x="21" y="18"/>
                </a:cxn>
                <a:cxn ang="0">
                  <a:pos x="29" y="16"/>
                </a:cxn>
                <a:cxn ang="0">
                  <a:pos x="41" y="13"/>
                </a:cxn>
                <a:cxn ang="0">
                  <a:pos x="50" y="9"/>
                </a:cxn>
                <a:cxn ang="0">
                  <a:pos x="58" y="3"/>
                </a:cxn>
                <a:cxn ang="0">
                  <a:pos x="61" y="0"/>
                </a:cxn>
                <a:cxn ang="0">
                  <a:pos x="74" y="18"/>
                </a:cxn>
                <a:cxn ang="0">
                  <a:pos x="77" y="33"/>
                </a:cxn>
                <a:cxn ang="0">
                  <a:pos x="78" y="40"/>
                </a:cxn>
                <a:cxn ang="0">
                  <a:pos x="81" y="41"/>
                </a:cxn>
                <a:cxn ang="0">
                  <a:pos x="86" y="40"/>
                </a:cxn>
                <a:cxn ang="0">
                  <a:pos x="87" y="33"/>
                </a:cxn>
                <a:cxn ang="0">
                  <a:pos x="90" y="24"/>
                </a:cxn>
                <a:cxn ang="0">
                  <a:pos x="95" y="23"/>
                </a:cxn>
                <a:cxn ang="0">
                  <a:pos x="99" y="24"/>
                </a:cxn>
                <a:cxn ang="0">
                  <a:pos x="100" y="30"/>
                </a:cxn>
                <a:cxn ang="0">
                  <a:pos x="99" y="43"/>
                </a:cxn>
                <a:cxn ang="0">
                  <a:pos x="92" y="52"/>
                </a:cxn>
                <a:cxn ang="0">
                  <a:pos x="87" y="64"/>
                </a:cxn>
                <a:cxn ang="0">
                  <a:pos x="86" y="78"/>
                </a:cxn>
                <a:cxn ang="0">
                  <a:pos x="87" y="86"/>
                </a:cxn>
                <a:cxn ang="0">
                  <a:pos x="86" y="95"/>
                </a:cxn>
                <a:cxn ang="0">
                  <a:pos x="62" y="123"/>
                </a:cxn>
                <a:cxn ang="0">
                  <a:pos x="55" y="126"/>
                </a:cxn>
                <a:cxn ang="0">
                  <a:pos x="47" y="127"/>
                </a:cxn>
                <a:cxn ang="0">
                  <a:pos x="40" y="127"/>
                </a:cxn>
                <a:cxn ang="0">
                  <a:pos x="25" y="107"/>
                </a:cxn>
                <a:cxn ang="0">
                  <a:pos x="21" y="100"/>
                </a:cxn>
              </a:cxnLst>
              <a:rect l="0" t="0" r="r" b="b"/>
              <a:pathLst>
                <a:path w="102" h="127">
                  <a:moveTo>
                    <a:pt x="21" y="100"/>
                  </a:moveTo>
                  <a:lnTo>
                    <a:pt x="16" y="90"/>
                  </a:lnTo>
                  <a:lnTo>
                    <a:pt x="15" y="84"/>
                  </a:lnTo>
                  <a:lnTo>
                    <a:pt x="13" y="78"/>
                  </a:lnTo>
                  <a:lnTo>
                    <a:pt x="10" y="72"/>
                  </a:lnTo>
                  <a:lnTo>
                    <a:pt x="10" y="63"/>
                  </a:lnTo>
                  <a:lnTo>
                    <a:pt x="9" y="57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3" y="20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9" y="16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6" y="10"/>
                  </a:lnTo>
                  <a:lnTo>
                    <a:pt x="50" y="9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5" y="23"/>
                  </a:lnTo>
                  <a:lnTo>
                    <a:pt x="77" y="33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37"/>
                  </a:lnTo>
                  <a:lnTo>
                    <a:pt x="87" y="33"/>
                  </a:lnTo>
                  <a:lnTo>
                    <a:pt x="89" y="26"/>
                  </a:lnTo>
                  <a:lnTo>
                    <a:pt x="90" y="24"/>
                  </a:lnTo>
                  <a:lnTo>
                    <a:pt x="92" y="23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9" y="24"/>
                  </a:lnTo>
                  <a:lnTo>
                    <a:pt x="100" y="27"/>
                  </a:lnTo>
                  <a:lnTo>
                    <a:pt x="100" y="30"/>
                  </a:lnTo>
                  <a:lnTo>
                    <a:pt x="102" y="38"/>
                  </a:lnTo>
                  <a:lnTo>
                    <a:pt x="99" y="43"/>
                  </a:lnTo>
                  <a:lnTo>
                    <a:pt x="95" y="49"/>
                  </a:lnTo>
                  <a:lnTo>
                    <a:pt x="92" y="52"/>
                  </a:lnTo>
                  <a:lnTo>
                    <a:pt x="90" y="57"/>
                  </a:lnTo>
                  <a:lnTo>
                    <a:pt x="87" y="64"/>
                  </a:lnTo>
                  <a:lnTo>
                    <a:pt x="87" y="72"/>
                  </a:lnTo>
                  <a:lnTo>
                    <a:pt x="86" y="78"/>
                  </a:lnTo>
                  <a:lnTo>
                    <a:pt x="87" y="83"/>
                  </a:lnTo>
                  <a:lnTo>
                    <a:pt x="87" y="86"/>
                  </a:lnTo>
                  <a:lnTo>
                    <a:pt x="87" y="90"/>
                  </a:lnTo>
                  <a:lnTo>
                    <a:pt x="86" y="95"/>
                  </a:lnTo>
                  <a:lnTo>
                    <a:pt x="72" y="112"/>
                  </a:lnTo>
                  <a:lnTo>
                    <a:pt x="62" y="123"/>
                  </a:lnTo>
                  <a:lnTo>
                    <a:pt x="59" y="124"/>
                  </a:lnTo>
                  <a:lnTo>
                    <a:pt x="55" y="126"/>
                  </a:lnTo>
                  <a:lnTo>
                    <a:pt x="50" y="127"/>
                  </a:lnTo>
                  <a:lnTo>
                    <a:pt x="47" y="127"/>
                  </a:lnTo>
                  <a:lnTo>
                    <a:pt x="43" y="127"/>
                  </a:lnTo>
                  <a:lnTo>
                    <a:pt x="40" y="127"/>
                  </a:lnTo>
                  <a:lnTo>
                    <a:pt x="37" y="126"/>
                  </a:lnTo>
                  <a:lnTo>
                    <a:pt x="25" y="107"/>
                  </a:lnTo>
                  <a:lnTo>
                    <a:pt x="24" y="103"/>
                  </a:lnTo>
                  <a:lnTo>
                    <a:pt x="21" y="100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8" name="Freeform 298"/>
            <p:cNvSpPr>
              <a:spLocks/>
            </p:cNvSpPr>
            <p:nvPr/>
          </p:nvSpPr>
          <p:spPr bwMode="auto">
            <a:xfrm>
              <a:off x="984" y="2761"/>
              <a:ext cx="102" cy="127"/>
            </a:xfrm>
            <a:custGeom>
              <a:avLst/>
              <a:gdLst/>
              <a:ahLst/>
              <a:cxnLst>
                <a:cxn ang="0">
                  <a:pos x="16" y="90"/>
                </a:cxn>
                <a:cxn ang="0">
                  <a:pos x="13" y="78"/>
                </a:cxn>
                <a:cxn ang="0">
                  <a:pos x="10" y="63"/>
                </a:cxn>
                <a:cxn ang="0">
                  <a:pos x="7" y="5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7" y="21"/>
                </a:cxn>
                <a:cxn ang="0">
                  <a:pos x="21" y="18"/>
                </a:cxn>
                <a:cxn ang="0">
                  <a:pos x="29" y="16"/>
                </a:cxn>
                <a:cxn ang="0">
                  <a:pos x="41" y="13"/>
                </a:cxn>
                <a:cxn ang="0">
                  <a:pos x="50" y="9"/>
                </a:cxn>
                <a:cxn ang="0">
                  <a:pos x="58" y="3"/>
                </a:cxn>
                <a:cxn ang="0">
                  <a:pos x="61" y="0"/>
                </a:cxn>
                <a:cxn ang="0">
                  <a:pos x="74" y="18"/>
                </a:cxn>
                <a:cxn ang="0">
                  <a:pos x="77" y="33"/>
                </a:cxn>
                <a:cxn ang="0">
                  <a:pos x="78" y="40"/>
                </a:cxn>
                <a:cxn ang="0">
                  <a:pos x="81" y="41"/>
                </a:cxn>
                <a:cxn ang="0">
                  <a:pos x="86" y="40"/>
                </a:cxn>
                <a:cxn ang="0">
                  <a:pos x="87" y="33"/>
                </a:cxn>
                <a:cxn ang="0">
                  <a:pos x="90" y="24"/>
                </a:cxn>
                <a:cxn ang="0">
                  <a:pos x="95" y="23"/>
                </a:cxn>
                <a:cxn ang="0">
                  <a:pos x="99" y="24"/>
                </a:cxn>
                <a:cxn ang="0">
                  <a:pos x="100" y="30"/>
                </a:cxn>
                <a:cxn ang="0">
                  <a:pos x="99" y="43"/>
                </a:cxn>
                <a:cxn ang="0">
                  <a:pos x="92" y="52"/>
                </a:cxn>
                <a:cxn ang="0">
                  <a:pos x="87" y="64"/>
                </a:cxn>
                <a:cxn ang="0">
                  <a:pos x="86" y="78"/>
                </a:cxn>
                <a:cxn ang="0">
                  <a:pos x="87" y="86"/>
                </a:cxn>
                <a:cxn ang="0">
                  <a:pos x="86" y="95"/>
                </a:cxn>
                <a:cxn ang="0">
                  <a:pos x="62" y="123"/>
                </a:cxn>
                <a:cxn ang="0">
                  <a:pos x="55" y="126"/>
                </a:cxn>
                <a:cxn ang="0">
                  <a:pos x="47" y="127"/>
                </a:cxn>
                <a:cxn ang="0">
                  <a:pos x="40" y="127"/>
                </a:cxn>
                <a:cxn ang="0">
                  <a:pos x="25" y="107"/>
                </a:cxn>
                <a:cxn ang="0">
                  <a:pos x="21" y="100"/>
                </a:cxn>
              </a:cxnLst>
              <a:rect l="0" t="0" r="r" b="b"/>
              <a:pathLst>
                <a:path w="102" h="127">
                  <a:moveTo>
                    <a:pt x="21" y="100"/>
                  </a:moveTo>
                  <a:lnTo>
                    <a:pt x="16" y="90"/>
                  </a:lnTo>
                  <a:lnTo>
                    <a:pt x="15" y="84"/>
                  </a:lnTo>
                  <a:lnTo>
                    <a:pt x="13" y="78"/>
                  </a:lnTo>
                  <a:lnTo>
                    <a:pt x="10" y="72"/>
                  </a:lnTo>
                  <a:lnTo>
                    <a:pt x="10" y="63"/>
                  </a:lnTo>
                  <a:lnTo>
                    <a:pt x="9" y="57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3" y="20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9" y="16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6" y="10"/>
                  </a:lnTo>
                  <a:lnTo>
                    <a:pt x="50" y="9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3" y="4"/>
                  </a:lnTo>
                  <a:lnTo>
                    <a:pt x="74" y="18"/>
                  </a:lnTo>
                  <a:lnTo>
                    <a:pt x="75" y="23"/>
                  </a:lnTo>
                  <a:lnTo>
                    <a:pt x="77" y="33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37"/>
                  </a:lnTo>
                  <a:lnTo>
                    <a:pt x="87" y="33"/>
                  </a:lnTo>
                  <a:lnTo>
                    <a:pt x="89" y="26"/>
                  </a:lnTo>
                  <a:lnTo>
                    <a:pt x="90" y="24"/>
                  </a:lnTo>
                  <a:lnTo>
                    <a:pt x="92" y="23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9" y="24"/>
                  </a:lnTo>
                  <a:lnTo>
                    <a:pt x="100" y="27"/>
                  </a:lnTo>
                  <a:lnTo>
                    <a:pt x="100" y="30"/>
                  </a:lnTo>
                  <a:lnTo>
                    <a:pt x="102" y="38"/>
                  </a:lnTo>
                  <a:lnTo>
                    <a:pt x="99" y="43"/>
                  </a:lnTo>
                  <a:lnTo>
                    <a:pt x="95" y="49"/>
                  </a:lnTo>
                  <a:lnTo>
                    <a:pt x="92" y="52"/>
                  </a:lnTo>
                  <a:lnTo>
                    <a:pt x="90" y="57"/>
                  </a:lnTo>
                  <a:lnTo>
                    <a:pt x="87" y="64"/>
                  </a:lnTo>
                  <a:lnTo>
                    <a:pt x="87" y="72"/>
                  </a:lnTo>
                  <a:lnTo>
                    <a:pt x="86" y="78"/>
                  </a:lnTo>
                  <a:lnTo>
                    <a:pt x="87" y="83"/>
                  </a:lnTo>
                  <a:lnTo>
                    <a:pt x="87" y="86"/>
                  </a:lnTo>
                  <a:lnTo>
                    <a:pt x="87" y="90"/>
                  </a:lnTo>
                  <a:lnTo>
                    <a:pt x="86" y="95"/>
                  </a:lnTo>
                  <a:lnTo>
                    <a:pt x="72" y="112"/>
                  </a:lnTo>
                  <a:lnTo>
                    <a:pt x="62" y="123"/>
                  </a:lnTo>
                  <a:lnTo>
                    <a:pt x="59" y="124"/>
                  </a:lnTo>
                  <a:lnTo>
                    <a:pt x="55" y="126"/>
                  </a:lnTo>
                  <a:lnTo>
                    <a:pt x="50" y="127"/>
                  </a:lnTo>
                  <a:lnTo>
                    <a:pt x="47" y="127"/>
                  </a:lnTo>
                  <a:lnTo>
                    <a:pt x="43" y="127"/>
                  </a:lnTo>
                  <a:lnTo>
                    <a:pt x="40" y="127"/>
                  </a:lnTo>
                  <a:lnTo>
                    <a:pt x="37" y="126"/>
                  </a:lnTo>
                  <a:lnTo>
                    <a:pt x="25" y="107"/>
                  </a:lnTo>
                  <a:lnTo>
                    <a:pt x="24" y="103"/>
                  </a:lnTo>
                  <a:lnTo>
                    <a:pt x="21" y="10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59" name="Freeform 299"/>
            <p:cNvSpPr>
              <a:spLocks/>
            </p:cNvSpPr>
            <p:nvPr/>
          </p:nvSpPr>
          <p:spPr bwMode="auto">
            <a:xfrm>
              <a:off x="1070" y="2799"/>
              <a:ext cx="43" cy="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2"/>
                </a:cxn>
                <a:cxn ang="0">
                  <a:pos x="28" y="5"/>
                </a:cxn>
                <a:cxn ang="0">
                  <a:pos x="32" y="9"/>
                </a:cxn>
                <a:cxn ang="0">
                  <a:pos x="35" y="12"/>
                </a:cxn>
                <a:cxn ang="0">
                  <a:pos x="38" y="15"/>
                </a:cxn>
                <a:cxn ang="0">
                  <a:pos x="40" y="19"/>
                </a:cxn>
                <a:cxn ang="0">
                  <a:pos x="41" y="22"/>
                </a:cxn>
                <a:cxn ang="0">
                  <a:pos x="41" y="25"/>
                </a:cxn>
                <a:cxn ang="0">
                  <a:pos x="43" y="31"/>
                </a:cxn>
                <a:cxn ang="0">
                  <a:pos x="43" y="39"/>
                </a:cxn>
                <a:cxn ang="0">
                  <a:pos x="41" y="42"/>
                </a:cxn>
                <a:cxn ang="0">
                  <a:pos x="40" y="51"/>
                </a:cxn>
                <a:cxn ang="0">
                  <a:pos x="38" y="57"/>
                </a:cxn>
                <a:cxn ang="0">
                  <a:pos x="38" y="56"/>
                </a:cxn>
                <a:cxn ang="0">
                  <a:pos x="37" y="57"/>
                </a:cxn>
                <a:cxn ang="0">
                  <a:pos x="32" y="54"/>
                </a:cxn>
                <a:cxn ang="0">
                  <a:pos x="28" y="52"/>
                </a:cxn>
                <a:cxn ang="0">
                  <a:pos x="23" y="51"/>
                </a:cxn>
                <a:cxn ang="0">
                  <a:pos x="20" y="51"/>
                </a:cxn>
                <a:cxn ang="0">
                  <a:pos x="16" y="51"/>
                </a:cxn>
                <a:cxn ang="0">
                  <a:pos x="13" y="51"/>
                </a:cxn>
                <a:cxn ang="0">
                  <a:pos x="10" y="52"/>
                </a:cxn>
                <a:cxn ang="0">
                  <a:pos x="7" y="51"/>
                </a:cxn>
                <a:cxn ang="0">
                  <a:pos x="4" y="49"/>
                </a:cxn>
                <a:cxn ang="0">
                  <a:pos x="1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1" y="26"/>
                </a:cxn>
                <a:cxn ang="0">
                  <a:pos x="4" y="19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13" y="5"/>
                </a:cxn>
                <a:cxn ang="0">
                  <a:pos x="16" y="0"/>
                </a:cxn>
              </a:cxnLst>
              <a:rect l="0" t="0" r="r" b="b"/>
              <a:pathLst>
                <a:path w="43" h="57">
                  <a:moveTo>
                    <a:pt x="16" y="0"/>
                  </a:moveTo>
                  <a:lnTo>
                    <a:pt x="22" y="2"/>
                  </a:lnTo>
                  <a:lnTo>
                    <a:pt x="28" y="5"/>
                  </a:lnTo>
                  <a:lnTo>
                    <a:pt x="32" y="9"/>
                  </a:lnTo>
                  <a:lnTo>
                    <a:pt x="35" y="12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3" y="31"/>
                  </a:lnTo>
                  <a:lnTo>
                    <a:pt x="43" y="39"/>
                  </a:lnTo>
                  <a:lnTo>
                    <a:pt x="41" y="42"/>
                  </a:lnTo>
                  <a:lnTo>
                    <a:pt x="40" y="51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7"/>
                  </a:lnTo>
                  <a:lnTo>
                    <a:pt x="32" y="54"/>
                  </a:lnTo>
                  <a:lnTo>
                    <a:pt x="28" y="52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16" y="51"/>
                  </a:lnTo>
                  <a:lnTo>
                    <a:pt x="13" y="51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4" y="49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13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0" name="Freeform 300"/>
            <p:cNvSpPr>
              <a:spLocks/>
            </p:cNvSpPr>
            <p:nvPr/>
          </p:nvSpPr>
          <p:spPr bwMode="auto">
            <a:xfrm>
              <a:off x="1070" y="2799"/>
              <a:ext cx="43" cy="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2"/>
                </a:cxn>
                <a:cxn ang="0">
                  <a:pos x="28" y="5"/>
                </a:cxn>
                <a:cxn ang="0">
                  <a:pos x="32" y="9"/>
                </a:cxn>
                <a:cxn ang="0">
                  <a:pos x="35" y="12"/>
                </a:cxn>
                <a:cxn ang="0">
                  <a:pos x="38" y="15"/>
                </a:cxn>
                <a:cxn ang="0">
                  <a:pos x="40" y="19"/>
                </a:cxn>
                <a:cxn ang="0">
                  <a:pos x="41" y="22"/>
                </a:cxn>
                <a:cxn ang="0">
                  <a:pos x="41" y="25"/>
                </a:cxn>
                <a:cxn ang="0">
                  <a:pos x="43" y="31"/>
                </a:cxn>
                <a:cxn ang="0">
                  <a:pos x="43" y="39"/>
                </a:cxn>
                <a:cxn ang="0">
                  <a:pos x="41" y="42"/>
                </a:cxn>
                <a:cxn ang="0">
                  <a:pos x="40" y="51"/>
                </a:cxn>
                <a:cxn ang="0">
                  <a:pos x="38" y="57"/>
                </a:cxn>
                <a:cxn ang="0">
                  <a:pos x="38" y="56"/>
                </a:cxn>
                <a:cxn ang="0">
                  <a:pos x="37" y="57"/>
                </a:cxn>
                <a:cxn ang="0">
                  <a:pos x="32" y="54"/>
                </a:cxn>
                <a:cxn ang="0">
                  <a:pos x="28" y="52"/>
                </a:cxn>
                <a:cxn ang="0">
                  <a:pos x="23" y="51"/>
                </a:cxn>
                <a:cxn ang="0">
                  <a:pos x="20" y="51"/>
                </a:cxn>
                <a:cxn ang="0">
                  <a:pos x="16" y="51"/>
                </a:cxn>
                <a:cxn ang="0">
                  <a:pos x="13" y="51"/>
                </a:cxn>
                <a:cxn ang="0">
                  <a:pos x="10" y="52"/>
                </a:cxn>
                <a:cxn ang="0">
                  <a:pos x="7" y="51"/>
                </a:cxn>
                <a:cxn ang="0">
                  <a:pos x="4" y="49"/>
                </a:cxn>
                <a:cxn ang="0">
                  <a:pos x="1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1" y="34"/>
                </a:cxn>
                <a:cxn ang="0">
                  <a:pos x="1" y="26"/>
                </a:cxn>
                <a:cxn ang="0">
                  <a:pos x="4" y="19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13" y="5"/>
                </a:cxn>
                <a:cxn ang="0">
                  <a:pos x="16" y="0"/>
                </a:cxn>
              </a:cxnLst>
              <a:rect l="0" t="0" r="r" b="b"/>
              <a:pathLst>
                <a:path w="43" h="57">
                  <a:moveTo>
                    <a:pt x="16" y="0"/>
                  </a:moveTo>
                  <a:lnTo>
                    <a:pt x="22" y="2"/>
                  </a:lnTo>
                  <a:lnTo>
                    <a:pt x="28" y="5"/>
                  </a:lnTo>
                  <a:lnTo>
                    <a:pt x="32" y="9"/>
                  </a:lnTo>
                  <a:lnTo>
                    <a:pt x="35" y="12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3" y="31"/>
                  </a:lnTo>
                  <a:lnTo>
                    <a:pt x="43" y="39"/>
                  </a:lnTo>
                  <a:lnTo>
                    <a:pt x="41" y="42"/>
                  </a:lnTo>
                  <a:lnTo>
                    <a:pt x="40" y="51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7"/>
                  </a:lnTo>
                  <a:lnTo>
                    <a:pt x="32" y="54"/>
                  </a:lnTo>
                  <a:lnTo>
                    <a:pt x="28" y="52"/>
                  </a:lnTo>
                  <a:lnTo>
                    <a:pt x="23" y="51"/>
                  </a:lnTo>
                  <a:lnTo>
                    <a:pt x="20" y="51"/>
                  </a:lnTo>
                  <a:lnTo>
                    <a:pt x="16" y="51"/>
                  </a:lnTo>
                  <a:lnTo>
                    <a:pt x="13" y="51"/>
                  </a:lnTo>
                  <a:lnTo>
                    <a:pt x="10" y="52"/>
                  </a:lnTo>
                  <a:lnTo>
                    <a:pt x="7" y="51"/>
                  </a:lnTo>
                  <a:lnTo>
                    <a:pt x="4" y="49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4" y="19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13" y="5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1" name="Freeform 301"/>
            <p:cNvSpPr>
              <a:spLocks/>
            </p:cNvSpPr>
            <p:nvPr/>
          </p:nvSpPr>
          <p:spPr bwMode="auto">
            <a:xfrm>
              <a:off x="1068" y="2850"/>
              <a:ext cx="73" cy="105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7" y="79"/>
                </a:cxn>
                <a:cxn ang="0">
                  <a:pos x="70" y="86"/>
                </a:cxn>
                <a:cxn ang="0">
                  <a:pos x="68" y="95"/>
                </a:cxn>
                <a:cxn ang="0">
                  <a:pos x="53" y="102"/>
                </a:cxn>
                <a:cxn ang="0">
                  <a:pos x="45" y="103"/>
                </a:cxn>
                <a:cxn ang="0">
                  <a:pos x="43" y="95"/>
                </a:cxn>
                <a:cxn ang="0">
                  <a:pos x="40" y="94"/>
                </a:cxn>
                <a:cxn ang="0">
                  <a:pos x="36" y="92"/>
                </a:cxn>
                <a:cxn ang="0">
                  <a:pos x="33" y="88"/>
                </a:cxn>
                <a:cxn ang="0">
                  <a:pos x="21" y="55"/>
                </a:cxn>
                <a:cxn ang="0">
                  <a:pos x="19" y="51"/>
                </a:cxn>
                <a:cxn ang="0">
                  <a:pos x="16" y="52"/>
                </a:cxn>
                <a:cxn ang="0">
                  <a:pos x="13" y="54"/>
                </a:cxn>
                <a:cxn ang="0">
                  <a:pos x="9" y="48"/>
                </a:cxn>
                <a:cxn ang="0">
                  <a:pos x="8" y="40"/>
                </a:cxn>
                <a:cxn ang="0">
                  <a:pos x="5" y="40"/>
                </a:cxn>
                <a:cxn ang="0">
                  <a:pos x="3" y="35"/>
                </a:cxn>
                <a:cxn ang="0">
                  <a:pos x="3" y="28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0" y="15"/>
                </a:cxn>
                <a:cxn ang="0">
                  <a:pos x="3" y="11"/>
                </a:cxn>
                <a:cxn ang="0">
                  <a:pos x="11" y="3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9" y="6"/>
                </a:cxn>
                <a:cxn ang="0">
                  <a:pos x="42" y="6"/>
                </a:cxn>
                <a:cxn ang="0">
                  <a:pos x="48" y="8"/>
                </a:cxn>
                <a:cxn ang="0">
                  <a:pos x="53" y="12"/>
                </a:cxn>
                <a:cxn ang="0">
                  <a:pos x="55" y="17"/>
                </a:cxn>
              </a:cxnLst>
              <a:rect l="0" t="0" r="r" b="b"/>
              <a:pathLst>
                <a:path w="73" h="105">
                  <a:moveTo>
                    <a:pt x="56" y="20"/>
                  </a:moveTo>
                  <a:lnTo>
                    <a:pt x="56" y="25"/>
                  </a:lnTo>
                  <a:lnTo>
                    <a:pt x="56" y="29"/>
                  </a:lnTo>
                  <a:lnTo>
                    <a:pt x="67" y="79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3" y="91"/>
                  </a:lnTo>
                  <a:lnTo>
                    <a:pt x="68" y="95"/>
                  </a:lnTo>
                  <a:lnTo>
                    <a:pt x="61" y="99"/>
                  </a:lnTo>
                  <a:lnTo>
                    <a:pt x="53" y="102"/>
                  </a:lnTo>
                  <a:lnTo>
                    <a:pt x="48" y="105"/>
                  </a:lnTo>
                  <a:lnTo>
                    <a:pt x="45" y="103"/>
                  </a:lnTo>
                  <a:lnTo>
                    <a:pt x="45" y="100"/>
                  </a:lnTo>
                  <a:lnTo>
                    <a:pt x="43" y="95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4" y="91"/>
                  </a:lnTo>
                  <a:lnTo>
                    <a:pt x="33" y="88"/>
                  </a:lnTo>
                  <a:lnTo>
                    <a:pt x="22" y="60"/>
                  </a:lnTo>
                  <a:lnTo>
                    <a:pt x="21" y="55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9" y="48"/>
                  </a:lnTo>
                  <a:lnTo>
                    <a:pt x="9" y="42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5" y="6"/>
                  </a:lnTo>
                  <a:lnTo>
                    <a:pt x="48" y="8"/>
                  </a:lnTo>
                  <a:lnTo>
                    <a:pt x="50" y="9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7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2" name="Freeform 302"/>
            <p:cNvSpPr>
              <a:spLocks/>
            </p:cNvSpPr>
            <p:nvPr/>
          </p:nvSpPr>
          <p:spPr bwMode="auto">
            <a:xfrm>
              <a:off x="1068" y="2850"/>
              <a:ext cx="73" cy="105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7" y="79"/>
                </a:cxn>
                <a:cxn ang="0">
                  <a:pos x="70" y="86"/>
                </a:cxn>
                <a:cxn ang="0">
                  <a:pos x="68" y="95"/>
                </a:cxn>
                <a:cxn ang="0">
                  <a:pos x="53" y="102"/>
                </a:cxn>
                <a:cxn ang="0">
                  <a:pos x="45" y="103"/>
                </a:cxn>
                <a:cxn ang="0">
                  <a:pos x="43" y="95"/>
                </a:cxn>
                <a:cxn ang="0">
                  <a:pos x="40" y="94"/>
                </a:cxn>
                <a:cxn ang="0">
                  <a:pos x="36" y="92"/>
                </a:cxn>
                <a:cxn ang="0">
                  <a:pos x="33" y="88"/>
                </a:cxn>
                <a:cxn ang="0">
                  <a:pos x="21" y="55"/>
                </a:cxn>
                <a:cxn ang="0">
                  <a:pos x="19" y="51"/>
                </a:cxn>
                <a:cxn ang="0">
                  <a:pos x="16" y="52"/>
                </a:cxn>
                <a:cxn ang="0">
                  <a:pos x="13" y="54"/>
                </a:cxn>
                <a:cxn ang="0">
                  <a:pos x="9" y="48"/>
                </a:cxn>
                <a:cxn ang="0">
                  <a:pos x="8" y="40"/>
                </a:cxn>
                <a:cxn ang="0">
                  <a:pos x="5" y="40"/>
                </a:cxn>
                <a:cxn ang="0">
                  <a:pos x="3" y="35"/>
                </a:cxn>
                <a:cxn ang="0">
                  <a:pos x="3" y="28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0" y="15"/>
                </a:cxn>
                <a:cxn ang="0">
                  <a:pos x="3" y="11"/>
                </a:cxn>
                <a:cxn ang="0">
                  <a:pos x="11" y="3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9" y="6"/>
                </a:cxn>
                <a:cxn ang="0">
                  <a:pos x="42" y="6"/>
                </a:cxn>
                <a:cxn ang="0">
                  <a:pos x="48" y="8"/>
                </a:cxn>
                <a:cxn ang="0">
                  <a:pos x="53" y="12"/>
                </a:cxn>
                <a:cxn ang="0">
                  <a:pos x="55" y="17"/>
                </a:cxn>
              </a:cxnLst>
              <a:rect l="0" t="0" r="r" b="b"/>
              <a:pathLst>
                <a:path w="73" h="105">
                  <a:moveTo>
                    <a:pt x="56" y="20"/>
                  </a:moveTo>
                  <a:lnTo>
                    <a:pt x="56" y="25"/>
                  </a:lnTo>
                  <a:lnTo>
                    <a:pt x="56" y="29"/>
                  </a:lnTo>
                  <a:lnTo>
                    <a:pt x="67" y="79"/>
                  </a:lnTo>
                  <a:lnTo>
                    <a:pt x="68" y="83"/>
                  </a:lnTo>
                  <a:lnTo>
                    <a:pt x="70" y="86"/>
                  </a:lnTo>
                  <a:lnTo>
                    <a:pt x="73" y="91"/>
                  </a:lnTo>
                  <a:lnTo>
                    <a:pt x="68" y="95"/>
                  </a:lnTo>
                  <a:lnTo>
                    <a:pt x="61" y="99"/>
                  </a:lnTo>
                  <a:lnTo>
                    <a:pt x="53" y="102"/>
                  </a:lnTo>
                  <a:lnTo>
                    <a:pt x="48" y="105"/>
                  </a:lnTo>
                  <a:lnTo>
                    <a:pt x="45" y="103"/>
                  </a:lnTo>
                  <a:lnTo>
                    <a:pt x="45" y="100"/>
                  </a:lnTo>
                  <a:lnTo>
                    <a:pt x="43" y="95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4" y="91"/>
                  </a:lnTo>
                  <a:lnTo>
                    <a:pt x="33" y="88"/>
                  </a:lnTo>
                  <a:lnTo>
                    <a:pt x="22" y="60"/>
                  </a:lnTo>
                  <a:lnTo>
                    <a:pt x="21" y="55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9" y="48"/>
                  </a:lnTo>
                  <a:lnTo>
                    <a:pt x="9" y="42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5" y="6"/>
                  </a:lnTo>
                  <a:lnTo>
                    <a:pt x="48" y="8"/>
                  </a:lnTo>
                  <a:lnTo>
                    <a:pt x="50" y="9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7"/>
                  </a:lnTo>
                  <a:lnTo>
                    <a:pt x="56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3" name="Freeform 303"/>
            <p:cNvSpPr>
              <a:spLocks/>
            </p:cNvSpPr>
            <p:nvPr/>
          </p:nvSpPr>
          <p:spPr bwMode="auto">
            <a:xfrm>
              <a:off x="1005" y="2861"/>
              <a:ext cx="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4" name="Freeform 304"/>
            <p:cNvSpPr>
              <a:spLocks/>
            </p:cNvSpPr>
            <p:nvPr/>
          </p:nvSpPr>
          <p:spPr bwMode="auto">
            <a:xfrm>
              <a:off x="954" y="2861"/>
              <a:ext cx="55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1" y="7"/>
                </a:cxn>
                <a:cxn ang="0">
                  <a:pos x="51" y="0"/>
                </a:cxn>
                <a:cxn ang="0">
                  <a:pos x="55" y="7"/>
                </a:cxn>
                <a:cxn ang="0">
                  <a:pos x="0" y="29"/>
                </a:cxn>
                <a:cxn ang="0">
                  <a:pos x="0" y="3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3" y="17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51" y="0"/>
                  </a:lnTo>
                  <a:lnTo>
                    <a:pt x="55" y="7"/>
                  </a:lnTo>
                  <a:lnTo>
                    <a:pt x="0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5" name="Freeform 305"/>
            <p:cNvSpPr>
              <a:spLocks/>
            </p:cNvSpPr>
            <p:nvPr/>
          </p:nvSpPr>
          <p:spPr bwMode="auto">
            <a:xfrm>
              <a:off x="954" y="2861"/>
              <a:ext cx="55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11" y="7"/>
                </a:cxn>
                <a:cxn ang="0">
                  <a:pos x="51" y="0"/>
                </a:cxn>
                <a:cxn ang="0">
                  <a:pos x="55" y="7"/>
                </a:cxn>
                <a:cxn ang="0">
                  <a:pos x="0" y="29"/>
                </a:cxn>
                <a:cxn ang="0">
                  <a:pos x="0" y="3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3" y="17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51" y="0"/>
                  </a:lnTo>
                  <a:lnTo>
                    <a:pt x="55" y="7"/>
                  </a:lnTo>
                  <a:lnTo>
                    <a:pt x="0" y="29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6" name="Freeform 306"/>
            <p:cNvSpPr>
              <a:spLocks/>
            </p:cNvSpPr>
            <p:nvPr/>
          </p:nvSpPr>
          <p:spPr bwMode="auto">
            <a:xfrm>
              <a:off x="1009" y="2868"/>
              <a:ext cx="2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9" y="14"/>
                </a:cxn>
                <a:cxn ang="0">
                  <a:pos x="12" y="16"/>
                </a:cxn>
                <a:cxn ang="0">
                  <a:pos x="12" y="19"/>
                </a:cxn>
                <a:cxn ang="0">
                  <a:pos x="15" y="20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5" y="20"/>
                </a:cxn>
                <a:cxn ang="0">
                  <a:pos x="22" y="27"/>
                </a:cxn>
                <a:cxn ang="0">
                  <a:pos x="16" y="33"/>
                </a:cxn>
                <a:cxn ang="0">
                  <a:pos x="12" y="39"/>
                </a:cxn>
                <a:cxn ang="0">
                  <a:pos x="4" y="45"/>
                </a:cxn>
                <a:cxn ang="0">
                  <a:pos x="3" y="45"/>
                </a:cxn>
                <a:cxn ang="0">
                  <a:pos x="1" y="47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2" y="27"/>
                  </a:lnTo>
                  <a:lnTo>
                    <a:pt x="16" y="33"/>
                  </a:lnTo>
                  <a:lnTo>
                    <a:pt x="12" y="39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7" name="Freeform 307"/>
            <p:cNvSpPr>
              <a:spLocks/>
            </p:cNvSpPr>
            <p:nvPr/>
          </p:nvSpPr>
          <p:spPr bwMode="auto">
            <a:xfrm>
              <a:off x="1009" y="2868"/>
              <a:ext cx="2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9" y="14"/>
                </a:cxn>
                <a:cxn ang="0">
                  <a:pos x="12" y="16"/>
                </a:cxn>
                <a:cxn ang="0">
                  <a:pos x="12" y="19"/>
                </a:cxn>
                <a:cxn ang="0">
                  <a:pos x="15" y="20"/>
                </a:cxn>
                <a:cxn ang="0">
                  <a:pos x="18" y="20"/>
                </a:cxn>
                <a:cxn ang="0">
                  <a:pos x="22" y="20"/>
                </a:cxn>
                <a:cxn ang="0">
                  <a:pos x="25" y="20"/>
                </a:cxn>
                <a:cxn ang="0">
                  <a:pos x="22" y="27"/>
                </a:cxn>
                <a:cxn ang="0">
                  <a:pos x="16" y="33"/>
                </a:cxn>
                <a:cxn ang="0">
                  <a:pos x="12" y="39"/>
                </a:cxn>
                <a:cxn ang="0">
                  <a:pos x="4" y="45"/>
                </a:cxn>
                <a:cxn ang="0">
                  <a:pos x="3" y="45"/>
                </a:cxn>
                <a:cxn ang="0">
                  <a:pos x="1" y="47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2" y="27"/>
                  </a:lnTo>
                  <a:lnTo>
                    <a:pt x="16" y="33"/>
                  </a:lnTo>
                  <a:lnTo>
                    <a:pt x="12" y="39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8" name="Freeform 308"/>
            <p:cNvSpPr>
              <a:spLocks/>
            </p:cNvSpPr>
            <p:nvPr/>
          </p:nvSpPr>
          <p:spPr bwMode="auto">
            <a:xfrm>
              <a:off x="1043" y="2847"/>
              <a:ext cx="37" cy="52"/>
            </a:xfrm>
            <a:custGeom>
              <a:avLst/>
              <a:gdLst/>
              <a:ahLst/>
              <a:cxnLst>
                <a:cxn ang="0">
                  <a:pos x="6" y="45"/>
                </a:cxn>
                <a:cxn ang="0">
                  <a:pos x="0" y="38"/>
                </a:cxn>
                <a:cxn ang="0">
                  <a:pos x="3" y="37"/>
                </a:cxn>
                <a:cxn ang="0">
                  <a:pos x="6" y="34"/>
                </a:cxn>
                <a:cxn ang="0">
                  <a:pos x="27" y="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36" y="6"/>
                </a:cxn>
                <a:cxn ang="0">
                  <a:pos x="31" y="11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5" y="18"/>
                </a:cxn>
                <a:cxn ang="0">
                  <a:pos x="28" y="20"/>
                </a:cxn>
                <a:cxn ang="0">
                  <a:pos x="30" y="20"/>
                </a:cxn>
                <a:cxn ang="0">
                  <a:pos x="33" y="20"/>
                </a:cxn>
                <a:cxn ang="0">
                  <a:pos x="30" y="23"/>
                </a:cxn>
                <a:cxn ang="0">
                  <a:pos x="28" y="26"/>
                </a:cxn>
                <a:cxn ang="0">
                  <a:pos x="28" y="31"/>
                </a:cxn>
                <a:cxn ang="0">
                  <a:pos x="28" y="29"/>
                </a:cxn>
                <a:cxn ang="0">
                  <a:pos x="27" y="32"/>
                </a:cxn>
                <a:cxn ang="0">
                  <a:pos x="24" y="38"/>
                </a:cxn>
                <a:cxn ang="0">
                  <a:pos x="22" y="43"/>
                </a:cxn>
                <a:cxn ang="0">
                  <a:pos x="21" y="52"/>
                </a:cxn>
                <a:cxn ang="0">
                  <a:pos x="21" y="51"/>
                </a:cxn>
                <a:cxn ang="0">
                  <a:pos x="19" y="51"/>
                </a:cxn>
                <a:cxn ang="0">
                  <a:pos x="16" y="46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7" y="45"/>
                </a:cxn>
                <a:cxn ang="0">
                  <a:pos x="6" y="45"/>
                </a:cxn>
              </a:cxnLst>
              <a:rect l="0" t="0" r="r" b="b"/>
              <a:pathLst>
                <a:path w="37" h="52">
                  <a:moveTo>
                    <a:pt x="6" y="45"/>
                  </a:moveTo>
                  <a:lnTo>
                    <a:pt x="0" y="38"/>
                  </a:lnTo>
                  <a:lnTo>
                    <a:pt x="3" y="37"/>
                  </a:lnTo>
                  <a:lnTo>
                    <a:pt x="6" y="34"/>
                  </a:lnTo>
                  <a:lnTo>
                    <a:pt x="27" y="9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31" y="11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4" y="38"/>
                  </a:lnTo>
                  <a:lnTo>
                    <a:pt x="22" y="43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6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7" y="45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69" name="Freeform 309"/>
            <p:cNvSpPr>
              <a:spLocks/>
            </p:cNvSpPr>
            <p:nvPr/>
          </p:nvSpPr>
          <p:spPr bwMode="auto">
            <a:xfrm>
              <a:off x="1043" y="2847"/>
              <a:ext cx="37" cy="52"/>
            </a:xfrm>
            <a:custGeom>
              <a:avLst/>
              <a:gdLst/>
              <a:ahLst/>
              <a:cxnLst>
                <a:cxn ang="0">
                  <a:pos x="6" y="45"/>
                </a:cxn>
                <a:cxn ang="0">
                  <a:pos x="0" y="38"/>
                </a:cxn>
                <a:cxn ang="0">
                  <a:pos x="3" y="37"/>
                </a:cxn>
                <a:cxn ang="0">
                  <a:pos x="6" y="34"/>
                </a:cxn>
                <a:cxn ang="0">
                  <a:pos x="27" y="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36" y="6"/>
                </a:cxn>
                <a:cxn ang="0">
                  <a:pos x="31" y="11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5" y="18"/>
                </a:cxn>
                <a:cxn ang="0">
                  <a:pos x="28" y="20"/>
                </a:cxn>
                <a:cxn ang="0">
                  <a:pos x="30" y="20"/>
                </a:cxn>
                <a:cxn ang="0">
                  <a:pos x="33" y="20"/>
                </a:cxn>
                <a:cxn ang="0">
                  <a:pos x="30" y="23"/>
                </a:cxn>
                <a:cxn ang="0">
                  <a:pos x="28" y="26"/>
                </a:cxn>
                <a:cxn ang="0">
                  <a:pos x="28" y="31"/>
                </a:cxn>
                <a:cxn ang="0">
                  <a:pos x="28" y="29"/>
                </a:cxn>
                <a:cxn ang="0">
                  <a:pos x="27" y="32"/>
                </a:cxn>
                <a:cxn ang="0">
                  <a:pos x="24" y="38"/>
                </a:cxn>
                <a:cxn ang="0">
                  <a:pos x="22" y="43"/>
                </a:cxn>
                <a:cxn ang="0">
                  <a:pos x="21" y="52"/>
                </a:cxn>
                <a:cxn ang="0">
                  <a:pos x="21" y="51"/>
                </a:cxn>
                <a:cxn ang="0">
                  <a:pos x="19" y="51"/>
                </a:cxn>
                <a:cxn ang="0">
                  <a:pos x="16" y="46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7" y="45"/>
                </a:cxn>
                <a:cxn ang="0">
                  <a:pos x="6" y="45"/>
                </a:cxn>
              </a:cxnLst>
              <a:rect l="0" t="0" r="r" b="b"/>
              <a:pathLst>
                <a:path w="37" h="52">
                  <a:moveTo>
                    <a:pt x="6" y="45"/>
                  </a:moveTo>
                  <a:lnTo>
                    <a:pt x="0" y="38"/>
                  </a:lnTo>
                  <a:lnTo>
                    <a:pt x="3" y="37"/>
                  </a:lnTo>
                  <a:lnTo>
                    <a:pt x="6" y="34"/>
                  </a:lnTo>
                  <a:lnTo>
                    <a:pt x="27" y="9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31" y="11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4" y="38"/>
                  </a:lnTo>
                  <a:lnTo>
                    <a:pt x="22" y="43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6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7" y="45"/>
                  </a:lnTo>
                  <a:lnTo>
                    <a:pt x="6" y="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0" name="Freeform 310"/>
            <p:cNvSpPr>
              <a:spLocks/>
            </p:cNvSpPr>
            <p:nvPr/>
          </p:nvSpPr>
          <p:spPr bwMode="auto">
            <a:xfrm>
              <a:off x="1034" y="2890"/>
              <a:ext cx="55" cy="54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6" y="45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39"/>
                </a:cxn>
                <a:cxn ang="0">
                  <a:pos x="0" y="34"/>
                </a:cxn>
                <a:cxn ang="0">
                  <a:pos x="2" y="28"/>
                </a:cxn>
                <a:cxn ang="0">
                  <a:pos x="5" y="22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3"/>
                </a:cxn>
                <a:cxn ang="0">
                  <a:pos x="28" y="8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3" y="8"/>
                </a:cxn>
                <a:cxn ang="0">
                  <a:pos x="46" y="12"/>
                </a:cxn>
                <a:cxn ang="0">
                  <a:pos x="47" y="14"/>
                </a:cxn>
                <a:cxn ang="0">
                  <a:pos x="49" y="14"/>
                </a:cxn>
                <a:cxn ang="0">
                  <a:pos x="50" y="12"/>
                </a:cxn>
                <a:cxn ang="0">
                  <a:pos x="52" y="11"/>
                </a:cxn>
                <a:cxn ang="0">
                  <a:pos x="53" y="11"/>
                </a:cxn>
                <a:cxn ang="0">
                  <a:pos x="53" y="12"/>
                </a:cxn>
                <a:cxn ang="0">
                  <a:pos x="55" y="15"/>
                </a:cxn>
                <a:cxn ang="0">
                  <a:pos x="46" y="32"/>
                </a:cxn>
                <a:cxn ang="0">
                  <a:pos x="39" y="45"/>
                </a:cxn>
                <a:cxn ang="0">
                  <a:pos x="36" y="48"/>
                </a:cxn>
                <a:cxn ang="0">
                  <a:pos x="33" y="51"/>
                </a:cxn>
                <a:cxn ang="0">
                  <a:pos x="31" y="52"/>
                </a:cxn>
                <a:cxn ang="0">
                  <a:pos x="28" y="52"/>
                </a:cxn>
                <a:cxn ang="0">
                  <a:pos x="25" y="54"/>
                </a:cxn>
                <a:cxn ang="0">
                  <a:pos x="24" y="54"/>
                </a:cxn>
                <a:cxn ang="0">
                  <a:pos x="21" y="54"/>
                </a:cxn>
                <a:cxn ang="0">
                  <a:pos x="16" y="52"/>
                </a:cxn>
                <a:cxn ang="0">
                  <a:pos x="16" y="51"/>
                </a:cxn>
                <a:cxn ang="0">
                  <a:pos x="16" y="48"/>
                </a:cxn>
                <a:cxn ang="0">
                  <a:pos x="16" y="46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2" y="45"/>
                </a:cxn>
                <a:cxn ang="0">
                  <a:pos x="11" y="48"/>
                </a:cxn>
                <a:cxn ang="0">
                  <a:pos x="11" y="49"/>
                </a:cxn>
              </a:cxnLst>
              <a:rect l="0" t="0" r="r" b="b"/>
              <a:pathLst>
                <a:path w="55" h="54">
                  <a:moveTo>
                    <a:pt x="11" y="49"/>
                  </a:moveTo>
                  <a:lnTo>
                    <a:pt x="6" y="45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5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5" y="15"/>
                  </a:lnTo>
                  <a:lnTo>
                    <a:pt x="46" y="32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3" y="51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8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1" name="Freeform 311"/>
            <p:cNvSpPr>
              <a:spLocks/>
            </p:cNvSpPr>
            <p:nvPr/>
          </p:nvSpPr>
          <p:spPr bwMode="auto">
            <a:xfrm>
              <a:off x="1034" y="2890"/>
              <a:ext cx="55" cy="54"/>
            </a:xfrm>
            <a:custGeom>
              <a:avLst/>
              <a:gdLst/>
              <a:ahLst/>
              <a:cxnLst>
                <a:cxn ang="0">
                  <a:pos x="11" y="49"/>
                </a:cxn>
                <a:cxn ang="0">
                  <a:pos x="6" y="45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39"/>
                </a:cxn>
                <a:cxn ang="0">
                  <a:pos x="0" y="34"/>
                </a:cxn>
                <a:cxn ang="0">
                  <a:pos x="2" y="28"/>
                </a:cxn>
                <a:cxn ang="0">
                  <a:pos x="5" y="22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5" y="3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5" y="3"/>
                </a:cxn>
                <a:cxn ang="0">
                  <a:pos x="28" y="8"/>
                </a:cxn>
                <a:cxn ang="0">
                  <a:pos x="30" y="8"/>
                </a:cxn>
                <a:cxn ang="0">
                  <a:pos x="31" y="9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3" y="8"/>
                </a:cxn>
                <a:cxn ang="0">
                  <a:pos x="46" y="12"/>
                </a:cxn>
                <a:cxn ang="0">
                  <a:pos x="47" y="14"/>
                </a:cxn>
                <a:cxn ang="0">
                  <a:pos x="49" y="14"/>
                </a:cxn>
                <a:cxn ang="0">
                  <a:pos x="50" y="12"/>
                </a:cxn>
                <a:cxn ang="0">
                  <a:pos x="52" y="11"/>
                </a:cxn>
                <a:cxn ang="0">
                  <a:pos x="53" y="11"/>
                </a:cxn>
                <a:cxn ang="0">
                  <a:pos x="53" y="12"/>
                </a:cxn>
                <a:cxn ang="0">
                  <a:pos x="55" y="15"/>
                </a:cxn>
                <a:cxn ang="0">
                  <a:pos x="46" y="32"/>
                </a:cxn>
                <a:cxn ang="0">
                  <a:pos x="39" y="45"/>
                </a:cxn>
                <a:cxn ang="0">
                  <a:pos x="36" y="48"/>
                </a:cxn>
                <a:cxn ang="0">
                  <a:pos x="33" y="51"/>
                </a:cxn>
                <a:cxn ang="0">
                  <a:pos x="31" y="52"/>
                </a:cxn>
                <a:cxn ang="0">
                  <a:pos x="28" y="52"/>
                </a:cxn>
                <a:cxn ang="0">
                  <a:pos x="25" y="54"/>
                </a:cxn>
                <a:cxn ang="0">
                  <a:pos x="24" y="54"/>
                </a:cxn>
                <a:cxn ang="0">
                  <a:pos x="21" y="54"/>
                </a:cxn>
                <a:cxn ang="0">
                  <a:pos x="16" y="52"/>
                </a:cxn>
                <a:cxn ang="0">
                  <a:pos x="16" y="51"/>
                </a:cxn>
                <a:cxn ang="0">
                  <a:pos x="16" y="48"/>
                </a:cxn>
                <a:cxn ang="0">
                  <a:pos x="16" y="46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2" y="45"/>
                </a:cxn>
                <a:cxn ang="0">
                  <a:pos x="11" y="48"/>
                </a:cxn>
                <a:cxn ang="0">
                  <a:pos x="11" y="49"/>
                </a:cxn>
              </a:cxnLst>
              <a:rect l="0" t="0" r="r" b="b"/>
              <a:pathLst>
                <a:path w="55" h="54">
                  <a:moveTo>
                    <a:pt x="11" y="49"/>
                  </a:moveTo>
                  <a:lnTo>
                    <a:pt x="6" y="45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5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5" y="15"/>
                  </a:lnTo>
                  <a:lnTo>
                    <a:pt x="46" y="32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3" y="51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8"/>
                  </a:lnTo>
                  <a:lnTo>
                    <a:pt x="11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2" name="Freeform 312"/>
            <p:cNvSpPr>
              <a:spLocks/>
            </p:cNvSpPr>
            <p:nvPr/>
          </p:nvSpPr>
          <p:spPr bwMode="auto">
            <a:xfrm>
              <a:off x="1064" y="2876"/>
              <a:ext cx="9" cy="23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6" y="3"/>
                </a:cxn>
                <a:cxn ang="0">
                  <a:pos x="3" y="9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3"/>
                </a:cxn>
                <a:cxn ang="0">
                  <a:pos x="9" y="14"/>
                </a:cxn>
              </a:cxnLst>
              <a:rect l="0" t="0" r="r" b="b"/>
              <a:pathLst>
                <a:path w="9" h="23">
                  <a:moveTo>
                    <a:pt x="9" y="14"/>
                  </a:moveTo>
                  <a:lnTo>
                    <a:pt x="7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3" name="Freeform 313"/>
            <p:cNvSpPr>
              <a:spLocks/>
            </p:cNvSpPr>
            <p:nvPr/>
          </p:nvSpPr>
          <p:spPr bwMode="auto">
            <a:xfrm>
              <a:off x="1064" y="2876"/>
              <a:ext cx="9" cy="23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6" y="3"/>
                </a:cxn>
                <a:cxn ang="0">
                  <a:pos x="3" y="9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3"/>
                </a:cxn>
                <a:cxn ang="0">
                  <a:pos x="9" y="14"/>
                </a:cxn>
              </a:cxnLst>
              <a:rect l="0" t="0" r="r" b="b"/>
              <a:pathLst>
                <a:path w="9" h="23">
                  <a:moveTo>
                    <a:pt x="9" y="14"/>
                  </a:moveTo>
                  <a:lnTo>
                    <a:pt x="7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9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4" name="Freeform 314"/>
            <p:cNvSpPr>
              <a:spLocks/>
            </p:cNvSpPr>
            <p:nvPr/>
          </p:nvSpPr>
          <p:spPr bwMode="auto">
            <a:xfrm>
              <a:off x="1050" y="2905"/>
              <a:ext cx="71" cy="104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61" y="50"/>
                </a:cxn>
                <a:cxn ang="0">
                  <a:pos x="70" y="85"/>
                </a:cxn>
                <a:cxn ang="0">
                  <a:pos x="71" y="85"/>
                </a:cxn>
                <a:cxn ang="0">
                  <a:pos x="70" y="87"/>
                </a:cxn>
                <a:cxn ang="0">
                  <a:pos x="68" y="88"/>
                </a:cxn>
                <a:cxn ang="0">
                  <a:pos x="68" y="91"/>
                </a:cxn>
                <a:cxn ang="0">
                  <a:pos x="68" y="94"/>
                </a:cxn>
                <a:cxn ang="0">
                  <a:pos x="68" y="97"/>
                </a:cxn>
                <a:cxn ang="0">
                  <a:pos x="68" y="101"/>
                </a:cxn>
                <a:cxn ang="0">
                  <a:pos x="68" y="102"/>
                </a:cxn>
                <a:cxn ang="0">
                  <a:pos x="49" y="104"/>
                </a:cxn>
                <a:cxn ang="0">
                  <a:pos x="46" y="101"/>
                </a:cxn>
                <a:cxn ang="0">
                  <a:pos x="43" y="96"/>
                </a:cxn>
                <a:cxn ang="0">
                  <a:pos x="40" y="90"/>
                </a:cxn>
                <a:cxn ang="0">
                  <a:pos x="37" y="87"/>
                </a:cxn>
                <a:cxn ang="0">
                  <a:pos x="36" y="85"/>
                </a:cxn>
                <a:cxn ang="0">
                  <a:pos x="31" y="79"/>
                </a:cxn>
                <a:cxn ang="0">
                  <a:pos x="27" y="76"/>
                </a:cxn>
                <a:cxn ang="0">
                  <a:pos x="23" y="73"/>
                </a:cxn>
                <a:cxn ang="0">
                  <a:pos x="18" y="70"/>
                </a:cxn>
                <a:cxn ang="0">
                  <a:pos x="15" y="67"/>
                </a:cxn>
                <a:cxn ang="0">
                  <a:pos x="12" y="64"/>
                </a:cxn>
                <a:cxn ang="0">
                  <a:pos x="9" y="59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5" y="39"/>
                </a:cxn>
                <a:cxn ang="0">
                  <a:pos x="8" y="39"/>
                </a:cxn>
                <a:cxn ang="0">
                  <a:pos x="9" y="39"/>
                </a:cxn>
                <a:cxn ang="0">
                  <a:pos x="12" y="37"/>
                </a:cxn>
                <a:cxn ang="0">
                  <a:pos x="15" y="37"/>
                </a:cxn>
                <a:cxn ang="0">
                  <a:pos x="17" y="36"/>
                </a:cxn>
                <a:cxn ang="0">
                  <a:pos x="20" y="33"/>
                </a:cxn>
                <a:cxn ang="0">
                  <a:pos x="23" y="30"/>
                </a:cxn>
                <a:cxn ang="0">
                  <a:pos x="39" y="0"/>
                </a:cxn>
                <a:cxn ang="0">
                  <a:pos x="40" y="5"/>
                </a:cxn>
                <a:cxn ang="0">
                  <a:pos x="48" y="27"/>
                </a:cxn>
                <a:cxn ang="0">
                  <a:pos x="51" y="33"/>
                </a:cxn>
                <a:cxn ang="0">
                  <a:pos x="52" y="36"/>
                </a:cxn>
                <a:cxn ang="0">
                  <a:pos x="54" y="37"/>
                </a:cxn>
                <a:cxn ang="0">
                  <a:pos x="57" y="39"/>
                </a:cxn>
                <a:cxn ang="0">
                  <a:pos x="58" y="39"/>
                </a:cxn>
                <a:cxn ang="0">
                  <a:pos x="60" y="39"/>
                </a:cxn>
                <a:cxn ang="0">
                  <a:pos x="61" y="40"/>
                </a:cxn>
                <a:cxn ang="0">
                  <a:pos x="63" y="48"/>
                </a:cxn>
                <a:cxn ang="0">
                  <a:pos x="63" y="50"/>
                </a:cxn>
              </a:cxnLst>
              <a:rect l="0" t="0" r="r" b="b"/>
              <a:pathLst>
                <a:path w="71" h="104">
                  <a:moveTo>
                    <a:pt x="63" y="50"/>
                  </a:moveTo>
                  <a:lnTo>
                    <a:pt x="61" y="50"/>
                  </a:lnTo>
                  <a:lnTo>
                    <a:pt x="70" y="85"/>
                  </a:lnTo>
                  <a:lnTo>
                    <a:pt x="71" y="85"/>
                  </a:lnTo>
                  <a:lnTo>
                    <a:pt x="70" y="87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68" y="102"/>
                  </a:lnTo>
                  <a:lnTo>
                    <a:pt x="49" y="104"/>
                  </a:lnTo>
                  <a:lnTo>
                    <a:pt x="46" y="101"/>
                  </a:lnTo>
                  <a:lnTo>
                    <a:pt x="43" y="96"/>
                  </a:lnTo>
                  <a:lnTo>
                    <a:pt x="40" y="90"/>
                  </a:lnTo>
                  <a:lnTo>
                    <a:pt x="37" y="87"/>
                  </a:lnTo>
                  <a:lnTo>
                    <a:pt x="36" y="85"/>
                  </a:lnTo>
                  <a:lnTo>
                    <a:pt x="31" y="79"/>
                  </a:lnTo>
                  <a:lnTo>
                    <a:pt x="27" y="76"/>
                  </a:lnTo>
                  <a:lnTo>
                    <a:pt x="23" y="73"/>
                  </a:lnTo>
                  <a:lnTo>
                    <a:pt x="18" y="70"/>
                  </a:lnTo>
                  <a:lnTo>
                    <a:pt x="15" y="67"/>
                  </a:lnTo>
                  <a:lnTo>
                    <a:pt x="12" y="64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3" y="30"/>
                  </a:lnTo>
                  <a:lnTo>
                    <a:pt x="39" y="0"/>
                  </a:lnTo>
                  <a:lnTo>
                    <a:pt x="40" y="5"/>
                  </a:lnTo>
                  <a:lnTo>
                    <a:pt x="48" y="27"/>
                  </a:lnTo>
                  <a:lnTo>
                    <a:pt x="51" y="33"/>
                  </a:lnTo>
                  <a:lnTo>
                    <a:pt x="52" y="36"/>
                  </a:lnTo>
                  <a:lnTo>
                    <a:pt x="54" y="37"/>
                  </a:lnTo>
                  <a:lnTo>
                    <a:pt x="57" y="39"/>
                  </a:lnTo>
                  <a:lnTo>
                    <a:pt x="58" y="39"/>
                  </a:lnTo>
                  <a:lnTo>
                    <a:pt x="60" y="39"/>
                  </a:lnTo>
                  <a:lnTo>
                    <a:pt x="61" y="40"/>
                  </a:lnTo>
                  <a:lnTo>
                    <a:pt x="63" y="48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5" name="Freeform 315"/>
            <p:cNvSpPr>
              <a:spLocks/>
            </p:cNvSpPr>
            <p:nvPr/>
          </p:nvSpPr>
          <p:spPr bwMode="auto">
            <a:xfrm>
              <a:off x="1050" y="2905"/>
              <a:ext cx="71" cy="104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61" y="50"/>
                </a:cxn>
                <a:cxn ang="0">
                  <a:pos x="70" y="85"/>
                </a:cxn>
                <a:cxn ang="0">
                  <a:pos x="71" y="85"/>
                </a:cxn>
                <a:cxn ang="0">
                  <a:pos x="70" y="87"/>
                </a:cxn>
                <a:cxn ang="0">
                  <a:pos x="68" y="88"/>
                </a:cxn>
                <a:cxn ang="0">
                  <a:pos x="68" y="91"/>
                </a:cxn>
                <a:cxn ang="0">
                  <a:pos x="68" y="94"/>
                </a:cxn>
                <a:cxn ang="0">
                  <a:pos x="68" y="97"/>
                </a:cxn>
                <a:cxn ang="0">
                  <a:pos x="68" y="101"/>
                </a:cxn>
                <a:cxn ang="0">
                  <a:pos x="68" y="102"/>
                </a:cxn>
                <a:cxn ang="0">
                  <a:pos x="49" y="104"/>
                </a:cxn>
                <a:cxn ang="0">
                  <a:pos x="46" y="101"/>
                </a:cxn>
                <a:cxn ang="0">
                  <a:pos x="43" y="96"/>
                </a:cxn>
                <a:cxn ang="0">
                  <a:pos x="40" y="90"/>
                </a:cxn>
                <a:cxn ang="0">
                  <a:pos x="37" y="87"/>
                </a:cxn>
                <a:cxn ang="0">
                  <a:pos x="36" y="85"/>
                </a:cxn>
                <a:cxn ang="0">
                  <a:pos x="31" y="79"/>
                </a:cxn>
                <a:cxn ang="0">
                  <a:pos x="27" y="76"/>
                </a:cxn>
                <a:cxn ang="0">
                  <a:pos x="23" y="73"/>
                </a:cxn>
                <a:cxn ang="0">
                  <a:pos x="18" y="70"/>
                </a:cxn>
                <a:cxn ang="0">
                  <a:pos x="15" y="67"/>
                </a:cxn>
                <a:cxn ang="0">
                  <a:pos x="12" y="64"/>
                </a:cxn>
                <a:cxn ang="0">
                  <a:pos x="9" y="59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5" y="39"/>
                </a:cxn>
                <a:cxn ang="0">
                  <a:pos x="8" y="39"/>
                </a:cxn>
                <a:cxn ang="0">
                  <a:pos x="9" y="39"/>
                </a:cxn>
                <a:cxn ang="0">
                  <a:pos x="12" y="37"/>
                </a:cxn>
                <a:cxn ang="0">
                  <a:pos x="15" y="37"/>
                </a:cxn>
                <a:cxn ang="0">
                  <a:pos x="17" y="36"/>
                </a:cxn>
                <a:cxn ang="0">
                  <a:pos x="20" y="33"/>
                </a:cxn>
                <a:cxn ang="0">
                  <a:pos x="23" y="30"/>
                </a:cxn>
                <a:cxn ang="0">
                  <a:pos x="39" y="0"/>
                </a:cxn>
                <a:cxn ang="0">
                  <a:pos x="40" y="5"/>
                </a:cxn>
                <a:cxn ang="0">
                  <a:pos x="48" y="27"/>
                </a:cxn>
                <a:cxn ang="0">
                  <a:pos x="51" y="33"/>
                </a:cxn>
                <a:cxn ang="0">
                  <a:pos x="52" y="36"/>
                </a:cxn>
                <a:cxn ang="0">
                  <a:pos x="54" y="37"/>
                </a:cxn>
                <a:cxn ang="0">
                  <a:pos x="57" y="39"/>
                </a:cxn>
                <a:cxn ang="0">
                  <a:pos x="58" y="39"/>
                </a:cxn>
                <a:cxn ang="0">
                  <a:pos x="60" y="39"/>
                </a:cxn>
                <a:cxn ang="0">
                  <a:pos x="61" y="40"/>
                </a:cxn>
                <a:cxn ang="0">
                  <a:pos x="63" y="48"/>
                </a:cxn>
                <a:cxn ang="0">
                  <a:pos x="63" y="50"/>
                </a:cxn>
              </a:cxnLst>
              <a:rect l="0" t="0" r="r" b="b"/>
              <a:pathLst>
                <a:path w="71" h="104">
                  <a:moveTo>
                    <a:pt x="63" y="50"/>
                  </a:moveTo>
                  <a:lnTo>
                    <a:pt x="61" y="50"/>
                  </a:lnTo>
                  <a:lnTo>
                    <a:pt x="70" y="85"/>
                  </a:lnTo>
                  <a:lnTo>
                    <a:pt x="71" y="85"/>
                  </a:lnTo>
                  <a:lnTo>
                    <a:pt x="70" y="87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68" y="102"/>
                  </a:lnTo>
                  <a:lnTo>
                    <a:pt x="49" y="104"/>
                  </a:lnTo>
                  <a:lnTo>
                    <a:pt x="46" y="101"/>
                  </a:lnTo>
                  <a:lnTo>
                    <a:pt x="43" y="96"/>
                  </a:lnTo>
                  <a:lnTo>
                    <a:pt x="40" y="90"/>
                  </a:lnTo>
                  <a:lnTo>
                    <a:pt x="37" y="87"/>
                  </a:lnTo>
                  <a:lnTo>
                    <a:pt x="36" y="85"/>
                  </a:lnTo>
                  <a:lnTo>
                    <a:pt x="31" y="79"/>
                  </a:lnTo>
                  <a:lnTo>
                    <a:pt x="27" y="76"/>
                  </a:lnTo>
                  <a:lnTo>
                    <a:pt x="23" y="73"/>
                  </a:lnTo>
                  <a:lnTo>
                    <a:pt x="18" y="70"/>
                  </a:lnTo>
                  <a:lnTo>
                    <a:pt x="15" y="67"/>
                  </a:lnTo>
                  <a:lnTo>
                    <a:pt x="12" y="64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7" y="36"/>
                  </a:lnTo>
                  <a:lnTo>
                    <a:pt x="20" y="33"/>
                  </a:lnTo>
                  <a:lnTo>
                    <a:pt x="23" y="30"/>
                  </a:lnTo>
                  <a:lnTo>
                    <a:pt x="39" y="0"/>
                  </a:lnTo>
                  <a:lnTo>
                    <a:pt x="40" y="5"/>
                  </a:lnTo>
                  <a:lnTo>
                    <a:pt x="48" y="27"/>
                  </a:lnTo>
                  <a:lnTo>
                    <a:pt x="51" y="33"/>
                  </a:lnTo>
                  <a:lnTo>
                    <a:pt x="52" y="36"/>
                  </a:lnTo>
                  <a:lnTo>
                    <a:pt x="54" y="37"/>
                  </a:lnTo>
                  <a:lnTo>
                    <a:pt x="57" y="39"/>
                  </a:lnTo>
                  <a:lnTo>
                    <a:pt x="58" y="39"/>
                  </a:lnTo>
                  <a:lnTo>
                    <a:pt x="60" y="39"/>
                  </a:lnTo>
                  <a:lnTo>
                    <a:pt x="61" y="40"/>
                  </a:lnTo>
                  <a:lnTo>
                    <a:pt x="63" y="48"/>
                  </a:lnTo>
                  <a:lnTo>
                    <a:pt x="63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6" name="Freeform 316"/>
            <p:cNvSpPr>
              <a:spLocks/>
            </p:cNvSpPr>
            <p:nvPr/>
          </p:nvSpPr>
          <p:spPr bwMode="auto">
            <a:xfrm>
              <a:off x="1111" y="2870"/>
              <a:ext cx="105" cy="262"/>
            </a:xfrm>
            <a:custGeom>
              <a:avLst/>
              <a:gdLst/>
              <a:ahLst/>
              <a:cxnLst>
                <a:cxn ang="0">
                  <a:pos x="71" y="251"/>
                </a:cxn>
                <a:cxn ang="0">
                  <a:pos x="58" y="234"/>
                </a:cxn>
                <a:cxn ang="0">
                  <a:pos x="52" y="225"/>
                </a:cxn>
                <a:cxn ang="0">
                  <a:pos x="40" y="216"/>
                </a:cxn>
                <a:cxn ang="0">
                  <a:pos x="27" y="205"/>
                </a:cxn>
                <a:cxn ang="0">
                  <a:pos x="21" y="200"/>
                </a:cxn>
                <a:cxn ang="0">
                  <a:pos x="16" y="173"/>
                </a:cxn>
                <a:cxn ang="0">
                  <a:pos x="12" y="153"/>
                </a:cxn>
                <a:cxn ang="0">
                  <a:pos x="7" y="140"/>
                </a:cxn>
                <a:cxn ang="0">
                  <a:pos x="7" y="136"/>
                </a:cxn>
                <a:cxn ang="0">
                  <a:pos x="7" y="129"/>
                </a:cxn>
                <a:cxn ang="0">
                  <a:pos x="7" y="123"/>
                </a:cxn>
                <a:cxn ang="0">
                  <a:pos x="10" y="120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18" y="79"/>
                </a:cxn>
                <a:cxn ang="0">
                  <a:pos x="30" y="71"/>
                </a:cxn>
                <a:cxn ang="0">
                  <a:pos x="25" y="63"/>
                </a:cxn>
                <a:cxn ang="0">
                  <a:pos x="21" y="48"/>
                </a:cxn>
                <a:cxn ang="0">
                  <a:pos x="12" y="0"/>
                </a:cxn>
                <a:cxn ang="0">
                  <a:pos x="33" y="9"/>
                </a:cxn>
                <a:cxn ang="0">
                  <a:pos x="61" y="28"/>
                </a:cxn>
                <a:cxn ang="0">
                  <a:pos x="68" y="37"/>
                </a:cxn>
                <a:cxn ang="0">
                  <a:pos x="71" y="45"/>
                </a:cxn>
                <a:cxn ang="0">
                  <a:pos x="74" y="51"/>
                </a:cxn>
                <a:cxn ang="0">
                  <a:pos x="77" y="65"/>
                </a:cxn>
                <a:cxn ang="0">
                  <a:pos x="84" y="97"/>
                </a:cxn>
                <a:cxn ang="0">
                  <a:pos x="89" y="116"/>
                </a:cxn>
                <a:cxn ang="0">
                  <a:pos x="95" y="140"/>
                </a:cxn>
                <a:cxn ang="0">
                  <a:pos x="99" y="157"/>
                </a:cxn>
                <a:cxn ang="0">
                  <a:pos x="104" y="169"/>
                </a:cxn>
                <a:cxn ang="0">
                  <a:pos x="105" y="183"/>
                </a:cxn>
                <a:cxn ang="0">
                  <a:pos x="105" y="197"/>
                </a:cxn>
                <a:cxn ang="0">
                  <a:pos x="101" y="217"/>
                </a:cxn>
                <a:cxn ang="0">
                  <a:pos x="95" y="240"/>
                </a:cxn>
                <a:cxn ang="0">
                  <a:pos x="89" y="251"/>
                </a:cxn>
                <a:cxn ang="0">
                  <a:pos x="80" y="260"/>
                </a:cxn>
              </a:cxnLst>
              <a:rect l="0" t="0" r="r" b="b"/>
              <a:pathLst>
                <a:path w="105" h="262">
                  <a:moveTo>
                    <a:pt x="78" y="262"/>
                  </a:moveTo>
                  <a:lnTo>
                    <a:pt x="71" y="251"/>
                  </a:lnTo>
                  <a:lnTo>
                    <a:pt x="67" y="245"/>
                  </a:lnTo>
                  <a:lnTo>
                    <a:pt x="58" y="234"/>
                  </a:lnTo>
                  <a:lnTo>
                    <a:pt x="55" y="228"/>
                  </a:lnTo>
                  <a:lnTo>
                    <a:pt x="52" y="225"/>
                  </a:lnTo>
                  <a:lnTo>
                    <a:pt x="49" y="222"/>
                  </a:lnTo>
                  <a:lnTo>
                    <a:pt x="40" y="216"/>
                  </a:lnTo>
                  <a:lnTo>
                    <a:pt x="34" y="211"/>
                  </a:lnTo>
                  <a:lnTo>
                    <a:pt x="27" y="205"/>
                  </a:lnTo>
                  <a:lnTo>
                    <a:pt x="22" y="202"/>
                  </a:lnTo>
                  <a:lnTo>
                    <a:pt x="21" y="200"/>
                  </a:lnTo>
                  <a:lnTo>
                    <a:pt x="18" y="185"/>
                  </a:lnTo>
                  <a:lnTo>
                    <a:pt x="16" y="173"/>
                  </a:lnTo>
                  <a:lnTo>
                    <a:pt x="13" y="160"/>
                  </a:lnTo>
                  <a:lnTo>
                    <a:pt x="12" y="153"/>
                  </a:lnTo>
                  <a:lnTo>
                    <a:pt x="9" y="143"/>
                  </a:lnTo>
                  <a:lnTo>
                    <a:pt x="7" y="140"/>
                  </a:lnTo>
                  <a:lnTo>
                    <a:pt x="7" y="137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7" y="129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9" y="122"/>
                  </a:lnTo>
                  <a:lnTo>
                    <a:pt x="10" y="120"/>
                  </a:lnTo>
                  <a:lnTo>
                    <a:pt x="9" y="120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5" y="83"/>
                  </a:lnTo>
                  <a:lnTo>
                    <a:pt x="10" y="82"/>
                  </a:lnTo>
                  <a:lnTo>
                    <a:pt x="18" y="79"/>
                  </a:lnTo>
                  <a:lnTo>
                    <a:pt x="25" y="75"/>
                  </a:lnTo>
                  <a:lnTo>
                    <a:pt x="30" y="71"/>
                  </a:lnTo>
                  <a:lnTo>
                    <a:pt x="27" y="66"/>
                  </a:lnTo>
                  <a:lnTo>
                    <a:pt x="25" y="63"/>
                  </a:lnTo>
                  <a:lnTo>
                    <a:pt x="24" y="59"/>
                  </a:lnTo>
                  <a:lnTo>
                    <a:pt x="21" y="48"/>
                  </a:lnTo>
                  <a:lnTo>
                    <a:pt x="19" y="37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33" y="9"/>
                  </a:lnTo>
                  <a:lnTo>
                    <a:pt x="56" y="25"/>
                  </a:lnTo>
                  <a:lnTo>
                    <a:pt x="61" y="28"/>
                  </a:lnTo>
                  <a:lnTo>
                    <a:pt x="65" y="32"/>
                  </a:lnTo>
                  <a:lnTo>
                    <a:pt x="68" y="37"/>
                  </a:lnTo>
                  <a:lnTo>
                    <a:pt x="71" y="42"/>
                  </a:lnTo>
                  <a:lnTo>
                    <a:pt x="71" y="45"/>
                  </a:lnTo>
                  <a:lnTo>
                    <a:pt x="73" y="48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7" y="65"/>
                  </a:lnTo>
                  <a:lnTo>
                    <a:pt x="80" y="79"/>
                  </a:lnTo>
                  <a:lnTo>
                    <a:pt x="84" y="97"/>
                  </a:lnTo>
                  <a:lnTo>
                    <a:pt x="86" y="105"/>
                  </a:lnTo>
                  <a:lnTo>
                    <a:pt x="89" y="116"/>
                  </a:lnTo>
                  <a:lnTo>
                    <a:pt x="92" y="128"/>
                  </a:lnTo>
                  <a:lnTo>
                    <a:pt x="95" y="140"/>
                  </a:lnTo>
                  <a:lnTo>
                    <a:pt x="98" y="148"/>
                  </a:lnTo>
                  <a:lnTo>
                    <a:pt x="99" y="157"/>
                  </a:lnTo>
                  <a:lnTo>
                    <a:pt x="102" y="165"/>
                  </a:lnTo>
                  <a:lnTo>
                    <a:pt x="104" y="169"/>
                  </a:lnTo>
                  <a:lnTo>
                    <a:pt x="105" y="174"/>
                  </a:lnTo>
                  <a:lnTo>
                    <a:pt x="105" y="183"/>
                  </a:lnTo>
                  <a:lnTo>
                    <a:pt x="105" y="190"/>
                  </a:lnTo>
                  <a:lnTo>
                    <a:pt x="105" y="197"/>
                  </a:lnTo>
                  <a:lnTo>
                    <a:pt x="102" y="206"/>
                  </a:lnTo>
                  <a:lnTo>
                    <a:pt x="101" y="217"/>
                  </a:lnTo>
                  <a:lnTo>
                    <a:pt x="98" y="230"/>
                  </a:lnTo>
                  <a:lnTo>
                    <a:pt x="95" y="240"/>
                  </a:lnTo>
                  <a:lnTo>
                    <a:pt x="92" y="247"/>
                  </a:lnTo>
                  <a:lnTo>
                    <a:pt x="89" y="251"/>
                  </a:lnTo>
                  <a:lnTo>
                    <a:pt x="86" y="256"/>
                  </a:lnTo>
                  <a:lnTo>
                    <a:pt x="80" y="260"/>
                  </a:lnTo>
                  <a:lnTo>
                    <a:pt x="78" y="262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7" name="Freeform 317"/>
            <p:cNvSpPr>
              <a:spLocks/>
            </p:cNvSpPr>
            <p:nvPr/>
          </p:nvSpPr>
          <p:spPr bwMode="auto">
            <a:xfrm>
              <a:off x="1111" y="2870"/>
              <a:ext cx="105" cy="262"/>
            </a:xfrm>
            <a:custGeom>
              <a:avLst/>
              <a:gdLst/>
              <a:ahLst/>
              <a:cxnLst>
                <a:cxn ang="0">
                  <a:pos x="71" y="251"/>
                </a:cxn>
                <a:cxn ang="0">
                  <a:pos x="58" y="234"/>
                </a:cxn>
                <a:cxn ang="0">
                  <a:pos x="52" y="225"/>
                </a:cxn>
                <a:cxn ang="0">
                  <a:pos x="40" y="216"/>
                </a:cxn>
                <a:cxn ang="0">
                  <a:pos x="27" y="205"/>
                </a:cxn>
                <a:cxn ang="0">
                  <a:pos x="21" y="200"/>
                </a:cxn>
                <a:cxn ang="0">
                  <a:pos x="16" y="173"/>
                </a:cxn>
                <a:cxn ang="0">
                  <a:pos x="12" y="153"/>
                </a:cxn>
                <a:cxn ang="0">
                  <a:pos x="7" y="140"/>
                </a:cxn>
                <a:cxn ang="0">
                  <a:pos x="7" y="136"/>
                </a:cxn>
                <a:cxn ang="0">
                  <a:pos x="7" y="129"/>
                </a:cxn>
                <a:cxn ang="0">
                  <a:pos x="7" y="123"/>
                </a:cxn>
                <a:cxn ang="0">
                  <a:pos x="10" y="120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18" y="79"/>
                </a:cxn>
                <a:cxn ang="0">
                  <a:pos x="30" y="71"/>
                </a:cxn>
                <a:cxn ang="0">
                  <a:pos x="25" y="63"/>
                </a:cxn>
                <a:cxn ang="0">
                  <a:pos x="21" y="48"/>
                </a:cxn>
                <a:cxn ang="0">
                  <a:pos x="12" y="0"/>
                </a:cxn>
                <a:cxn ang="0">
                  <a:pos x="33" y="9"/>
                </a:cxn>
                <a:cxn ang="0">
                  <a:pos x="61" y="28"/>
                </a:cxn>
                <a:cxn ang="0">
                  <a:pos x="68" y="37"/>
                </a:cxn>
                <a:cxn ang="0">
                  <a:pos x="71" y="45"/>
                </a:cxn>
                <a:cxn ang="0">
                  <a:pos x="74" y="51"/>
                </a:cxn>
                <a:cxn ang="0">
                  <a:pos x="77" y="65"/>
                </a:cxn>
                <a:cxn ang="0">
                  <a:pos x="84" y="97"/>
                </a:cxn>
                <a:cxn ang="0">
                  <a:pos x="89" y="116"/>
                </a:cxn>
                <a:cxn ang="0">
                  <a:pos x="95" y="140"/>
                </a:cxn>
                <a:cxn ang="0">
                  <a:pos x="99" y="157"/>
                </a:cxn>
                <a:cxn ang="0">
                  <a:pos x="104" y="169"/>
                </a:cxn>
                <a:cxn ang="0">
                  <a:pos x="105" y="183"/>
                </a:cxn>
                <a:cxn ang="0">
                  <a:pos x="105" y="197"/>
                </a:cxn>
                <a:cxn ang="0">
                  <a:pos x="101" y="217"/>
                </a:cxn>
                <a:cxn ang="0">
                  <a:pos x="95" y="240"/>
                </a:cxn>
                <a:cxn ang="0">
                  <a:pos x="89" y="251"/>
                </a:cxn>
                <a:cxn ang="0">
                  <a:pos x="80" y="260"/>
                </a:cxn>
              </a:cxnLst>
              <a:rect l="0" t="0" r="r" b="b"/>
              <a:pathLst>
                <a:path w="105" h="262">
                  <a:moveTo>
                    <a:pt x="78" y="262"/>
                  </a:moveTo>
                  <a:lnTo>
                    <a:pt x="71" y="251"/>
                  </a:lnTo>
                  <a:lnTo>
                    <a:pt x="67" y="245"/>
                  </a:lnTo>
                  <a:lnTo>
                    <a:pt x="58" y="234"/>
                  </a:lnTo>
                  <a:lnTo>
                    <a:pt x="55" y="228"/>
                  </a:lnTo>
                  <a:lnTo>
                    <a:pt x="52" y="225"/>
                  </a:lnTo>
                  <a:lnTo>
                    <a:pt x="49" y="222"/>
                  </a:lnTo>
                  <a:lnTo>
                    <a:pt x="40" y="216"/>
                  </a:lnTo>
                  <a:lnTo>
                    <a:pt x="34" y="211"/>
                  </a:lnTo>
                  <a:lnTo>
                    <a:pt x="27" y="205"/>
                  </a:lnTo>
                  <a:lnTo>
                    <a:pt x="22" y="202"/>
                  </a:lnTo>
                  <a:lnTo>
                    <a:pt x="21" y="200"/>
                  </a:lnTo>
                  <a:lnTo>
                    <a:pt x="18" y="185"/>
                  </a:lnTo>
                  <a:lnTo>
                    <a:pt x="16" y="173"/>
                  </a:lnTo>
                  <a:lnTo>
                    <a:pt x="13" y="160"/>
                  </a:lnTo>
                  <a:lnTo>
                    <a:pt x="12" y="153"/>
                  </a:lnTo>
                  <a:lnTo>
                    <a:pt x="9" y="143"/>
                  </a:lnTo>
                  <a:lnTo>
                    <a:pt x="7" y="140"/>
                  </a:lnTo>
                  <a:lnTo>
                    <a:pt x="7" y="137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7" y="129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9" y="122"/>
                  </a:lnTo>
                  <a:lnTo>
                    <a:pt x="10" y="120"/>
                  </a:lnTo>
                  <a:lnTo>
                    <a:pt x="9" y="120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5" y="83"/>
                  </a:lnTo>
                  <a:lnTo>
                    <a:pt x="10" y="82"/>
                  </a:lnTo>
                  <a:lnTo>
                    <a:pt x="18" y="79"/>
                  </a:lnTo>
                  <a:lnTo>
                    <a:pt x="25" y="75"/>
                  </a:lnTo>
                  <a:lnTo>
                    <a:pt x="30" y="71"/>
                  </a:lnTo>
                  <a:lnTo>
                    <a:pt x="27" y="66"/>
                  </a:lnTo>
                  <a:lnTo>
                    <a:pt x="25" y="63"/>
                  </a:lnTo>
                  <a:lnTo>
                    <a:pt x="24" y="59"/>
                  </a:lnTo>
                  <a:lnTo>
                    <a:pt x="21" y="48"/>
                  </a:lnTo>
                  <a:lnTo>
                    <a:pt x="19" y="37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33" y="9"/>
                  </a:lnTo>
                  <a:lnTo>
                    <a:pt x="56" y="25"/>
                  </a:lnTo>
                  <a:lnTo>
                    <a:pt x="61" y="28"/>
                  </a:lnTo>
                  <a:lnTo>
                    <a:pt x="65" y="32"/>
                  </a:lnTo>
                  <a:lnTo>
                    <a:pt x="68" y="37"/>
                  </a:lnTo>
                  <a:lnTo>
                    <a:pt x="71" y="42"/>
                  </a:lnTo>
                  <a:lnTo>
                    <a:pt x="71" y="45"/>
                  </a:lnTo>
                  <a:lnTo>
                    <a:pt x="73" y="48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7" y="65"/>
                  </a:lnTo>
                  <a:lnTo>
                    <a:pt x="80" y="79"/>
                  </a:lnTo>
                  <a:lnTo>
                    <a:pt x="84" y="97"/>
                  </a:lnTo>
                  <a:lnTo>
                    <a:pt x="86" y="105"/>
                  </a:lnTo>
                  <a:lnTo>
                    <a:pt x="89" y="116"/>
                  </a:lnTo>
                  <a:lnTo>
                    <a:pt x="92" y="128"/>
                  </a:lnTo>
                  <a:lnTo>
                    <a:pt x="95" y="140"/>
                  </a:lnTo>
                  <a:lnTo>
                    <a:pt x="98" y="148"/>
                  </a:lnTo>
                  <a:lnTo>
                    <a:pt x="99" y="157"/>
                  </a:lnTo>
                  <a:lnTo>
                    <a:pt x="102" y="165"/>
                  </a:lnTo>
                  <a:lnTo>
                    <a:pt x="104" y="169"/>
                  </a:lnTo>
                  <a:lnTo>
                    <a:pt x="105" y="174"/>
                  </a:lnTo>
                  <a:lnTo>
                    <a:pt x="105" y="183"/>
                  </a:lnTo>
                  <a:lnTo>
                    <a:pt x="105" y="190"/>
                  </a:lnTo>
                  <a:lnTo>
                    <a:pt x="105" y="197"/>
                  </a:lnTo>
                  <a:lnTo>
                    <a:pt x="102" y="206"/>
                  </a:lnTo>
                  <a:lnTo>
                    <a:pt x="101" y="217"/>
                  </a:lnTo>
                  <a:lnTo>
                    <a:pt x="98" y="230"/>
                  </a:lnTo>
                  <a:lnTo>
                    <a:pt x="95" y="240"/>
                  </a:lnTo>
                  <a:lnTo>
                    <a:pt x="92" y="247"/>
                  </a:lnTo>
                  <a:lnTo>
                    <a:pt x="89" y="251"/>
                  </a:lnTo>
                  <a:lnTo>
                    <a:pt x="86" y="256"/>
                  </a:lnTo>
                  <a:lnTo>
                    <a:pt x="80" y="260"/>
                  </a:lnTo>
                  <a:lnTo>
                    <a:pt x="78" y="2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8" name="Freeform 318"/>
            <p:cNvSpPr>
              <a:spLocks/>
            </p:cNvSpPr>
            <p:nvPr/>
          </p:nvSpPr>
          <p:spPr bwMode="auto">
            <a:xfrm>
              <a:off x="1120" y="2938"/>
              <a:ext cx="32" cy="52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4" y="0"/>
                </a:cxn>
                <a:cxn ang="0">
                  <a:pos x="32" y="35"/>
                </a:cxn>
                <a:cxn ang="0">
                  <a:pos x="30" y="40"/>
                </a:cxn>
                <a:cxn ang="0">
                  <a:pos x="25" y="43"/>
                </a:cxn>
                <a:cxn ang="0">
                  <a:pos x="21" y="46"/>
                </a:cxn>
                <a:cxn ang="0">
                  <a:pos x="15" y="49"/>
                </a:cxn>
                <a:cxn ang="0">
                  <a:pos x="9" y="51"/>
                </a:cxn>
                <a:cxn ang="0">
                  <a:pos x="4" y="52"/>
                </a:cxn>
                <a:cxn ang="0">
                  <a:pos x="0" y="52"/>
                </a:cxn>
              </a:cxnLst>
              <a:rect l="0" t="0" r="r" b="b"/>
              <a:pathLst>
                <a:path w="32" h="52">
                  <a:moveTo>
                    <a:pt x="21" y="3"/>
                  </a:moveTo>
                  <a:lnTo>
                    <a:pt x="24" y="0"/>
                  </a:lnTo>
                  <a:lnTo>
                    <a:pt x="32" y="35"/>
                  </a:lnTo>
                  <a:lnTo>
                    <a:pt x="30" y="40"/>
                  </a:lnTo>
                  <a:lnTo>
                    <a:pt x="25" y="43"/>
                  </a:lnTo>
                  <a:lnTo>
                    <a:pt x="21" y="46"/>
                  </a:lnTo>
                  <a:lnTo>
                    <a:pt x="15" y="49"/>
                  </a:lnTo>
                  <a:lnTo>
                    <a:pt x="9" y="51"/>
                  </a:lnTo>
                  <a:lnTo>
                    <a:pt x="4" y="52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79" name="Freeform 319"/>
            <p:cNvSpPr>
              <a:spLocks/>
            </p:cNvSpPr>
            <p:nvPr/>
          </p:nvSpPr>
          <p:spPr bwMode="auto">
            <a:xfrm>
              <a:off x="1152" y="2973"/>
              <a:ext cx="46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8"/>
                </a:cxn>
                <a:cxn ang="0">
                  <a:pos x="14" y="11"/>
                </a:cxn>
                <a:cxn ang="0">
                  <a:pos x="15" y="13"/>
                </a:cxn>
                <a:cxn ang="0">
                  <a:pos x="17" y="20"/>
                </a:cxn>
                <a:cxn ang="0">
                  <a:pos x="18" y="26"/>
                </a:cxn>
                <a:cxn ang="0">
                  <a:pos x="20" y="31"/>
                </a:cxn>
                <a:cxn ang="0">
                  <a:pos x="26" y="37"/>
                </a:cxn>
                <a:cxn ang="0">
                  <a:pos x="33" y="50"/>
                </a:cxn>
                <a:cxn ang="0">
                  <a:pos x="37" y="57"/>
                </a:cxn>
                <a:cxn ang="0">
                  <a:pos x="42" y="63"/>
                </a:cxn>
                <a:cxn ang="0">
                  <a:pos x="43" y="68"/>
                </a:cxn>
                <a:cxn ang="0">
                  <a:pos x="46" y="76"/>
                </a:cxn>
              </a:cxnLst>
              <a:rect l="0" t="0" r="r" b="b"/>
              <a:pathLst>
                <a:path w="46" h="76">
                  <a:moveTo>
                    <a:pt x="0" y="0"/>
                  </a:moveTo>
                  <a:lnTo>
                    <a:pt x="6" y="3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7" y="20"/>
                  </a:lnTo>
                  <a:lnTo>
                    <a:pt x="18" y="26"/>
                  </a:lnTo>
                  <a:lnTo>
                    <a:pt x="20" y="31"/>
                  </a:lnTo>
                  <a:lnTo>
                    <a:pt x="26" y="37"/>
                  </a:lnTo>
                  <a:lnTo>
                    <a:pt x="33" y="50"/>
                  </a:lnTo>
                  <a:lnTo>
                    <a:pt x="37" y="57"/>
                  </a:lnTo>
                  <a:lnTo>
                    <a:pt x="42" y="63"/>
                  </a:lnTo>
                  <a:lnTo>
                    <a:pt x="43" y="68"/>
                  </a:lnTo>
                  <a:lnTo>
                    <a:pt x="46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0" name="Freeform 320"/>
            <p:cNvSpPr>
              <a:spLocks/>
            </p:cNvSpPr>
            <p:nvPr/>
          </p:nvSpPr>
          <p:spPr bwMode="auto">
            <a:xfrm>
              <a:off x="1108" y="2851"/>
              <a:ext cx="110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27" y="4"/>
                </a:cxn>
                <a:cxn ang="0">
                  <a:pos x="42" y="5"/>
                </a:cxn>
                <a:cxn ang="0">
                  <a:pos x="52" y="7"/>
                </a:cxn>
                <a:cxn ang="0">
                  <a:pos x="62" y="10"/>
                </a:cxn>
                <a:cxn ang="0">
                  <a:pos x="73" y="11"/>
                </a:cxn>
                <a:cxn ang="0">
                  <a:pos x="80" y="14"/>
                </a:cxn>
                <a:cxn ang="0">
                  <a:pos x="86" y="16"/>
                </a:cxn>
                <a:cxn ang="0">
                  <a:pos x="89" y="17"/>
                </a:cxn>
                <a:cxn ang="0">
                  <a:pos x="92" y="20"/>
                </a:cxn>
                <a:cxn ang="0">
                  <a:pos x="95" y="24"/>
                </a:cxn>
                <a:cxn ang="0">
                  <a:pos x="96" y="27"/>
                </a:cxn>
                <a:cxn ang="0">
                  <a:pos x="96" y="31"/>
                </a:cxn>
                <a:cxn ang="0">
                  <a:pos x="98" y="39"/>
                </a:cxn>
                <a:cxn ang="0">
                  <a:pos x="101" y="56"/>
                </a:cxn>
                <a:cxn ang="0">
                  <a:pos x="102" y="71"/>
                </a:cxn>
                <a:cxn ang="0">
                  <a:pos x="104" y="85"/>
                </a:cxn>
                <a:cxn ang="0">
                  <a:pos x="105" y="101"/>
                </a:cxn>
                <a:cxn ang="0">
                  <a:pos x="107" y="111"/>
                </a:cxn>
                <a:cxn ang="0">
                  <a:pos x="108" y="128"/>
                </a:cxn>
                <a:cxn ang="0">
                  <a:pos x="108" y="142"/>
                </a:cxn>
                <a:cxn ang="0">
                  <a:pos x="110" y="156"/>
                </a:cxn>
                <a:cxn ang="0">
                  <a:pos x="108" y="165"/>
                </a:cxn>
                <a:cxn ang="0">
                  <a:pos x="107" y="170"/>
                </a:cxn>
                <a:cxn ang="0">
                  <a:pos x="105" y="175"/>
                </a:cxn>
                <a:cxn ang="0">
                  <a:pos x="102" y="176"/>
                </a:cxn>
                <a:cxn ang="0">
                  <a:pos x="101" y="167"/>
                </a:cxn>
                <a:cxn ang="0">
                  <a:pos x="98" y="159"/>
                </a:cxn>
                <a:cxn ang="0">
                  <a:pos x="95" y="147"/>
                </a:cxn>
                <a:cxn ang="0">
                  <a:pos x="92" y="135"/>
                </a:cxn>
                <a:cxn ang="0">
                  <a:pos x="89" y="124"/>
                </a:cxn>
                <a:cxn ang="0">
                  <a:pos x="86" y="116"/>
                </a:cxn>
                <a:cxn ang="0">
                  <a:pos x="81" y="98"/>
                </a:cxn>
                <a:cxn ang="0">
                  <a:pos x="79" y="84"/>
                </a:cxn>
                <a:cxn ang="0">
                  <a:pos x="77" y="73"/>
                </a:cxn>
                <a:cxn ang="0">
                  <a:pos x="76" y="70"/>
                </a:cxn>
                <a:cxn ang="0">
                  <a:pos x="76" y="67"/>
                </a:cxn>
                <a:cxn ang="0">
                  <a:pos x="74" y="64"/>
                </a:cxn>
                <a:cxn ang="0">
                  <a:pos x="73" y="61"/>
                </a:cxn>
                <a:cxn ang="0">
                  <a:pos x="71" y="56"/>
                </a:cxn>
                <a:cxn ang="0">
                  <a:pos x="68" y="51"/>
                </a:cxn>
                <a:cxn ang="0">
                  <a:pos x="62" y="47"/>
                </a:cxn>
                <a:cxn ang="0">
                  <a:pos x="59" y="44"/>
                </a:cxn>
                <a:cxn ang="0">
                  <a:pos x="15" y="19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13" y="11"/>
                </a:cxn>
                <a:cxn ang="0">
                  <a:pos x="10" y="8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10" h="176">
                  <a:moveTo>
                    <a:pt x="0" y="0"/>
                  </a:moveTo>
                  <a:lnTo>
                    <a:pt x="13" y="2"/>
                  </a:lnTo>
                  <a:lnTo>
                    <a:pt x="27" y="4"/>
                  </a:lnTo>
                  <a:lnTo>
                    <a:pt x="42" y="5"/>
                  </a:lnTo>
                  <a:lnTo>
                    <a:pt x="52" y="7"/>
                  </a:lnTo>
                  <a:lnTo>
                    <a:pt x="62" y="10"/>
                  </a:lnTo>
                  <a:lnTo>
                    <a:pt x="73" y="11"/>
                  </a:lnTo>
                  <a:lnTo>
                    <a:pt x="80" y="14"/>
                  </a:lnTo>
                  <a:lnTo>
                    <a:pt x="86" y="16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5" y="24"/>
                  </a:lnTo>
                  <a:lnTo>
                    <a:pt x="96" y="27"/>
                  </a:lnTo>
                  <a:lnTo>
                    <a:pt x="96" y="31"/>
                  </a:lnTo>
                  <a:lnTo>
                    <a:pt x="98" y="39"/>
                  </a:lnTo>
                  <a:lnTo>
                    <a:pt x="101" y="56"/>
                  </a:lnTo>
                  <a:lnTo>
                    <a:pt x="102" y="71"/>
                  </a:lnTo>
                  <a:lnTo>
                    <a:pt x="104" y="85"/>
                  </a:lnTo>
                  <a:lnTo>
                    <a:pt x="105" y="101"/>
                  </a:lnTo>
                  <a:lnTo>
                    <a:pt x="107" y="111"/>
                  </a:lnTo>
                  <a:lnTo>
                    <a:pt x="108" y="128"/>
                  </a:lnTo>
                  <a:lnTo>
                    <a:pt x="108" y="142"/>
                  </a:lnTo>
                  <a:lnTo>
                    <a:pt x="110" y="156"/>
                  </a:lnTo>
                  <a:lnTo>
                    <a:pt x="108" y="165"/>
                  </a:lnTo>
                  <a:lnTo>
                    <a:pt x="107" y="170"/>
                  </a:lnTo>
                  <a:lnTo>
                    <a:pt x="105" y="175"/>
                  </a:lnTo>
                  <a:lnTo>
                    <a:pt x="102" y="176"/>
                  </a:lnTo>
                  <a:lnTo>
                    <a:pt x="101" y="167"/>
                  </a:lnTo>
                  <a:lnTo>
                    <a:pt x="98" y="159"/>
                  </a:lnTo>
                  <a:lnTo>
                    <a:pt x="95" y="147"/>
                  </a:lnTo>
                  <a:lnTo>
                    <a:pt x="92" y="135"/>
                  </a:lnTo>
                  <a:lnTo>
                    <a:pt x="89" y="124"/>
                  </a:lnTo>
                  <a:lnTo>
                    <a:pt x="86" y="116"/>
                  </a:lnTo>
                  <a:lnTo>
                    <a:pt x="81" y="98"/>
                  </a:lnTo>
                  <a:lnTo>
                    <a:pt x="79" y="84"/>
                  </a:lnTo>
                  <a:lnTo>
                    <a:pt x="77" y="73"/>
                  </a:lnTo>
                  <a:lnTo>
                    <a:pt x="76" y="70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3" y="61"/>
                  </a:lnTo>
                  <a:lnTo>
                    <a:pt x="71" y="56"/>
                  </a:lnTo>
                  <a:lnTo>
                    <a:pt x="68" y="51"/>
                  </a:lnTo>
                  <a:lnTo>
                    <a:pt x="62" y="47"/>
                  </a:lnTo>
                  <a:lnTo>
                    <a:pt x="59" y="44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0" y="8"/>
                  </a:lnTo>
                  <a:lnTo>
                    <a:pt x="8" y="7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B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1" name="Freeform 321"/>
            <p:cNvSpPr>
              <a:spLocks/>
            </p:cNvSpPr>
            <p:nvPr/>
          </p:nvSpPr>
          <p:spPr bwMode="auto">
            <a:xfrm>
              <a:off x="1108" y="2851"/>
              <a:ext cx="110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27" y="4"/>
                </a:cxn>
                <a:cxn ang="0">
                  <a:pos x="42" y="5"/>
                </a:cxn>
                <a:cxn ang="0">
                  <a:pos x="52" y="7"/>
                </a:cxn>
                <a:cxn ang="0">
                  <a:pos x="62" y="10"/>
                </a:cxn>
                <a:cxn ang="0">
                  <a:pos x="73" y="11"/>
                </a:cxn>
                <a:cxn ang="0">
                  <a:pos x="80" y="14"/>
                </a:cxn>
                <a:cxn ang="0">
                  <a:pos x="86" y="16"/>
                </a:cxn>
                <a:cxn ang="0">
                  <a:pos x="89" y="17"/>
                </a:cxn>
                <a:cxn ang="0">
                  <a:pos x="92" y="20"/>
                </a:cxn>
                <a:cxn ang="0">
                  <a:pos x="95" y="24"/>
                </a:cxn>
                <a:cxn ang="0">
                  <a:pos x="96" y="27"/>
                </a:cxn>
                <a:cxn ang="0">
                  <a:pos x="96" y="31"/>
                </a:cxn>
                <a:cxn ang="0">
                  <a:pos x="98" y="39"/>
                </a:cxn>
                <a:cxn ang="0">
                  <a:pos x="101" y="56"/>
                </a:cxn>
                <a:cxn ang="0">
                  <a:pos x="102" y="71"/>
                </a:cxn>
                <a:cxn ang="0">
                  <a:pos x="104" y="85"/>
                </a:cxn>
                <a:cxn ang="0">
                  <a:pos x="105" y="101"/>
                </a:cxn>
                <a:cxn ang="0">
                  <a:pos x="107" y="111"/>
                </a:cxn>
                <a:cxn ang="0">
                  <a:pos x="108" y="128"/>
                </a:cxn>
                <a:cxn ang="0">
                  <a:pos x="108" y="142"/>
                </a:cxn>
                <a:cxn ang="0">
                  <a:pos x="110" y="156"/>
                </a:cxn>
                <a:cxn ang="0">
                  <a:pos x="108" y="165"/>
                </a:cxn>
                <a:cxn ang="0">
                  <a:pos x="107" y="170"/>
                </a:cxn>
                <a:cxn ang="0">
                  <a:pos x="105" y="175"/>
                </a:cxn>
                <a:cxn ang="0">
                  <a:pos x="102" y="176"/>
                </a:cxn>
                <a:cxn ang="0">
                  <a:pos x="101" y="167"/>
                </a:cxn>
                <a:cxn ang="0">
                  <a:pos x="98" y="159"/>
                </a:cxn>
                <a:cxn ang="0">
                  <a:pos x="95" y="147"/>
                </a:cxn>
                <a:cxn ang="0">
                  <a:pos x="92" y="135"/>
                </a:cxn>
                <a:cxn ang="0">
                  <a:pos x="89" y="124"/>
                </a:cxn>
                <a:cxn ang="0">
                  <a:pos x="86" y="116"/>
                </a:cxn>
                <a:cxn ang="0">
                  <a:pos x="81" y="98"/>
                </a:cxn>
                <a:cxn ang="0">
                  <a:pos x="79" y="84"/>
                </a:cxn>
                <a:cxn ang="0">
                  <a:pos x="77" y="73"/>
                </a:cxn>
                <a:cxn ang="0">
                  <a:pos x="76" y="70"/>
                </a:cxn>
                <a:cxn ang="0">
                  <a:pos x="76" y="67"/>
                </a:cxn>
                <a:cxn ang="0">
                  <a:pos x="74" y="64"/>
                </a:cxn>
                <a:cxn ang="0">
                  <a:pos x="73" y="61"/>
                </a:cxn>
                <a:cxn ang="0">
                  <a:pos x="71" y="56"/>
                </a:cxn>
                <a:cxn ang="0">
                  <a:pos x="68" y="51"/>
                </a:cxn>
                <a:cxn ang="0">
                  <a:pos x="62" y="47"/>
                </a:cxn>
                <a:cxn ang="0">
                  <a:pos x="59" y="44"/>
                </a:cxn>
                <a:cxn ang="0">
                  <a:pos x="15" y="19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13" y="11"/>
                </a:cxn>
                <a:cxn ang="0">
                  <a:pos x="10" y="8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10" h="176">
                  <a:moveTo>
                    <a:pt x="0" y="0"/>
                  </a:moveTo>
                  <a:lnTo>
                    <a:pt x="13" y="2"/>
                  </a:lnTo>
                  <a:lnTo>
                    <a:pt x="27" y="4"/>
                  </a:lnTo>
                  <a:lnTo>
                    <a:pt x="42" y="5"/>
                  </a:lnTo>
                  <a:lnTo>
                    <a:pt x="52" y="7"/>
                  </a:lnTo>
                  <a:lnTo>
                    <a:pt x="62" y="10"/>
                  </a:lnTo>
                  <a:lnTo>
                    <a:pt x="73" y="11"/>
                  </a:lnTo>
                  <a:lnTo>
                    <a:pt x="80" y="14"/>
                  </a:lnTo>
                  <a:lnTo>
                    <a:pt x="86" y="16"/>
                  </a:lnTo>
                  <a:lnTo>
                    <a:pt x="89" y="17"/>
                  </a:lnTo>
                  <a:lnTo>
                    <a:pt x="92" y="20"/>
                  </a:lnTo>
                  <a:lnTo>
                    <a:pt x="95" y="24"/>
                  </a:lnTo>
                  <a:lnTo>
                    <a:pt x="96" y="27"/>
                  </a:lnTo>
                  <a:lnTo>
                    <a:pt x="96" y="31"/>
                  </a:lnTo>
                  <a:lnTo>
                    <a:pt x="98" y="39"/>
                  </a:lnTo>
                  <a:lnTo>
                    <a:pt x="101" y="56"/>
                  </a:lnTo>
                  <a:lnTo>
                    <a:pt x="102" y="71"/>
                  </a:lnTo>
                  <a:lnTo>
                    <a:pt x="104" y="85"/>
                  </a:lnTo>
                  <a:lnTo>
                    <a:pt x="105" y="101"/>
                  </a:lnTo>
                  <a:lnTo>
                    <a:pt x="107" y="111"/>
                  </a:lnTo>
                  <a:lnTo>
                    <a:pt x="108" y="128"/>
                  </a:lnTo>
                  <a:lnTo>
                    <a:pt x="108" y="142"/>
                  </a:lnTo>
                  <a:lnTo>
                    <a:pt x="110" y="156"/>
                  </a:lnTo>
                  <a:lnTo>
                    <a:pt x="108" y="165"/>
                  </a:lnTo>
                  <a:lnTo>
                    <a:pt x="107" y="170"/>
                  </a:lnTo>
                  <a:lnTo>
                    <a:pt x="105" y="175"/>
                  </a:lnTo>
                  <a:lnTo>
                    <a:pt x="102" y="176"/>
                  </a:lnTo>
                  <a:lnTo>
                    <a:pt x="101" y="167"/>
                  </a:lnTo>
                  <a:lnTo>
                    <a:pt x="98" y="159"/>
                  </a:lnTo>
                  <a:lnTo>
                    <a:pt x="95" y="147"/>
                  </a:lnTo>
                  <a:lnTo>
                    <a:pt x="92" y="135"/>
                  </a:lnTo>
                  <a:lnTo>
                    <a:pt x="89" y="124"/>
                  </a:lnTo>
                  <a:lnTo>
                    <a:pt x="86" y="116"/>
                  </a:lnTo>
                  <a:lnTo>
                    <a:pt x="81" y="98"/>
                  </a:lnTo>
                  <a:lnTo>
                    <a:pt x="79" y="84"/>
                  </a:lnTo>
                  <a:lnTo>
                    <a:pt x="77" y="73"/>
                  </a:lnTo>
                  <a:lnTo>
                    <a:pt x="76" y="70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3" y="61"/>
                  </a:lnTo>
                  <a:lnTo>
                    <a:pt x="71" y="56"/>
                  </a:lnTo>
                  <a:lnTo>
                    <a:pt x="68" y="51"/>
                  </a:lnTo>
                  <a:lnTo>
                    <a:pt x="62" y="47"/>
                  </a:lnTo>
                  <a:lnTo>
                    <a:pt x="59" y="44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0" y="8"/>
                  </a:lnTo>
                  <a:lnTo>
                    <a:pt x="8" y="7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2" name="Freeform 322"/>
            <p:cNvSpPr>
              <a:spLocks/>
            </p:cNvSpPr>
            <p:nvPr/>
          </p:nvSpPr>
          <p:spPr bwMode="auto">
            <a:xfrm>
              <a:off x="1070" y="3004"/>
              <a:ext cx="54" cy="85"/>
            </a:xfrm>
            <a:custGeom>
              <a:avLst/>
              <a:gdLst/>
              <a:ahLst/>
              <a:cxnLst>
                <a:cxn ang="0">
                  <a:pos x="54" y="68"/>
                </a:cxn>
                <a:cxn ang="0">
                  <a:pos x="31" y="85"/>
                </a:cxn>
                <a:cxn ang="0">
                  <a:pos x="1" y="62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3" y="6"/>
                </a:cxn>
                <a:cxn ang="0">
                  <a:pos x="25" y="9"/>
                </a:cxn>
                <a:cxn ang="0">
                  <a:pos x="28" y="15"/>
                </a:cxn>
                <a:cxn ang="0">
                  <a:pos x="29" y="20"/>
                </a:cxn>
                <a:cxn ang="0">
                  <a:pos x="32" y="28"/>
                </a:cxn>
                <a:cxn ang="0">
                  <a:pos x="35" y="32"/>
                </a:cxn>
                <a:cxn ang="0">
                  <a:pos x="38" y="40"/>
                </a:cxn>
                <a:cxn ang="0">
                  <a:pos x="40" y="45"/>
                </a:cxn>
                <a:cxn ang="0">
                  <a:pos x="43" y="51"/>
                </a:cxn>
                <a:cxn ang="0">
                  <a:pos x="44" y="54"/>
                </a:cxn>
                <a:cxn ang="0">
                  <a:pos x="46" y="57"/>
                </a:cxn>
                <a:cxn ang="0">
                  <a:pos x="50" y="63"/>
                </a:cxn>
                <a:cxn ang="0">
                  <a:pos x="54" y="68"/>
                </a:cxn>
              </a:cxnLst>
              <a:rect l="0" t="0" r="r" b="b"/>
              <a:pathLst>
                <a:path w="54" h="85">
                  <a:moveTo>
                    <a:pt x="54" y="68"/>
                  </a:moveTo>
                  <a:lnTo>
                    <a:pt x="31" y="85"/>
                  </a:lnTo>
                  <a:lnTo>
                    <a:pt x="1" y="62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32" y="28"/>
                  </a:lnTo>
                  <a:lnTo>
                    <a:pt x="35" y="32"/>
                  </a:lnTo>
                  <a:lnTo>
                    <a:pt x="38" y="40"/>
                  </a:lnTo>
                  <a:lnTo>
                    <a:pt x="40" y="45"/>
                  </a:lnTo>
                  <a:lnTo>
                    <a:pt x="43" y="51"/>
                  </a:lnTo>
                  <a:lnTo>
                    <a:pt x="44" y="54"/>
                  </a:lnTo>
                  <a:lnTo>
                    <a:pt x="46" y="57"/>
                  </a:lnTo>
                  <a:lnTo>
                    <a:pt x="50" y="63"/>
                  </a:lnTo>
                  <a:lnTo>
                    <a:pt x="54" y="68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3" name="Freeform 323"/>
            <p:cNvSpPr>
              <a:spLocks/>
            </p:cNvSpPr>
            <p:nvPr/>
          </p:nvSpPr>
          <p:spPr bwMode="auto">
            <a:xfrm>
              <a:off x="1070" y="3004"/>
              <a:ext cx="54" cy="85"/>
            </a:xfrm>
            <a:custGeom>
              <a:avLst/>
              <a:gdLst/>
              <a:ahLst/>
              <a:cxnLst>
                <a:cxn ang="0">
                  <a:pos x="54" y="68"/>
                </a:cxn>
                <a:cxn ang="0">
                  <a:pos x="31" y="85"/>
                </a:cxn>
                <a:cxn ang="0">
                  <a:pos x="1" y="62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3" y="6"/>
                </a:cxn>
                <a:cxn ang="0">
                  <a:pos x="25" y="9"/>
                </a:cxn>
                <a:cxn ang="0">
                  <a:pos x="28" y="15"/>
                </a:cxn>
                <a:cxn ang="0">
                  <a:pos x="29" y="20"/>
                </a:cxn>
                <a:cxn ang="0">
                  <a:pos x="32" y="28"/>
                </a:cxn>
                <a:cxn ang="0">
                  <a:pos x="35" y="32"/>
                </a:cxn>
                <a:cxn ang="0">
                  <a:pos x="38" y="40"/>
                </a:cxn>
                <a:cxn ang="0">
                  <a:pos x="40" y="45"/>
                </a:cxn>
                <a:cxn ang="0">
                  <a:pos x="43" y="51"/>
                </a:cxn>
                <a:cxn ang="0">
                  <a:pos x="44" y="54"/>
                </a:cxn>
                <a:cxn ang="0">
                  <a:pos x="46" y="57"/>
                </a:cxn>
                <a:cxn ang="0">
                  <a:pos x="50" y="63"/>
                </a:cxn>
                <a:cxn ang="0">
                  <a:pos x="54" y="68"/>
                </a:cxn>
              </a:cxnLst>
              <a:rect l="0" t="0" r="r" b="b"/>
              <a:pathLst>
                <a:path w="54" h="85">
                  <a:moveTo>
                    <a:pt x="54" y="68"/>
                  </a:moveTo>
                  <a:lnTo>
                    <a:pt x="31" y="85"/>
                  </a:lnTo>
                  <a:lnTo>
                    <a:pt x="1" y="62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32" y="28"/>
                  </a:lnTo>
                  <a:lnTo>
                    <a:pt x="35" y="32"/>
                  </a:lnTo>
                  <a:lnTo>
                    <a:pt x="38" y="40"/>
                  </a:lnTo>
                  <a:lnTo>
                    <a:pt x="40" y="45"/>
                  </a:lnTo>
                  <a:lnTo>
                    <a:pt x="43" y="51"/>
                  </a:lnTo>
                  <a:lnTo>
                    <a:pt x="44" y="54"/>
                  </a:lnTo>
                  <a:lnTo>
                    <a:pt x="46" y="57"/>
                  </a:lnTo>
                  <a:lnTo>
                    <a:pt x="50" y="63"/>
                  </a:lnTo>
                  <a:lnTo>
                    <a:pt x="54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4" name="Freeform 324"/>
            <p:cNvSpPr>
              <a:spLocks/>
            </p:cNvSpPr>
            <p:nvPr/>
          </p:nvSpPr>
          <p:spPr bwMode="auto">
            <a:xfrm>
              <a:off x="1096" y="3006"/>
              <a:ext cx="3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6"/>
                </a:cxn>
                <a:cxn ang="0">
                  <a:pos x="6" y="13"/>
                </a:cxn>
                <a:cxn ang="0">
                  <a:pos x="11" y="21"/>
                </a:cxn>
                <a:cxn ang="0">
                  <a:pos x="14" y="27"/>
                </a:cxn>
                <a:cxn ang="0">
                  <a:pos x="17" y="33"/>
                </a:cxn>
                <a:cxn ang="0">
                  <a:pos x="18" y="38"/>
                </a:cxn>
                <a:cxn ang="0">
                  <a:pos x="21" y="44"/>
                </a:cxn>
                <a:cxn ang="0">
                  <a:pos x="22" y="49"/>
                </a:cxn>
                <a:cxn ang="0">
                  <a:pos x="27" y="55"/>
                </a:cxn>
                <a:cxn ang="0">
                  <a:pos x="30" y="58"/>
                </a:cxn>
                <a:cxn ang="0">
                  <a:pos x="33" y="61"/>
                </a:cxn>
                <a:cxn ang="0">
                  <a:pos x="36" y="64"/>
                </a:cxn>
                <a:cxn ang="0">
                  <a:pos x="33" y="49"/>
                </a:cxn>
                <a:cxn ang="0">
                  <a:pos x="31" y="37"/>
                </a:cxn>
                <a:cxn ang="0">
                  <a:pos x="28" y="24"/>
                </a:cxn>
                <a:cxn ang="0">
                  <a:pos x="27" y="17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6" h="64">
                  <a:moveTo>
                    <a:pt x="0" y="1"/>
                  </a:moveTo>
                  <a:lnTo>
                    <a:pt x="3" y="6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4" y="27"/>
                  </a:lnTo>
                  <a:lnTo>
                    <a:pt x="17" y="33"/>
                  </a:lnTo>
                  <a:lnTo>
                    <a:pt x="18" y="38"/>
                  </a:lnTo>
                  <a:lnTo>
                    <a:pt x="21" y="44"/>
                  </a:lnTo>
                  <a:lnTo>
                    <a:pt x="22" y="49"/>
                  </a:lnTo>
                  <a:lnTo>
                    <a:pt x="27" y="55"/>
                  </a:lnTo>
                  <a:lnTo>
                    <a:pt x="30" y="58"/>
                  </a:lnTo>
                  <a:lnTo>
                    <a:pt x="33" y="61"/>
                  </a:lnTo>
                  <a:lnTo>
                    <a:pt x="36" y="64"/>
                  </a:lnTo>
                  <a:lnTo>
                    <a:pt x="33" y="49"/>
                  </a:lnTo>
                  <a:lnTo>
                    <a:pt x="31" y="37"/>
                  </a:lnTo>
                  <a:lnTo>
                    <a:pt x="28" y="24"/>
                  </a:lnTo>
                  <a:lnTo>
                    <a:pt x="27" y="17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5" name="Freeform 325"/>
            <p:cNvSpPr>
              <a:spLocks/>
            </p:cNvSpPr>
            <p:nvPr/>
          </p:nvSpPr>
          <p:spPr bwMode="auto">
            <a:xfrm>
              <a:off x="1096" y="3006"/>
              <a:ext cx="3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6"/>
                </a:cxn>
                <a:cxn ang="0">
                  <a:pos x="6" y="13"/>
                </a:cxn>
                <a:cxn ang="0">
                  <a:pos x="11" y="21"/>
                </a:cxn>
                <a:cxn ang="0">
                  <a:pos x="14" y="27"/>
                </a:cxn>
                <a:cxn ang="0">
                  <a:pos x="17" y="33"/>
                </a:cxn>
                <a:cxn ang="0">
                  <a:pos x="18" y="38"/>
                </a:cxn>
                <a:cxn ang="0">
                  <a:pos x="21" y="44"/>
                </a:cxn>
                <a:cxn ang="0">
                  <a:pos x="22" y="49"/>
                </a:cxn>
                <a:cxn ang="0">
                  <a:pos x="27" y="55"/>
                </a:cxn>
                <a:cxn ang="0">
                  <a:pos x="30" y="58"/>
                </a:cxn>
                <a:cxn ang="0">
                  <a:pos x="33" y="61"/>
                </a:cxn>
                <a:cxn ang="0">
                  <a:pos x="36" y="64"/>
                </a:cxn>
                <a:cxn ang="0">
                  <a:pos x="33" y="49"/>
                </a:cxn>
                <a:cxn ang="0">
                  <a:pos x="31" y="37"/>
                </a:cxn>
                <a:cxn ang="0">
                  <a:pos x="28" y="24"/>
                </a:cxn>
                <a:cxn ang="0">
                  <a:pos x="27" y="17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6" h="64">
                  <a:moveTo>
                    <a:pt x="0" y="1"/>
                  </a:moveTo>
                  <a:lnTo>
                    <a:pt x="3" y="6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4" y="27"/>
                  </a:lnTo>
                  <a:lnTo>
                    <a:pt x="17" y="33"/>
                  </a:lnTo>
                  <a:lnTo>
                    <a:pt x="18" y="38"/>
                  </a:lnTo>
                  <a:lnTo>
                    <a:pt x="21" y="44"/>
                  </a:lnTo>
                  <a:lnTo>
                    <a:pt x="22" y="49"/>
                  </a:lnTo>
                  <a:lnTo>
                    <a:pt x="27" y="55"/>
                  </a:lnTo>
                  <a:lnTo>
                    <a:pt x="30" y="58"/>
                  </a:lnTo>
                  <a:lnTo>
                    <a:pt x="33" y="61"/>
                  </a:lnTo>
                  <a:lnTo>
                    <a:pt x="36" y="64"/>
                  </a:lnTo>
                  <a:lnTo>
                    <a:pt x="33" y="49"/>
                  </a:lnTo>
                  <a:lnTo>
                    <a:pt x="31" y="37"/>
                  </a:lnTo>
                  <a:lnTo>
                    <a:pt x="28" y="24"/>
                  </a:lnTo>
                  <a:lnTo>
                    <a:pt x="27" y="17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6" name="Freeform 326"/>
            <p:cNvSpPr>
              <a:spLocks/>
            </p:cNvSpPr>
            <p:nvPr/>
          </p:nvSpPr>
          <p:spPr bwMode="auto">
            <a:xfrm>
              <a:off x="1036" y="2956"/>
              <a:ext cx="127" cy="181"/>
            </a:xfrm>
            <a:custGeom>
              <a:avLst/>
              <a:gdLst/>
              <a:ahLst/>
              <a:cxnLst>
                <a:cxn ang="0">
                  <a:pos x="127" y="181"/>
                </a:cxn>
                <a:cxn ang="0">
                  <a:pos x="0" y="181"/>
                </a:cxn>
                <a:cxn ang="0">
                  <a:pos x="0" y="173"/>
                </a:cxn>
                <a:cxn ang="0">
                  <a:pos x="1" y="167"/>
                </a:cxn>
                <a:cxn ang="0">
                  <a:pos x="4" y="156"/>
                </a:cxn>
                <a:cxn ang="0">
                  <a:pos x="7" y="148"/>
                </a:cxn>
                <a:cxn ang="0">
                  <a:pos x="10" y="137"/>
                </a:cxn>
                <a:cxn ang="0">
                  <a:pos x="13" y="131"/>
                </a:cxn>
                <a:cxn ang="0">
                  <a:pos x="16" y="122"/>
                </a:cxn>
                <a:cxn ang="0">
                  <a:pos x="14" y="117"/>
                </a:cxn>
                <a:cxn ang="0">
                  <a:pos x="13" y="111"/>
                </a:cxn>
                <a:cxn ang="0">
                  <a:pos x="11" y="105"/>
                </a:cxn>
                <a:cxn ang="0">
                  <a:pos x="11" y="100"/>
                </a:cxn>
                <a:cxn ang="0">
                  <a:pos x="10" y="93"/>
                </a:cxn>
                <a:cxn ang="0">
                  <a:pos x="10" y="79"/>
                </a:cxn>
                <a:cxn ang="0">
                  <a:pos x="9" y="56"/>
                </a:cxn>
                <a:cxn ang="0">
                  <a:pos x="10" y="30"/>
                </a:cxn>
                <a:cxn ang="0">
                  <a:pos x="10" y="14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7" y="11"/>
                </a:cxn>
                <a:cxn ang="0">
                  <a:pos x="20" y="16"/>
                </a:cxn>
                <a:cxn ang="0">
                  <a:pos x="23" y="19"/>
                </a:cxn>
                <a:cxn ang="0">
                  <a:pos x="29" y="23"/>
                </a:cxn>
                <a:cxn ang="0">
                  <a:pos x="32" y="25"/>
                </a:cxn>
                <a:cxn ang="0">
                  <a:pos x="37" y="28"/>
                </a:cxn>
                <a:cxn ang="0">
                  <a:pos x="43" y="34"/>
                </a:cxn>
                <a:cxn ang="0">
                  <a:pos x="45" y="37"/>
                </a:cxn>
                <a:cxn ang="0">
                  <a:pos x="47" y="39"/>
                </a:cxn>
                <a:cxn ang="0">
                  <a:pos x="48" y="40"/>
                </a:cxn>
                <a:cxn ang="0">
                  <a:pos x="51" y="45"/>
                </a:cxn>
                <a:cxn ang="0">
                  <a:pos x="53" y="48"/>
                </a:cxn>
                <a:cxn ang="0">
                  <a:pos x="54" y="50"/>
                </a:cxn>
                <a:cxn ang="0">
                  <a:pos x="45" y="50"/>
                </a:cxn>
                <a:cxn ang="0">
                  <a:pos x="35" y="50"/>
                </a:cxn>
                <a:cxn ang="0">
                  <a:pos x="35" y="110"/>
                </a:cxn>
                <a:cxn ang="0">
                  <a:pos x="65" y="131"/>
                </a:cxn>
                <a:cxn ang="0">
                  <a:pos x="88" y="116"/>
                </a:cxn>
                <a:cxn ang="0">
                  <a:pos x="91" y="117"/>
                </a:cxn>
                <a:cxn ang="0">
                  <a:pos x="96" y="122"/>
                </a:cxn>
                <a:cxn ang="0">
                  <a:pos x="97" y="124"/>
                </a:cxn>
                <a:cxn ang="0">
                  <a:pos x="102" y="137"/>
                </a:cxn>
                <a:cxn ang="0">
                  <a:pos x="103" y="144"/>
                </a:cxn>
                <a:cxn ang="0">
                  <a:pos x="108" y="154"/>
                </a:cxn>
                <a:cxn ang="0">
                  <a:pos x="111" y="161"/>
                </a:cxn>
                <a:cxn ang="0">
                  <a:pos x="115" y="168"/>
                </a:cxn>
                <a:cxn ang="0">
                  <a:pos x="119" y="173"/>
                </a:cxn>
                <a:cxn ang="0">
                  <a:pos x="125" y="181"/>
                </a:cxn>
                <a:cxn ang="0">
                  <a:pos x="127" y="181"/>
                </a:cxn>
              </a:cxnLst>
              <a:rect l="0" t="0" r="r" b="b"/>
              <a:pathLst>
                <a:path w="127" h="181">
                  <a:moveTo>
                    <a:pt x="127" y="181"/>
                  </a:moveTo>
                  <a:lnTo>
                    <a:pt x="0" y="181"/>
                  </a:lnTo>
                  <a:lnTo>
                    <a:pt x="0" y="173"/>
                  </a:lnTo>
                  <a:lnTo>
                    <a:pt x="1" y="167"/>
                  </a:lnTo>
                  <a:lnTo>
                    <a:pt x="4" y="156"/>
                  </a:lnTo>
                  <a:lnTo>
                    <a:pt x="7" y="148"/>
                  </a:lnTo>
                  <a:lnTo>
                    <a:pt x="10" y="137"/>
                  </a:lnTo>
                  <a:lnTo>
                    <a:pt x="13" y="131"/>
                  </a:lnTo>
                  <a:lnTo>
                    <a:pt x="16" y="122"/>
                  </a:lnTo>
                  <a:lnTo>
                    <a:pt x="14" y="117"/>
                  </a:lnTo>
                  <a:lnTo>
                    <a:pt x="13" y="111"/>
                  </a:lnTo>
                  <a:lnTo>
                    <a:pt x="11" y="105"/>
                  </a:lnTo>
                  <a:lnTo>
                    <a:pt x="11" y="100"/>
                  </a:lnTo>
                  <a:lnTo>
                    <a:pt x="10" y="93"/>
                  </a:lnTo>
                  <a:lnTo>
                    <a:pt x="10" y="79"/>
                  </a:lnTo>
                  <a:lnTo>
                    <a:pt x="9" y="56"/>
                  </a:lnTo>
                  <a:lnTo>
                    <a:pt x="10" y="30"/>
                  </a:lnTo>
                  <a:lnTo>
                    <a:pt x="10" y="14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7" y="11"/>
                  </a:lnTo>
                  <a:lnTo>
                    <a:pt x="20" y="16"/>
                  </a:lnTo>
                  <a:lnTo>
                    <a:pt x="23" y="19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5" y="37"/>
                  </a:lnTo>
                  <a:lnTo>
                    <a:pt x="47" y="39"/>
                  </a:lnTo>
                  <a:lnTo>
                    <a:pt x="48" y="40"/>
                  </a:lnTo>
                  <a:lnTo>
                    <a:pt x="51" y="45"/>
                  </a:lnTo>
                  <a:lnTo>
                    <a:pt x="53" y="48"/>
                  </a:lnTo>
                  <a:lnTo>
                    <a:pt x="54" y="50"/>
                  </a:lnTo>
                  <a:lnTo>
                    <a:pt x="45" y="50"/>
                  </a:lnTo>
                  <a:lnTo>
                    <a:pt x="35" y="50"/>
                  </a:lnTo>
                  <a:lnTo>
                    <a:pt x="35" y="110"/>
                  </a:lnTo>
                  <a:lnTo>
                    <a:pt x="65" y="131"/>
                  </a:lnTo>
                  <a:lnTo>
                    <a:pt x="88" y="116"/>
                  </a:lnTo>
                  <a:lnTo>
                    <a:pt x="91" y="117"/>
                  </a:lnTo>
                  <a:lnTo>
                    <a:pt x="96" y="122"/>
                  </a:lnTo>
                  <a:lnTo>
                    <a:pt x="97" y="124"/>
                  </a:lnTo>
                  <a:lnTo>
                    <a:pt x="102" y="137"/>
                  </a:lnTo>
                  <a:lnTo>
                    <a:pt x="103" y="144"/>
                  </a:lnTo>
                  <a:lnTo>
                    <a:pt x="108" y="154"/>
                  </a:lnTo>
                  <a:lnTo>
                    <a:pt x="111" y="161"/>
                  </a:lnTo>
                  <a:lnTo>
                    <a:pt x="115" y="168"/>
                  </a:lnTo>
                  <a:lnTo>
                    <a:pt x="119" y="173"/>
                  </a:lnTo>
                  <a:lnTo>
                    <a:pt x="125" y="181"/>
                  </a:lnTo>
                  <a:lnTo>
                    <a:pt x="127" y="181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7" name="Freeform 327"/>
            <p:cNvSpPr>
              <a:spLocks/>
            </p:cNvSpPr>
            <p:nvPr/>
          </p:nvSpPr>
          <p:spPr bwMode="auto">
            <a:xfrm>
              <a:off x="1036" y="2956"/>
              <a:ext cx="127" cy="181"/>
            </a:xfrm>
            <a:custGeom>
              <a:avLst/>
              <a:gdLst/>
              <a:ahLst/>
              <a:cxnLst>
                <a:cxn ang="0">
                  <a:pos x="127" y="181"/>
                </a:cxn>
                <a:cxn ang="0">
                  <a:pos x="0" y="181"/>
                </a:cxn>
                <a:cxn ang="0">
                  <a:pos x="0" y="173"/>
                </a:cxn>
                <a:cxn ang="0">
                  <a:pos x="1" y="167"/>
                </a:cxn>
                <a:cxn ang="0">
                  <a:pos x="4" y="156"/>
                </a:cxn>
                <a:cxn ang="0">
                  <a:pos x="7" y="148"/>
                </a:cxn>
                <a:cxn ang="0">
                  <a:pos x="10" y="137"/>
                </a:cxn>
                <a:cxn ang="0">
                  <a:pos x="13" y="131"/>
                </a:cxn>
                <a:cxn ang="0">
                  <a:pos x="16" y="122"/>
                </a:cxn>
                <a:cxn ang="0">
                  <a:pos x="14" y="117"/>
                </a:cxn>
                <a:cxn ang="0">
                  <a:pos x="13" y="111"/>
                </a:cxn>
                <a:cxn ang="0">
                  <a:pos x="11" y="105"/>
                </a:cxn>
                <a:cxn ang="0">
                  <a:pos x="11" y="100"/>
                </a:cxn>
                <a:cxn ang="0">
                  <a:pos x="10" y="93"/>
                </a:cxn>
                <a:cxn ang="0">
                  <a:pos x="10" y="79"/>
                </a:cxn>
                <a:cxn ang="0">
                  <a:pos x="9" y="56"/>
                </a:cxn>
                <a:cxn ang="0">
                  <a:pos x="10" y="30"/>
                </a:cxn>
                <a:cxn ang="0">
                  <a:pos x="10" y="14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7" y="11"/>
                </a:cxn>
                <a:cxn ang="0">
                  <a:pos x="20" y="16"/>
                </a:cxn>
                <a:cxn ang="0">
                  <a:pos x="23" y="19"/>
                </a:cxn>
                <a:cxn ang="0">
                  <a:pos x="29" y="23"/>
                </a:cxn>
                <a:cxn ang="0">
                  <a:pos x="32" y="25"/>
                </a:cxn>
                <a:cxn ang="0">
                  <a:pos x="37" y="28"/>
                </a:cxn>
                <a:cxn ang="0">
                  <a:pos x="43" y="34"/>
                </a:cxn>
                <a:cxn ang="0">
                  <a:pos x="45" y="37"/>
                </a:cxn>
                <a:cxn ang="0">
                  <a:pos x="47" y="39"/>
                </a:cxn>
                <a:cxn ang="0">
                  <a:pos x="48" y="40"/>
                </a:cxn>
                <a:cxn ang="0">
                  <a:pos x="51" y="45"/>
                </a:cxn>
                <a:cxn ang="0">
                  <a:pos x="53" y="48"/>
                </a:cxn>
                <a:cxn ang="0">
                  <a:pos x="54" y="50"/>
                </a:cxn>
                <a:cxn ang="0">
                  <a:pos x="45" y="50"/>
                </a:cxn>
                <a:cxn ang="0">
                  <a:pos x="35" y="50"/>
                </a:cxn>
                <a:cxn ang="0">
                  <a:pos x="35" y="110"/>
                </a:cxn>
                <a:cxn ang="0">
                  <a:pos x="65" y="131"/>
                </a:cxn>
                <a:cxn ang="0">
                  <a:pos x="88" y="116"/>
                </a:cxn>
                <a:cxn ang="0">
                  <a:pos x="91" y="117"/>
                </a:cxn>
                <a:cxn ang="0">
                  <a:pos x="96" y="122"/>
                </a:cxn>
                <a:cxn ang="0">
                  <a:pos x="97" y="124"/>
                </a:cxn>
                <a:cxn ang="0">
                  <a:pos x="102" y="137"/>
                </a:cxn>
                <a:cxn ang="0">
                  <a:pos x="103" y="144"/>
                </a:cxn>
                <a:cxn ang="0">
                  <a:pos x="108" y="154"/>
                </a:cxn>
                <a:cxn ang="0">
                  <a:pos x="111" y="161"/>
                </a:cxn>
                <a:cxn ang="0">
                  <a:pos x="115" y="168"/>
                </a:cxn>
                <a:cxn ang="0">
                  <a:pos x="119" y="173"/>
                </a:cxn>
                <a:cxn ang="0">
                  <a:pos x="125" y="181"/>
                </a:cxn>
                <a:cxn ang="0">
                  <a:pos x="127" y="181"/>
                </a:cxn>
              </a:cxnLst>
              <a:rect l="0" t="0" r="r" b="b"/>
              <a:pathLst>
                <a:path w="127" h="181">
                  <a:moveTo>
                    <a:pt x="127" y="181"/>
                  </a:moveTo>
                  <a:lnTo>
                    <a:pt x="0" y="181"/>
                  </a:lnTo>
                  <a:lnTo>
                    <a:pt x="0" y="173"/>
                  </a:lnTo>
                  <a:lnTo>
                    <a:pt x="1" y="167"/>
                  </a:lnTo>
                  <a:lnTo>
                    <a:pt x="4" y="156"/>
                  </a:lnTo>
                  <a:lnTo>
                    <a:pt x="7" y="148"/>
                  </a:lnTo>
                  <a:lnTo>
                    <a:pt x="10" y="137"/>
                  </a:lnTo>
                  <a:lnTo>
                    <a:pt x="13" y="131"/>
                  </a:lnTo>
                  <a:lnTo>
                    <a:pt x="16" y="122"/>
                  </a:lnTo>
                  <a:lnTo>
                    <a:pt x="14" y="117"/>
                  </a:lnTo>
                  <a:lnTo>
                    <a:pt x="13" y="111"/>
                  </a:lnTo>
                  <a:lnTo>
                    <a:pt x="11" y="105"/>
                  </a:lnTo>
                  <a:lnTo>
                    <a:pt x="11" y="100"/>
                  </a:lnTo>
                  <a:lnTo>
                    <a:pt x="10" y="93"/>
                  </a:lnTo>
                  <a:lnTo>
                    <a:pt x="10" y="79"/>
                  </a:lnTo>
                  <a:lnTo>
                    <a:pt x="9" y="56"/>
                  </a:lnTo>
                  <a:lnTo>
                    <a:pt x="10" y="30"/>
                  </a:lnTo>
                  <a:lnTo>
                    <a:pt x="10" y="14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7" y="11"/>
                  </a:lnTo>
                  <a:lnTo>
                    <a:pt x="20" y="16"/>
                  </a:lnTo>
                  <a:lnTo>
                    <a:pt x="23" y="19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5" y="37"/>
                  </a:lnTo>
                  <a:lnTo>
                    <a:pt x="47" y="39"/>
                  </a:lnTo>
                  <a:lnTo>
                    <a:pt x="48" y="40"/>
                  </a:lnTo>
                  <a:lnTo>
                    <a:pt x="51" y="45"/>
                  </a:lnTo>
                  <a:lnTo>
                    <a:pt x="53" y="48"/>
                  </a:lnTo>
                  <a:lnTo>
                    <a:pt x="54" y="50"/>
                  </a:lnTo>
                  <a:lnTo>
                    <a:pt x="45" y="50"/>
                  </a:lnTo>
                  <a:lnTo>
                    <a:pt x="35" y="50"/>
                  </a:lnTo>
                  <a:lnTo>
                    <a:pt x="35" y="110"/>
                  </a:lnTo>
                  <a:lnTo>
                    <a:pt x="65" y="131"/>
                  </a:lnTo>
                  <a:lnTo>
                    <a:pt x="88" y="116"/>
                  </a:lnTo>
                  <a:lnTo>
                    <a:pt x="91" y="117"/>
                  </a:lnTo>
                  <a:lnTo>
                    <a:pt x="96" y="122"/>
                  </a:lnTo>
                  <a:lnTo>
                    <a:pt x="97" y="124"/>
                  </a:lnTo>
                  <a:lnTo>
                    <a:pt x="102" y="137"/>
                  </a:lnTo>
                  <a:lnTo>
                    <a:pt x="103" y="144"/>
                  </a:lnTo>
                  <a:lnTo>
                    <a:pt x="108" y="154"/>
                  </a:lnTo>
                  <a:lnTo>
                    <a:pt x="111" y="161"/>
                  </a:lnTo>
                  <a:lnTo>
                    <a:pt x="115" y="168"/>
                  </a:lnTo>
                  <a:lnTo>
                    <a:pt x="119" y="173"/>
                  </a:lnTo>
                  <a:lnTo>
                    <a:pt x="125" y="181"/>
                  </a:lnTo>
                  <a:lnTo>
                    <a:pt x="127" y="1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8" name="Line 328"/>
            <p:cNvSpPr>
              <a:spLocks noChangeShapeType="1"/>
            </p:cNvSpPr>
            <p:nvPr/>
          </p:nvSpPr>
          <p:spPr bwMode="auto">
            <a:xfrm>
              <a:off x="1163" y="313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89" name="Freeform 329"/>
            <p:cNvSpPr>
              <a:spLocks/>
            </p:cNvSpPr>
            <p:nvPr/>
          </p:nvSpPr>
          <p:spPr bwMode="auto">
            <a:xfrm>
              <a:off x="1133" y="3080"/>
              <a:ext cx="54" cy="5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22" y="49"/>
                </a:cxn>
                <a:cxn ang="0">
                  <a:pos x="18" y="44"/>
                </a:cxn>
                <a:cxn ang="0">
                  <a:pos x="14" y="40"/>
                </a:cxn>
                <a:cxn ang="0">
                  <a:pos x="12" y="37"/>
                </a:cxn>
                <a:cxn ang="0">
                  <a:pos x="11" y="33"/>
                </a:cxn>
                <a:cxn ang="0">
                  <a:pos x="11" y="30"/>
                </a:cxn>
                <a:cxn ang="0">
                  <a:pos x="6" y="20"/>
                </a:cxn>
                <a:cxn ang="0">
                  <a:pos x="5" y="1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9"/>
                </a:cxn>
                <a:cxn ang="0">
                  <a:pos x="18" y="13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7" y="21"/>
                </a:cxn>
                <a:cxn ang="0">
                  <a:pos x="30" y="24"/>
                </a:cxn>
                <a:cxn ang="0">
                  <a:pos x="33" y="27"/>
                </a:cxn>
                <a:cxn ang="0">
                  <a:pos x="54" y="52"/>
                </a:cxn>
                <a:cxn ang="0">
                  <a:pos x="51" y="53"/>
                </a:cxn>
                <a:cxn ang="0">
                  <a:pos x="46" y="55"/>
                </a:cxn>
                <a:cxn ang="0">
                  <a:pos x="42" y="57"/>
                </a:cxn>
                <a:cxn ang="0">
                  <a:pos x="30" y="57"/>
                </a:cxn>
                <a:cxn ang="0">
                  <a:pos x="28" y="55"/>
                </a:cxn>
              </a:cxnLst>
              <a:rect l="0" t="0" r="r" b="b"/>
              <a:pathLst>
                <a:path w="54" h="57">
                  <a:moveTo>
                    <a:pt x="28" y="55"/>
                  </a:moveTo>
                  <a:lnTo>
                    <a:pt x="22" y="49"/>
                  </a:lnTo>
                  <a:lnTo>
                    <a:pt x="18" y="44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6" y="20"/>
                  </a:lnTo>
                  <a:lnTo>
                    <a:pt x="5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8" y="13"/>
                  </a:lnTo>
                  <a:lnTo>
                    <a:pt x="22" y="16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3" y="27"/>
                  </a:lnTo>
                  <a:lnTo>
                    <a:pt x="54" y="52"/>
                  </a:lnTo>
                  <a:lnTo>
                    <a:pt x="51" y="53"/>
                  </a:lnTo>
                  <a:lnTo>
                    <a:pt x="46" y="55"/>
                  </a:lnTo>
                  <a:lnTo>
                    <a:pt x="42" y="57"/>
                  </a:lnTo>
                  <a:lnTo>
                    <a:pt x="30" y="57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0" name="Freeform 330"/>
            <p:cNvSpPr>
              <a:spLocks/>
            </p:cNvSpPr>
            <p:nvPr/>
          </p:nvSpPr>
          <p:spPr bwMode="auto">
            <a:xfrm>
              <a:off x="1133" y="3080"/>
              <a:ext cx="54" cy="5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22" y="49"/>
                </a:cxn>
                <a:cxn ang="0">
                  <a:pos x="18" y="44"/>
                </a:cxn>
                <a:cxn ang="0">
                  <a:pos x="14" y="40"/>
                </a:cxn>
                <a:cxn ang="0">
                  <a:pos x="12" y="37"/>
                </a:cxn>
                <a:cxn ang="0">
                  <a:pos x="11" y="33"/>
                </a:cxn>
                <a:cxn ang="0">
                  <a:pos x="11" y="30"/>
                </a:cxn>
                <a:cxn ang="0">
                  <a:pos x="6" y="20"/>
                </a:cxn>
                <a:cxn ang="0">
                  <a:pos x="5" y="1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4" y="9"/>
                </a:cxn>
                <a:cxn ang="0">
                  <a:pos x="18" y="13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7" y="21"/>
                </a:cxn>
                <a:cxn ang="0">
                  <a:pos x="30" y="24"/>
                </a:cxn>
                <a:cxn ang="0">
                  <a:pos x="33" y="27"/>
                </a:cxn>
                <a:cxn ang="0">
                  <a:pos x="54" y="52"/>
                </a:cxn>
                <a:cxn ang="0">
                  <a:pos x="51" y="53"/>
                </a:cxn>
                <a:cxn ang="0">
                  <a:pos x="46" y="55"/>
                </a:cxn>
                <a:cxn ang="0">
                  <a:pos x="42" y="57"/>
                </a:cxn>
                <a:cxn ang="0">
                  <a:pos x="30" y="57"/>
                </a:cxn>
                <a:cxn ang="0">
                  <a:pos x="28" y="55"/>
                </a:cxn>
              </a:cxnLst>
              <a:rect l="0" t="0" r="r" b="b"/>
              <a:pathLst>
                <a:path w="54" h="57">
                  <a:moveTo>
                    <a:pt x="28" y="55"/>
                  </a:moveTo>
                  <a:lnTo>
                    <a:pt x="22" y="49"/>
                  </a:lnTo>
                  <a:lnTo>
                    <a:pt x="18" y="44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6" y="20"/>
                  </a:lnTo>
                  <a:lnTo>
                    <a:pt x="5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4"/>
                  </a:lnTo>
                  <a:lnTo>
                    <a:pt x="14" y="9"/>
                  </a:lnTo>
                  <a:lnTo>
                    <a:pt x="18" y="13"/>
                  </a:lnTo>
                  <a:lnTo>
                    <a:pt x="22" y="16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3" y="27"/>
                  </a:lnTo>
                  <a:lnTo>
                    <a:pt x="54" y="52"/>
                  </a:lnTo>
                  <a:lnTo>
                    <a:pt x="51" y="53"/>
                  </a:lnTo>
                  <a:lnTo>
                    <a:pt x="46" y="55"/>
                  </a:lnTo>
                  <a:lnTo>
                    <a:pt x="42" y="57"/>
                  </a:lnTo>
                  <a:lnTo>
                    <a:pt x="30" y="57"/>
                  </a:lnTo>
                  <a:lnTo>
                    <a:pt x="28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1" name="Freeform 331"/>
            <p:cNvSpPr>
              <a:spLocks/>
            </p:cNvSpPr>
            <p:nvPr/>
          </p:nvSpPr>
          <p:spPr bwMode="auto">
            <a:xfrm>
              <a:off x="1045" y="2935"/>
              <a:ext cx="144" cy="198"/>
            </a:xfrm>
            <a:custGeom>
              <a:avLst/>
              <a:gdLst/>
              <a:ahLst/>
              <a:cxnLst>
                <a:cxn ang="0">
                  <a:pos x="90" y="145"/>
                </a:cxn>
                <a:cxn ang="0">
                  <a:pos x="106" y="158"/>
                </a:cxn>
                <a:cxn ang="0">
                  <a:pos x="113" y="163"/>
                </a:cxn>
                <a:cxn ang="0">
                  <a:pos x="118" y="169"/>
                </a:cxn>
                <a:cxn ang="0">
                  <a:pos x="125" y="178"/>
                </a:cxn>
                <a:cxn ang="0">
                  <a:pos x="139" y="198"/>
                </a:cxn>
                <a:cxn ang="0">
                  <a:pos x="144" y="197"/>
                </a:cxn>
                <a:cxn ang="0">
                  <a:pos x="121" y="163"/>
                </a:cxn>
                <a:cxn ang="0">
                  <a:pos x="115" y="157"/>
                </a:cxn>
                <a:cxn ang="0">
                  <a:pos x="100" y="146"/>
                </a:cxn>
                <a:cxn ang="0">
                  <a:pos x="84" y="132"/>
                </a:cxn>
                <a:cxn ang="0">
                  <a:pos x="73" y="120"/>
                </a:cxn>
                <a:cxn ang="0">
                  <a:pos x="65" y="98"/>
                </a:cxn>
                <a:cxn ang="0">
                  <a:pos x="54" y="77"/>
                </a:cxn>
                <a:cxn ang="0">
                  <a:pos x="48" y="66"/>
                </a:cxn>
                <a:cxn ang="0">
                  <a:pos x="42" y="57"/>
                </a:cxn>
                <a:cxn ang="0">
                  <a:pos x="36" y="49"/>
                </a:cxn>
                <a:cxn ang="0">
                  <a:pos x="28" y="43"/>
                </a:cxn>
                <a:cxn ang="0">
                  <a:pos x="20" y="37"/>
                </a:cxn>
                <a:cxn ang="0">
                  <a:pos x="14" y="29"/>
                </a:cxn>
                <a:cxn ang="0">
                  <a:pos x="8" y="21"/>
                </a:cxn>
                <a:cxn ang="0">
                  <a:pos x="7" y="12"/>
                </a:cxn>
                <a:cxn ang="0">
                  <a:pos x="5" y="6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4" y="23"/>
                </a:cxn>
                <a:cxn ang="0">
                  <a:pos x="8" y="32"/>
                </a:cxn>
                <a:cxn ang="0">
                  <a:pos x="14" y="40"/>
                </a:cxn>
                <a:cxn ang="0">
                  <a:pos x="23" y="46"/>
                </a:cxn>
                <a:cxn ang="0">
                  <a:pos x="34" y="55"/>
                </a:cxn>
                <a:cxn ang="0">
                  <a:pos x="38" y="60"/>
                </a:cxn>
                <a:cxn ang="0">
                  <a:pos x="42" y="66"/>
                </a:cxn>
                <a:cxn ang="0">
                  <a:pos x="50" y="78"/>
                </a:cxn>
                <a:cxn ang="0">
                  <a:pos x="60" y="101"/>
                </a:cxn>
                <a:cxn ang="0">
                  <a:pos x="68" y="120"/>
                </a:cxn>
                <a:cxn ang="0">
                  <a:pos x="75" y="132"/>
                </a:cxn>
                <a:cxn ang="0">
                  <a:pos x="82" y="138"/>
                </a:cxn>
                <a:cxn ang="0">
                  <a:pos x="88" y="145"/>
                </a:cxn>
              </a:cxnLst>
              <a:rect l="0" t="0" r="r" b="b"/>
              <a:pathLst>
                <a:path w="144" h="198">
                  <a:moveTo>
                    <a:pt x="88" y="145"/>
                  </a:moveTo>
                  <a:lnTo>
                    <a:pt x="90" y="145"/>
                  </a:lnTo>
                  <a:lnTo>
                    <a:pt x="102" y="154"/>
                  </a:lnTo>
                  <a:lnTo>
                    <a:pt x="106" y="158"/>
                  </a:lnTo>
                  <a:lnTo>
                    <a:pt x="110" y="161"/>
                  </a:lnTo>
                  <a:lnTo>
                    <a:pt x="113" y="163"/>
                  </a:lnTo>
                  <a:lnTo>
                    <a:pt x="115" y="166"/>
                  </a:lnTo>
                  <a:lnTo>
                    <a:pt x="118" y="169"/>
                  </a:lnTo>
                  <a:lnTo>
                    <a:pt x="121" y="172"/>
                  </a:lnTo>
                  <a:lnTo>
                    <a:pt x="125" y="178"/>
                  </a:lnTo>
                  <a:lnTo>
                    <a:pt x="127" y="182"/>
                  </a:lnTo>
                  <a:lnTo>
                    <a:pt x="139" y="198"/>
                  </a:lnTo>
                  <a:lnTo>
                    <a:pt x="140" y="198"/>
                  </a:lnTo>
                  <a:lnTo>
                    <a:pt x="144" y="197"/>
                  </a:lnTo>
                  <a:lnTo>
                    <a:pt x="124" y="169"/>
                  </a:lnTo>
                  <a:lnTo>
                    <a:pt x="121" y="163"/>
                  </a:lnTo>
                  <a:lnTo>
                    <a:pt x="118" y="160"/>
                  </a:lnTo>
                  <a:lnTo>
                    <a:pt x="115" y="157"/>
                  </a:lnTo>
                  <a:lnTo>
                    <a:pt x="106" y="151"/>
                  </a:lnTo>
                  <a:lnTo>
                    <a:pt x="100" y="146"/>
                  </a:lnTo>
                  <a:lnTo>
                    <a:pt x="87" y="135"/>
                  </a:lnTo>
                  <a:lnTo>
                    <a:pt x="84" y="132"/>
                  </a:lnTo>
                  <a:lnTo>
                    <a:pt x="81" y="129"/>
                  </a:lnTo>
                  <a:lnTo>
                    <a:pt x="73" y="120"/>
                  </a:lnTo>
                  <a:lnTo>
                    <a:pt x="69" y="109"/>
                  </a:lnTo>
                  <a:lnTo>
                    <a:pt x="65" y="98"/>
                  </a:lnTo>
                  <a:lnTo>
                    <a:pt x="57" y="81"/>
                  </a:lnTo>
                  <a:lnTo>
                    <a:pt x="54" y="77"/>
                  </a:lnTo>
                  <a:lnTo>
                    <a:pt x="51" y="71"/>
                  </a:lnTo>
                  <a:lnTo>
                    <a:pt x="48" y="66"/>
                  </a:lnTo>
                  <a:lnTo>
                    <a:pt x="45" y="60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36" y="49"/>
                  </a:lnTo>
                  <a:lnTo>
                    <a:pt x="32" y="46"/>
                  </a:lnTo>
                  <a:lnTo>
                    <a:pt x="28" y="43"/>
                  </a:lnTo>
                  <a:lnTo>
                    <a:pt x="23" y="38"/>
                  </a:lnTo>
                  <a:lnTo>
                    <a:pt x="20" y="37"/>
                  </a:lnTo>
                  <a:lnTo>
                    <a:pt x="17" y="34"/>
                  </a:lnTo>
                  <a:lnTo>
                    <a:pt x="14" y="29"/>
                  </a:lnTo>
                  <a:lnTo>
                    <a:pt x="11" y="26"/>
                  </a:lnTo>
                  <a:lnTo>
                    <a:pt x="8" y="21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11" y="37"/>
                  </a:lnTo>
                  <a:lnTo>
                    <a:pt x="14" y="40"/>
                  </a:lnTo>
                  <a:lnTo>
                    <a:pt x="20" y="44"/>
                  </a:lnTo>
                  <a:lnTo>
                    <a:pt x="23" y="46"/>
                  </a:lnTo>
                  <a:lnTo>
                    <a:pt x="28" y="51"/>
                  </a:lnTo>
                  <a:lnTo>
                    <a:pt x="34" y="55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42" y="66"/>
                  </a:lnTo>
                  <a:lnTo>
                    <a:pt x="44" y="69"/>
                  </a:lnTo>
                  <a:lnTo>
                    <a:pt x="50" y="78"/>
                  </a:lnTo>
                  <a:lnTo>
                    <a:pt x="57" y="97"/>
                  </a:lnTo>
                  <a:lnTo>
                    <a:pt x="60" y="101"/>
                  </a:lnTo>
                  <a:lnTo>
                    <a:pt x="63" y="109"/>
                  </a:lnTo>
                  <a:lnTo>
                    <a:pt x="68" y="120"/>
                  </a:lnTo>
                  <a:lnTo>
                    <a:pt x="71" y="126"/>
                  </a:lnTo>
                  <a:lnTo>
                    <a:pt x="75" y="132"/>
                  </a:lnTo>
                  <a:lnTo>
                    <a:pt x="79" y="137"/>
                  </a:lnTo>
                  <a:lnTo>
                    <a:pt x="82" y="138"/>
                  </a:lnTo>
                  <a:lnTo>
                    <a:pt x="87" y="143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2" name="Freeform 332"/>
            <p:cNvSpPr>
              <a:spLocks/>
            </p:cNvSpPr>
            <p:nvPr/>
          </p:nvSpPr>
          <p:spPr bwMode="auto">
            <a:xfrm>
              <a:off x="1045" y="2935"/>
              <a:ext cx="144" cy="198"/>
            </a:xfrm>
            <a:custGeom>
              <a:avLst/>
              <a:gdLst/>
              <a:ahLst/>
              <a:cxnLst>
                <a:cxn ang="0">
                  <a:pos x="90" y="145"/>
                </a:cxn>
                <a:cxn ang="0">
                  <a:pos x="106" y="158"/>
                </a:cxn>
                <a:cxn ang="0">
                  <a:pos x="113" y="163"/>
                </a:cxn>
                <a:cxn ang="0">
                  <a:pos x="118" y="169"/>
                </a:cxn>
                <a:cxn ang="0">
                  <a:pos x="125" y="178"/>
                </a:cxn>
                <a:cxn ang="0">
                  <a:pos x="139" y="198"/>
                </a:cxn>
                <a:cxn ang="0">
                  <a:pos x="144" y="197"/>
                </a:cxn>
                <a:cxn ang="0">
                  <a:pos x="121" y="163"/>
                </a:cxn>
                <a:cxn ang="0">
                  <a:pos x="115" y="157"/>
                </a:cxn>
                <a:cxn ang="0">
                  <a:pos x="100" y="146"/>
                </a:cxn>
                <a:cxn ang="0">
                  <a:pos x="84" y="132"/>
                </a:cxn>
                <a:cxn ang="0">
                  <a:pos x="73" y="120"/>
                </a:cxn>
                <a:cxn ang="0">
                  <a:pos x="65" y="98"/>
                </a:cxn>
                <a:cxn ang="0">
                  <a:pos x="54" y="77"/>
                </a:cxn>
                <a:cxn ang="0">
                  <a:pos x="48" y="66"/>
                </a:cxn>
                <a:cxn ang="0">
                  <a:pos x="42" y="57"/>
                </a:cxn>
                <a:cxn ang="0">
                  <a:pos x="36" y="49"/>
                </a:cxn>
                <a:cxn ang="0">
                  <a:pos x="28" y="43"/>
                </a:cxn>
                <a:cxn ang="0">
                  <a:pos x="20" y="37"/>
                </a:cxn>
                <a:cxn ang="0">
                  <a:pos x="14" y="29"/>
                </a:cxn>
                <a:cxn ang="0">
                  <a:pos x="8" y="21"/>
                </a:cxn>
                <a:cxn ang="0">
                  <a:pos x="7" y="12"/>
                </a:cxn>
                <a:cxn ang="0">
                  <a:pos x="5" y="6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4" y="23"/>
                </a:cxn>
                <a:cxn ang="0">
                  <a:pos x="8" y="32"/>
                </a:cxn>
                <a:cxn ang="0">
                  <a:pos x="14" y="40"/>
                </a:cxn>
                <a:cxn ang="0">
                  <a:pos x="23" y="46"/>
                </a:cxn>
                <a:cxn ang="0">
                  <a:pos x="34" y="55"/>
                </a:cxn>
                <a:cxn ang="0">
                  <a:pos x="38" y="60"/>
                </a:cxn>
                <a:cxn ang="0">
                  <a:pos x="42" y="66"/>
                </a:cxn>
                <a:cxn ang="0">
                  <a:pos x="50" y="78"/>
                </a:cxn>
                <a:cxn ang="0">
                  <a:pos x="60" y="101"/>
                </a:cxn>
                <a:cxn ang="0">
                  <a:pos x="68" y="120"/>
                </a:cxn>
                <a:cxn ang="0">
                  <a:pos x="75" y="132"/>
                </a:cxn>
                <a:cxn ang="0">
                  <a:pos x="82" y="138"/>
                </a:cxn>
                <a:cxn ang="0">
                  <a:pos x="88" y="145"/>
                </a:cxn>
              </a:cxnLst>
              <a:rect l="0" t="0" r="r" b="b"/>
              <a:pathLst>
                <a:path w="144" h="198">
                  <a:moveTo>
                    <a:pt x="88" y="145"/>
                  </a:moveTo>
                  <a:lnTo>
                    <a:pt x="90" y="145"/>
                  </a:lnTo>
                  <a:lnTo>
                    <a:pt x="102" y="154"/>
                  </a:lnTo>
                  <a:lnTo>
                    <a:pt x="106" y="158"/>
                  </a:lnTo>
                  <a:lnTo>
                    <a:pt x="110" y="161"/>
                  </a:lnTo>
                  <a:lnTo>
                    <a:pt x="113" y="163"/>
                  </a:lnTo>
                  <a:lnTo>
                    <a:pt x="115" y="166"/>
                  </a:lnTo>
                  <a:lnTo>
                    <a:pt x="118" y="169"/>
                  </a:lnTo>
                  <a:lnTo>
                    <a:pt x="121" y="172"/>
                  </a:lnTo>
                  <a:lnTo>
                    <a:pt x="125" y="178"/>
                  </a:lnTo>
                  <a:lnTo>
                    <a:pt x="127" y="182"/>
                  </a:lnTo>
                  <a:lnTo>
                    <a:pt x="139" y="198"/>
                  </a:lnTo>
                  <a:lnTo>
                    <a:pt x="140" y="198"/>
                  </a:lnTo>
                  <a:lnTo>
                    <a:pt x="144" y="197"/>
                  </a:lnTo>
                  <a:lnTo>
                    <a:pt x="124" y="169"/>
                  </a:lnTo>
                  <a:lnTo>
                    <a:pt x="121" y="163"/>
                  </a:lnTo>
                  <a:lnTo>
                    <a:pt x="118" y="160"/>
                  </a:lnTo>
                  <a:lnTo>
                    <a:pt x="115" y="157"/>
                  </a:lnTo>
                  <a:lnTo>
                    <a:pt x="106" y="151"/>
                  </a:lnTo>
                  <a:lnTo>
                    <a:pt x="100" y="146"/>
                  </a:lnTo>
                  <a:lnTo>
                    <a:pt x="87" y="135"/>
                  </a:lnTo>
                  <a:lnTo>
                    <a:pt x="84" y="132"/>
                  </a:lnTo>
                  <a:lnTo>
                    <a:pt x="81" y="129"/>
                  </a:lnTo>
                  <a:lnTo>
                    <a:pt x="73" y="120"/>
                  </a:lnTo>
                  <a:lnTo>
                    <a:pt x="69" y="109"/>
                  </a:lnTo>
                  <a:lnTo>
                    <a:pt x="65" y="98"/>
                  </a:lnTo>
                  <a:lnTo>
                    <a:pt x="57" y="81"/>
                  </a:lnTo>
                  <a:lnTo>
                    <a:pt x="54" y="77"/>
                  </a:lnTo>
                  <a:lnTo>
                    <a:pt x="51" y="71"/>
                  </a:lnTo>
                  <a:lnTo>
                    <a:pt x="48" y="66"/>
                  </a:lnTo>
                  <a:lnTo>
                    <a:pt x="45" y="60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36" y="49"/>
                  </a:lnTo>
                  <a:lnTo>
                    <a:pt x="32" y="46"/>
                  </a:lnTo>
                  <a:lnTo>
                    <a:pt x="28" y="43"/>
                  </a:lnTo>
                  <a:lnTo>
                    <a:pt x="23" y="38"/>
                  </a:lnTo>
                  <a:lnTo>
                    <a:pt x="20" y="37"/>
                  </a:lnTo>
                  <a:lnTo>
                    <a:pt x="17" y="34"/>
                  </a:lnTo>
                  <a:lnTo>
                    <a:pt x="14" y="29"/>
                  </a:lnTo>
                  <a:lnTo>
                    <a:pt x="11" y="26"/>
                  </a:lnTo>
                  <a:lnTo>
                    <a:pt x="8" y="21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8" y="32"/>
                  </a:lnTo>
                  <a:lnTo>
                    <a:pt x="11" y="37"/>
                  </a:lnTo>
                  <a:lnTo>
                    <a:pt x="14" y="40"/>
                  </a:lnTo>
                  <a:lnTo>
                    <a:pt x="20" y="44"/>
                  </a:lnTo>
                  <a:lnTo>
                    <a:pt x="23" y="46"/>
                  </a:lnTo>
                  <a:lnTo>
                    <a:pt x="28" y="51"/>
                  </a:lnTo>
                  <a:lnTo>
                    <a:pt x="34" y="55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42" y="66"/>
                  </a:lnTo>
                  <a:lnTo>
                    <a:pt x="44" y="69"/>
                  </a:lnTo>
                  <a:lnTo>
                    <a:pt x="50" y="78"/>
                  </a:lnTo>
                  <a:lnTo>
                    <a:pt x="57" y="97"/>
                  </a:lnTo>
                  <a:lnTo>
                    <a:pt x="60" y="101"/>
                  </a:lnTo>
                  <a:lnTo>
                    <a:pt x="63" y="109"/>
                  </a:lnTo>
                  <a:lnTo>
                    <a:pt x="68" y="120"/>
                  </a:lnTo>
                  <a:lnTo>
                    <a:pt x="71" y="126"/>
                  </a:lnTo>
                  <a:lnTo>
                    <a:pt x="75" y="132"/>
                  </a:lnTo>
                  <a:lnTo>
                    <a:pt x="79" y="137"/>
                  </a:lnTo>
                  <a:lnTo>
                    <a:pt x="82" y="138"/>
                  </a:lnTo>
                  <a:lnTo>
                    <a:pt x="87" y="143"/>
                  </a:lnTo>
                  <a:lnTo>
                    <a:pt x="88" y="1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3" name="Freeform 333"/>
            <p:cNvSpPr>
              <a:spLocks/>
            </p:cNvSpPr>
            <p:nvPr/>
          </p:nvSpPr>
          <p:spPr bwMode="auto">
            <a:xfrm>
              <a:off x="922" y="2868"/>
              <a:ext cx="111" cy="269"/>
            </a:xfrm>
            <a:custGeom>
              <a:avLst/>
              <a:gdLst/>
              <a:ahLst/>
              <a:cxnLst>
                <a:cxn ang="0">
                  <a:pos x="35" y="232"/>
                </a:cxn>
                <a:cxn ang="0">
                  <a:pos x="47" y="232"/>
                </a:cxn>
                <a:cxn ang="0">
                  <a:pos x="43" y="215"/>
                </a:cxn>
                <a:cxn ang="0">
                  <a:pos x="3" y="70"/>
                </a:cxn>
                <a:cxn ang="0">
                  <a:pos x="0" y="62"/>
                </a:cxn>
                <a:cxn ang="0">
                  <a:pos x="1" y="62"/>
                </a:cxn>
                <a:cxn ang="0">
                  <a:pos x="3" y="57"/>
                </a:cxn>
                <a:cxn ang="0">
                  <a:pos x="6" y="50"/>
                </a:cxn>
                <a:cxn ang="0">
                  <a:pos x="10" y="42"/>
                </a:cxn>
                <a:cxn ang="0">
                  <a:pos x="13" y="37"/>
                </a:cxn>
                <a:cxn ang="0">
                  <a:pos x="15" y="34"/>
                </a:cxn>
                <a:cxn ang="0">
                  <a:pos x="16" y="33"/>
                </a:cxn>
                <a:cxn ang="0">
                  <a:pos x="19" y="31"/>
                </a:cxn>
                <a:cxn ang="0">
                  <a:pos x="23" y="28"/>
                </a:cxn>
                <a:cxn ang="0">
                  <a:pos x="28" y="25"/>
                </a:cxn>
                <a:cxn ang="0">
                  <a:pos x="32" y="22"/>
                </a:cxn>
                <a:cxn ang="0">
                  <a:pos x="87" y="0"/>
                </a:cxn>
                <a:cxn ang="0">
                  <a:pos x="87" y="45"/>
                </a:cxn>
                <a:cxn ang="0">
                  <a:pos x="88" y="47"/>
                </a:cxn>
                <a:cxn ang="0">
                  <a:pos x="90" y="45"/>
                </a:cxn>
                <a:cxn ang="0">
                  <a:pos x="91" y="45"/>
                </a:cxn>
                <a:cxn ang="0">
                  <a:pos x="99" y="39"/>
                </a:cxn>
                <a:cxn ang="0">
                  <a:pos x="103" y="33"/>
                </a:cxn>
                <a:cxn ang="0">
                  <a:pos x="109" y="27"/>
                </a:cxn>
                <a:cxn ang="0">
                  <a:pos x="109" y="25"/>
                </a:cxn>
                <a:cxn ang="0">
                  <a:pos x="108" y="37"/>
                </a:cxn>
                <a:cxn ang="0">
                  <a:pos x="108" y="42"/>
                </a:cxn>
                <a:cxn ang="0">
                  <a:pos x="108" y="48"/>
                </a:cxn>
                <a:cxn ang="0">
                  <a:pos x="109" y="56"/>
                </a:cxn>
                <a:cxn ang="0">
                  <a:pos x="111" y="65"/>
                </a:cxn>
                <a:cxn ang="0">
                  <a:pos x="109" y="76"/>
                </a:cxn>
                <a:cxn ang="0">
                  <a:pos x="106" y="93"/>
                </a:cxn>
                <a:cxn ang="0">
                  <a:pos x="103" y="118"/>
                </a:cxn>
                <a:cxn ang="0">
                  <a:pos x="100" y="142"/>
                </a:cxn>
                <a:cxn ang="0">
                  <a:pos x="97" y="181"/>
                </a:cxn>
                <a:cxn ang="0">
                  <a:pos x="97" y="184"/>
                </a:cxn>
                <a:cxn ang="0">
                  <a:pos x="97" y="188"/>
                </a:cxn>
                <a:cxn ang="0">
                  <a:pos x="97" y="192"/>
                </a:cxn>
                <a:cxn ang="0">
                  <a:pos x="99" y="195"/>
                </a:cxn>
                <a:cxn ang="0">
                  <a:pos x="99" y="199"/>
                </a:cxn>
                <a:cxn ang="0">
                  <a:pos x="100" y="204"/>
                </a:cxn>
                <a:cxn ang="0">
                  <a:pos x="103" y="212"/>
                </a:cxn>
                <a:cxn ang="0">
                  <a:pos x="102" y="216"/>
                </a:cxn>
                <a:cxn ang="0">
                  <a:pos x="96" y="235"/>
                </a:cxn>
                <a:cxn ang="0">
                  <a:pos x="91" y="256"/>
                </a:cxn>
                <a:cxn ang="0">
                  <a:pos x="88" y="269"/>
                </a:cxn>
                <a:cxn ang="0">
                  <a:pos x="28" y="269"/>
                </a:cxn>
                <a:cxn ang="0">
                  <a:pos x="29" y="269"/>
                </a:cxn>
                <a:cxn ang="0">
                  <a:pos x="31" y="261"/>
                </a:cxn>
                <a:cxn ang="0">
                  <a:pos x="32" y="253"/>
                </a:cxn>
                <a:cxn ang="0">
                  <a:pos x="32" y="244"/>
                </a:cxn>
                <a:cxn ang="0">
                  <a:pos x="34" y="232"/>
                </a:cxn>
                <a:cxn ang="0">
                  <a:pos x="35" y="232"/>
                </a:cxn>
              </a:cxnLst>
              <a:rect l="0" t="0" r="r" b="b"/>
              <a:pathLst>
                <a:path w="111" h="269">
                  <a:moveTo>
                    <a:pt x="35" y="232"/>
                  </a:moveTo>
                  <a:lnTo>
                    <a:pt x="47" y="232"/>
                  </a:lnTo>
                  <a:lnTo>
                    <a:pt x="43" y="215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3" y="57"/>
                  </a:lnTo>
                  <a:lnTo>
                    <a:pt x="6" y="50"/>
                  </a:lnTo>
                  <a:lnTo>
                    <a:pt x="10" y="42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23" y="28"/>
                  </a:lnTo>
                  <a:lnTo>
                    <a:pt x="28" y="25"/>
                  </a:lnTo>
                  <a:lnTo>
                    <a:pt x="32" y="22"/>
                  </a:lnTo>
                  <a:lnTo>
                    <a:pt x="87" y="0"/>
                  </a:lnTo>
                  <a:lnTo>
                    <a:pt x="87" y="45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1" y="45"/>
                  </a:lnTo>
                  <a:lnTo>
                    <a:pt x="99" y="39"/>
                  </a:lnTo>
                  <a:lnTo>
                    <a:pt x="103" y="33"/>
                  </a:lnTo>
                  <a:lnTo>
                    <a:pt x="109" y="27"/>
                  </a:lnTo>
                  <a:lnTo>
                    <a:pt x="109" y="25"/>
                  </a:lnTo>
                  <a:lnTo>
                    <a:pt x="108" y="37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9" y="56"/>
                  </a:lnTo>
                  <a:lnTo>
                    <a:pt x="111" y="65"/>
                  </a:lnTo>
                  <a:lnTo>
                    <a:pt x="109" y="76"/>
                  </a:lnTo>
                  <a:lnTo>
                    <a:pt x="106" y="93"/>
                  </a:lnTo>
                  <a:lnTo>
                    <a:pt x="103" y="118"/>
                  </a:lnTo>
                  <a:lnTo>
                    <a:pt x="100" y="142"/>
                  </a:lnTo>
                  <a:lnTo>
                    <a:pt x="97" y="181"/>
                  </a:lnTo>
                  <a:lnTo>
                    <a:pt x="97" y="184"/>
                  </a:lnTo>
                  <a:lnTo>
                    <a:pt x="97" y="188"/>
                  </a:lnTo>
                  <a:lnTo>
                    <a:pt x="97" y="192"/>
                  </a:lnTo>
                  <a:lnTo>
                    <a:pt x="99" y="195"/>
                  </a:lnTo>
                  <a:lnTo>
                    <a:pt x="99" y="199"/>
                  </a:lnTo>
                  <a:lnTo>
                    <a:pt x="100" y="204"/>
                  </a:lnTo>
                  <a:lnTo>
                    <a:pt x="103" y="212"/>
                  </a:lnTo>
                  <a:lnTo>
                    <a:pt x="102" y="216"/>
                  </a:lnTo>
                  <a:lnTo>
                    <a:pt x="96" y="235"/>
                  </a:lnTo>
                  <a:lnTo>
                    <a:pt x="91" y="256"/>
                  </a:lnTo>
                  <a:lnTo>
                    <a:pt x="88" y="269"/>
                  </a:lnTo>
                  <a:lnTo>
                    <a:pt x="28" y="269"/>
                  </a:lnTo>
                  <a:lnTo>
                    <a:pt x="29" y="269"/>
                  </a:lnTo>
                  <a:lnTo>
                    <a:pt x="31" y="261"/>
                  </a:lnTo>
                  <a:lnTo>
                    <a:pt x="32" y="253"/>
                  </a:lnTo>
                  <a:lnTo>
                    <a:pt x="32" y="244"/>
                  </a:lnTo>
                  <a:lnTo>
                    <a:pt x="34" y="232"/>
                  </a:lnTo>
                  <a:lnTo>
                    <a:pt x="35" y="232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4" name="Freeform 334"/>
            <p:cNvSpPr>
              <a:spLocks/>
            </p:cNvSpPr>
            <p:nvPr/>
          </p:nvSpPr>
          <p:spPr bwMode="auto">
            <a:xfrm>
              <a:off x="922" y="2868"/>
              <a:ext cx="111" cy="269"/>
            </a:xfrm>
            <a:custGeom>
              <a:avLst/>
              <a:gdLst/>
              <a:ahLst/>
              <a:cxnLst>
                <a:cxn ang="0">
                  <a:pos x="35" y="232"/>
                </a:cxn>
                <a:cxn ang="0">
                  <a:pos x="47" y="232"/>
                </a:cxn>
                <a:cxn ang="0">
                  <a:pos x="43" y="215"/>
                </a:cxn>
                <a:cxn ang="0">
                  <a:pos x="3" y="70"/>
                </a:cxn>
                <a:cxn ang="0">
                  <a:pos x="0" y="62"/>
                </a:cxn>
                <a:cxn ang="0">
                  <a:pos x="1" y="62"/>
                </a:cxn>
                <a:cxn ang="0">
                  <a:pos x="3" y="57"/>
                </a:cxn>
                <a:cxn ang="0">
                  <a:pos x="6" y="50"/>
                </a:cxn>
                <a:cxn ang="0">
                  <a:pos x="10" y="42"/>
                </a:cxn>
                <a:cxn ang="0">
                  <a:pos x="13" y="37"/>
                </a:cxn>
                <a:cxn ang="0">
                  <a:pos x="15" y="34"/>
                </a:cxn>
                <a:cxn ang="0">
                  <a:pos x="16" y="33"/>
                </a:cxn>
                <a:cxn ang="0">
                  <a:pos x="19" y="31"/>
                </a:cxn>
                <a:cxn ang="0">
                  <a:pos x="23" y="28"/>
                </a:cxn>
                <a:cxn ang="0">
                  <a:pos x="28" y="25"/>
                </a:cxn>
                <a:cxn ang="0">
                  <a:pos x="32" y="22"/>
                </a:cxn>
                <a:cxn ang="0">
                  <a:pos x="87" y="0"/>
                </a:cxn>
                <a:cxn ang="0">
                  <a:pos x="87" y="45"/>
                </a:cxn>
                <a:cxn ang="0">
                  <a:pos x="88" y="47"/>
                </a:cxn>
                <a:cxn ang="0">
                  <a:pos x="90" y="45"/>
                </a:cxn>
                <a:cxn ang="0">
                  <a:pos x="91" y="45"/>
                </a:cxn>
                <a:cxn ang="0">
                  <a:pos x="99" y="39"/>
                </a:cxn>
                <a:cxn ang="0">
                  <a:pos x="103" y="33"/>
                </a:cxn>
                <a:cxn ang="0">
                  <a:pos x="109" y="27"/>
                </a:cxn>
                <a:cxn ang="0">
                  <a:pos x="109" y="25"/>
                </a:cxn>
                <a:cxn ang="0">
                  <a:pos x="108" y="37"/>
                </a:cxn>
                <a:cxn ang="0">
                  <a:pos x="108" y="42"/>
                </a:cxn>
                <a:cxn ang="0">
                  <a:pos x="108" y="48"/>
                </a:cxn>
                <a:cxn ang="0">
                  <a:pos x="109" y="56"/>
                </a:cxn>
                <a:cxn ang="0">
                  <a:pos x="111" y="65"/>
                </a:cxn>
                <a:cxn ang="0">
                  <a:pos x="109" y="76"/>
                </a:cxn>
                <a:cxn ang="0">
                  <a:pos x="106" y="93"/>
                </a:cxn>
                <a:cxn ang="0">
                  <a:pos x="103" y="118"/>
                </a:cxn>
                <a:cxn ang="0">
                  <a:pos x="100" y="142"/>
                </a:cxn>
                <a:cxn ang="0">
                  <a:pos x="97" y="181"/>
                </a:cxn>
                <a:cxn ang="0">
                  <a:pos x="97" y="184"/>
                </a:cxn>
                <a:cxn ang="0">
                  <a:pos x="97" y="188"/>
                </a:cxn>
                <a:cxn ang="0">
                  <a:pos x="97" y="192"/>
                </a:cxn>
                <a:cxn ang="0">
                  <a:pos x="99" y="195"/>
                </a:cxn>
                <a:cxn ang="0">
                  <a:pos x="99" y="199"/>
                </a:cxn>
                <a:cxn ang="0">
                  <a:pos x="100" y="204"/>
                </a:cxn>
                <a:cxn ang="0">
                  <a:pos x="103" y="212"/>
                </a:cxn>
                <a:cxn ang="0">
                  <a:pos x="102" y="216"/>
                </a:cxn>
                <a:cxn ang="0">
                  <a:pos x="96" y="235"/>
                </a:cxn>
                <a:cxn ang="0">
                  <a:pos x="91" y="256"/>
                </a:cxn>
                <a:cxn ang="0">
                  <a:pos x="88" y="269"/>
                </a:cxn>
                <a:cxn ang="0">
                  <a:pos x="28" y="269"/>
                </a:cxn>
                <a:cxn ang="0">
                  <a:pos x="29" y="269"/>
                </a:cxn>
                <a:cxn ang="0">
                  <a:pos x="31" y="261"/>
                </a:cxn>
                <a:cxn ang="0">
                  <a:pos x="32" y="253"/>
                </a:cxn>
                <a:cxn ang="0">
                  <a:pos x="32" y="244"/>
                </a:cxn>
                <a:cxn ang="0">
                  <a:pos x="34" y="232"/>
                </a:cxn>
                <a:cxn ang="0">
                  <a:pos x="35" y="232"/>
                </a:cxn>
              </a:cxnLst>
              <a:rect l="0" t="0" r="r" b="b"/>
              <a:pathLst>
                <a:path w="111" h="269">
                  <a:moveTo>
                    <a:pt x="35" y="232"/>
                  </a:moveTo>
                  <a:lnTo>
                    <a:pt x="47" y="232"/>
                  </a:lnTo>
                  <a:lnTo>
                    <a:pt x="43" y="215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3" y="57"/>
                  </a:lnTo>
                  <a:lnTo>
                    <a:pt x="6" y="50"/>
                  </a:lnTo>
                  <a:lnTo>
                    <a:pt x="10" y="42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23" y="28"/>
                  </a:lnTo>
                  <a:lnTo>
                    <a:pt x="28" y="25"/>
                  </a:lnTo>
                  <a:lnTo>
                    <a:pt x="32" y="22"/>
                  </a:lnTo>
                  <a:lnTo>
                    <a:pt x="87" y="0"/>
                  </a:lnTo>
                  <a:lnTo>
                    <a:pt x="87" y="45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1" y="45"/>
                  </a:lnTo>
                  <a:lnTo>
                    <a:pt x="99" y="39"/>
                  </a:lnTo>
                  <a:lnTo>
                    <a:pt x="103" y="33"/>
                  </a:lnTo>
                  <a:lnTo>
                    <a:pt x="109" y="27"/>
                  </a:lnTo>
                  <a:lnTo>
                    <a:pt x="109" y="25"/>
                  </a:lnTo>
                  <a:lnTo>
                    <a:pt x="108" y="37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9" y="56"/>
                  </a:lnTo>
                  <a:lnTo>
                    <a:pt x="111" y="65"/>
                  </a:lnTo>
                  <a:lnTo>
                    <a:pt x="109" y="76"/>
                  </a:lnTo>
                  <a:lnTo>
                    <a:pt x="106" y="93"/>
                  </a:lnTo>
                  <a:lnTo>
                    <a:pt x="103" y="118"/>
                  </a:lnTo>
                  <a:lnTo>
                    <a:pt x="100" y="142"/>
                  </a:lnTo>
                  <a:lnTo>
                    <a:pt x="97" y="181"/>
                  </a:lnTo>
                  <a:lnTo>
                    <a:pt x="97" y="184"/>
                  </a:lnTo>
                  <a:lnTo>
                    <a:pt x="97" y="188"/>
                  </a:lnTo>
                  <a:lnTo>
                    <a:pt x="97" y="192"/>
                  </a:lnTo>
                  <a:lnTo>
                    <a:pt x="99" y="195"/>
                  </a:lnTo>
                  <a:lnTo>
                    <a:pt x="99" y="199"/>
                  </a:lnTo>
                  <a:lnTo>
                    <a:pt x="100" y="204"/>
                  </a:lnTo>
                  <a:lnTo>
                    <a:pt x="103" y="212"/>
                  </a:lnTo>
                  <a:lnTo>
                    <a:pt x="102" y="216"/>
                  </a:lnTo>
                  <a:lnTo>
                    <a:pt x="96" y="235"/>
                  </a:lnTo>
                  <a:lnTo>
                    <a:pt x="91" y="256"/>
                  </a:lnTo>
                  <a:lnTo>
                    <a:pt x="88" y="269"/>
                  </a:lnTo>
                  <a:lnTo>
                    <a:pt x="28" y="269"/>
                  </a:lnTo>
                  <a:lnTo>
                    <a:pt x="29" y="269"/>
                  </a:lnTo>
                  <a:lnTo>
                    <a:pt x="31" y="261"/>
                  </a:lnTo>
                  <a:lnTo>
                    <a:pt x="32" y="253"/>
                  </a:lnTo>
                  <a:lnTo>
                    <a:pt x="32" y="244"/>
                  </a:lnTo>
                  <a:lnTo>
                    <a:pt x="34" y="232"/>
                  </a:lnTo>
                  <a:lnTo>
                    <a:pt x="35" y="2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5" name="Freeform 335"/>
            <p:cNvSpPr>
              <a:spLocks/>
            </p:cNvSpPr>
            <p:nvPr/>
          </p:nvSpPr>
          <p:spPr bwMode="auto">
            <a:xfrm>
              <a:off x="1010" y="2885"/>
              <a:ext cx="42" cy="252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32" y="19"/>
                </a:cxn>
                <a:cxn ang="0">
                  <a:pos x="26" y="33"/>
                </a:cxn>
                <a:cxn ang="0">
                  <a:pos x="24" y="44"/>
                </a:cxn>
                <a:cxn ang="0">
                  <a:pos x="26" y="45"/>
                </a:cxn>
                <a:cxn ang="0">
                  <a:pos x="35" y="54"/>
                </a:cxn>
                <a:cxn ang="0">
                  <a:pos x="36" y="62"/>
                </a:cxn>
                <a:cxn ang="0">
                  <a:pos x="37" y="70"/>
                </a:cxn>
                <a:cxn ang="0">
                  <a:pos x="39" y="71"/>
                </a:cxn>
                <a:cxn ang="0">
                  <a:pos x="36" y="101"/>
                </a:cxn>
                <a:cxn ang="0">
                  <a:pos x="36" y="150"/>
                </a:cxn>
                <a:cxn ang="0">
                  <a:pos x="37" y="171"/>
                </a:cxn>
                <a:cxn ang="0">
                  <a:pos x="39" y="182"/>
                </a:cxn>
                <a:cxn ang="0">
                  <a:pos x="42" y="193"/>
                </a:cxn>
                <a:cxn ang="0">
                  <a:pos x="36" y="208"/>
                </a:cxn>
                <a:cxn ang="0">
                  <a:pos x="30" y="227"/>
                </a:cxn>
                <a:cxn ang="0">
                  <a:pos x="26" y="244"/>
                </a:cxn>
                <a:cxn ang="0">
                  <a:pos x="0" y="252"/>
                </a:cxn>
                <a:cxn ang="0">
                  <a:pos x="5" y="227"/>
                </a:cxn>
                <a:cxn ang="0">
                  <a:pos x="11" y="210"/>
                </a:cxn>
                <a:cxn ang="0">
                  <a:pos x="15" y="195"/>
                </a:cxn>
                <a:cxn ang="0">
                  <a:pos x="11" y="182"/>
                </a:cxn>
                <a:cxn ang="0">
                  <a:pos x="9" y="175"/>
                </a:cxn>
                <a:cxn ang="0">
                  <a:pos x="9" y="167"/>
                </a:cxn>
                <a:cxn ang="0">
                  <a:pos x="12" y="125"/>
                </a:cxn>
                <a:cxn ang="0">
                  <a:pos x="18" y="76"/>
                </a:cxn>
                <a:cxn ang="0">
                  <a:pos x="23" y="48"/>
                </a:cxn>
                <a:cxn ang="0">
                  <a:pos x="20" y="31"/>
                </a:cxn>
                <a:cxn ang="0">
                  <a:pos x="20" y="20"/>
                </a:cxn>
                <a:cxn ang="0">
                  <a:pos x="21" y="10"/>
                </a:cxn>
                <a:cxn ang="0">
                  <a:pos x="29" y="2"/>
                </a:cxn>
                <a:cxn ang="0">
                  <a:pos x="39" y="7"/>
                </a:cxn>
              </a:cxnLst>
              <a:rect l="0" t="0" r="r" b="b"/>
              <a:pathLst>
                <a:path w="42" h="252">
                  <a:moveTo>
                    <a:pt x="40" y="7"/>
                  </a:moveTo>
                  <a:lnTo>
                    <a:pt x="39" y="8"/>
                  </a:lnTo>
                  <a:lnTo>
                    <a:pt x="36" y="13"/>
                  </a:lnTo>
                  <a:lnTo>
                    <a:pt x="32" y="19"/>
                  </a:lnTo>
                  <a:lnTo>
                    <a:pt x="29" y="27"/>
                  </a:lnTo>
                  <a:lnTo>
                    <a:pt x="26" y="33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30" y="50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5"/>
                  </a:lnTo>
                  <a:lnTo>
                    <a:pt x="37" y="70"/>
                  </a:lnTo>
                  <a:lnTo>
                    <a:pt x="39" y="73"/>
                  </a:lnTo>
                  <a:lnTo>
                    <a:pt x="39" y="71"/>
                  </a:lnTo>
                  <a:lnTo>
                    <a:pt x="36" y="85"/>
                  </a:lnTo>
                  <a:lnTo>
                    <a:pt x="36" y="101"/>
                  </a:lnTo>
                  <a:lnTo>
                    <a:pt x="35" y="127"/>
                  </a:lnTo>
                  <a:lnTo>
                    <a:pt x="36" y="150"/>
                  </a:lnTo>
                  <a:lnTo>
                    <a:pt x="36" y="164"/>
                  </a:lnTo>
                  <a:lnTo>
                    <a:pt x="37" y="171"/>
                  </a:lnTo>
                  <a:lnTo>
                    <a:pt x="37" y="176"/>
                  </a:lnTo>
                  <a:lnTo>
                    <a:pt x="39" y="182"/>
                  </a:lnTo>
                  <a:lnTo>
                    <a:pt x="40" y="188"/>
                  </a:lnTo>
                  <a:lnTo>
                    <a:pt x="42" y="193"/>
                  </a:lnTo>
                  <a:lnTo>
                    <a:pt x="39" y="201"/>
                  </a:lnTo>
                  <a:lnTo>
                    <a:pt x="36" y="208"/>
                  </a:lnTo>
                  <a:lnTo>
                    <a:pt x="33" y="219"/>
                  </a:lnTo>
                  <a:lnTo>
                    <a:pt x="30" y="227"/>
                  </a:lnTo>
                  <a:lnTo>
                    <a:pt x="27" y="236"/>
                  </a:lnTo>
                  <a:lnTo>
                    <a:pt x="26" y="244"/>
                  </a:lnTo>
                  <a:lnTo>
                    <a:pt x="26" y="252"/>
                  </a:lnTo>
                  <a:lnTo>
                    <a:pt x="0" y="252"/>
                  </a:lnTo>
                  <a:lnTo>
                    <a:pt x="3" y="239"/>
                  </a:lnTo>
                  <a:lnTo>
                    <a:pt x="5" y="227"/>
                  </a:lnTo>
                  <a:lnTo>
                    <a:pt x="8" y="218"/>
                  </a:lnTo>
                  <a:lnTo>
                    <a:pt x="11" y="210"/>
                  </a:lnTo>
                  <a:lnTo>
                    <a:pt x="14" y="199"/>
                  </a:lnTo>
                  <a:lnTo>
                    <a:pt x="15" y="195"/>
                  </a:lnTo>
                  <a:lnTo>
                    <a:pt x="12" y="187"/>
                  </a:lnTo>
                  <a:lnTo>
                    <a:pt x="11" y="182"/>
                  </a:lnTo>
                  <a:lnTo>
                    <a:pt x="11" y="178"/>
                  </a:lnTo>
                  <a:lnTo>
                    <a:pt x="9" y="175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9" y="164"/>
                  </a:lnTo>
                  <a:lnTo>
                    <a:pt x="12" y="125"/>
                  </a:lnTo>
                  <a:lnTo>
                    <a:pt x="15" y="101"/>
                  </a:lnTo>
                  <a:lnTo>
                    <a:pt x="18" y="76"/>
                  </a:lnTo>
                  <a:lnTo>
                    <a:pt x="21" y="59"/>
                  </a:lnTo>
                  <a:lnTo>
                    <a:pt x="23" y="48"/>
                  </a:lnTo>
                  <a:lnTo>
                    <a:pt x="21" y="39"/>
                  </a:lnTo>
                  <a:lnTo>
                    <a:pt x="20" y="31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9" y="7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6" name="Freeform 336"/>
            <p:cNvSpPr>
              <a:spLocks/>
            </p:cNvSpPr>
            <p:nvPr/>
          </p:nvSpPr>
          <p:spPr bwMode="auto">
            <a:xfrm>
              <a:off x="1010" y="2885"/>
              <a:ext cx="42" cy="252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32" y="19"/>
                </a:cxn>
                <a:cxn ang="0">
                  <a:pos x="26" y="33"/>
                </a:cxn>
                <a:cxn ang="0">
                  <a:pos x="24" y="44"/>
                </a:cxn>
                <a:cxn ang="0">
                  <a:pos x="26" y="45"/>
                </a:cxn>
                <a:cxn ang="0">
                  <a:pos x="35" y="54"/>
                </a:cxn>
                <a:cxn ang="0">
                  <a:pos x="36" y="62"/>
                </a:cxn>
                <a:cxn ang="0">
                  <a:pos x="37" y="70"/>
                </a:cxn>
                <a:cxn ang="0">
                  <a:pos x="39" y="71"/>
                </a:cxn>
                <a:cxn ang="0">
                  <a:pos x="36" y="101"/>
                </a:cxn>
                <a:cxn ang="0">
                  <a:pos x="36" y="150"/>
                </a:cxn>
                <a:cxn ang="0">
                  <a:pos x="37" y="171"/>
                </a:cxn>
                <a:cxn ang="0">
                  <a:pos x="39" y="182"/>
                </a:cxn>
                <a:cxn ang="0">
                  <a:pos x="42" y="193"/>
                </a:cxn>
                <a:cxn ang="0">
                  <a:pos x="36" y="208"/>
                </a:cxn>
                <a:cxn ang="0">
                  <a:pos x="30" y="227"/>
                </a:cxn>
                <a:cxn ang="0">
                  <a:pos x="26" y="244"/>
                </a:cxn>
                <a:cxn ang="0">
                  <a:pos x="0" y="252"/>
                </a:cxn>
                <a:cxn ang="0">
                  <a:pos x="5" y="227"/>
                </a:cxn>
                <a:cxn ang="0">
                  <a:pos x="11" y="210"/>
                </a:cxn>
                <a:cxn ang="0">
                  <a:pos x="15" y="195"/>
                </a:cxn>
                <a:cxn ang="0">
                  <a:pos x="11" y="182"/>
                </a:cxn>
                <a:cxn ang="0">
                  <a:pos x="9" y="175"/>
                </a:cxn>
                <a:cxn ang="0">
                  <a:pos x="9" y="167"/>
                </a:cxn>
                <a:cxn ang="0">
                  <a:pos x="12" y="125"/>
                </a:cxn>
                <a:cxn ang="0">
                  <a:pos x="18" y="76"/>
                </a:cxn>
                <a:cxn ang="0">
                  <a:pos x="23" y="48"/>
                </a:cxn>
                <a:cxn ang="0">
                  <a:pos x="20" y="31"/>
                </a:cxn>
                <a:cxn ang="0">
                  <a:pos x="20" y="20"/>
                </a:cxn>
                <a:cxn ang="0">
                  <a:pos x="21" y="10"/>
                </a:cxn>
                <a:cxn ang="0">
                  <a:pos x="29" y="2"/>
                </a:cxn>
                <a:cxn ang="0">
                  <a:pos x="39" y="7"/>
                </a:cxn>
              </a:cxnLst>
              <a:rect l="0" t="0" r="r" b="b"/>
              <a:pathLst>
                <a:path w="42" h="252">
                  <a:moveTo>
                    <a:pt x="40" y="7"/>
                  </a:moveTo>
                  <a:lnTo>
                    <a:pt x="39" y="8"/>
                  </a:lnTo>
                  <a:lnTo>
                    <a:pt x="36" y="13"/>
                  </a:lnTo>
                  <a:lnTo>
                    <a:pt x="32" y="19"/>
                  </a:lnTo>
                  <a:lnTo>
                    <a:pt x="29" y="27"/>
                  </a:lnTo>
                  <a:lnTo>
                    <a:pt x="26" y="33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30" y="50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5"/>
                  </a:lnTo>
                  <a:lnTo>
                    <a:pt x="37" y="70"/>
                  </a:lnTo>
                  <a:lnTo>
                    <a:pt x="39" y="73"/>
                  </a:lnTo>
                  <a:lnTo>
                    <a:pt x="39" y="71"/>
                  </a:lnTo>
                  <a:lnTo>
                    <a:pt x="36" y="85"/>
                  </a:lnTo>
                  <a:lnTo>
                    <a:pt x="36" y="101"/>
                  </a:lnTo>
                  <a:lnTo>
                    <a:pt x="35" y="127"/>
                  </a:lnTo>
                  <a:lnTo>
                    <a:pt x="36" y="150"/>
                  </a:lnTo>
                  <a:lnTo>
                    <a:pt x="36" y="164"/>
                  </a:lnTo>
                  <a:lnTo>
                    <a:pt x="37" y="171"/>
                  </a:lnTo>
                  <a:lnTo>
                    <a:pt x="37" y="176"/>
                  </a:lnTo>
                  <a:lnTo>
                    <a:pt x="39" y="182"/>
                  </a:lnTo>
                  <a:lnTo>
                    <a:pt x="40" y="188"/>
                  </a:lnTo>
                  <a:lnTo>
                    <a:pt x="42" y="193"/>
                  </a:lnTo>
                  <a:lnTo>
                    <a:pt x="39" y="201"/>
                  </a:lnTo>
                  <a:lnTo>
                    <a:pt x="36" y="208"/>
                  </a:lnTo>
                  <a:lnTo>
                    <a:pt x="33" y="219"/>
                  </a:lnTo>
                  <a:lnTo>
                    <a:pt x="30" y="227"/>
                  </a:lnTo>
                  <a:lnTo>
                    <a:pt x="27" y="236"/>
                  </a:lnTo>
                  <a:lnTo>
                    <a:pt x="26" y="244"/>
                  </a:lnTo>
                  <a:lnTo>
                    <a:pt x="26" y="252"/>
                  </a:lnTo>
                  <a:lnTo>
                    <a:pt x="0" y="252"/>
                  </a:lnTo>
                  <a:lnTo>
                    <a:pt x="3" y="239"/>
                  </a:lnTo>
                  <a:lnTo>
                    <a:pt x="5" y="227"/>
                  </a:lnTo>
                  <a:lnTo>
                    <a:pt x="8" y="218"/>
                  </a:lnTo>
                  <a:lnTo>
                    <a:pt x="11" y="210"/>
                  </a:lnTo>
                  <a:lnTo>
                    <a:pt x="14" y="199"/>
                  </a:lnTo>
                  <a:lnTo>
                    <a:pt x="15" y="195"/>
                  </a:lnTo>
                  <a:lnTo>
                    <a:pt x="12" y="187"/>
                  </a:lnTo>
                  <a:lnTo>
                    <a:pt x="11" y="182"/>
                  </a:lnTo>
                  <a:lnTo>
                    <a:pt x="11" y="178"/>
                  </a:lnTo>
                  <a:lnTo>
                    <a:pt x="9" y="175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9" y="164"/>
                  </a:lnTo>
                  <a:lnTo>
                    <a:pt x="12" y="125"/>
                  </a:lnTo>
                  <a:lnTo>
                    <a:pt x="15" y="101"/>
                  </a:lnTo>
                  <a:lnTo>
                    <a:pt x="18" y="76"/>
                  </a:lnTo>
                  <a:lnTo>
                    <a:pt x="21" y="59"/>
                  </a:lnTo>
                  <a:lnTo>
                    <a:pt x="23" y="48"/>
                  </a:lnTo>
                  <a:lnTo>
                    <a:pt x="21" y="39"/>
                  </a:lnTo>
                  <a:lnTo>
                    <a:pt x="20" y="31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4" y="3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9" y="7"/>
                  </a:lnTo>
                  <a:lnTo>
                    <a:pt x="4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7" name="Freeform 337"/>
            <p:cNvSpPr>
              <a:spLocks/>
            </p:cNvSpPr>
            <p:nvPr/>
          </p:nvSpPr>
          <p:spPr bwMode="auto">
            <a:xfrm>
              <a:off x="823" y="2918"/>
              <a:ext cx="148" cy="183"/>
            </a:xfrm>
            <a:custGeom>
              <a:avLst/>
              <a:gdLst/>
              <a:ahLst/>
              <a:cxnLst>
                <a:cxn ang="0">
                  <a:pos x="148" y="182"/>
                </a:cxn>
                <a:cxn ang="0">
                  <a:pos x="60" y="183"/>
                </a:cxn>
                <a:cxn ang="0">
                  <a:pos x="48" y="154"/>
                </a:cxn>
                <a:cxn ang="0">
                  <a:pos x="44" y="135"/>
                </a:cxn>
                <a:cxn ang="0">
                  <a:pos x="43" y="128"/>
                </a:cxn>
                <a:cxn ang="0">
                  <a:pos x="43" y="121"/>
                </a:cxn>
                <a:cxn ang="0">
                  <a:pos x="43" y="117"/>
                </a:cxn>
                <a:cxn ang="0">
                  <a:pos x="44" y="112"/>
                </a:cxn>
                <a:cxn ang="0">
                  <a:pos x="45" y="106"/>
                </a:cxn>
                <a:cxn ang="0">
                  <a:pos x="48" y="100"/>
                </a:cxn>
                <a:cxn ang="0">
                  <a:pos x="51" y="95"/>
                </a:cxn>
                <a:cxn ang="0">
                  <a:pos x="57" y="88"/>
                </a:cxn>
                <a:cxn ang="0">
                  <a:pos x="60" y="83"/>
                </a:cxn>
                <a:cxn ang="0">
                  <a:pos x="62" y="80"/>
                </a:cxn>
                <a:cxn ang="0">
                  <a:pos x="65" y="77"/>
                </a:cxn>
                <a:cxn ang="0">
                  <a:pos x="66" y="74"/>
                </a:cxn>
                <a:cxn ang="0">
                  <a:pos x="66" y="68"/>
                </a:cxn>
                <a:cxn ang="0">
                  <a:pos x="68" y="64"/>
                </a:cxn>
                <a:cxn ang="0">
                  <a:pos x="68" y="60"/>
                </a:cxn>
                <a:cxn ang="0">
                  <a:pos x="66" y="55"/>
                </a:cxn>
                <a:cxn ang="0">
                  <a:pos x="65" y="54"/>
                </a:cxn>
                <a:cxn ang="0">
                  <a:pos x="63" y="52"/>
                </a:cxn>
                <a:cxn ang="0">
                  <a:pos x="62" y="52"/>
                </a:cxn>
                <a:cxn ang="0">
                  <a:pos x="59" y="52"/>
                </a:cxn>
                <a:cxn ang="0">
                  <a:pos x="56" y="51"/>
                </a:cxn>
                <a:cxn ang="0">
                  <a:pos x="53" y="49"/>
                </a:cxn>
                <a:cxn ang="0">
                  <a:pos x="51" y="49"/>
                </a:cxn>
                <a:cxn ang="0">
                  <a:pos x="48" y="49"/>
                </a:cxn>
                <a:cxn ang="0">
                  <a:pos x="45" y="49"/>
                </a:cxn>
                <a:cxn ang="0">
                  <a:pos x="43" y="52"/>
                </a:cxn>
                <a:cxn ang="0">
                  <a:pos x="37" y="52"/>
                </a:cxn>
                <a:cxn ang="0">
                  <a:pos x="34" y="55"/>
                </a:cxn>
                <a:cxn ang="0">
                  <a:pos x="29" y="58"/>
                </a:cxn>
                <a:cxn ang="0">
                  <a:pos x="23" y="63"/>
                </a:cxn>
                <a:cxn ang="0">
                  <a:pos x="20" y="66"/>
                </a:cxn>
                <a:cxn ang="0">
                  <a:pos x="19" y="66"/>
                </a:cxn>
                <a:cxn ang="0">
                  <a:pos x="13" y="49"/>
                </a:cxn>
                <a:cxn ang="0">
                  <a:pos x="0" y="11"/>
                </a:cxn>
                <a:cxn ang="0">
                  <a:pos x="48" y="6"/>
                </a:cxn>
                <a:cxn ang="0">
                  <a:pos x="96" y="0"/>
                </a:cxn>
                <a:cxn ang="0">
                  <a:pos x="121" y="88"/>
                </a:cxn>
                <a:cxn ang="0">
                  <a:pos x="148" y="182"/>
                </a:cxn>
              </a:cxnLst>
              <a:rect l="0" t="0" r="r" b="b"/>
              <a:pathLst>
                <a:path w="148" h="183">
                  <a:moveTo>
                    <a:pt x="148" y="182"/>
                  </a:moveTo>
                  <a:lnTo>
                    <a:pt x="60" y="183"/>
                  </a:lnTo>
                  <a:lnTo>
                    <a:pt x="48" y="154"/>
                  </a:lnTo>
                  <a:lnTo>
                    <a:pt x="44" y="135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43" y="117"/>
                  </a:lnTo>
                  <a:lnTo>
                    <a:pt x="44" y="112"/>
                  </a:lnTo>
                  <a:lnTo>
                    <a:pt x="45" y="106"/>
                  </a:lnTo>
                  <a:lnTo>
                    <a:pt x="48" y="100"/>
                  </a:lnTo>
                  <a:lnTo>
                    <a:pt x="51" y="95"/>
                  </a:lnTo>
                  <a:lnTo>
                    <a:pt x="57" y="88"/>
                  </a:lnTo>
                  <a:lnTo>
                    <a:pt x="60" y="83"/>
                  </a:lnTo>
                  <a:lnTo>
                    <a:pt x="62" y="80"/>
                  </a:lnTo>
                  <a:lnTo>
                    <a:pt x="65" y="77"/>
                  </a:lnTo>
                  <a:lnTo>
                    <a:pt x="66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66" y="55"/>
                  </a:lnTo>
                  <a:lnTo>
                    <a:pt x="65" y="54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2"/>
                  </a:lnTo>
                  <a:lnTo>
                    <a:pt x="56" y="51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45" y="49"/>
                  </a:lnTo>
                  <a:lnTo>
                    <a:pt x="43" y="52"/>
                  </a:lnTo>
                  <a:lnTo>
                    <a:pt x="37" y="52"/>
                  </a:lnTo>
                  <a:lnTo>
                    <a:pt x="34" y="55"/>
                  </a:lnTo>
                  <a:lnTo>
                    <a:pt x="29" y="58"/>
                  </a:lnTo>
                  <a:lnTo>
                    <a:pt x="23" y="63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3" y="49"/>
                  </a:lnTo>
                  <a:lnTo>
                    <a:pt x="0" y="11"/>
                  </a:lnTo>
                  <a:lnTo>
                    <a:pt x="48" y="6"/>
                  </a:lnTo>
                  <a:lnTo>
                    <a:pt x="96" y="0"/>
                  </a:lnTo>
                  <a:lnTo>
                    <a:pt x="121" y="88"/>
                  </a:lnTo>
                  <a:lnTo>
                    <a:pt x="148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8" name="Freeform 338"/>
            <p:cNvSpPr>
              <a:spLocks/>
            </p:cNvSpPr>
            <p:nvPr/>
          </p:nvSpPr>
          <p:spPr bwMode="auto">
            <a:xfrm>
              <a:off x="823" y="2918"/>
              <a:ext cx="148" cy="183"/>
            </a:xfrm>
            <a:custGeom>
              <a:avLst/>
              <a:gdLst/>
              <a:ahLst/>
              <a:cxnLst>
                <a:cxn ang="0">
                  <a:pos x="148" y="182"/>
                </a:cxn>
                <a:cxn ang="0">
                  <a:pos x="60" y="183"/>
                </a:cxn>
                <a:cxn ang="0">
                  <a:pos x="48" y="154"/>
                </a:cxn>
                <a:cxn ang="0">
                  <a:pos x="44" y="135"/>
                </a:cxn>
                <a:cxn ang="0">
                  <a:pos x="43" y="128"/>
                </a:cxn>
                <a:cxn ang="0">
                  <a:pos x="43" y="121"/>
                </a:cxn>
                <a:cxn ang="0">
                  <a:pos x="43" y="117"/>
                </a:cxn>
                <a:cxn ang="0">
                  <a:pos x="44" y="112"/>
                </a:cxn>
                <a:cxn ang="0">
                  <a:pos x="45" y="106"/>
                </a:cxn>
                <a:cxn ang="0">
                  <a:pos x="48" y="100"/>
                </a:cxn>
                <a:cxn ang="0">
                  <a:pos x="51" y="95"/>
                </a:cxn>
                <a:cxn ang="0">
                  <a:pos x="57" y="88"/>
                </a:cxn>
                <a:cxn ang="0">
                  <a:pos x="60" y="83"/>
                </a:cxn>
                <a:cxn ang="0">
                  <a:pos x="62" y="80"/>
                </a:cxn>
                <a:cxn ang="0">
                  <a:pos x="65" y="77"/>
                </a:cxn>
                <a:cxn ang="0">
                  <a:pos x="66" y="74"/>
                </a:cxn>
                <a:cxn ang="0">
                  <a:pos x="66" y="68"/>
                </a:cxn>
                <a:cxn ang="0">
                  <a:pos x="68" y="64"/>
                </a:cxn>
                <a:cxn ang="0">
                  <a:pos x="68" y="60"/>
                </a:cxn>
                <a:cxn ang="0">
                  <a:pos x="66" y="55"/>
                </a:cxn>
                <a:cxn ang="0">
                  <a:pos x="65" y="54"/>
                </a:cxn>
                <a:cxn ang="0">
                  <a:pos x="63" y="52"/>
                </a:cxn>
                <a:cxn ang="0">
                  <a:pos x="62" y="52"/>
                </a:cxn>
                <a:cxn ang="0">
                  <a:pos x="59" y="52"/>
                </a:cxn>
                <a:cxn ang="0">
                  <a:pos x="56" y="51"/>
                </a:cxn>
                <a:cxn ang="0">
                  <a:pos x="53" y="49"/>
                </a:cxn>
                <a:cxn ang="0">
                  <a:pos x="51" y="49"/>
                </a:cxn>
                <a:cxn ang="0">
                  <a:pos x="48" y="49"/>
                </a:cxn>
                <a:cxn ang="0">
                  <a:pos x="45" y="49"/>
                </a:cxn>
                <a:cxn ang="0">
                  <a:pos x="43" y="52"/>
                </a:cxn>
                <a:cxn ang="0">
                  <a:pos x="37" y="52"/>
                </a:cxn>
                <a:cxn ang="0">
                  <a:pos x="34" y="55"/>
                </a:cxn>
                <a:cxn ang="0">
                  <a:pos x="29" y="58"/>
                </a:cxn>
                <a:cxn ang="0">
                  <a:pos x="23" y="63"/>
                </a:cxn>
                <a:cxn ang="0">
                  <a:pos x="20" y="66"/>
                </a:cxn>
                <a:cxn ang="0">
                  <a:pos x="19" y="66"/>
                </a:cxn>
                <a:cxn ang="0">
                  <a:pos x="13" y="49"/>
                </a:cxn>
                <a:cxn ang="0">
                  <a:pos x="0" y="11"/>
                </a:cxn>
                <a:cxn ang="0">
                  <a:pos x="48" y="6"/>
                </a:cxn>
                <a:cxn ang="0">
                  <a:pos x="96" y="0"/>
                </a:cxn>
                <a:cxn ang="0">
                  <a:pos x="121" y="88"/>
                </a:cxn>
                <a:cxn ang="0">
                  <a:pos x="148" y="182"/>
                </a:cxn>
              </a:cxnLst>
              <a:rect l="0" t="0" r="r" b="b"/>
              <a:pathLst>
                <a:path w="148" h="183">
                  <a:moveTo>
                    <a:pt x="148" y="182"/>
                  </a:moveTo>
                  <a:lnTo>
                    <a:pt x="60" y="183"/>
                  </a:lnTo>
                  <a:lnTo>
                    <a:pt x="48" y="154"/>
                  </a:lnTo>
                  <a:lnTo>
                    <a:pt x="44" y="135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43" y="117"/>
                  </a:lnTo>
                  <a:lnTo>
                    <a:pt x="44" y="112"/>
                  </a:lnTo>
                  <a:lnTo>
                    <a:pt x="45" y="106"/>
                  </a:lnTo>
                  <a:lnTo>
                    <a:pt x="48" y="100"/>
                  </a:lnTo>
                  <a:lnTo>
                    <a:pt x="51" y="95"/>
                  </a:lnTo>
                  <a:lnTo>
                    <a:pt x="57" y="88"/>
                  </a:lnTo>
                  <a:lnTo>
                    <a:pt x="60" y="83"/>
                  </a:lnTo>
                  <a:lnTo>
                    <a:pt x="62" y="80"/>
                  </a:lnTo>
                  <a:lnTo>
                    <a:pt x="65" y="77"/>
                  </a:lnTo>
                  <a:lnTo>
                    <a:pt x="66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66" y="55"/>
                  </a:lnTo>
                  <a:lnTo>
                    <a:pt x="65" y="54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2"/>
                  </a:lnTo>
                  <a:lnTo>
                    <a:pt x="56" y="51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45" y="49"/>
                  </a:lnTo>
                  <a:lnTo>
                    <a:pt x="43" y="52"/>
                  </a:lnTo>
                  <a:lnTo>
                    <a:pt x="37" y="52"/>
                  </a:lnTo>
                  <a:lnTo>
                    <a:pt x="34" y="55"/>
                  </a:lnTo>
                  <a:lnTo>
                    <a:pt x="29" y="58"/>
                  </a:lnTo>
                  <a:lnTo>
                    <a:pt x="23" y="63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3" y="49"/>
                  </a:lnTo>
                  <a:lnTo>
                    <a:pt x="0" y="11"/>
                  </a:lnTo>
                  <a:lnTo>
                    <a:pt x="48" y="6"/>
                  </a:lnTo>
                  <a:lnTo>
                    <a:pt x="96" y="0"/>
                  </a:lnTo>
                  <a:lnTo>
                    <a:pt x="121" y="88"/>
                  </a:lnTo>
                  <a:lnTo>
                    <a:pt x="148" y="1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699" name="Freeform 339"/>
            <p:cNvSpPr>
              <a:spLocks/>
            </p:cNvSpPr>
            <p:nvPr/>
          </p:nvSpPr>
          <p:spPr bwMode="auto">
            <a:xfrm>
              <a:off x="863" y="3070"/>
              <a:ext cx="94" cy="67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30"/>
                </a:cxn>
                <a:cxn ang="0">
                  <a:pos x="94" y="30"/>
                </a:cxn>
                <a:cxn ang="0">
                  <a:pos x="93" y="30"/>
                </a:cxn>
                <a:cxn ang="0">
                  <a:pos x="91" y="40"/>
                </a:cxn>
                <a:cxn ang="0">
                  <a:pos x="90" y="45"/>
                </a:cxn>
                <a:cxn ang="0">
                  <a:pos x="87" y="50"/>
                </a:cxn>
                <a:cxn ang="0">
                  <a:pos x="84" y="56"/>
                </a:cxn>
                <a:cxn ang="0">
                  <a:pos x="79" y="62"/>
                </a:cxn>
                <a:cxn ang="0">
                  <a:pos x="75" y="67"/>
                </a:cxn>
                <a:cxn ang="0">
                  <a:pos x="76" y="67"/>
                </a:cxn>
                <a:cxn ang="0">
                  <a:pos x="19" y="67"/>
                </a:cxn>
                <a:cxn ang="0">
                  <a:pos x="17" y="67"/>
                </a:cxn>
                <a:cxn ang="0">
                  <a:pos x="8" y="42"/>
                </a:cxn>
                <a:cxn ang="0">
                  <a:pos x="4" y="30"/>
                </a:cxn>
                <a:cxn ang="0">
                  <a:pos x="1" y="20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3" y="8"/>
                </a:cxn>
                <a:cxn ang="0">
                  <a:pos x="14" y="8"/>
                </a:cxn>
              </a:cxnLst>
              <a:rect l="0" t="0" r="r" b="b"/>
              <a:pathLst>
                <a:path w="94" h="67">
                  <a:moveTo>
                    <a:pt x="14" y="8"/>
                  </a:moveTo>
                  <a:lnTo>
                    <a:pt x="20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1" y="40"/>
                  </a:lnTo>
                  <a:lnTo>
                    <a:pt x="90" y="45"/>
                  </a:lnTo>
                  <a:lnTo>
                    <a:pt x="87" y="50"/>
                  </a:lnTo>
                  <a:lnTo>
                    <a:pt x="84" y="56"/>
                  </a:lnTo>
                  <a:lnTo>
                    <a:pt x="79" y="62"/>
                  </a:lnTo>
                  <a:lnTo>
                    <a:pt x="75" y="67"/>
                  </a:lnTo>
                  <a:lnTo>
                    <a:pt x="76" y="67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8" y="42"/>
                  </a:lnTo>
                  <a:lnTo>
                    <a:pt x="4" y="30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0" name="Freeform 340"/>
            <p:cNvSpPr>
              <a:spLocks/>
            </p:cNvSpPr>
            <p:nvPr/>
          </p:nvSpPr>
          <p:spPr bwMode="auto">
            <a:xfrm>
              <a:off x="863" y="3070"/>
              <a:ext cx="94" cy="67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30"/>
                </a:cxn>
                <a:cxn ang="0">
                  <a:pos x="94" y="30"/>
                </a:cxn>
                <a:cxn ang="0">
                  <a:pos x="93" y="30"/>
                </a:cxn>
                <a:cxn ang="0">
                  <a:pos x="91" y="40"/>
                </a:cxn>
                <a:cxn ang="0">
                  <a:pos x="90" y="45"/>
                </a:cxn>
                <a:cxn ang="0">
                  <a:pos x="87" y="50"/>
                </a:cxn>
                <a:cxn ang="0">
                  <a:pos x="84" y="56"/>
                </a:cxn>
                <a:cxn ang="0">
                  <a:pos x="79" y="62"/>
                </a:cxn>
                <a:cxn ang="0">
                  <a:pos x="75" y="67"/>
                </a:cxn>
                <a:cxn ang="0">
                  <a:pos x="76" y="67"/>
                </a:cxn>
                <a:cxn ang="0">
                  <a:pos x="19" y="67"/>
                </a:cxn>
                <a:cxn ang="0">
                  <a:pos x="17" y="67"/>
                </a:cxn>
                <a:cxn ang="0">
                  <a:pos x="8" y="42"/>
                </a:cxn>
                <a:cxn ang="0">
                  <a:pos x="4" y="30"/>
                </a:cxn>
                <a:cxn ang="0">
                  <a:pos x="1" y="20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3" y="8"/>
                </a:cxn>
                <a:cxn ang="0">
                  <a:pos x="14" y="8"/>
                </a:cxn>
              </a:cxnLst>
              <a:rect l="0" t="0" r="r" b="b"/>
              <a:pathLst>
                <a:path w="94" h="67">
                  <a:moveTo>
                    <a:pt x="14" y="8"/>
                  </a:moveTo>
                  <a:lnTo>
                    <a:pt x="20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1" y="40"/>
                  </a:lnTo>
                  <a:lnTo>
                    <a:pt x="90" y="45"/>
                  </a:lnTo>
                  <a:lnTo>
                    <a:pt x="87" y="50"/>
                  </a:lnTo>
                  <a:lnTo>
                    <a:pt x="84" y="56"/>
                  </a:lnTo>
                  <a:lnTo>
                    <a:pt x="79" y="62"/>
                  </a:lnTo>
                  <a:lnTo>
                    <a:pt x="75" y="67"/>
                  </a:lnTo>
                  <a:lnTo>
                    <a:pt x="76" y="67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8" y="42"/>
                  </a:lnTo>
                  <a:lnTo>
                    <a:pt x="4" y="30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4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1" name="Freeform 341"/>
            <p:cNvSpPr>
              <a:spLocks/>
            </p:cNvSpPr>
            <p:nvPr/>
          </p:nvSpPr>
          <p:spPr bwMode="auto">
            <a:xfrm>
              <a:off x="857" y="3050"/>
              <a:ext cx="20" cy="2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0" y="28"/>
                </a:cxn>
                <a:cxn ang="0">
                  <a:pos x="19" y="28"/>
                </a:cxn>
                <a:cxn ang="0">
                  <a:pos x="16" y="28"/>
                </a:cxn>
                <a:cxn ang="0">
                  <a:pos x="13" y="28"/>
                </a:cxn>
                <a:cxn ang="0">
                  <a:pos x="11" y="28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2"/>
                </a:cxn>
                <a:cxn ang="0">
                  <a:pos x="7" y="2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0" y="3"/>
                </a:cxn>
              </a:cxnLst>
              <a:rect l="0" t="0" r="r" b="b"/>
              <a:pathLst>
                <a:path w="20" h="28">
                  <a:moveTo>
                    <a:pt x="10" y="3"/>
                  </a:moveTo>
                  <a:lnTo>
                    <a:pt x="20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8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2" name="Freeform 342"/>
            <p:cNvSpPr>
              <a:spLocks/>
            </p:cNvSpPr>
            <p:nvPr/>
          </p:nvSpPr>
          <p:spPr bwMode="auto">
            <a:xfrm>
              <a:off x="857" y="3050"/>
              <a:ext cx="20" cy="2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0" y="28"/>
                </a:cxn>
                <a:cxn ang="0">
                  <a:pos x="19" y="28"/>
                </a:cxn>
                <a:cxn ang="0">
                  <a:pos x="16" y="28"/>
                </a:cxn>
                <a:cxn ang="0">
                  <a:pos x="13" y="28"/>
                </a:cxn>
                <a:cxn ang="0">
                  <a:pos x="11" y="28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2"/>
                </a:cxn>
                <a:cxn ang="0">
                  <a:pos x="7" y="2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0" y="3"/>
                </a:cxn>
              </a:cxnLst>
              <a:rect l="0" t="0" r="r" b="b"/>
              <a:pathLst>
                <a:path w="20" h="28">
                  <a:moveTo>
                    <a:pt x="10" y="3"/>
                  </a:moveTo>
                  <a:lnTo>
                    <a:pt x="20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3" name="Freeform 343"/>
            <p:cNvSpPr>
              <a:spLocks/>
            </p:cNvSpPr>
            <p:nvPr/>
          </p:nvSpPr>
          <p:spPr bwMode="auto">
            <a:xfrm>
              <a:off x="833" y="2967"/>
              <a:ext cx="58" cy="86"/>
            </a:xfrm>
            <a:custGeom>
              <a:avLst/>
              <a:gdLst/>
              <a:ahLst/>
              <a:cxnLst>
                <a:cxn ang="0">
                  <a:pos x="24" y="83"/>
                </a:cxn>
                <a:cxn ang="0">
                  <a:pos x="22" y="82"/>
                </a:cxn>
                <a:cxn ang="0">
                  <a:pos x="18" y="77"/>
                </a:cxn>
                <a:cxn ang="0">
                  <a:pos x="12" y="68"/>
                </a:cxn>
                <a:cxn ang="0">
                  <a:pos x="7" y="60"/>
                </a:cxn>
                <a:cxn ang="0">
                  <a:pos x="4" y="54"/>
                </a:cxn>
                <a:cxn ang="0">
                  <a:pos x="3" y="49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3"/>
                </a:cxn>
                <a:cxn ang="0">
                  <a:pos x="6" y="22"/>
                </a:cxn>
                <a:cxn ang="0">
                  <a:pos x="10" y="17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33" y="3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2" y="3"/>
                </a:cxn>
                <a:cxn ang="0">
                  <a:pos x="53" y="3"/>
                </a:cxn>
                <a:cxn ang="0">
                  <a:pos x="55" y="5"/>
                </a:cxn>
                <a:cxn ang="0">
                  <a:pos x="56" y="6"/>
                </a:cxn>
                <a:cxn ang="0">
                  <a:pos x="58" y="11"/>
                </a:cxn>
                <a:cxn ang="0">
                  <a:pos x="58" y="15"/>
                </a:cxn>
                <a:cxn ang="0">
                  <a:pos x="56" y="19"/>
                </a:cxn>
                <a:cxn ang="0">
                  <a:pos x="56" y="25"/>
                </a:cxn>
                <a:cxn ang="0">
                  <a:pos x="55" y="28"/>
                </a:cxn>
                <a:cxn ang="0">
                  <a:pos x="52" y="31"/>
                </a:cxn>
                <a:cxn ang="0">
                  <a:pos x="50" y="34"/>
                </a:cxn>
                <a:cxn ang="0">
                  <a:pos x="47" y="39"/>
                </a:cxn>
                <a:cxn ang="0">
                  <a:pos x="41" y="46"/>
                </a:cxn>
                <a:cxn ang="0">
                  <a:pos x="38" y="51"/>
                </a:cxn>
                <a:cxn ang="0">
                  <a:pos x="35" y="57"/>
                </a:cxn>
                <a:cxn ang="0">
                  <a:pos x="34" y="63"/>
                </a:cxn>
                <a:cxn ang="0">
                  <a:pos x="33" y="68"/>
                </a:cxn>
                <a:cxn ang="0">
                  <a:pos x="33" y="72"/>
                </a:cxn>
                <a:cxn ang="0">
                  <a:pos x="33" y="79"/>
                </a:cxn>
                <a:cxn ang="0">
                  <a:pos x="34" y="86"/>
                </a:cxn>
                <a:cxn ang="0">
                  <a:pos x="33" y="86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5" y="85"/>
                </a:cxn>
                <a:cxn ang="0">
                  <a:pos x="24" y="83"/>
                </a:cxn>
              </a:cxnLst>
              <a:rect l="0" t="0" r="r" b="b"/>
              <a:pathLst>
                <a:path w="58" h="86">
                  <a:moveTo>
                    <a:pt x="24" y="83"/>
                  </a:moveTo>
                  <a:lnTo>
                    <a:pt x="22" y="82"/>
                  </a:lnTo>
                  <a:lnTo>
                    <a:pt x="18" y="77"/>
                  </a:lnTo>
                  <a:lnTo>
                    <a:pt x="12" y="68"/>
                  </a:lnTo>
                  <a:lnTo>
                    <a:pt x="7" y="60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8" y="11"/>
                  </a:lnTo>
                  <a:lnTo>
                    <a:pt x="58" y="15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55" y="28"/>
                  </a:lnTo>
                  <a:lnTo>
                    <a:pt x="52" y="31"/>
                  </a:lnTo>
                  <a:lnTo>
                    <a:pt x="50" y="34"/>
                  </a:lnTo>
                  <a:lnTo>
                    <a:pt x="47" y="39"/>
                  </a:lnTo>
                  <a:lnTo>
                    <a:pt x="41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4" y="63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3" y="79"/>
                  </a:lnTo>
                  <a:lnTo>
                    <a:pt x="34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28" y="86"/>
                  </a:lnTo>
                  <a:lnTo>
                    <a:pt x="25" y="85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4" name="Freeform 344"/>
            <p:cNvSpPr>
              <a:spLocks/>
            </p:cNvSpPr>
            <p:nvPr/>
          </p:nvSpPr>
          <p:spPr bwMode="auto">
            <a:xfrm>
              <a:off x="833" y="2967"/>
              <a:ext cx="58" cy="86"/>
            </a:xfrm>
            <a:custGeom>
              <a:avLst/>
              <a:gdLst/>
              <a:ahLst/>
              <a:cxnLst>
                <a:cxn ang="0">
                  <a:pos x="24" y="83"/>
                </a:cxn>
                <a:cxn ang="0">
                  <a:pos x="22" y="82"/>
                </a:cxn>
                <a:cxn ang="0">
                  <a:pos x="18" y="77"/>
                </a:cxn>
                <a:cxn ang="0">
                  <a:pos x="12" y="68"/>
                </a:cxn>
                <a:cxn ang="0">
                  <a:pos x="7" y="60"/>
                </a:cxn>
                <a:cxn ang="0">
                  <a:pos x="4" y="54"/>
                </a:cxn>
                <a:cxn ang="0">
                  <a:pos x="3" y="49"/>
                </a:cxn>
                <a:cxn ang="0">
                  <a:pos x="3" y="46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3"/>
                </a:cxn>
                <a:cxn ang="0">
                  <a:pos x="6" y="22"/>
                </a:cxn>
                <a:cxn ang="0">
                  <a:pos x="10" y="17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33" y="3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2" y="3"/>
                </a:cxn>
                <a:cxn ang="0">
                  <a:pos x="53" y="3"/>
                </a:cxn>
                <a:cxn ang="0">
                  <a:pos x="55" y="5"/>
                </a:cxn>
                <a:cxn ang="0">
                  <a:pos x="56" y="6"/>
                </a:cxn>
                <a:cxn ang="0">
                  <a:pos x="58" y="11"/>
                </a:cxn>
                <a:cxn ang="0">
                  <a:pos x="58" y="15"/>
                </a:cxn>
                <a:cxn ang="0">
                  <a:pos x="56" y="19"/>
                </a:cxn>
                <a:cxn ang="0">
                  <a:pos x="56" y="25"/>
                </a:cxn>
                <a:cxn ang="0">
                  <a:pos x="55" y="28"/>
                </a:cxn>
                <a:cxn ang="0">
                  <a:pos x="52" y="31"/>
                </a:cxn>
                <a:cxn ang="0">
                  <a:pos x="50" y="34"/>
                </a:cxn>
                <a:cxn ang="0">
                  <a:pos x="47" y="39"/>
                </a:cxn>
                <a:cxn ang="0">
                  <a:pos x="41" y="46"/>
                </a:cxn>
                <a:cxn ang="0">
                  <a:pos x="38" y="51"/>
                </a:cxn>
                <a:cxn ang="0">
                  <a:pos x="35" y="57"/>
                </a:cxn>
                <a:cxn ang="0">
                  <a:pos x="34" y="63"/>
                </a:cxn>
                <a:cxn ang="0">
                  <a:pos x="33" y="68"/>
                </a:cxn>
                <a:cxn ang="0">
                  <a:pos x="33" y="72"/>
                </a:cxn>
                <a:cxn ang="0">
                  <a:pos x="33" y="79"/>
                </a:cxn>
                <a:cxn ang="0">
                  <a:pos x="34" y="86"/>
                </a:cxn>
                <a:cxn ang="0">
                  <a:pos x="33" y="86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5" y="85"/>
                </a:cxn>
                <a:cxn ang="0">
                  <a:pos x="24" y="83"/>
                </a:cxn>
              </a:cxnLst>
              <a:rect l="0" t="0" r="r" b="b"/>
              <a:pathLst>
                <a:path w="58" h="86">
                  <a:moveTo>
                    <a:pt x="24" y="83"/>
                  </a:moveTo>
                  <a:lnTo>
                    <a:pt x="22" y="82"/>
                  </a:lnTo>
                  <a:lnTo>
                    <a:pt x="18" y="77"/>
                  </a:lnTo>
                  <a:lnTo>
                    <a:pt x="12" y="68"/>
                  </a:lnTo>
                  <a:lnTo>
                    <a:pt x="7" y="60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8" y="11"/>
                  </a:lnTo>
                  <a:lnTo>
                    <a:pt x="58" y="15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55" y="28"/>
                  </a:lnTo>
                  <a:lnTo>
                    <a:pt x="52" y="31"/>
                  </a:lnTo>
                  <a:lnTo>
                    <a:pt x="50" y="34"/>
                  </a:lnTo>
                  <a:lnTo>
                    <a:pt x="47" y="39"/>
                  </a:lnTo>
                  <a:lnTo>
                    <a:pt x="41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4" y="63"/>
                  </a:lnTo>
                  <a:lnTo>
                    <a:pt x="33" y="68"/>
                  </a:lnTo>
                  <a:lnTo>
                    <a:pt x="33" y="72"/>
                  </a:lnTo>
                  <a:lnTo>
                    <a:pt x="33" y="79"/>
                  </a:lnTo>
                  <a:lnTo>
                    <a:pt x="34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28" y="86"/>
                  </a:lnTo>
                  <a:lnTo>
                    <a:pt x="25" y="85"/>
                  </a:lnTo>
                  <a:lnTo>
                    <a:pt x="24" y="8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5" name="Freeform 345"/>
            <p:cNvSpPr>
              <a:spLocks/>
            </p:cNvSpPr>
            <p:nvPr/>
          </p:nvSpPr>
          <p:spPr bwMode="auto">
            <a:xfrm>
              <a:off x="959" y="2982"/>
              <a:ext cx="1" cy="7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3"/>
                </a:cxn>
                <a:cxn ang="0">
                  <a:pos x="0" y="25"/>
                </a:cxn>
                <a:cxn ang="0">
                  <a:pos x="0" y="42"/>
                </a:cxn>
                <a:cxn ang="0">
                  <a:pos x="0" y="61"/>
                </a:cxn>
                <a:cxn ang="0">
                  <a:pos x="1" y="71"/>
                </a:cxn>
              </a:cxnLst>
              <a:rect l="0" t="0" r="r" b="b"/>
              <a:pathLst>
                <a:path w="1" h="71">
                  <a:moveTo>
                    <a:pt x="1" y="0"/>
                  </a:moveTo>
                  <a:lnTo>
                    <a:pt x="1" y="13"/>
                  </a:lnTo>
                  <a:lnTo>
                    <a:pt x="0" y="25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1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6" name="Rectangle 346"/>
            <p:cNvSpPr>
              <a:spLocks noChangeArrowheads="1"/>
            </p:cNvSpPr>
            <p:nvPr/>
          </p:nvSpPr>
          <p:spPr bwMode="auto">
            <a:xfrm>
              <a:off x="546" y="1056"/>
              <a:ext cx="858" cy="8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7" name="Freeform 347"/>
            <p:cNvSpPr>
              <a:spLocks/>
            </p:cNvSpPr>
            <p:nvPr/>
          </p:nvSpPr>
          <p:spPr bwMode="auto">
            <a:xfrm>
              <a:off x="546" y="1913"/>
              <a:ext cx="868" cy="20"/>
            </a:xfrm>
            <a:custGeom>
              <a:avLst/>
              <a:gdLst/>
              <a:ahLst/>
              <a:cxnLst>
                <a:cxn ang="0">
                  <a:pos x="849" y="9"/>
                </a:cxn>
                <a:cxn ang="0">
                  <a:pos x="85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858" y="20"/>
                </a:cxn>
                <a:cxn ang="0">
                  <a:pos x="868" y="9"/>
                </a:cxn>
                <a:cxn ang="0">
                  <a:pos x="858" y="20"/>
                </a:cxn>
                <a:cxn ang="0">
                  <a:pos x="868" y="20"/>
                </a:cxn>
                <a:cxn ang="0">
                  <a:pos x="868" y="9"/>
                </a:cxn>
                <a:cxn ang="0">
                  <a:pos x="849" y="9"/>
                </a:cxn>
              </a:cxnLst>
              <a:rect l="0" t="0" r="r" b="b"/>
              <a:pathLst>
                <a:path w="868" h="20">
                  <a:moveTo>
                    <a:pt x="849" y="9"/>
                  </a:moveTo>
                  <a:lnTo>
                    <a:pt x="85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858" y="20"/>
                  </a:lnTo>
                  <a:lnTo>
                    <a:pt x="868" y="9"/>
                  </a:lnTo>
                  <a:lnTo>
                    <a:pt x="858" y="20"/>
                  </a:lnTo>
                  <a:lnTo>
                    <a:pt x="868" y="20"/>
                  </a:lnTo>
                  <a:lnTo>
                    <a:pt x="868" y="9"/>
                  </a:lnTo>
                  <a:lnTo>
                    <a:pt x="84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8" name="Freeform 348"/>
            <p:cNvSpPr>
              <a:spLocks/>
            </p:cNvSpPr>
            <p:nvPr/>
          </p:nvSpPr>
          <p:spPr bwMode="auto">
            <a:xfrm>
              <a:off x="1395" y="1045"/>
              <a:ext cx="19" cy="877"/>
            </a:xfrm>
            <a:custGeom>
              <a:avLst/>
              <a:gdLst/>
              <a:ahLst/>
              <a:cxnLst>
                <a:cxn ang="0">
                  <a:pos x="9" y="22"/>
                </a:cxn>
                <a:cxn ang="0">
                  <a:pos x="0" y="11"/>
                </a:cxn>
                <a:cxn ang="0">
                  <a:pos x="0" y="877"/>
                </a:cxn>
                <a:cxn ang="0">
                  <a:pos x="19" y="877"/>
                </a:cxn>
                <a:cxn ang="0">
                  <a:pos x="19" y="11"/>
                </a:cxn>
                <a:cxn ang="0">
                  <a:pos x="9" y="0"/>
                </a:cxn>
                <a:cxn ang="0">
                  <a:pos x="19" y="11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22"/>
                </a:cxn>
              </a:cxnLst>
              <a:rect l="0" t="0" r="r" b="b"/>
              <a:pathLst>
                <a:path w="19" h="877">
                  <a:moveTo>
                    <a:pt x="9" y="22"/>
                  </a:moveTo>
                  <a:lnTo>
                    <a:pt x="0" y="11"/>
                  </a:lnTo>
                  <a:lnTo>
                    <a:pt x="0" y="877"/>
                  </a:lnTo>
                  <a:lnTo>
                    <a:pt x="19" y="877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19" y="1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09" name="Freeform 349"/>
            <p:cNvSpPr>
              <a:spLocks/>
            </p:cNvSpPr>
            <p:nvPr/>
          </p:nvSpPr>
          <p:spPr bwMode="auto">
            <a:xfrm>
              <a:off x="536" y="1045"/>
              <a:ext cx="868" cy="22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10" y="22"/>
                </a:cxn>
                <a:cxn ang="0">
                  <a:pos x="868" y="22"/>
                </a:cxn>
                <a:cxn ang="0">
                  <a:pos x="868" y="0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0" y="11"/>
                </a:cxn>
              </a:cxnLst>
              <a:rect l="0" t="0" r="r" b="b"/>
              <a:pathLst>
                <a:path w="868" h="22">
                  <a:moveTo>
                    <a:pt x="20" y="11"/>
                  </a:moveTo>
                  <a:lnTo>
                    <a:pt x="10" y="22"/>
                  </a:lnTo>
                  <a:lnTo>
                    <a:pt x="868" y="22"/>
                  </a:lnTo>
                  <a:lnTo>
                    <a:pt x="868" y="0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0" name="Freeform 350"/>
            <p:cNvSpPr>
              <a:spLocks/>
            </p:cNvSpPr>
            <p:nvPr/>
          </p:nvSpPr>
          <p:spPr bwMode="auto">
            <a:xfrm>
              <a:off x="536" y="1056"/>
              <a:ext cx="20" cy="877"/>
            </a:xfrm>
            <a:custGeom>
              <a:avLst/>
              <a:gdLst/>
              <a:ahLst/>
              <a:cxnLst>
                <a:cxn ang="0">
                  <a:pos x="10" y="857"/>
                </a:cxn>
                <a:cxn ang="0">
                  <a:pos x="20" y="866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866"/>
                </a:cxn>
                <a:cxn ang="0">
                  <a:pos x="10" y="877"/>
                </a:cxn>
                <a:cxn ang="0">
                  <a:pos x="0" y="866"/>
                </a:cxn>
                <a:cxn ang="0">
                  <a:pos x="0" y="877"/>
                </a:cxn>
                <a:cxn ang="0">
                  <a:pos x="10" y="877"/>
                </a:cxn>
                <a:cxn ang="0">
                  <a:pos x="10" y="857"/>
                </a:cxn>
              </a:cxnLst>
              <a:rect l="0" t="0" r="r" b="b"/>
              <a:pathLst>
                <a:path w="20" h="877">
                  <a:moveTo>
                    <a:pt x="10" y="857"/>
                  </a:moveTo>
                  <a:lnTo>
                    <a:pt x="20" y="86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866"/>
                  </a:lnTo>
                  <a:lnTo>
                    <a:pt x="10" y="877"/>
                  </a:lnTo>
                  <a:lnTo>
                    <a:pt x="0" y="866"/>
                  </a:lnTo>
                  <a:lnTo>
                    <a:pt x="0" y="877"/>
                  </a:lnTo>
                  <a:lnTo>
                    <a:pt x="10" y="877"/>
                  </a:lnTo>
                  <a:lnTo>
                    <a:pt x="10" y="8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1" name="Freeform 351"/>
            <p:cNvSpPr>
              <a:spLocks/>
            </p:cNvSpPr>
            <p:nvPr/>
          </p:nvSpPr>
          <p:spPr bwMode="auto">
            <a:xfrm>
              <a:off x="695" y="1763"/>
              <a:ext cx="80" cy="87"/>
            </a:xfrm>
            <a:custGeom>
              <a:avLst/>
              <a:gdLst/>
              <a:ahLst/>
              <a:cxnLst>
                <a:cxn ang="0">
                  <a:pos x="76" y="25"/>
                </a:cxn>
                <a:cxn ang="0">
                  <a:pos x="73" y="20"/>
                </a:cxn>
                <a:cxn ang="0">
                  <a:pos x="70" y="14"/>
                </a:cxn>
                <a:cxn ang="0">
                  <a:pos x="64" y="8"/>
                </a:cxn>
                <a:cxn ang="0">
                  <a:pos x="58" y="7"/>
                </a:cxn>
                <a:cxn ang="0">
                  <a:pos x="51" y="5"/>
                </a:cxn>
                <a:cxn ang="0">
                  <a:pos x="45" y="3"/>
                </a:cxn>
                <a:cxn ang="0">
                  <a:pos x="39" y="5"/>
                </a:cxn>
                <a:cxn ang="0">
                  <a:pos x="33" y="7"/>
                </a:cxn>
                <a:cxn ang="0">
                  <a:pos x="27" y="11"/>
                </a:cxn>
                <a:cxn ang="0">
                  <a:pos x="23" y="14"/>
                </a:cxn>
                <a:cxn ang="0">
                  <a:pos x="20" y="20"/>
                </a:cxn>
                <a:cxn ang="0">
                  <a:pos x="18" y="27"/>
                </a:cxn>
                <a:cxn ang="0">
                  <a:pos x="17" y="34"/>
                </a:cxn>
                <a:cxn ang="0">
                  <a:pos x="15" y="40"/>
                </a:cxn>
                <a:cxn ang="0">
                  <a:pos x="15" y="48"/>
                </a:cxn>
                <a:cxn ang="0">
                  <a:pos x="17" y="54"/>
                </a:cxn>
                <a:cxn ang="0">
                  <a:pos x="18" y="60"/>
                </a:cxn>
                <a:cxn ang="0">
                  <a:pos x="21" y="67"/>
                </a:cxn>
                <a:cxn ang="0">
                  <a:pos x="24" y="71"/>
                </a:cxn>
                <a:cxn ang="0">
                  <a:pos x="29" y="74"/>
                </a:cxn>
                <a:cxn ang="0">
                  <a:pos x="33" y="77"/>
                </a:cxn>
                <a:cxn ang="0">
                  <a:pos x="39" y="79"/>
                </a:cxn>
                <a:cxn ang="0">
                  <a:pos x="45" y="81"/>
                </a:cxn>
                <a:cxn ang="0">
                  <a:pos x="52" y="81"/>
                </a:cxn>
                <a:cxn ang="0">
                  <a:pos x="58" y="79"/>
                </a:cxn>
                <a:cxn ang="0">
                  <a:pos x="64" y="77"/>
                </a:cxn>
                <a:cxn ang="0">
                  <a:pos x="70" y="74"/>
                </a:cxn>
                <a:cxn ang="0">
                  <a:pos x="73" y="70"/>
                </a:cxn>
                <a:cxn ang="0">
                  <a:pos x="77" y="67"/>
                </a:cxn>
                <a:cxn ang="0">
                  <a:pos x="80" y="67"/>
                </a:cxn>
                <a:cxn ang="0">
                  <a:pos x="76" y="71"/>
                </a:cxn>
                <a:cxn ang="0">
                  <a:pos x="73" y="76"/>
                </a:cxn>
                <a:cxn ang="0">
                  <a:pos x="68" y="79"/>
                </a:cxn>
                <a:cxn ang="0">
                  <a:pos x="61" y="84"/>
                </a:cxn>
                <a:cxn ang="0">
                  <a:pos x="54" y="85"/>
                </a:cxn>
                <a:cxn ang="0">
                  <a:pos x="46" y="87"/>
                </a:cxn>
                <a:cxn ang="0">
                  <a:pos x="39" y="87"/>
                </a:cxn>
                <a:cxn ang="0">
                  <a:pos x="31" y="85"/>
                </a:cxn>
                <a:cxn ang="0">
                  <a:pos x="24" y="82"/>
                </a:cxn>
                <a:cxn ang="0">
                  <a:pos x="18" y="79"/>
                </a:cxn>
                <a:cxn ang="0">
                  <a:pos x="12" y="74"/>
                </a:cxn>
                <a:cxn ang="0">
                  <a:pos x="8" y="70"/>
                </a:cxn>
                <a:cxn ang="0">
                  <a:pos x="5" y="64"/>
                </a:cxn>
                <a:cxn ang="0">
                  <a:pos x="2" y="59"/>
                </a:cxn>
                <a:cxn ang="0">
                  <a:pos x="0" y="53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2" y="31"/>
                </a:cxn>
                <a:cxn ang="0">
                  <a:pos x="5" y="25"/>
                </a:cxn>
                <a:cxn ang="0">
                  <a:pos x="8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21" y="7"/>
                </a:cxn>
                <a:cxn ang="0">
                  <a:pos x="27" y="3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5" y="0"/>
                </a:cxn>
                <a:cxn ang="0">
                  <a:pos x="61" y="2"/>
                </a:cxn>
                <a:cxn ang="0">
                  <a:pos x="67" y="5"/>
                </a:cxn>
                <a:cxn ang="0">
                  <a:pos x="73" y="3"/>
                </a:cxn>
              </a:cxnLst>
              <a:rect l="0" t="0" r="r" b="b"/>
              <a:pathLst>
                <a:path w="80" h="87">
                  <a:moveTo>
                    <a:pt x="77" y="0"/>
                  </a:moveTo>
                  <a:lnTo>
                    <a:pt x="79" y="28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6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3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0" y="65"/>
                  </a:lnTo>
                  <a:lnTo>
                    <a:pt x="21" y="67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1" y="76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2" y="81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49" y="81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60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5" y="76"/>
                  </a:lnTo>
                  <a:lnTo>
                    <a:pt x="67" y="76"/>
                  </a:lnTo>
                  <a:lnTo>
                    <a:pt x="68" y="74"/>
                  </a:lnTo>
                  <a:lnTo>
                    <a:pt x="70" y="74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7" y="70"/>
                  </a:lnTo>
                  <a:lnTo>
                    <a:pt x="77" y="71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7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5" y="81"/>
                  </a:lnTo>
                  <a:lnTo>
                    <a:pt x="64" y="82"/>
                  </a:lnTo>
                  <a:lnTo>
                    <a:pt x="63" y="82"/>
                  </a:lnTo>
                  <a:lnTo>
                    <a:pt x="61" y="84"/>
                  </a:lnTo>
                  <a:lnTo>
                    <a:pt x="60" y="84"/>
                  </a:lnTo>
                  <a:lnTo>
                    <a:pt x="58" y="84"/>
                  </a:lnTo>
                  <a:lnTo>
                    <a:pt x="57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1" y="85"/>
                  </a:lnTo>
                  <a:lnTo>
                    <a:pt x="49" y="87"/>
                  </a:lnTo>
                  <a:lnTo>
                    <a:pt x="48" y="87"/>
                  </a:lnTo>
                  <a:lnTo>
                    <a:pt x="46" y="87"/>
                  </a:lnTo>
                  <a:lnTo>
                    <a:pt x="45" y="87"/>
                  </a:lnTo>
                  <a:lnTo>
                    <a:pt x="43" y="87"/>
                  </a:lnTo>
                  <a:lnTo>
                    <a:pt x="42" y="87"/>
                  </a:lnTo>
                  <a:lnTo>
                    <a:pt x="40" y="87"/>
                  </a:lnTo>
                  <a:lnTo>
                    <a:pt x="39" y="87"/>
                  </a:lnTo>
                  <a:lnTo>
                    <a:pt x="37" y="85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3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3" y="82"/>
                  </a:lnTo>
                  <a:lnTo>
                    <a:pt x="21" y="81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3" y="62"/>
                  </a:lnTo>
                  <a:lnTo>
                    <a:pt x="3" y="60"/>
                  </a:lnTo>
                  <a:lnTo>
                    <a:pt x="3" y="59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2" name="Freeform 352"/>
            <p:cNvSpPr>
              <a:spLocks/>
            </p:cNvSpPr>
            <p:nvPr/>
          </p:nvSpPr>
          <p:spPr bwMode="auto">
            <a:xfrm>
              <a:off x="781" y="1791"/>
              <a:ext cx="67" cy="59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7"/>
                </a:cxn>
                <a:cxn ang="0">
                  <a:pos x="56" y="40"/>
                </a:cxn>
                <a:cxn ang="0">
                  <a:pos x="56" y="43"/>
                </a:cxn>
                <a:cxn ang="0">
                  <a:pos x="56" y="46"/>
                </a:cxn>
                <a:cxn ang="0">
                  <a:pos x="58" y="48"/>
                </a:cxn>
                <a:cxn ang="0">
                  <a:pos x="59" y="49"/>
                </a:cxn>
                <a:cxn ang="0">
                  <a:pos x="62" y="49"/>
                </a:cxn>
                <a:cxn ang="0">
                  <a:pos x="65" y="49"/>
                </a:cxn>
                <a:cxn ang="0">
                  <a:pos x="49" y="59"/>
                </a:cxn>
                <a:cxn ang="0">
                  <a:pos x="46" y="46"/>
                </a:cxn>
                <a:cxn ang="0">
                  <a:pos x="45" y="48"/>
                </a:cxn>
                <a:cxn ang="0">
                  <a:pos x="43" y="49"/>
                </a:cxn>
                <a:cxn ang="0">
                  <a:pos x="42" y="51"/>
                </a:cxn>
                <a:cxn ang="0">
                  <a:pos x="40" y="53"/>
                </a:cxn>
                <a:cxn ang="0">
                  <a:pos x="37" y="54"/>
                </a:cxn>
                <a:cxn ang="0">
                  <a:pos x="36" y="56"/>
                </a:cxn>
                <a:cxn ang="0">
                  <a:pos x="33" y="56"/>
                </a:cxn>
                <a:cxn ang="0">
                  <a:pos x="31" y="57"/>
                </a:cxn>
                <a:cxn ang="0">
                  <a:pos x="28" y="57"/>
                </a:cxn>
                <a:cxn ang="0">
                  <a:pos x="27" y="59"/>
                </a:cxn>
                <a:cxn ang="0">
                  <a:pos x="24" y="59"/>
                </a:cxn>
                <a:cxn ang="0">
                  <a:pos x="22" y="57"/>
                </a:cxn>
                <a:cxn ang="0">
                  <a:pos x="19" y="57"/>
                </a:cxn>
                <a:cxn ang="0">
                  <a:pos x="18" y="56"/>
                </a:cxn>
                <a:cxn ang="0">
                  <a:pos x="15" y="56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2" y="49"/>
                </a:cxn>
                <a:cxn ang="0">
                  <a:pos x="11" y="48"/>
                </a:cxn>
                <a:cxn ang="0">
                  <a:pos x="11" y="45"/>
                </a:cxn>
                <a:cxn ang="0">
                  <a:pos x="11" y="42"/>
                </a:cxn>
                <a:cxn ang="0">
                  <a:pos x="11" y="39"/>
                </a:cxn>
                <a:cxn ang="0">
                  <a:pos x="9" y="37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1" y="39"/>
                </a:cxn>
                <a:cxn ang="0">
                  <a:pos x="21" y="42"/>
                </a:cxn>
                <a:cxn ang="0">
                  <a:pos x="21" y="45"/>
                </a:cxn>
                <a:cxn ang="0">
                  <a:pos x="22" y="46"/>
                </a:cxn>
                <a:cxn ang="0">
                  <a:pos x="24" y="48"/>
                </a:cxn>
                <a:cxn ang="0">
                  <a:pos x="25" y="49"/>
                </a:cxn>
                <a:cxn ang="0">
                  <a:pos x="28" y="51"/>
                </a:cxn>
                <a:cxn ang="0">
                  <a:pos x="31" y="51"/>
                </a:cxn>
                <a:cxn ang="0">
                  <a:pos x="34" y="51"/>
                </a:cxn>
                <a:cxn ang="0">
                  <a:pos x="36" y="49"/>
                </a:cxn>
                <a:cxn ang="0">
                  <a:pos x="37" y="48"/>
                </a:cxn>
                <a:cxn ang="0">
                  <a:pos x="40" y="48"/>
                </a:cxn>
                <a:cxn ang="0">
                  <a:pos x="42" y="46"/>
                </a:cxn>
                <a:cxn ang="0">
                  <a:pos x="45" y="45"/>
                </a:cxn>
                <a:cxn ang="0">
                  <a:pos x="46" y="43"/>
                </a:cxn>
                <a:cxn ang="0">
                  <a:pos x="46" y="9"/>
                </a:cxn>
                <a:cxn ang="0">
                  <a:pos x="45" y="8"/>
                </a:cxn>
                <a:cxn ang="0">
                  <a:pos x="45" y="5"/>
                </a:cxn>
                <a:cxn ang="0">
                  <a:pos x="43" y="3"/>
                </a:cxn>
                <a:cxn ang="0">
                  <a:pos x="40" y="3"/>
                </a:cxn>
                <a:cxn ang="0">
                  <a:pos x="37" y="3"/>
                </a:cxn>
                <a:cxn ang="0">
                  <a:pos x="36" y="0"/>
                </a:cxn>
              </a:cxnLst>
              <a:rect l="0" t="0" r="r" b="b"/>
              <a:pathLst>
                <a:path w="67" h="59">
                  <a:moveTo>
                    <a:pt x="56" y="0"/>
                  </a:moveTo>
                  <a:lnTo>
                    <a:pt x="56" y="34"/>
                  </a:lnTo>
                  <a:lnTo>
                    <a:pt x="56" y="36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2" y="49"/>
                  </a:lnTo>
                  <a:lnTo>
                    <a:pt x="64" y="49"/>
                  </a:lnTo>
                  <a:lnTo>
                    <a:pt x="65" y="49"/>
                  </a:lnTo>
                  <a:lnTo>
                    <a:pt x="67" y="51"/>
                  </a:lnTo>
                  <a:lnTo>
                    <a:pt x="49" y="59"/>
                  </a:lnTo>
                  <a:lnTo>
                    <a:pt x="46" y="59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2" y="49"/>
                  </a:lnTo>
                  <a:lnTo>
                    <a:pt x="42" y="51"/>
                  </a:lnTo>
                  <a:lnTo>
                    <a:pt x="40" y="51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5" y="45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3" name="Freeform 353"/>
            <p:cNvSpPr>
              <a:spLocks/>
            </p:cNvSpPr>
            <p:nvPr/>
          </p:nvSpPr>
          <p:spPr bwMode="auto">
            <a:xfrm>
              <a:off x="855" y="1790"/>
              <a:ext cx="40" cy="60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3" y="13"/>
                </a:cxn>
                <a:cxn ang="0">
                  <a:pos x="30" y="10"/>
                </a:cxn>
                <a:cxn ang="0">
                  <a:pos x="27" y="6"/>
                </a:cxn>
                <a:cxn ang="0">
                  <a:pos x="22" y="4"/>
                </a:cxn>
                <a:cxn ang="0">
                  <a:pos x="16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8" y="12"/>
                </a:cxn>
                <a:cxn ang="0">
                  <a:pos x="9" y="17"/>
                </a:cxn>
                <a:cxn ang="0">
                  <a:pos x="12" y="20"/>
                </a:cxn>
                <a:cxn ang="0">
                  <a:pos x="16" y="21"/>
                </a:cxn>
                <a:cxn ang="0">
                  <a:pos x="30" y="27"/>
                </a:cxn>
                <a:cxn ang="0">
                  <a:pos x="36" y="32"/>
                </a:cxn>
                <a:cxn ang="0">
                  <a:pos x="39" y="35"/>
                </a:cxn>
                <a:cxn ang="0">
                  <a:pos x="40" y="40"/>
                </a:cxn>
                <a:cxn ang="0">
                  <a:pos x="40" y="46"/>
                </a:cxn>
                <a:cxn ang="0">
                  <a:pos x="39" y="50"/>
                </a:cxn>
                <a:cxn ang="0">
                  <a:pos x="34" y="55"/>
                </a:cxn>
                <a:cxn ang="0">
                  <a:pos x="30" y="57"/>
                </a:cxn>
                <a:cxn ang="0">
                  <a:pos x="25" y="58"/>
                </a:cxn>
                <a:cxn ang="0">
                  <a:pos x="21" y="60"/>
                </a:cxn>
                <a:cxn ang="0">
                  <a:pos x="16" y="58"/>
                </a:cxn>
                <a:cxn ang="0">
                  <a:pos x="11" y="58"/>
                </a:cxn>
                <a:cxn ang="0">
                  <a:pos x="5" y="57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5" y="44"/>
                </a:cxn>
                <a:cxn ang="0">
                  <a:pos x="6" y="49"/>
                </a:cxn>
                <a:cxn ang="0">
                  <a:pos x="9" y="52"/>
                </a:cxn>
                <a:cxn ang="0">
                  <a:pos x="15" y="55"/>
                </a:cxn>
                <a:cxn ang="0">
                  <a:pos x="21" y="55"/>
                </a:cxn>
                <a:cxn ang="0">
                  <a:pos x="27" y="55"/>
                </a:cxn>
                <a:cxn ang="0">
                  <a:pos x="30" y="52"/>
                </a:cxn>
                <a:cxn ang="0">
                  <a:pos x="31" y="46"/>
                </a:cxn>
                <a:cxn ang="0">
                  <a:pos x="30" y="41"/>
                </a:cxn>
                <a:cxn ang="0">
                  <a:pos x="27" y="38"/>
                </a:cxn>
                <a:cxn ang="0">
                  <a:pos x="22" y="37"/>
                </a:cxn>
                <a:cxn ang="0">
                  <a:pos x="18" y="35"/>
                </a:cxn>
                <a:cxn ang="0">
                  <a:pos x="15" y="32"/>
                </a:cxn>
                <a:cxn ang="0">
                  <a:pos x="11" y="30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3"/>
                </a:cxn>
                <a:cxn ang="0">
                  <a:pos x="36" y="0"/>
                </a:cxn>
              </a:cxnLst>
              <a:rect l="0" t="0" r="r" b="b"/>
              <a:pathLst>
                <a:path w="40" h="60">
                  <a:moveTo>
                    <a:pt x="36" y="0"/>
                  </a:moveTo>
                  <a:lnTo>
                    <a:pt x="36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39" y="49"/>
                  </a:lnTo>
                  <a:lnTo>
                    <a:pt x="39" y="50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8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58"/>
                  </a:lnTo>
                  <a:lnTo>
                    <a:pt x="12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4" name="Freeform 354"/>
            <p:cNvSpPr>
              <a:spLocks/>
            </p:cNvSpPr>
            <p:nvPr/>
          </p:nvSpPr>
          <p:spPr bwMode="auto">
            <a:xfrm>
              <a:off x="901" y="1773"/>
              <a:ext cx="37" cy="75"/>
            </a:xfrm>
            <a:custGeom>
              <a:avLst/>
              <a:gdLst/>
              <a:ahLst/>
              <a:cxnLst>
                <a:cxn ang="0">
                  <a:pos x="21" y="18"/>
                </a:cxn>
                <a:cxn ang="0">
                  <a:pos x="36" y="23"/>
                </a:cxn>
                <a:cxn ang="0">
                  <a:pos x="21" y="60"/>
                </a:cxn>
                <a:cxn ang="0">
                  <a:pos x="21" y="63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5" y="67"/>
                </a:cxn>
                <a:cxn ang="0">
                  <a:pos x="27" y="69"/>
                </a:cxn>
                <a:cxn ang="0">
                  <a:pos x="28" y="67"/>
                </a:cxn>
                <a:cxn ang="0">
                  <a:pos x="31" y="67"/>
                </a:cxn>
                <a:cxn ang="0">
                  <a:pos x="34" y="66"/>
                </a:cxn>
                <a:cxn ang="0">
                  <a:pos x="34" y="63"/>
                </a:cxn>
                <a:cxn ang="0">
                  <a:pos x="37" y="64"/>
                </a:cxn>
                <a:cxn ang="0">
                  <a:pos x="36" y="67"/>
                </a:cxn>
                <a:cxn ang="0">
                  <a:pos x="34" y="69"/>
                </a:cxn>
                <a:cxn ang="0">
                  <a:pos x="31" y="72"/>
                </a:cxn>
                <a:cxn ang="0">
                  <a:pos x="30" y="74"/>
                </a:cxn>
                <a:cxn ang="0">
                  <a:pos x="27" y="74"/>
                </a:cxn>
                <a:cxn ang="0">
                  <a:pos x="25" y="75"/>
                </a:cxn>
                <a:cxn ang="0">
                  <a:pos x="22" y="75"/>
                </a:cxn>
                <a:cxn ang="0">
                  <a:pos x="19" y="75"/>
                </a:cxn>
                <a:cxn ang="0">
                  <a:pos x="18" y="74"/>
                </a:cxn>
                <a:cxn ang="0">
                  <a:pos x="15" y="74"/>
                </a:cxn>
                <a:cxn ang="0">
                  <a:pos x="13" y="72"/>
                </a:cxn>
                <a:cxn ang="0">
                  <a:pos x="12" y="71"/>
                </a:cxn>
                <a:cxn ang="0">
                  <a:pos x="12" y="67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10" y="60"/>
                </a:cxn>
                <a:cxn ang="0">
                  <a:pos x="0" y="23"/>
                </a:cxn>
                <a:cxn ang="0">
                  <a:pos x="2" y="21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7" y="17"/>
                </a:cxn>
                <a:cxn ang="0">
                  <a:pos x="9" y="15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5" y="7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18" y="1"/>
                </a:cxn>
                <a:cxn ang="0">
                  <a:pos x="19" y="0"/>
                </a:cxn>
              </a:cxnLst>
              <a:rect l="0" t="0" r="r" b="b"/>
              <a:pathLst>
                <a:path w="37" h="75">
                  <a:moveTo>
                    <a:pt x="21" y="0"/>
                  </a:moveTo>
                  <a:lnTo>
                    <a:pt x="21" y="18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3" y="71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28" y="74"/>
                  </a:lnTo>
                  <a:lnTo>
                    <a:pt x="27" y="74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5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5" name="Freeform 355"/>
            <p:cNvSpPr>
              <a:spLocks noEditPoints="1"/>
            </p:cNvSpPr>
            <p:nvPr/>
          </p:nvSpPr>
          <p:spPr bwMode="auto">
            <a:xfrm>
              <a:off x="942" y="1790"/>
              <a:ext cx="58" cy="6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9" y="1"/>
                </a:cxn>
                <a:cxn ang="0">
                  <a:pos x="45" y="4"/>
                </a:cxn>
                <a:cxn ang="0">
                  <a:pos x="51" y="7"/>
                </a:cxn>
                <a:cxn ang="0">
                  <a:pos x="54" y="12"/>
                </a:cxn>
                <a:cxn ang="0">
                  <a:pos x="55" y="17"/>
                </a:cxn>
                <a:cxn ang="0">
                  <a:pos x="58" y="20"/>
                </a:cxn>
                <a:cxn ang="0">
                  <a:pos x="58" y="26"/>
                </a:cxn>
                <a:cxn ang="0">
                  <a:pos x="58" y="32"/>
                </a:cxn>
                <a:cxn ang="0">
                  <a:pos x="57" y="38"/>
                </a:cxn>
                <a:cxn ang="0">
                  <a:pos x="55" y="43"/>
                </a:cxn>
                <a:cxn ang="0">
                  <a:pos x="52" y="47"/>
                </a:cxn>
                <a:cxn ang="0">
                  <a:pos x="49" y="50"/>
                </a:cxn>
                <a:cxn ang="0">
                  <a:pos x="46" y="54"/>
                </a:cxn>
                <a:cxn ang="0">
                  <a:pos x="42" y="57"/>
                </a:cxn>
                <a:cxn ang="0">
                  <a:pos x="36" y="58"/>
                </a:cxn>
                <a:cxn ang="0">
                  <a:pos x="32" y="60"/>
                </a:cxn>
                <a:cxn ang="0">
                  <a:pos x="26" y="60"/>
                </a:cxn>
                <a:cxn ang="0">
                  <a:pos x="20" y="58"/>
                </a:cxn>
                <a:cxn ang="0">
                  <a:pos x="15" y="57"/>
                </a:cxn>
                <a:cxn ang="0">
                  <a:pos x="12" y="54"/>
                </a:cxn>
                <a:cxn ang="0">
                  <a:pos x="9" y="50"/>
                </a:cxn>
                <a:cxn ang="0">
                  <a:pos x="6" y="47"/>
                </a:cxn>
                <a:cxn ang="0">
                  <a:pos x="3" y="43"/>
                </a:cxn>
                <a:cxn ang="0">
                  <a:pos x="2" y="38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2" y="21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9" y="9"/>
                </a:cxn>
                <a:cxn ang="0">
                  <a:pos x="12" y="6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23" y="4"/>
                </a:cxn>
                <a:cxn ang="0">
                  <a:pos x="18" y="7"/>
                </a:cxn>
                <a:cxn ang="0">
                  <a:pos x="15" y="10"/>
                </a:cxn>
                <a:cxn ang="0">
                  <a:pos x="14" y="15"/>
                </a:cxn>
                <a:cxn ang="0">
                  <a:pos x="12" y="20"/>
                </a:cxn>
                <a:cxn ang="0">
                  <a:pos x="12" y="26"/>
                </a:cxn>
                <a:cxn ang="0">
                  <a:pos x="14" y="32"/>
                </a:cxn>
                <a:cxn ang="0">
                  <a:pos x="14" y="38"/>
                </a:cxn>
                <a:cxn ang="0">
                  <a:pos x="17" y="43"/>
                </a:cxn>
                <a:cxn ang="0">
                  <a:pos x="20" y="47"/>
                </a:cxn>
                <a:cxn ang="0">
                  <a:pos x="23" y="52"/>
                </a:cxn>
                <a:cxn ang="0">
                  <a:pos x="27" y="54"/>
                </a:cxn>
                <a:cxn ang="0">
                  <a:pos x="33" y="55"/>
                </a:cxn>
                <a:cxn ang="0">
                  <a:pos x="39" y="54"/>
                </a:cxn>
                <a:cxn ang="0">
                  <a:pos x="42" y="49"/>
                </a:cxn>
                <a:cxn ang="0">
                  <a:pos x="45" y="46"/>
                </a:cxn>
                <a:cxn ang="0">
                  <a:pos x="46" y="41"/>
                </a:cxn>
                <a:cxn ang="0">
                  <a:pos x="46" y="35"/>
                </a:cxn>
                <a:cxn ang="0">
                  <a:pos x="46" y="29"/>
                </a:cxn>
                <a:cxn ang="0">
                  <a:pos x="45" y="23"/>
                </a:cxn>
                <a:cxn ang="0">
                  <a:pos x="43" y="18"/>
                </a:cxn>
                <a:cxn ang="0">
                  <a:pos x="42" y="13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30" y="4"/>
                </a:cxn>
              </a:cxnLst>
              <a:rect l="0" t="0" r="r" b="b"/>
              <a:pathLst>
                <a:path w="58" h="60">
                  <a:moveTo>
                    <a:pt x="30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5" y="44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2" y="47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43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39" y="58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6" y="60"/>
                  </a:lnTo>
                  <a:lnTo>
                    <a:pt x="24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close/>
                  <a:moveTo>
                    <a:pt x="27" y="4"/>
                  </a:moveTo>
                  <a:lnTo>
                    <a:pt x="26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6" y="35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6" name="Freeform 356"/>
            <p:cNvSpPr>
              <a:spLocks/>
            </p:cNvSpPr>
            <p:nvPr/>
          </p:nvSpPr>
          <p:spPr bwMode="auto">
            <a:xfrm>
              <a:off x="1006" y="1790"/>
              <a:ext cx="104" cy="58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8" y="6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0" y="3"/>
                </a:cxn>
                <a:cxn ang="0">
                  <a:pos x="55" y="6"/>
                </a:cxn>
                <a:cxn ang="0">
                  <a:pos x="59" y="10"/>
                </a:cxn>
                <a:cxn ang="0">
                  <a:pos x="64" y="6"/>
                </a:cxn>
                <a:cxn ang="0">
                  <a:pos x="68" y="3"/>
                </a:cxn>
                <a:cxn ang="0">
                  <a:pos x="74" y="1"/>
                </a:cxn>
                <a:cxn ang="0">
                  <a:pos x="80" y="0"/>
                </a:cxn>
                <a:cxn ang="0">
                  <a:pos x="86" y="1"/>
                </a:cxn>
                <a:cxn ang="0">
                  <a:pos x="90" y="4"/>
                </a:cxn>
                <a:cxn ang="0">
                  <a:pos x="93" y="10"/>
                </a:cxn>
                <a:cxn ang="0">
                  <a:pos x="95" y="18"/>
                </a:cxn>
                <a:cxn ang="0">
                  <a:pos x="95" y="47"/>
                </a:cxn>
                <a:cxn ang="0">
                  <a:pos x="96" y="54"/>
                </a:cxn>
                <a:cxn ang="0">
                  <a:pos x="102" y="55"/>
                </a:cxn>
                <a:cxn ang="0">
                  <a:pos x="75" y="55"/>
                </a:cxn>
                <a:cxn ang="0">
                  <a:pos x="81" y="54"/>
                </a:cxn>
                <a:cxn ang="0">
                  <a:pos x="84" y="49"/>
                </a:cxn>
                <a:cxn ang="0">
                  <a:pos x="84" y="20"/>
                </a:cxn>
                <a:cxn ang="0">
                  <a:pos x="83" y="13"/>
                </a:cxn>
                <a:cxn ang="0">
                  <a:pos x="78" y="9"/>
                </a:cxn>
                <a:cxn ang="0">
                  <a:pos x="73" y="7"/>
                </a:cxn>
                <a:cxn ang="0">
                  <a:pos x="67" y="9"/>
                </a:cxn>
                <a:cxn ang="0">
                  <a:pos x="62" y="12"/>
                </a:cxn>
                <a:cxn ang="0">
                  <a:pos x="58" y="15"/>
                </a:cxn>
                <a:cxn ang="0">
                  <a:pos x="58" y="49"/>
                </a:cxn>
                <a:cxn ang="0">
                  <a:pos x="61" y="54"/>
                </a:cxn>
                <a:cxn ang="0">
                  <a:pos x="68" y="55"/>
                </a:cxn>
                <a:cxn ang="0">
                  <a:pos x="40" y="55"/>
                </a:cxn>
                <a:cxn ang="0">
                  <a:pos x="46" y="54"/>
                </a:cxn>
                <a:cxn ang="0">
                  <a:pos x="47" y="47"/>
                </a:cxn>
                <a:cxn ang="0">
                  <a:pos x="47" y="18"/>
                </a:cxn>
                <a:cxn ang="0">
                  <a:pos x="46" y="12"/>
                </a:cxn>
                <a:cxn ang="0">
                  <a:pos x="41" y="9"/>
                </a:cxn>
                <a:cxn ang="0">
                  <a:pos x="36" y="7"/>
                </a:cxn>
                <a:cxn ang="0">
                  <a:pos x="30" y="9"/>
                </a:cxn>
                <a:cxn ang="0">
                  <a:pos x="25" y="12"/>
                </a:cxn>
                <a:cxn ang="0">
                  <a:pos x="21" y="15"/>
                </a:cxn>
                <a:cxn ang="0">
                  <a:pos x="22" y="49"/>
                </a:cxn>
                <a:cxn ang="0">
                  <a:pos x="25" y="54"/>
                </a:cxn>
                <a:cxn ang="0">
                  <a:pos x="31" y="55"/>
                </a:cxn>
                <a:cxn ang="0">
                  <a:pos x="4" y="55"/>
                </a:cxn>
                <a:cxn ang="0">
                  <a:pos x="9" y="52"/>
                </a:cxn>
                <a:cxn ang="0">
                  <a:pos x="10" y="46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6" y="7"/>
                </a:cxn>
                <a:cxn ang="0">
                  <a:pos x="0" y="7"/>
                </a:cxn>
              </a:cxnLst>
              <a:rect l="0" t="0" r="r" b="b"/>
              <a:pathLst>
                <a:path w="104" h="58">
                  <a:moveTo>
                    <a:pt x="21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7"/>
                  </a:lnTo>
                  <a:lnTo>
                    <a:pt x="93" y="9"/>
                  </a:lnTo>
                  <a:lnTo>
                    <a:pt x="93" y="10"/>
                  </a:lnTo>
                  <a:lnTo>
                    <a:pt x="93" y="12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5" y="17"/>
                  </a:lnTo>
                  <a:lnTo>
                    <a:pt x="95" y="18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9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98" y="55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4" y="55"/>
                  </a:lnTo>
                  <a:lnTo>
                    <a:pt x="104" y="58"/>
                  </a:lnTo>
                  <a:lnTo>
                    <a:pt x="74" y="58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4" y="21"/>
                  </a:lnTo>
                  <a:lnTo>
                    <a:pt x="84" y="20"/>
                  </a:lnTo>
                  <a:lnTo>
                    <a:pt x="84" y="18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3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1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5" y="7"/>
                  </a:lnTo>
                  <a:lnTo>
                    <a:pt x="74" y="7"/>
                  </a:lnTo>
                  <a:lnTo>
                    <a:pt x="73" y="7"/>
                  </a:lnTo>
                  <a:lnTo>
                    <a:pt x="71" y="7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61" y="54"/>
                  </a:lnTo>
                  <a:lnTo>
                    <a:pt x="62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8"/>
                  </a:lnTo>
                  <a:lnTo>
                    <a:pt x="37" y="58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47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2" y="58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7" name="Freeform 357"/>
            <p:cNvSpPr>
              <a:spLocks noEditPoints="1"/>
            </p:cNvSpPr>
            <p:nvPr/>
          </p:nvSpPr>
          <p:spPr bwMode="auto">
            <a:xfrm>
              <a:off x="1116" y="1790"/>
              <a:ext cx="50" cy="60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10" y="32"/>
                </a:cxn>
                <a:cxn ang="0">
                  <a:pos x="11" y="38"/>
                </a:cxn>
                <a:cxn ang="0">
                  <a:pos x="14" y="41"/>
                </a:cxn>
                <a:cxn ang="0">
                  <a:pos x="19" y="46"/>
                </a:cxn>
                <a:cxn ang="0">
                  <a:pos x="23" y="47"/>
                </a:cxn>
                <a:cxn ang="0">
                  <a:pos x="29" y="49"/>
                </a:cxn>
                <a:cxn ang="0">
                  <a:pos x="35" y="49"/>
                </a:cxn>
                <a:cxn ang="0">
                  <a:pos x="39" y="47"/>
                </a:cxn>
                <a:cxn ang="0">
                  <a:pos x="44" y="44"/>
                </a:cxn>
                <a:cxn ang="0">
                  <a:pos x="45" y="40"/>
                </a:cxn>
                <a:cxn ang="0">
                  <a:pos x="48" y="35"/>
                </a:cxn>
                <a:cxn ang="0">
                  <a:pos x="50" y="41"/>
                </a:cxn>
                <a:cxn ang="0">
                  <a:pos x="47" y="47"/>
                </a:cxn>
                <a:cxn ang="0">
                  <a:pos x="44" y="50"/>
                </a:cxn>
                <a:cxn ang="0">
                  <a:pos x="39" y="55"/>
                </a:cxn>
                <a:cxn ang="0">
                  <a:pos x="35" y="57"/>
                </a:cxn>
                <a:cxn ang="0">
                  <a:pos x="31" y="58"/>
                </a:cxn>
                <a:cxn ang="0">
                  <a:pos x="26" y="60"/>
                </a:cxn>
                <a:cxn ang="0">
                  <a:pos x="20" y="58"/>
                </a:cxn>
                <a:cxn ang="0">
                  <a:pos x="16" y="57"/>
                </a:cxn>
                <a:cxn ang="0">
                  <a:pos x="11" y="55"/>
                </a:cxn>
                <a:cxn ang="0">
                  <a:pos x="8" y="52"/>
                </a:cxn>
                <a:cxn ang="0">
                  <a:pos x="5" y="49"/>
                </a:cxn>
                <a:cxn ang="0">
                  <a:pos x="2" y="46"/>
                </a:cxn>
                <a:cxn ang="0">
                  <a:pos x="1" y="41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1" y="17"/>
                </a:cxn>
                <a:cxn ang="0">
                  <a:pos x="4" y="13"/>
                </a:cxn>
                <a:cxn ang="0">
                  <a:pos x="5" y="9"/>
                </a:cxn>
                <a:cxn ang="0">
                  <a:pos x="8" y="6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8" y="3"/>
                </a:cxn>
                <a:cxn ang="0">
                  <a:pos x="42" y="4"/>
                </a:cxn>
                <a:cxn ang="0">
                  <a:pos x="45" y="7"/>
                </a:cxn>
                <a:cxn ang="0">
                  <a:pos x="48" y="12"/>
                </a:cxn>
                <a:cxn ang="0">
                  <a:pos x="50" y="18"/>
                </a:cxn>
                <a:cxn ang="0">
                  <a:pos x="8" y="23"/>
                </a:cxn>
                <a:cxn ang="0">
                  <a:pos x="36" y="17"/>
                </a:cxn>
                <a:cxn ang="0">
                  <a:pos x="35" y="12"/>
                </a:cxn>
                <a:cxn ang="0">
                  <a:pos x="34" y="7"/>
                </a:cxn>
                <a:cxn ang="0">
                  <a:pos x="29" y="6"/>
                </a:cxn>
                <a:cxn ang="0">
                  <a:pos x="25" y="4"/>
                </a:cxn>
                <a:cxn ang="0">
                  <a:pos x="19" y="4"/>
                </a:cxn>
                <a:cxn ang="0">
                  <a:pos x="16" y="7"/>
                </a:cxn>
                <a:cxn ang="0">
                  <a:pos x="11" y="10"/>
                </a:cxn>
                <a:cxn ang="0">
                  <a:pos x="10" y="15"/>
                </a:cxn>
                <a:cxn ang="0">
                  <a:pos x="8" y="20"/>
                </a:cxn>
              </a:cxnLst>
              <a:rect l="0" t="0" r="r" b="b"/>
              <a:pathLst>
                <a:path w="50" h="60">
                  <a:moveTo>
                    <a:pt x="8" y="23"/>
                  </a:moveTo>
                  <a:lnTo>
                    <a:pt x="8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7" y="46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5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29" y="58"/>
                  </a:lnTo>
                  <a:lnTo>
                    <a:pt x="29" y="60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3" y="60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8" y="23"/>
                  </a:lnTo>
                  <a:close/>
                  <a:moveTo>
                    <a:pt x="8" y="20"/>
                  </a:moveTo>
                  <a:lnTo>
                    <a:pt x="36" y="20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8" name="Freeform 358"/>
            <p:cNvSpPr>
              <a:spLocks/>
            </p:cNvSpPr>
            <p:nvPr/>
          </p:nvSpPr>
          <p:spPr bwMode="auto">
            <a:xfrm>
              <a:off x="1172" y="1790"/>
              <a:ext cx="44" cy="58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22" y="10"/>
                </a:cxn>
                <a:cxn ang="0">
                  <a:pos x="23" y="9"/>
                </a:cxn>
                <a:cxn ang="0">
                  <a:pos x="25" y="6"/>
                </a:cxn>
                <a:cxn ang="0">
                  <a:pos x="28" y="3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40" y="1"/>
                </a:cxn>
                <a:cxn ang="0">
                  <a:pos x="41" y="3"/>
                </a:cxn>
                <a:cxn ang="0">
                  <a:pos x="43" y="4"/>
                </a:cxn>
                <a:cxn ang="0">
                  <a:pos x="44" y="6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1" y="12"/>
                </a:cxn>
                <a:cxn ang="0">
                  <a:pos x="38" y="12"/>
                </a:cxn>
                <a:cxn ang="0">
                  <a:pos x="35" y="12"/>
                </a:cxn>
                <a:cxn ang="0">
                  <a:pos x="32" y="10"/>
                </a:cxn>
                <a:cxn ang="0">
                  <a:pos x="31" y="9"/>
                </a:cxn>
                <a:cxn ang="0">
                  <a:pos x="29" y="7"/>
                </a:cxn>
                <a:cxn ang="0">
                  <a:pos x="26" y="9"/>
                </a:cxn>
                <a:cxn ang="0">
                  <a:pos x="25" y="12"/>
                </a:cxn>
                <a:cxn ang="0">
                  <a:pos x="23" y="13"/>
                </a:cxn>
                <a:cxn ang="0">
                  <a:pos x="22" y="15"/>
                </a:cxn>
                <a:cxn ang="0">
                  <a:pos x="20" y="18"/>
                </a:cxn>
                <a:cxn ang="0">
                  <a:pos x="20" y="46"/>
                </a:cxn>
                <a:cxn ang="0">
                  <a:pos x="20" y="49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25" y="54"/>
                </a:cxn>
                <a:cxn ang="0">
                  <a:pos x="26" y="55"/>
                </a:cxn>
                <a:cxn ang="0">
                  <a:pos x="29" y="55"/>
                </a:cxn>
                <a:cxn ang="0">
                  <a:pos x="31" y="58"/>
                </a:cxn>
                <a:cxn ang="0">
                  <a:pos x="0" y="55"/>
                </a:cxn>
                <a:cxn ang="0">
                  <a:pos x="3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9" y="52"/>
                </a:cxn>
                <a:cxn ang="0">
                  <a:pos x="9" y="49"/>
                </a:cxn>
                <a:cxn ang="0">
                  <a:pos x="9" y="46"/>
                </a:cxn>
                <a:cxn ang="0">
                  <a:pos x="9" y="23"/>
                </a:cxn>
                <a:cxn ang="0">
                  <a:pos x="9" y="20"/>
                </a:cxn>
                <a:cxn ang="0">
                  <a:pos x="9" y="17"/>
                </a:cxn>
                <a:cxn ang="0">
                  <a:pos x="9" y="13"/>
                </a:cxn>
                <a:cxn ang="0">
                  <a:pos x="9" y="10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20" y="0"/>
                </a:cxn>
              </a:cxnLst>
              <a:rect l="0" t="0" r="r" b="b"/>
              <a:pathLst>
                <a:path w="44" h="58">
                  <a:moveTo>
                    <a:pt x="20" y="0"/>
                  </a:moveTo>
                  <a:lnTo>
                    <a:pt x="20" y="12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1" y="58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19" name="Freeform 359"/>
            <p:cNvSpPr>
              <a:spLocks/>
            </p:cNvSpPr>
            <p:nvPr/>
          </p:nvSpPr>
          <p:spPr bwMode="auto">
            <a:xfrm>
              <a:off x="839" y="1377"/>
              <a:ext cx="137" cy="286"/>
            </a:xfrm>
            <a:custGeom>
              <a:avLst/>
              <a:gdLst/>
              <a:ahLst/>
              <a:cxnLst>
                <a:cxn ang="0">
                  <a:pos x="7" y="197"/>
                </a:cxn>
                <a:cxn ang="0">
                  <a:pos x="15" y="271"/>
                </a:cxn>
                <a:cxn ang="0">
                  <a:pos x="61" y="286"/>
                </a:cxn>
                <a:cxn ang="0">
                  <a:pos x="59" y="274"/>
                </a:cxn>
                <a:cxn ang="0">
                  <a:pos x="58" y="257"/>
                </a:cxn>
                <a:cxn ang="0">
                  <a:pos x="61" y="228"/>
                </a:cxn>
                <a:cxn ang="0">
                  <a:pos x="62" y="212"/>
                </a:cxn>
                <a:cxn ang="0">
                  <a:pos x="64" y="197"/>
                </a:cxn>
                <a:cxn ang="0">
                  <a:pos x="64" y="186"/>
                </a:cxn>
                <a:cxn ang="0">
                  <a:pos x="62" y="172"/>
                </a:cxn>
                <a:cxn ang="0">
                  <a:pos x="58" y="158"/>
                </a:cxn>
                <a:cxn ang="0">
                  <a:pos x="59" y="106"/>
                </a:cxn>
                <a:cxn ang="0">
                  <a:pos x="61" y="86"/>
                </a:cxn>
                <a:cxn ang="0">
                  <a:pos x="64" y="74"/>
                </a:cxn>
                <a:cxn ang="0">
                  <a:pos x="71" y="70"/>
                </a:cxn>
                <a:cxn ang="0">
                  <a:pos x="74" y="86"/>
                </a:cxn>
                <a:cxn ang="0">
                  <a:pos x="77" y="107"/>
                </a:cxn>
                <a:cxn ang="0">
                  <a:pos x="80" y="131"/>
                </a:cxn>
                <a:cxn ang="0">
                  <a:pos x="81" y="148"/>
                </a:cxn>
                <a:cxn ang="0">
                  <a:pos x="81" y="161"/>
                </a:cxn>
                <a:cxn ang="0">
                  <a:pos x="81" y="171"/>
                </a:cxn>
                <a:cxn ang="0">
                  <a:pos x="89" y="258"/>
                </a:cxn>
                <a:cxn ang="0">
                  <a:pos x="92" y="274"/>
                </a:cxn>
                <a:cxn ang="0">
                  <a:pos x="96" y="277"/>
                </a:cxn>
                <a:cxn ang="0">
                  <a:pos x="105" y="271"/>
                </a:cxn>
                <a:cxn ang="0">
                  <a:pos x="114" y="269"/>
                </a:cxn>
                <a:cxn ang="0">
                  <a:pos x="118" y="269"/>
                </a:cxn>
                <a:cxn ang="0">
                  <a:pos x="121" y="271"/>
                </a:cxn>
                <a:cxn ang="0">
                  <a:pos x="124" y="275"/>
                </a:cxn>
                <a:cxn ang="0">
                  <a:pos x="130" y="269"/>
                </a:cxn>
                <a:cxn ang="0">
                  <a:pos x="133" y="248"/>
                </a:cxn>
                <a:cxn ang="0">
                  <a:pos x="136" y="214"/>
                </a:cxn>
                <a:cxn ang="0">
                  <a:pos x="137" y="180"/>
                </a:cxn>
                <a:cxn ang="0">
                  <a:pos x="136" y="146"/>
                </a:cxn>
                <a:cxn ang="0">
                  <a:pos x="135" y="121"/>
                </a:cxn>
                <a:cxn ang="0">
                  <a:pos x="135" y="80"/>
                </a:cxn>
                <a:cxn ang="0">
                  <a:pos x="135" y="21"/>
                </a:cxn>
                <a:cxn ang="0">
                  <a:pos x="133" y="4"/>
                </a:cxn>
                <a:cxn ang="0">
                  <a:pos x="109" y="7"/>
                </a:cxn>
                <a:cxn ang="0">
                  <a:pos x="77" y="7"/>
                </a:cxn>
                <a:cxn ang="0">
                  <a:pos x="50" y="7"/>
                </a:cxn>
                <a:cxn ang="0">
                  <a:pos x="24" y="4"/>
                </a:cxn>
                <a:cxn ang="0">
                  <a:pos x="6" y="0"/>
                </a:cxn>
                <a:cxn ang="0">
                  <a:pos x="3" y="10"/>
                </a:cxn>
                <a:cxn ang="0">
                  <a:pos x="1" y="26"/>
                </a:cxn>
                <a:cxn ang="0">
                  <a:pos x="0" y="46"/>
                </a:cxn>
                <a:cxn ang="0">
                  <a:pos x="3" y="72"/>
                </a:cxn>
                <a:cxn ang="0">
                  <a:pos x="7" y="151"/>
                </a:cxn>
                <a:cxn ang="0">
                  <a:pos x="6" y="171"/>
                </a:cxn>
              </a:cxnLst>
              <a:rect l="0" t="0" r="r" b="b"/>
              <a:pathLst>
                <a:path w="137" h="286">
                  <a:moveTo>
                    <a:pt x="6" y="189"/>
                  </a:moveTo>
                  <a:lnTo>
                    <a:pt x="7" y="197"/>
                  </a:lnTo>
                  <a:lnTo>
                    <a:pt x="13" y="251"/>
                  </a:lnTo>
                  <a:lnTo>
                    <a:pt x="15" y="271"/>
                  </a:lnTo>
                  <a:lnTo>
                    <a:pt x="59" y="286"/>
                  </a:lnTo>
                  <a:lnTo>
                    <a:pt x="61" y="286"/>
                  </a:lnTo>
                  <a:lnTo>
                    <a:pt x="59" y="280"/>
                  </a:lnTo>
                  <a:lnTo>
                    <a:pt x="59" y="274"/>
                  </a:lnTo>
                  <a:lnTo>
                    <a:pt x="59" y="265"/>
                  </a:lnTo>
                  <a:lnTo>
                    <a:pt x="58" y="257"/>
                  </a:lnTo>
                  <a:lnTo>
                    <a:pt x="59" y="238"/>
                  </a:lnTo>
                  <a:lnTo>
                    <a:pt x="61" y="228"/>
                  </a:lnTo>
                  <a:lnTo>
                    <a:pt x="62" y="220"/>
                  </a:lnTo>
                  <a:lnTo>
                    <a:pt x="62" y="212"/>
                  </a:lnTo>
                  <a:lnTo>
                    <a:pt x="64" y="205"/>
                  </a:lnTo>
                  <a:lnTo>
                    <a:pt x="64" y="197"/>
                  </a:lnTo>
                  <a:lnTo>
                    <a:pt x="65" y="189"/>
                  </a:lnTo>
                  <a:lnTo>
                    <a:pt x="64" y="186"/>
                  </a:lnTo>
                  <a:lnTo>
                    <a:pt x="64" y="180"/>
                  </a:lnTo>
                  <a:lnTo>
                    <a:pt x="62" y="172"/>
                  </a:lnTo>
                  <a:lnTo>
                    <a:pt x="59" y="166"/>
                  </a:lnTo>
                  <a:lnTo>
                    <a:pt x="58" y="158"/>
                  </a:lnTo>
                  <a:lnTo>
                    <a:pt x="58" y="152"/>
                  </a:lnTo>
                  <a:lnTo>
                    <a:pt x="59" y="106"/>
                  </a:lnTo>
                  <a:lnTo>
                    <a:pt x="59" y="95"/>
                  </a:lnTo>
                  <a:lnTo>
                    <a:pt x="61" y="86"/>
                  </a:lnTo>
                  <a:lnTo>
                    <a:pt x="62" y="78"/>
                  </a:lnTo>
                  <a:lnTo>
                    <a:pt x="64" y="74"/>
                  </a:lnTo>
                  <a:lnTo>
                    <a:pt x="68" y="66"/>
                  </a:lnTo>
                  <a:lnTo>
                    <a:pt x="71" y="70"/>
                  </a:lnTo>
                  <a:lnTo>
                    <a:pt x="74" y="77"/>
                  </a:lnTo>
                  <a:lnTo>
                    <a:pt x="74" y="86"/>
                  </a:lnTo>
                  <a:lnTo>
                    <a:pt x="75" y="97"/>
                  </a:lnTo>
                  <a:lnTo>
                    <a:pt x="77" y="107"/>
                  </a:lnTo>
                  <a:lnTo>
                    <a:pt x="77" y="118"/>
                  </a:lnTo>
                  <a:lnTo>
                    <a:pt x="80" y="131"/>
                  </a:lnTo>
                  <a:lnTo>
                    <a:pt x="80" y="140"/>
                  </a:lnTo>
                  <a:lnTo>
                    <a:pt x="81" y="148"/>
                  </a:lnTo>
                  <a:lnTo>
                    <a:pt x="81" y="155"/>
                  </a:lnTo>
                  <a:lnTo>
                    <a:pt x="81" y="161"/>
                  </a:lnTo>
                  <a:lnTo>
                    <a:pt x="81" y="168"/>
                  </a:lnTo>
                  <a:lnTo>
                    <a:pt x="81" y="171"/>
                  </a:lnTo>
                  <a:lnTo>
                    <a:pt x="81" y="203"/>
                  </a:lnTo>
                  <a:lnTo>
                    <a:pt x="89" y="258"/>
                  </a:lnTo>
                  <a:lnTo>
                    <a:pt x="90" y="265"/>
                  </a:lnTo>
                  <a:lnTo>
                    <a:pt x="92" y="274"/>
                  </a:lnTo>
                  <a:lnTo>
                    <a:pt x="93" y="280"/>
                  </a:lnTo>
                  <a:lnTo>
                    <a:pt x="96" y="277"/>
                  </a:lnTo>
                  <a:lnTo>
                    <a:pt x="99" y="274"/>
                  </a:lnTo>
                  <a:lnTo>
                    <a:pt x="105" y="271"/>
                  </a:lnTo>
                  <a:lnTo>
                    <a:pt x="109" y="269"/>
                  </a:lnTo>
                  <a:lnTo>
                    <a:pt x="114" y="269"/>
                  </a:lnTo>
                  <a:lnTo>
                    <a:pt x="117" y="269"/>
                  </a:lnTo>
                  <a:lnTo>
                    <a:pt x="118" y="269"/>
                  </a:lnTo>
                  <a:lnTo>
                    <a:pt x="120" y="271"/>
                  </a:lnTo>
                  <a:lnTo>
                    <a:pt x="121" y="271"/>
                  </a:lnTo>
                  <a:lnTo>
                    <a:pt x="123" y="272"/>
                  </a:lnTo>
                  <a:lnTo>
                    <a:pt x="124" y="275"/>
                  </a:lnTo>
                  <a:lnTo>
                    <a:pt x="127" y="280"/>
                  </a:lnTo>
                  <a:lnTo>
                    <a:pt x="130" y="269"/>
                  </a:lnTo>
                  <a:lnTo>
                    <a:pt x="132" y="263"/>
                  </a:lnTo>
                  <a:lnTo>
                    <a:pt x="133" y="248"/>
                  </a:lnTo>
                  <a:lnTo>
                    <a:pt x="135" y="228"/>
                  </a:lnTo>
                  <a:lnTo>
                    <a:pt x="136" y="214"/>
                  </a:lnTo>
                  <a:lnTo>
                    <a:pt x="136" y="194"/>
                  </a:lnTo>
                  <a:lnTo>
                    <a:pt x="137" y="180"/>
                  </a:lnTo>
                  <a:lnTo>
                    <a:pt x="136" y="163"/>
                  </a:lnTo>
                  <a:lnTo>
                    <a:pt x="136" y="146"/>
                  </a:lnTo>
                  <a:lnTo>
                    <a:pt x="135" y="135"/>
                  </a:lnTo>
                  <a:lnTo>
                    <a:pt x="135" y="121"/>
                  </a:lnTo>
                  <a:lnTo>
                    <a:pt x="136" y="97"/>
                  </a:lnTo>
                  <a:lnTo>
                    <a:pt x="135" y="80"/>
                  </a:lnTo>
                  <a:lnTo>
                    <a:pt x="135" y="40"/>
                  </a:lnTo>
                  <a:lnTo>
                    <a:pt x="135" y="21"/>
                  </a:lnTo>
                  <a:lnTo>
                    <a:pt x="133" y="12"/>
                  </a:lnTo>
                  <a:lnTo>
                    <a:pt x="133" y="4"/>
                  </a:lnTo>
                  <a:lnTo>
                    <a:pt x="124" y="6"/>
                  </a:lnTo>
                  <a:lnTo>
                    <a:pt x="109" y="7"/>
                  </a:lnTo>
                  <a:lnTo>
                    <a:pt x="93" y="7"/>
                  </a:lnTo>
                  <a:lnTo>
                    <a:pt x="77" y="7"/>
                  </a:lnTo>
                  <a:lnTo>
                    <a:pt x="66" y="7"/>
                  </a:lnTo>
                  <a:lnTo>
                    <a:pt x="50" y="7"/>
                  </a:lnTo>
                  <a:lnTo>
                    <a:pt x="35" y="6"/>
                  </a:lnTo>
                  <a:lnTo>
                    <a:pt x="24" y="4"/>
                  </a:lnTo>
                  <a:lnTo>
                    <a:pt x="15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2"/>
                  </a:lnTo>
                  <a:lnTo>
                    <a:pt x="4" y="84"/>
                  </a:lnTo>
                  <a:lnTo>
                    <a:pt x="7" y="151"/>
                  </a:lnTo>
                  <a:lnTo>
                    <a:pt x="10" y="168"/>
                  </a:lnTo>
                  <a:lnTo>
                    <a:pt x="6" y="171"/>
                  </a:lnTo>
                  <a:lnTo>
                    <a:pt x="6" y="189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0" name="Freeform 360"/>
            <p:cNvSpPr>
              <a:spLocks/>
            </p:cNvSpPr>
            <p:nvPr/>
          </p:nvSpPr>
          <p:spPr bwMode="auto">
            <a:xfrm>
              <a:off x="839" y="1377"/>
              <a:ext cx="137" cy="286"/>
            </a:xfrm>
            <a:custGeom>
              <a:avLst/>
              <a:gdLst/>
              <a:ahLst/>
              <a:cxnLst>
                <a:cxn ang="0">
                  <a:pos x="7" y="197"/>
                </a:cxn>
                <a:cxn ang="0">
                  <a:pos x="15" y="271"/>
                </a:cxn>
                <a:cxn ang="0">
                  <a:pos x="61" y="286"/>
                </a:cxn>
                <a:cxn ang="0">
                  <a:pos x="59" y="274"/>
                </a:cxn>
                <a:cxn ang="0">
                  <a:pos x="58" y="257"/>
                </a:cxn>
                <a:cxn ang="0">
                  <a:pos x="61" y="228"/>
                </a:cxn>
                <a:cxn ang="0">
                  <a:pos x="62" y="212"/>
                </a:cxn>
                <a:cxn ang="0">
                  <a:pos x="64" y="197"/>
                </a:cxn>
                <a:cxn ang="0">
                  <a:pos x="64" y="186"/>
                </a:cxn>
                <a:cxn ang="0">
                  <a:pos x="62" y="172"/>
                </a:cxn>
                <a:cxn ang="0">
                  <a:pos x="58" y="158"/>
                </a:cxn>
                <a:cxn ang="0">
                  <a:pos x="59" y="106"/>
                </a:cxn>
                <a:cxn ang="0">
                  <a:pos x="61" y="86"/>
                </a:cxn>
                <a:cxn ang="0">
                  <a:pos x="64" y="74"/>
                </a:cxn>
                <a:cxn ang="0">
                  <a:pos x="71" y="70"/>
                </a:cxn>
                <a:cxn ang="0">
                  <a:pos x="74" y="86"/>
                </a:cxn>
                <a:cxn ang="0">
                  <a:pos x="77" y="107"/>
                </a:cxn>
                <a:cxn ang="0">
                  <a:pos x="80" y="131"/>
                </a:cxn>
                <a:cxn ang="0">
                  <a:pos x="81" y="148"/>
                </a:cxn>
                <a:cxn ang="0">
                  <a:pos x="81" y="161"/>
                </a:cxn>
                <a:cxn ang="0">
                  <a:pos x="81" y="171"/>
                </a:cxn>
                <a:cxn ang="0">
                  <a:pos x="89" y="258"/>
                </a:cxn>
                <a:cxn ang="0">
                  <a:pos x="92" y="274"/>
                </a:cxn>
                <a:cxn ang="0">
                  <a:pos x="96" y="277"/>
                </a:cxn>
                <a:cxn ang="0">
                  <a:pos x="105" y="271"/>
                </a:cxn>
                <a:cxn ang="0">
                  <a:pos x="114" y="269"/>
                </a:cxn>
                <a:cxn ang="0">
                  <a:pos x="118" y="269"/>
                </a:cxn>
                <a:cxn ang="0">
                  <a:pos x="121" y="271"/>
                </a:cxn>
                <a:cxn ang="0">
                  <a:pos x="124" y="275"/>
                </a:cxn>
                <a:cxn ang="0">
                  <a:pos x="130" y="269"/>
                </a:cxn>
                <a:cxn ang="0">
                  <a:pos x="133" y="248"/>
                </a:cxn>
                <a:cxn ang="0">
                  <a:pos x="136" y="214"/>
                </a:cxn>
                <a:cxn ang="0">
                  <a:pos x="137" y="180"/>
                </a:cxn>
                <a:cxn ang="0">
                  <a:pos x="136" y="146"/>
                </a:cxn>
                <a:cxn ang="0">
                  <a:pos x="135" y="121"/>
                </a:cxn>
                <a:cxn ang="0">
                  <a:pos x="135" y="80"/>
                </a:cxn>
                <a:cxn ang="0">
                  <a:pos x="135" y="21"/>
                </a:cxn>
                <a:cxn ang="0">
                  <a:pos x="133" y="4"/>
                </a:cxn>
                <a:cxn ang="0">
                  <a:pos x="109" y="7"/>
                </a:cxn>
                <a:cxn ang="0">
                  <a:pos x="77" y="7"/>
                </a:cxn>
                <a:cxn ang="0">
                  <a:pos x="50" y="7"/>
                </a:cxn>
                <a:cxn ang="0">
                  <a:pos x="24" y="4"/>
                </a:cxn>
                <a:cxn ang="0">
                  <a:pos x="6" y="0"/>
                </a:cxn>
                <a:cxn ang="0">
                  <a:pos x="3" y="10"/>
                </a:cxn>
                <a:cxn ang="0">
                  <a:pos x="1" y="26"/>
                </a:cxn>
                <a:cxn ang="0">
                  <a:pos x="0" y="46"/>
                </a:cxn>
                <a:cxn ang="0">
                  <a:pos x="3" y="72"/>
                </a:cxn>
                <a:cxn ang="0">
                  <a:pos x="7" y="151"/>
                </a:cxn>
                <a:cxn ang="0">
                  <a:pos x="6" y="171"/>
                </a:cxn>
              </a:cxnLst>
              <a:rect l="0" t="0" r="r" b="b"/>
              <a:pathLst>
                <a:path w="137" h="286">
                  <a:moveTo>
                    <a:pt x="6" y="189"/>
                  </a:moveTo>
                  <a:lnTo>
                    <a:pt x="7" y="197"/>
                  </a:lnTo>
                  <a:lnTo>
                    <a:pt x="13" y="251"/>
                  </a:lnTo>
                  <a:lnTo>
                    <a:pt x="15" y="271"/>
                  </a:lnTo>
                  <a:lnTo>
                    <a:pt x="59" y="286"/>
                  </a:lnTo>
                  <a:lnTo>
                    <a:pt x="61" y="286"/>
                  </a:lnTo>
                  <a:lnTo>
                    <a:pt x="59" y="280"/>
                  </a:lnTo>
                  <a:lnTo>
                    <a:pt x="59" y="274"/>
                  </a:lnTo>
                  <a:lnTo>
                    <a:pt x="59" y="265"/>
                  </a:lnTo>
                  <a:lnTo>
                    <a:pt x="58" y="257"/>
                  </a:lnTo>
                  <a:lnTo>
                    <a:pt x="59" y="238"/>
                  </a:lnTo>
                  <a:lnTo>
                    <a:pt x="61" y="228"/>
                  </a:lnTo>
                  <a:lnTo>
                    <a:pt x="62" y="220"/>
                  </a:lnTo>
                  <a:lnTo>
                    <a:pt x="62" y="212"/>
                  </a:lnTo>
                  <a:lnTo>
                    <a:pt x="64" y="205"/>
                  </a:lnTo>
                  <a:lnTo>
                    <a:pt x="64" y="197"/>
                  </a:lnTo>
                  <a:lnTo>
                    <a:pt x="65" y="189"/>
                  </a:lnTo>
                  <a:lnTo>
                    <a:pt x="64" y="186"/>
                  </a:lnTo>
                  <a:lnTo>
                    <a:pt x="64" y="180"/>
                  </a:lnTo>
                  <a:lnTo>
                    <a:pt x="62" y="172"/>
                  </a:lnTo>
                  <a:lnTo>
                    <a:pt x="59" y="166"/>
                  </a:lnTo>
                  <a:lnTo>
                    <a:pt x="58" y="158"/>
                  </a:lnTo>
                  <a:lnTo>
                    <a:pt x="58" y="152"/>
                  </a:lnTo>
                  <a:lnTo>
                    <a:pt x="59" y="106"/>
                  </a:lnTo>
                  <a:lnTo>
                    <a:pt x="59" y="95"/>
                  </a:lnTo>
                  <a:lnTo>
                    <a:pt x="61" y="86"/>
                  </a:lnTo>
                  <a:lnTo>
                    <a:pt x="62" y="78"/>
                  </a:lnTo>
                  <a:lnTo>
                    <a:pt x="64" y="74"/>
                  </a:lnTo>
                  <a:lnTo>
                    <a:pt x="68" y="66"/>
                  </a:lnTo>
                  <a:lnTo>
                    <a:pt x="71" y="70"/>
                  </a:lnTo>
                  <a:lnTo>
                    <a:pt x="74" y="77"/>
                  </a:lnTo>
                  <a:lnTo>
                    <a:pt x="74" y="86"/>
                  </a:lnTo>
                  <a:lnTo>
                    <a:pt x="75" y="97"/>
                  </a:lnTo>
                  <a:lnTo>
                    <a:pt x="77" y="107"/>
                  </a:lnTo>
                  <a:lnTo>
                    <a:pt x="77" y="118"/>
                  </a:lnTo>
                  <a:lnTo>
                    <a:pt x="80" y="131"/>
                  </a:lnTo>
                  <a:lnTo>
                    <a:pt x="80" y="140"/>
                  </a:lnTo>
                  <a:lnTo>
                    <a:pt x="81" y="148"/>
                  </a:lnTo>
                  <a:lnTo>
                    <a:pt x="81" y="155"/>
                  </a:lnTo>
                  <a:lnTo>
                    <a:pt x="81" y="161"/>
                  </a:lnTo>
                  <a:lnTo>
                    <a:pt x="81" y="168"/>
                  </a:lnTo>
                  <a:lnTo>
                    <a:pt x="81" y="171"/>
                  </a:lnTo>
                  <a:lnTo>
                    <a:pt x="81" y="203"/>
                  </a:lnTo>
                  <a:lnTo>
                    <a:pt x="89" y="258"/>
                  </a:lnTo>
                  <a:lnTo>
                    <a:pt x="90" y="265"/>
                  </a:lnTo>
                  <a:lnTo>
                    <a:pt x="92" y="274"/>
                  </a:lnTo>
                  <a:lnTo>
                    <a:pt x="93" y="280"/>
                  </a:lnTo>
                  <a:lnTo>
                    <a:pt x="96" y="277"/>
                  </a:lnTo>
                  <a:lnTo>
                    <a:pt x="99" y="274"/>
                  </a:lnTo>
                  <a:lnTo>
                    <a:pt x="105" y="271"/>
                  </a:lnTo>
                  <a:lnTo>
                    <a:pt x="109" y="269"/>
                  </a:lnTo>
                  <a:lnTo>
                    <a:pt x="114" y="269"/>
                  </a:lnTo>
                  <a:lnTo>
                    <a:pt x="117" y="269"/>
                  </a:lnTo>
                  <a:lnTo>
                    <a:pt x="118" y="269"/>
                  </a:lnTo>
                  <a:lnTo>
                    <a:pt x="120" y="271"/>
                  </a:lnTo>
                  <a:lnTo>
                    <a:pt x="121" y="271"/>
                  </a:lnTo>
                  <a:lnTo>
                    <a:pt x="123" y="272"/>
                  </a:lnTo>
                  <a:lnTo>
                    <a:pt x="124" y="275"/>
                  </a:lnTo>
                  <a:lnTo>
                    <a:pt x="127" y="280"/>
                  </a:lnTo>
                  <a:lnTo>
                    <a:pt x="130" y="269"/>
                  </a:lnTo>
                  <a:lnTo>
                    <a:pt x="132" y="263"/>
                  </a:lnTo>
                  <a:lnTo>
                    <a:pt x="133" y="248"/>
                  </a:lnTo>
                  <a:lnTo>
                    <a:pt x="135" y="228"/>
                  </a:lnTo>
                  <a:lnTo>
                    <a:pt x="136" y="214"/>
                  </a:lnTo>
                  <a:lnTo>
                    <a:pt x="136" y="194"/>
                  </a:lnTo>
                  <a:lnTo>
                    <a:pt x="137" y="180"/>
                  </a:lnTo>
                  <a:lnTo>
                    <a:pt x="136" y="163"/>
                  </a:lnTo>
                  <a:lnTo>
                    <a:pt x="136" y="146"/>
                  </a:lnTo>
                  <a:lnTo>
                    <a:pt x="135" y="135"/>
                  </a:lnTo>
                  <a:lnTo>
                    <a:pt x="135" y="121"/>
                  </a:lnTo>
                  <a:lnTo>
                    <a:pt x="136" y="97"/>
                  </a:lnTo>
                  <a:lnTo>
                    <a:pt x="135" y="80"/>
                  </a:lnTo>
                  <a:lnTo>
                    <a:pt x="135" y="40"/>
                  </a:lnTo>
                  <a:lnTo>
                    <a:pt x="135" y="21"/>
                  </a:lnTo>
                  <a:lnTo>
                    <a:pt x="133" y="12"/>
                  </a:lnTo>
                  <a:lnTo>
                    <a:pt x="133" y="4"/>
                  </a:lnTo>
                  <a:lnTo>
                    <a:pt x="124" y="6"/>
                  </a:lnTo>
                  <a:lnTo>
                    <a:pt x="109" y="7"/>
                  </a:lnTo>
                  <a:lnTo>
                    <a:pt x="93" y="7"/>
                  </a:lnTo>
                  <a:lnTo>
                    <a:pt x="77" y="7"/>
                  </a:lnTo>
                  <a:lnTo>
                    <a:pt x="66" y="7"/>
                  </a:lnTo>
                  <a:lnTo>
                    <a:pt x="50" y="7"/>
                  </a:lnTo>
                  <a:lnTo>
                    <a:pt x="35" y="6"/>
                  </a:lnTo>
                  <a:lnTo>
                    <a:pt x="24" y="4"/>
                  </a:lnTo>
                  <a:lnTo>
                    <a:pt x="15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72"/>
                  </a:lnTo>
                  <a:lnTo>
                    <a:pt x="4" y="84"/>
                  </a:lnTo>
                  <a:lnTo>
                    <a:pt x="7" y="151"/>
                  </a:lnTo>
                  <a:lnTo>
                    <a:pt x="10" y="168"/>
                  </a:lnTo>
                  <a:lnTo>
                    <a:pt x="6" y="171"/>
                  </a:lnTo>
                  <a:lnTo>
                    <a:pt x="6" y="1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1" name="Freeform 361"/>
            <p:cNvSpPr>
              <a:spLocks/>
            </p:cNvSpPr>
            <p:nvPr/>
          </p:nvSpPr>
          <p:spPr bwMode="auto">
            <a:xfrm>
              <a:off x="792" y="1196"/>
              <a:ext cx="214" cy="188"/>
            </a:xfrm>
            <a:custGeom>
              <a:avLst/>
              <a:gdLst/>
              <a:ahLst/>
              <a:cxnLst>
                <a:cxn ang="0">
                  <a:pos x="184" y="13"/>
                </a:cxn>
                <a:cxn ang="0">
                  <a:pos x="195" y="19"/>
                </a:cxn>
                <a:cxn ang="0">
                  <a:pos x="202" y="23"/>
                </a:cxn>
                <a:cxn ang="0">
                  <a:pos x="210" y="31"/>
                </a:cxn>
                <a:cxn ang="0">
                  <a:pos x="213" y="39"/>
                </a:cxn>
                <a:cxn ang="0">
                  <a:pos x="214" y="45"/>
                </a:cxn>
                <a:cxn ang="0">
                  <a:pos x="211" y="48"/>
                </a:cxn>
                <a:cxn ang="0">
                  <a:pos x="210" y="56"/>
                </a:cxn>
                <a:cxn ang="0">
                  <a:pos x="207" y="65"/>
                </a:cxn>
                <a:cxn ang="0">
                  <a:pos x="205" y="88"/>
                </a:cxn>
                <a:cxn ang="0">
                  <a:pos x="207" y="107"/>
                </a:cxn>
                <a:cxn ang="0">
                  <a:pos x="211" y="119"/>
                </a:cxn>
                <a:cxn ang="0">
                  <a:pos x="195" y="99"/>
                </a:cxn>
                <a:cxn ang="0">
                  <a:pos x="186" y="87"/>
                </a:cxn>
                <a:cxn ang="0">
                  <a:pos x="186" y="80"/>
                </a:cxn>
                <a:cxn ang="0">
                  <a:pos x="186" y="87"/>
                </a:cxn>
                <a:cxn ang="0">
                  <a:pos x="182" y="99"/>
                </a:cxn>
                <a:cxn ang="0">
                  <a:pos x="177" y="108"/>
                </a:cxn>
                <a:cxn ang="0">
                  <a:pos x="177" y="127"/>
                </a:cxn>
                <a:cxn ang="0">
                  <a:pos x="176" y="140"/>
                </a:cxn>
                <a:cxn ang="0">
                  <a:pos x="174" y="153"/>
                </a:cxn>
                <a:cxn ang="0">
                  <a:pos x="177" y="170"/>
                </a:cxn>
                <a:cxn ang="0">
                  <a:pos x="171" y="187"/>
                </a:cxn>
                <a:cxn ang="0">
                  <a:pos x="140" y="188"/>
                </a:cxn>
                <a:cxn ang="0">
                  <a:pos x="113" y="188"/>
                </a:cxn>
                <a:cxn ang="0">
                  <a:pos x="82" y="187"/>
                </a:cxn>
                <a:cxn ang="0">
                  <a:pos x="62" y="184"/>
                </a:cxn>
                <a:cxn ang="0">
                  <a:pos x="51" y="174"/>
                </a:cxn>
                <a:cxn ang="0">
                  <a:pos x="54" y="159"/>
                </a:cxn>
                <a:cxn ang="0">
                  <a:pos x="57" y="147"/>
                </a:cxn>
                <a:cxn ang="0">
                  <a:pos x="56" y="137"/>
                </a:cxn>
                <a:cxn ang="0">
                  <a:pos x="56" y="130"/>
                </a:cxn>
                <a:cxn ang="0">
                  <a:pos x="56" y="117"/>
                </a:cxn>
                <a:cxn ang="0">
                  <a:pos x="57" y="107"/>
                </a:cxn>
                <a:cxn ang="0">
                  <a:pos x="56" y="83"/>
                </a:cxn>
                <a:cxn ang="0">
                  <a:pos x="28" y="125"/>
                </a:cxn>
                <a:cxn ang="0">
                  <a:pos x="26" y="119"/>
                </a:cxn>
                <a:cxn ang="0">
                  <a:pos x="25" y="108"/>
                </a:cxn>
                <a:cxn ang="0">
                  <a:pos x="23" y="97"/>
                </a:cxn>
                <a:cxn ang="0">
                  <a:pos x="20" y="91"/>
                </a:cxn>
                <a:cxn ang="0">
                  <a:pos x="16" y="87"/>
                </a:cxn>
                <a:cxn ang="0">
                  <a:pos x="10" y="83"/>
                </a:cxn>
                <a:cxn ang="0">
                  <a:pos x="4" y="80"/>
                </a:cxn>
                <a:cxn ang="0">
                  <a:pos x="8" y="63"/>
                </a:cxn>
                <a:cxn ang="0">
                  <a:pos x="17" y="45"/>
                </a:cxn>
                <a:cxn ang="0">
                  <a:pos x="26" y="31"/>
                </a:cxn>
                <a:cxn ang="0">
                  <a:pos x="37" y="22"/>
                </a:cxn>
                <a:cxn ang="0">
                  <a:pos x="57" y="13"/>
                </a:cxn>
                <a:cxn ang="0">
                  <a:pos x="91" y="0"/>
                </a:cxn>
                <a:cxn ang="0">
                  <a:pos x="91" y="20"/>
                </a:cxn>
                <a:cxn ang="0">
                  <a:pos x="102" y="34"/>
                </a:cxn>
                <a:cxn ang="0">
                  <a:pos x="111" y="42"/>
                </a:cxn>
                <a:cxn ang="0">
                  <a:pos x="125" y="45"/>
                </a:cxn>
                <a:cxn ang="0">
                  <a:pos x="134" y="37"/>
                </a:cxn>
                <a:cxn ang="0">
                  <a:pos x="143" y="23"/>
                </a:cxn>
                <a:cxn ang="0">
                  <a:pos x="147" y="8"/>
                </a:cxn>
              </a:cxnLst>
              <a:rect l="0" t="0" r="r" b="b"/>
              <a:pathLst>
                <a:path w="214" h="188">
                  <a:moveTo>
                    <a:pt x="142" y="0"/>
                  </a:moveTo>
                  <a:lnTo>
                    <a:pt x="184" y="13"/>
                  </a:lnTo>
                  <a:lnTo>
                    <a:pt x="190" y="16"/>
                  </a:lnTo>
                  <a:lnTo>
                    <a:pt x="195" y="19"/>
                  </a:lnTo>
                  <a:lnTo>
                    <a:pt x="201" y="22"/>
                  </a:lnTo>
                  <a:lnTo>
                    <a:pt x="202" y="23"/>
                  </a:lnTo>
                  <a:lnTo>
                    <a:pt x="207" y="26"/>
                  </a:lnTo>
                  <a:lnTo>
                    <a:pt x="210" y="31"/>
                  </a:lnTo>
                  <a:lnTo>
                    <a:pt x="211" y="34"/>
                  </a:lnTo>
                  <a:lnTo>
                    <a:pt x="213" y="39"/>
                  </a:lnTo>
                  <a:lnTo>
                    <a:pt x="214" y="43"/>
                  </a:lnTo>
                  <a:lnTo>
                    <a:pt x="214" y="45"/>
                  </a:lnTo>
                  <a:lnTo>
                    <a:pt x="213" y="46"/>
                  </a:lnTo>
                  <a:lnTo>
                    <a:pt x="211" y="48"/>
                  </a:lnTo>
                  <a:lnTo>
                    <a:pt x="210" y="51"/>
                  </a:lnTo>
                  <a:lnTo>
                    <a:pt x="210" y="56"/>
                  </a:lnTo>
                  <a:lnTo>
                    <a:pt x="208" y="60"/>
                  </a:lnTo>
                  <a:lnTo>
                    <a:pt x="207" y="65"/>
                  </a:lnTo>
                  <a:lnTo>
                    <a:pt x="207" y="80"/>
                  </a:lnTo>
                  <a:lnTo>
                    <a:pt x="205" y="88"/>
                  </a:lnTo>
                  <a:lnTo>
                    <a:pt x="207" y="99"/>
                  </a:lnTo>
                  <a:lnTo>
                    <a:pt x="207" y="107"/>
                  </a:lnTo>
                  <a:lnTo>
                    <a:pt x="208" y="111"/>
                  </a:lnTo>
                  <a:lnTo>
                    <a:pt x="211" y="119"/>
                  </a:lnTo>
                  <a:lnTo>
                    <a:pt x="202" y="108"/>
                  </a:lnTo>
                  <a:lnTo>
                    <a:pt x="195" y="99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86" y="82"/>
                  </a:lnTo>
                  <a:lnTo>
                    <a:pt x="186" y="80"/>
                  </a:lnTo>
                  <a:lnTo>
                    <a:pt x="186" y="76"/>
                  </a:lnTo>
                  <a:lnTo>
                    <a:pt x="186" y="87"/>
                  </a:lnTo>
                  <a:lnTo>
                    <a:pt x="184" y="91"/>
                  </a:lnTo>
                  <a:lnTo>
                    <a:pt x="182" y="99"/>
                  </a:lnTo>
                  <a:lnTo>
                    <a:pt x="177" y="107"/>
                  </a:lnTo>
                  <a:lnTo>
                    <a:pt x="177" y="108"/>
                  </a:lnTo>
                  <a:lnTo>
                    <a:pt x="177" y="116"/>
                  </a:lnTo>
                  <a:lnTo>
                    <a:pt x="177" y="127"/>
                  </a:lnTo>
                  <a:lnTo>
                    <a:pt x="177" y="134"/>
                  </a:lnTo>
                  <a:lnTo>
                    <a:pt x="176" y="140"/>
                  </a:lnTo>
                  <a:lnTo>
                    <a:pt x="176" y="147"/>
                  </a:lnTo>
                  <a:lnTo>
                    <a:pt x="174" y="153"/>
                  </a:lnTo>
                  <a:lnTo>
                    <a:pt x="176" y="162"/>
                  </a:lnTo>
                  <a:lnTo>
                    <a:pt x="177" y="170"/>
                  </a:lnTo>
                  <a:lnTo>
                    <a:pt x="180" y="185"/>
                  </a:lnTo>
                  <a:lnTo>
                    <a:pt x="171" y="187"/>
                  </a:lnTo>
                  <a:lnTo>
                    <a:pt x="156" y="188"/>
                  </a:lnTo>
                  <a:lnTo>
                    <a:pt x="140" y="188"/>
                  </a:lnTo>
                  <a:lnTo>
                    <a:pt x="124" y="188"/>
                  </a:lnTo>
                  <a:lnTo>
                    <a:pt x="113" y="188"/>
                  </a:lnTo>
                  <a:lnTo>
                    <a:pt x="97" y="188"/>
                  </a:lnTo>
                  <a:lnTo>
                    <a:pt x="82" y="187"/>
                  </a:lnTo>
                  <a:lnTo>
                    <a:pt x="71" y="185"/>
                  </a:lnTo>
                  <a:lnTo>
                    <a:pt x="62" y="184"/>
                  </a:lnTo>
                  <a:lnTo>
                    <a:pt x="53" y="181"/>
                  </a:lnTo>
                  <a:lnTo>
                    <a:pt x="51" y="174"/>
                  </a:lnTo>
                  <a:lnTo>
                    <a:pt x="53" y="167"/>
                  </a:lnTo>
                  <a:lnTo>
                    <a:pt x="54" y="159"/>
                  </a:lnTo>
                  <a:lnTo>
                    <a:pt x="56" y="154"/>
                  </a:lnTo>
                  <a:lnTo>
                    <a:pt x="57" y="147"/>
                  </a:lnTo>
                  <a:lnTo>
                    <a:pt x="56" y="140"/>
                  </a:lnTo>
                  <a:lnTo>
                    <a:pt x="56" y="137"/>
                  </a:lnTo>
                  <a:lnTo>
                    <a:pt x="56" y="134"/>
                  </a:lnTo>
                  <a:lnTo>
                    <a:pt x="56" y="130"/>
                  </a:lnTo>
                  <a:lnTo>
                    <a:pt x="56" y="125"/>
                  </a:lnTo>
                  <a:lnTo>
                    <a:pt x="56" y="117"/>
                  </a:lnTo>
                  <a:lnTo>
                    <a:pt x="56" y="111"/>
                  </a:lnTo>
                  <a:lnTo>
                    <a:pt x="57" y="107"/>
                  </a:lnTo>
                  <a:lnTo>
                    <a:pt x="57" y="102"/>
                  </a:lnTo>
                  <a:lnTo>
                    <a:pt x="56" y="83"/>
                  </a:lnTo>
                  <a:lnTo>
                    <a:pt x="29" y="125"/>
                  </a:lnTo>
                  <a:lnTo>
                    <a:pt x="28" y="125"/>
                  </a:lnTo>
                  <a:lnTo>
                    <a:pt x="28" y="124"/>
                  </a:lnTo>
                  <a:lnTo>
                    <a:pt x="26" y="119"/>
                  </a:lnTo>
                  <a:lnTo>
                    <a:pt x="26" y="116"/>
                  </a:lnTo>
                  <a:lnTo>
                    <a:pt x="25" y="108"/>
                  </a:lnTo>
                  <a:lnTo>
                    <a:pt x="25" y="100"/>
                  </a:lnTo>
                  <a:lnTo>
                    <a:pt x="23" y="97"/>
                  </a:lnTo>
                  <a:lnTo>
                    <a:pt x="23" y="96"/>
                  </a:lnTo>
                  <a:lnTo>
                    <a:pt x="20" y="91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3" y="85"/>
                  </a:lnTo>
                  <a:lnTo>
                    <a:pt x="10" y="83"/>
                  </a:lnTo>
                  <a:lnTo>
                    <a:pt x="7" y="82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8" y="63"/>
                  </a:lnTo>
                  <a:lnTo>
                    <a:pt x="13" y="53"/>
                  </a:lnTo>
                  <a:lnTo>
                    <a:pt x="17" y="45"/>
                  </a:lnTo>
                  <a:lnTo>
                    <a:pt x="23" y="36"/>
                  </a:lnTo>
                  <a:lnTo>
                    <a:pt x="26" y="31"/>
                  </a:lnTo>
                  <a:lnTo>
                    <a:pt x="29" y="28"/>
                  </a:lnTo>
                  <a:lnTo>
                    <a:pt x="37" y="22"/>
                  </a:lnTo>
                  <a:lnTo>
                    <a:pt x="45" y="17"/>
                  </a:lnTo>
                  <a:lnTo>
                    <a:pt x="57" y="13"/>
                  </a:lnTo>
                  <a:lnTo>
                    <a:pt x="87" y="2"/>
                  </a:lnTo>
                  <a:lnTo>
                    <a:pt x="91" y="0"/>
                  </a:lnTo>
                  <a:lnTo>
                    <a:pt x="90" y="16"/>
                  </a:lnTo>
                  <a:lnTo>
                    <a:pt x="91" y="20"/>
                  </a:lnTo>
                  <a:lnTo>
                    <a:pt x="96" y="25"/>
                  </a:lnTo>
                  <a:lnTo>
                    <a:pt x="102" y="34"/>
                  </a:lnTo>
                  <a:lnTo>
                    <a:pt x="106" y="37"/>
                  </a:lnTo>
                  <a:lnTo>
                    <a:pt x="111" y="42"/>
                  </a:lnTo>
                  <a:lnTo>
                    <a:pt x="119" y="50"/>
                  </a:lnTo>
                  <a:lnTo>
                    <a:pt x="125" y="45"/>
                  </a:lnTo>
                  <a:lnTo>
                    <a:pt x="130" y="40"/>
                  </a:lnTo>
                  <a:lnTo>
                    <a:pt x="134" y="37"/>
                  </a:lnTo>
                  <a:lnTo>
                    <a:pt x="137" y="34"/>
                  </a:lnTo>
                  <a:lnTo>
                    <a:pt x="143" y="23"/>
                  </a:lnTo>
                  <a:lnTo>
                    <a:pt x="146" y="16"/>
                  </a:lnTo>
                  <a:lnTo>
                    <a:pt x="147" y="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2" name="Freeform 362"/>
            <p:cNvSpPr>
              <a:spLocks/>
            </p:cNvSpPr>
            <p:nvPr/>
          </p:nvSpPr>
          <p:spPr bwMode="auto">
            <a:xfrm>
              <a:off x="792" y="1196"/>
              <a:ext cx="214" cy="188"/>
            </a:xfrm>
            <a:custGeom>
              <a:avLst/>
              <a:gdLst/>
              <a:ahLst/>
              <a:cxnLst>
                <a:cxn ang="0">
                  <a:pos x="184" y="13"/>
                </a:cxn>
                <a:cxn ang="0">
                  <a:pos x="195" y="19"/>
                </a:cxn>
                <a:cxn ang="0">
                  <a:pos x="202" y="23"/>
                </a:cxn>
                <a:cxn ang="0">
                  <a:pos x="210" y="31"/>
                </a:cxn>
                <a:cxn ang="0">
                  <a:pos x="213" y="39"/>
                </a:cxn>
                <a:cxn ang="0">
                  <a:pos x="214" y="45"/>
                </a:cxn>
                <a:cxn ang="0">
                  <a:pos x="211" y="48"/>
                </a:cxn>
                <a:cxn ang="0">
                  <a:pos x="210" y="56"/>
                </a:cxn>
                <a:cxn ang="0">
                  <a:pos x="207" y="65"/>
                </a:cxn>
                <a:cxn ang="0">
                  <a:pos x="205" y="88"/>
                </a:cxn>
                <a:cxn ang="0">
                  <a:pos x="207" y="107"/>
                </a:cxn>
                <a:cxn ang="0">
                  <a:pos x="211" y="119"/>
                </a:cxn>
                <a:cxn ang="0">
                  <a:pos x="195" y="99"/>
                </a:cxn>
                <a:cxn ang="0">
                  <a:pos x="186" y="87"/>
                </a:cxn>
                <a:cxn ang="0">
                  <a:pos x="186" y="80"/>
                </a:cxn>
                <a:cxn ang="0">
                  <a:pos x="186" y="87"/>
                </a:cxn>
                <a:cxn ang="0">
                  <a:pos x="182" y="99"/>
                </a:cxn>
                <a:cxn ang="0">
                  <a:pos x="177" y="108"/>
                </a:cxn>
                <a:cxn ang="0">
                  <a:pos x="177" y="127"/>
                </a:cxn>
                <a:cxn ang="0">
                  <a:pos x="176" y="140"/>
                </a:cxn>
                <a:cxn ang="0">
                  <a:pos x="174" y="153"/>
                </a:cxn>
                <a:cxn ang="0">
                  <a:pos x="177" y="170"/>
                </a:cxn>
                <a:cxn ang="0">
                  <a:pos x="171" y="187"/>
                </a:cxn>
                <a:cxn ang="0">
                  <a:pos x="140" y="188"/>
                </a:cxn>
                <a:cxn ang="0">
                  <a:pos x="113" y="188"/>
                </a:cxn>
                <a:cxn ang="0">
                  <a:pos x="82" y="187"/>
                </a:cxn>
                <a:cxn ang="0">
                  <a:pos x="62" y="184"/>
                </a:cxn>
                <a:cxn ang="0">
                  <a:pos x="51" y="174"/>
                </a:cxn>
                <a:cxn ang="0">
                  <a:pos x="54" y="159"/>
                </a:cxn>
                <a:cxn ang="0">
                  <a:pos x="57" y="147"/>
                </a:cxn>
                <a:cxn ang="0">
                  <a:pos x="56" y="137"/>
                </a:cxn>
                <a:cxn ang="0">
                  <a:pos x="56" y="130"/>
                </a:cxn>
                <a:cxn ang="0">
                  <a:pos x="56" y="117"/>
                </a:cxn>
                <a:cxn ang="0">
                  <a:pos x="57" y="107"/>
                </a:cxn>
                <a:cxn ang="0">
                  <a:pos x="56" y="83"/>
                </a:cxn>
                <a:cxn ang="0">
                  <a:pos x="28" y="125"/>
                </a:cxn>
                <a:cxn ang="0">
                  <a:pos x="26" y="119"/>
                </a:cxn>
                <a:cxn ang="0">
                  <a:pos x="25" y="108"/>
                </a:cxn>
                <a:cxn ang="0">
                  <a:pos x="23" y="97"/>
                </a:cxn>
                <a:cxn ang="0">
                  <a:pos x="20" y="91"/>
                </a:cxn>
                <a:cxn ang="0">
                  <a:pos x="16" y="87"/>
                </a:cxn>
                <a:cxn ang="0">
                  <a:pos x="10" y="83"/>
                </a:cxn>
                <a:cxn ang="0">
                  <a:pos x="4" y="80"/>
                </a:cxn>
                <a:cxn ang="0">
                  <a:pos x="8" y="63"/>
                </a:cxn>
                <a:cxn ang="0">
                  <a:pos x="17" y="45"/>
                </a:cxn>
                <a:cxn ang="0">
                  <a:pos x="26" y="31"/>
                </a:cxn>
                <a:cxn ang="0">
                  <a:pos x="37" y="22"/>
                </a:cxn>
                <a:cxn ang="0">
                  <a:pos x="57" y="13"/>
                </a:cxn>
                <a:cxn ang="0">
                  <a:pos x="91" y="0"/>
                </a:cxn>
                <a:cxn ang="0">
                  <a:pos x="91" y="20"/>
                </a:cxn>
                <a:cxn ang="0">
                  <a:pos x="102" y="34"/>
                </a:cxn>
                <a:cxn ang="0">
                  <a:pos x="111" y="42"/>
                </a:cxn>
                <a:cxn ang="0">
                  <a:pos x="125" y="45"/>
                </a:cxn>
                <a:cxn ang="0">
                  <a:pos x="134" y="37"/>
                </a:cxn>
                <a:cxn ang="0">
                  <a:pos x="143" y="23"/>
                </a:cxn>
                <a:cxn ang="0">
                  <a:pos x="147" y="8"/>
                </a:cxn>
              </a:cxnLst>
              <a:rect l="0" t="0" r="r" b="b"/>
              <a:pathLst>
                <a:path w="214" h="188">
                  <a:moveTo>
                    <a:pt x="142" y="0"/>
                  </a:moveTo>
                  <a:lnTo>
                    <a:pt x="184" y="13"/>
                  </a:lnTo>
                  <a:lnTo>
                    <a:pt x="190" y="16"/>
                  </a:lnTo>
                  <a:lnTo>
                    <a:pt x="195" y="19"/>
                  </a:lnTo>
                  <a:lnTo>
                    <a:pt x="201" y="22"/>
                  </a:lnTo>
                  <a:lnTo>
                    <a:pt x="202" y="23"/>
                  </a:lnTo>
                  <a:lnTo>
                    <a:pt x="207" y="26"/>
                  </a:lnTo>
                  <a:lnTo>
                    <a:pt x="210" y="31"/>
                  </a:lnTo>
                  <a:lnTo>
                    <a:pt x="211" y="34"/>
                  </a:lnTo>
                  <a:lnTo>
                    <a:pt x="213" y="39"/>
                  </a:lnTo>
                  <a:lnTo>
                    <a:pt x="214" y="43"/>
                  </a:lnTo>
                  <a:lnTo>
                    <a:pt x="214" y="45"/>
                  </a:lnTo>
                  <a:lnTo>
                    <a:pt x="213" y="46"/>
                  </a:lnTo>
                  <a:lnTo>
                    <a:pt x="211" y="48"/>
                  </a:lnTo>
                  <a:lnTo>
                    <a:pt x="210" y="51"/>
                  </a:lnTo>
                  <a:lnTo>
                    <a:pt x="210" y="56"/>
                  </a:lnTo>
                  <a:lnTo>
                    <a:pt x="208" y="60"/>
                  </a:lnTo>
                  <a:lnTo>
                    <a:pt x="207" y="65"/>
                  </a:lnTo>
                  <a:lnTo>
                    <a:pt x="207" y="80"/>
                  </a:lnTo>
                  <a:lnTo>
                    <a:pt x="205" y="88"/>
                  </a:lnTo>
                  <a:lnTo>
                    <a:pt x="207" y="99"/>
                  </a:lnTo>
                  <a:lnTo>
                    <a:pt x="207" y="107"/>
                  </a:lnTo>
                  <a:lnTo>
                    <a:pt x="208" y="111"/>
                  </a:lnTo>
                  <a:lnTo>
                    <a:pt x="211" y="119"/>
                  </a:lnTo>
                  <a:lnTo>
                    <a:pt x="202" y="108"/>
                  </a:lnTo>
                  <a:lnTo>
                    <a:pt x="195" y="99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86" y="82"/>
                  </a:lnTo>
                  <a:lnTo>
                    <a:pt x="186" y="80"/>
                  </a:lnTo>
                  <a:lnTo>
                    <a:pt x="186" y="76"/>
                  </a:lnTo>
                  <a:lnTo>
                    <a:pt x="186" y="87"/>
                  </a:lnTo>
                  <a:lnTo>
                    <a:pt x="184" y="91"/>
                  </a:lnTo>
                  <a:lnTo>
                    <a:pt x="182" y="99"/>
                  </a:lnTo>
                  <a:lnTo>
                    <a:pt x="177" y="107"/>
                  </a:lnTo>
                  <a:lnTo>
                    <a:pt x="177" y="108"/>
                  </a:lnTo>
                  <a:lnTo>
                    <a:pt x="177" y="116"/>
                  </a:lnTo>
                  <a:lnTo>
                    <a:pt x="177" y="127"/>
                  </a:lnTo>
                  <a:lnTo>
                    <a:pt x="177" y="134"/>
                  </a:lnTo>
                  <a:lnTo>
                    <a:pt x="176" y="140"/>
                  </a:lnTo>
                  <a:lnTo>
                    <a:pt x="176" y="147"/>
                  </a:lnTo>
                  <a:lnTo>
                    <a:pt x="174" y="153"/>
                  </a:lnTo>
                  <a:lnTo>
                    <a:pt x="176" y="162"/>
                  </a:lnTo>
                  <a:lnTo>
                    <a:pt x="177" y="170"/>
                  </a:lnTo>
                  <a:lnTo>
                    <a:pt x="180" y="185"/>
                  </a:lnTo>
                  <a:lnTo>
                    <a:pt x="171" y="187"/>
                  </a:lnTo>
                  <a:lnTo>
                    <a:pt x="156" y="188"/>
                  </a:lnTo>
                  <a:lnTo>
                    <a:pt x="140" y="188"/>
                  </a:lnTo>
                  <a:lnTo>
                    <a:pt x="124" y="188"/>
                  </a:lnTo>
                  <a:lnTo>
                    <a:pt x="113" y="188"/>
                  </a:lnTo>
                  <a:lnTo>
                    <a:pt x="97" y="188"/>
                  </a:lnTo>
                  <a:lnTo>
                    <a:pt x="82" y="187"/>
                  </a:lnTo>
                  <a:lnTo>
                    <a:pt x="71" y="185"/>
                  </a:lnTo>
                  <a:lnTo>
                    <a:pt x="62" y="184"/>
                  </a:lnTo>
                  <a:lnTo>
                    <a:pt x="53" y="181"/>
                  </a:lnTo>
                  <a:lnTo>
                    <a:pt x="51" y="174"/>
                  </a:lnTo>
                  <a:lnTo>
                    <a:pt x="53" y="167"/>
                  </a:lnTo>
                  <a:lnTo>
                    <a:pt x="54" y="159"/>
                  </a:lnTo>
                  <a:lnTo>
                    <a:pt x="56" y="154"/>
                  </a:lnTo>
                  <a:lnTo>
                    <a:pt x="57" y="147"/>
                  </a:lnTo>
                  <a:lnTo>
                    <a:pt x="56" y="140"/>
                  </a:lnTo>
                  <a:lnTo>
                    <a:pt x="56" y="137"/>
                  </a:lnTo>
                  <a:lnTo>
                    <a:pt x="56" y="134"/>
                  </a:lnTo>
                  <a:lnTo>
                    <a:pt x="56" y="130"/>
                  </a:lnTo>
                  <a:lnTo>
                    <a:pt x="56" y="125"/>
                  </a:lnTo>
                  <a:lnTo>
                    <a:pt x="56" y="117"/>
                  </a:lnTo>
                  <a:lnTo>
                    <a:pt x="56" y="111"/>
                  </a:lnTo>
                  <a:lnTo>
                    <a:pt x="57" y="107"/>
                  </a:lnTo>
                  <a:lnTo>
                    <a:pt x="57" y="102"/>
                  </a:lnTo>
                  <a:lnTo>
                    <a:pt x="56" y="83"/>
                  </a:lnTo>
                  <a:lnTo>
                    <a:pt x="29" y="125"/>
                  </a:lnTo>
                  <a:lnTo>
                    <a:pt x="28" y="125"/>
                  </a:lnTo>
                  <a:lnTo>
                    <a:pt x="28" y="124"/>
                  </a:lnTo>
                  <a:lnTo>
                    <a:pt x="26" y="119"/>
                  </a:lnTo>
                  <a:lnTo>
                    <a:pt x="26" y="116"/>
                  </a:lnTo>
                  <a:lnTo>
                    <a:pt x="25" y="108"/>
                  </a:lnTo>
                  <a:lnTo>
                    <a:pt x="25" y="100"/>
                  </a:lnTo>
                  <a:lnTo>
                    <a:pt x="23" y="97"/>
                  </a:lnTo>
                  <a:lnTo>
                    <a:pt x="23" y="96"/>
                  </a:lnTo>
                  <a:lnTo>
                    <a:pt x="20" y="91"/>
                  </a:lnTo>
                  <a:lnTo>
                    <a:pt x="19" y="90"/>
                  </a:lnTo>
                  <a:lnTo>
                    <a:pt x="16" y="87"/>
                  </a:lnTo>
                  <a:lnTo>
                    <a:pt x="13" y="85"/>
                  </a:lnTo>
                  <a:lnTo>
                    <a:pt x="10" y="83"/>
                  </a:lnTo>
                  <a:lnTo>
                    <a:pt x="7" y="82"/>
                  </a:lnTo>
                  <a:lnTo>
                    <a:pt x="4" y="80"/>
                  </a:lnTo>
                  <a:lnTo>
                    <a:pt x="0" y="80"/>
                  </a:lnTo>
                  <a:lnTo>
                    <a:pt x="8" y="63"/>
                  </a:lnTo>
                  <a:lnTo>
                    <a:pt x="13" y="53"/>
                  </a:lnTo>
                  <a:lnTo>
                    <a:pt x="17" y="45"/>
                  </a:lnTo>
                  <a:lnTo>
                    <a:pt x="23" y="36"/>
                  </a:lnTo>
                  <a:lnTo>
                    <a:pt x="26" y="31"/>
                  </a:lnTo>
                  <a:lnTo>
                    <a:pt x="29" y="28"/>
                  </a:lnTo>
                  <a:lnTo>
                    <a:pt x="37" y="22"/>
                  </a:lnTo>
                  <a:lnTo>
                    <a:pt x="45" y="17"/>
                  </a:lnTo>
                  <a:lnTo>
                    <a:pt x="57" y="13"/>
                  </a:lnTo>
                  <a:lnTo>
                    <a:pt x="87" y="2"/>
                  </a:lnTo>
                  <a:lnTo>
                    <a:pt x="91" y="0"/>
                  </a:lnTo>
                  <a:lnTo>
                    <a:pt x="90" y="16"/>
                  </a:lnTo>
                  <a:lnTo>
                    <a:pt x="91" y="20"/>
                  </a:lnTo>
                  <a:lnTo>
                    <a:pt x="96" y="25"/>
                  </a:lnTo>
                  <a:lnTo>
                    <a:pt x="102" y="34"/>
                  </a:lnTo>
                  <a:lnTo>
                    <a:pt x="106" y="37"/>
                  </a:lnTo>
                  <a:lnTo>
                    <a:pt x="111" y="42"/>
                  </a:lnTo>
                  <a:lnTo>
                    <a:pt x="119" y="50"/>
                  </a:lnTo>
                  <a:lnTo>
                    <a:pt x="125" y="45"/>
                  </a:lnTo>
                  <a:lnTo>
                    <a:pt x="130" y="40"/>
                  </a:lnTo>
                  <a:lnTo>
                    <a:pt x="134" y="37"/>
                  </a:lnTo>
                  <a:lnTo>
                    <a:pt x="137" y="34"/>
                  </a:lnTo>
                  <a:lnTo>
                    <a:pt x="143" y="23"/>
                  </a:lnTo>
                  <a:lnTo>
                    <a:pt x="146" y="16"/>
                  </a:lnTo>
                  <a:lnTo>
                    <a:pt x="147" y="8"/>
                  </a:lnTo>
                  <a:lnTo>
                    <a:pt x="1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3" name="Freeform 363"/>
            <p:cNvSpPr>
              <a:spLocks/>
            </p:cNvSpPr>
            <p:nvPr/>
          </p:nvSpPr>
          <p:spPr bwMode="auto">
            <a:xfrm>
              <a:off x="830" y="1648"/>
              <a:ext cx="68" cy="3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" y="1"/>
                </a:cxn>
                <a:cxn ang="0">
                  <a:pos x="19" y="3"/>
                </a:cxn>
                <a:cxn ang="0">
                  <a:pos x="16" y="4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3" y="18"/>
                </a:cxn>
                <a:cxn ang="0">
                  <a:pos x="6" y="21"/>
                </a:cxn>
                <a:cxn ang="0">
                  <a:pos x="10" y="28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1" y="29"/>
                </a:cxn>
                <a:cxn ang="0">
                  <a:pos x="27" y="28"/>
                </a:cxn>
                <a:cxn ang="0">
                  <a:pos x="33" y="28"/>
                </a:cxn>
                <a:cxn ang="0">
                  <a:pos x="37" y="28"/>
                </a:cxn>
                <a:cxn ang="0">
                  <a:pos x="44" y="28"/>
                </a:cxn>
                <a:cxn ang="0">
                  <a:pos x="53" y="28"/>
                </a:cxn>
                <a:cxn ang="0">
                  <a:pos x="61" y="28"/>
                </a:cxn>
                <a:cxn ang="0">
                  <a:pos x="64" y="28"/>
                </a:cxn>
                <a:cxn ang="0">
                  <a:pos x="65" y="26"/>
                </a:cxn>
                <a:cxn ang="0">
                  <a:pos x="67" y="26"/>
                </a:cxn>
                <a:cxn ang="0">
                  <a:pos x="68" y="15"/>
                </a:cxn>
                <a:cxn ang="0">
                  <a:pos x="24" y="0"/>
                </a:cxn>
              </a:cxnLst>
              <a:rect l="0" t="0" r="r" b="b"/>
              <a:pathLst>
                <a:path w="68" h="31">
                  <a:moveTo>
                    <a:pt x="24" y="0"/>
                  </a:moveTo>
                  <a:lnTo>
                    <a:pt x="22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6" y="21"/>
                  </a:lnTo>
                  <a:lnTo>
                    <a:pt x="10" y="28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1" y="29"/>
                  </a:lnTo>
                  <a:lnTo>
                    <a:pt x="27" y="28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4" y="28"/>
                  </a:lnTo>
                  <a:lnTo>
                    <a:pt x="53" y="28"/>
                  </a:lnTo>
                  <a:lnTo>
                    <a:pt x="61" y="28"/>
                  </a:lnTo>
                  <a:lnTo>
                    <a:pt x="64" y="28"/>
                  </a:lnTo>
                  <a:lnTo>
                    <a:pt x="65" y="26"/>
                  </a:lnTo>
                  <a:lnTo>
                    <a:pt x="67" y="26"/>
                  </a:lnTo>
                  <a:lnTo>
                    <a:pt x="68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4" name="Freeform 364"/>
            <p:cNvSpPr>
              <a:spLocks/>
            </p:cNvSpPr>
            <p:nvPr/>
          </p:nvSpPr>
          <p:spPr bwMode="auto">
            <a:xfrm>
              <a:off x="830" y="1648"/>
              <a:ext cx="68" cy="3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" y="1"/>
                </a:cxn>
                <a:cxn ang="0">
                  <a:pos x="19" y="3"/>
                </a:cxn>
                <a:cxn ang="0">
                  <a:pos x="16" y="4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3" y="18"/>
                </a:cxn>
                <a:cxn ang="0">
                  <a:pos x="6" y="21"/>
                </a:cxn>
                <a:cxn ang="0">
                  <a:pos x="10" y="28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1" y="29"/>
                </a:cxn>
                <a:cxn ang="0">
                  <a:pos x="27" y="28"/>
                </a:cxn>
                <a:cxn ang="0">
                  <a:pos x="33" y="28"/>
                </a:cxn>
                <a:cxn ang="0">
                  <a:pos x="37" y="28"/>
                </a:cxn>
                <a:cxn ang="0">
                  <a:pos x="44" y="28"/>
                </a:cxn>
                <a:cxn ang="0">
                  <a:pos x="53" y="28"/>
                </a:cxn>
                <a:cxn ang="0">
                  <a:pos x="61" y="28"/>
                </a:cxn>
                <a:cxn ang="0">
                  <a:pos x="64" y="28"/>
                </a:cxn>
                <a:cxn ang="0">
                  <a:pos x="65" y="26"/>
                </a:cxn>
                <a:cxn ang="0">
                  <a:pos x="67" y="26"/>
                </a:cxn>
                <a:cxn ang="0">
                  <a:pos x="68" y="15"/>
                </a:cxn>
                <a:cxn ang="0">
                  <a:pos x="24" y="0"/>
                </a:cxn>
              </a:cxnLst>
              <a:rect l="0" t="0" r="r" b="b"/>
              <a:pathLst>
                <a:path w="68" h="31">
                  <a:moveTo>
                    <a:pt x="24" y="0"/>
                  </a:moveTo>
                  <a:lnTo>
                    <a:pt x="22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6" y="21"/>
                  </a:lnTo>
                  <a:lnTo>
                    <a:pt x="10" y="28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1" y="29"/>
                  </a:lnTo>
                  <a:lnTo>
                    <a:pt x="27" y="28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4" y="28"/>
                  </a:lnTo>
                  <a:lnTo>
                    <a:pt x="53" y="28"/>
                  </a:lnTo>
                  <a:lnTo>
                    <a:pt x="61" y="28"/>
                  </a:lnTo>
                  <a:lnTo>
                    <a:pt x="64" y="28"/>
                  </a:lnTo>
                  <a:lnTo>
                    <a:pt x="65" y="26"/>
                  </a:lnTo>
                  <a:lnTo>
                    <a:pt x="67" y="26"/>
                  </a:lnTo>
                  <a:lnTo>
                    <a:pt x="68" y="15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5" name="Freeform 365"/>
            <p:cNvSpPr>
              <a:spLocks/>
            </p:cNvSpPr>
            <p:nvPr/>
          </p:nvSpPr>
          <p:spPr bwMode="auto">
            <a:xfrm>
              <a:off x="1074" y="1665"/>
              <a:ext cx="16" cy="12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11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6"/>
                </a:cxn>
                <a:cxn ang="0">
                  <a:pos x="10" y="4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9"/>
                </a:cxn>
              </a:cxnLst>
              <a:rect l="0" t="0" r="r" b="b"/>
              <a:pathLst>
                <a:path w="16" h="12">
                  <a:moveTo>
                    <a:pt x="2" y="9"/>
                  </a:moveTo>
                  <a:lnTo>
                    <a:pt x="2" y="11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6" name="Freeform 366"/>
            <p:cNvSpPr>
              <a:spLocks/>
            </p:cNvSpPr>
            <p:nvPr/>
          </p:nvSpPr>
          <p:spPr bwMode="auto">
            <a:xfrm>
              <a:off x="1074" y="1665"/>
              <a:ext cx="16" cy="12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11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6"/>
                </a:cxn>
                <a:cxn ang="0">
                  <a:pos x="10" y="4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9"/>
                </a:cxn>
              </a:cxnLst>
              <a:rect l="0" t="0" r="r" b="b"/>
              <a:pathLst>
                <a:path w="16" h="12">
                  <a:moveTo>
                    <a:pt x="2" y="9"/>
                  </a:moveTo>
                  <a:lnTo>
                    <a:pt x="2" y="11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7" name="Freeform 367"/>
            <p:cNvSpPr>
              <a:spLocks/>
            </p:cNvSpPr>
            <p:nvPr/>
          </p:nvSpPr>
          <p:spPr bwMode="auto">
            <a:xfrm>
              <a:off x="735" y="1660"/>
              <a:ext cx="28" cy="2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3" y="19"/>
                </a:cxn>
                <a:cxn ang="0">
                  <a:pos x="8" y="20"/>
                </a:cxn>
                <a:cxn ang="0">
                  <a:pos x="11" y="20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17" y="19"/>
                </a:cxn>
                <a:cxn ang="0">
                  <a:pos x="20" y="17"/>
                </a:cxn>
                <a:cxn ang="0">
                  <a:pos x="23" y="16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3"/>
                </a:cxn>
                <a:cxn ang="0">
                  <a:pos x="27" y="2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14"/>
                </a:cxn>
              </a:cxnLst>
              <a:rect l="0" t="0" r="r" b="b"/>
              <a:pathLst>
                <a:path w="28" h="20">
                  <a:moveTo>
                    <a:pt x="2" y="14"/>
                  </a:moveTo>
                  <a:lnTo>
                    <a:pt x="0" y="16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3" y="16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8" name="Freeform 368"/>
            <p:cNvSpPr>
              <a:spLocks/>
            </p:cNvSpPr>
            <p:nvPr/>
          </p:nvSpPr>
          <p:spPr bwMode="auto">
            <a:xfrm>
              <a:off x="735" y="1660"/>
              <a:ext cx="28" cy="2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3" y="19"/>
                </a:cxn>
                <a:cxn ang="0">
                  <a:pos x="8" y="20"/>
                </a:cxn>
                <a:cxn ang="0">
                  <a:pos x="11" y="20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17" y="19"/>
                </a:cxn>
                <a:cxn ang="0">
                  <a:pos x="20" y="17"/>
                </a:cxn>
                <a:cxn ang="0">
                  <a:pos x="23" y="16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3"/>
                </a:cxn>
                <a:cxn ang="0">
                  <a:pos x="27" y="2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14"/>
                </a:cxn>
              </a:cxnLst>
              <a:rect l="0" t="0" r="r" b="b"/>
              <a:pathLst>
                <a:path w="28" h="20">
                  <a:moveTo>
                    <a:pt x="2" y="14"/>
                  </a:moveTo>
                  <a:lnTo>
                    <a:pt x="0" y="16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3" y="16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29" name="Freeform 369"/>
            <p:cNvSpPr>
              <a:spLocks/>
            </p:cNvSpPr>
            <p:nvPr/>
          </p:nvSpPr>
          <p:spPr bwMode="auto">
            <a:xfrm>
              <a:off x="811" y="1660"/>
              <a:ext cx="26" cy="2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7"/>
                </a:cxn>
                <a:cxn ang="0">
                  <a:pos x="9" y="20"/>
                </a:cxn>
                <a:cxn ang="0">
                  <a:pos x="10" y="20"/>
                </a:cxn>
                <a:cxn ang="0">
                  <a:pos x="12" y="22"/>
                </a:cxn>
                <a:cxn ang="0">
                  <a:pos x="13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2"/>
                </a:cxn>
                <a:cxn ang="0">
                  <a:pos x="22" y="20"/>
                </a:cxn>
                <a:cxn ang="0">
                  <a:pos x="23" y="20"/>
                </a:cxn>
                <a:cxn ang="0">
                  <a:pos x="25" y="19"/>
                </a:cxn>
                <a:cxn ang="0">
                  <a:pos x="26" y="19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25" y="11"/>
                </a:cxn>
                <a:cxn ang="0">
                  <a:pos x="18" y="2"/>
                </a:cxn>
              </a:cxnLst>
              <a:rect l="0" t="0" r="r" b="b"/>
              <a:pathLst>
                <a:path w="26" h="22">
                  <a:moveTo>
                    <a:pt x="18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5" y="11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0" name="Freeform 370"/>
            <p:cNvSpPr>
              <a:spLocks/>
            </p:cNvSpPr>
            <p:nvPr/>
          </p:nvSpPr>
          <p:spPr bwMode="auto">
            <a:xfrm>
              <a:off x="811" y="1660"/>
              <a:ext cx="26" cy="2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7"/>
                </a:cxn>
                <a:cxn ang="0">
                  <a:pos x="9" y="20"/>
                </a:cxn>
                <a:cxn ang="0">
                  <a:pos x="10" y="20"/>
                </a:cxn>
                <a:cxn ang="0">
                  <a:pos x="12" y="22"/>
                </a:cxn>
                <a:cxn ang="0">
                  <a:pos x="13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2"/>
                </a:cxn>
                <a:cxn ang="0">
                  <a:pos x="22" y="20"/>
                </a:cxn>
                <a:cxn ang="0">
                  <a:pos x="23" y="20"/>
                </a:cxn>
                <a:cxn ang="0">
                  <a:pos x="25" y="19"/>
                </a:cxn>
                <a:cxn ang="0">
                  <a:pos x="26" y="19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25" y="11"/>
                </a:cxn>
                <a:cxn ang="0">
                  <a:pos x="18" y="2"/>
                </a:cxn>
              </a:cxnLst>
              <a:rect l="0" t="0" r="r" b="b"/>
              <a:pathLst>
                <a:path w="26" h="22">
                  <a:moveTo>
                    <a:pt x="18" y="2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5" y="11"/>
                  </a:lnTo>
                  <a:lnTo>
                    <a:pt x="1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1" name="Freeform 371"/>
            <p:cNvSpPr>
              <a:spLocks/>
            </p:cNvSpPr>
            <p:nvPr/>
          </p:nvSpPr>
          <p:spPr bwMode="auto">
            <a:xfrm>
              <a:off x="725" y="1657"/>
              <a:ext cx="41" cy="35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2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33" y="3"/>
                </a:cxn>
                <a:cxn ang="0">
                  <a:pos x="34" y="3"/>
                </a:cxn>
                <a:cxn ang="0">
                  <a:pos x="37" y="5"/>
                </a:cxn>
                <a:cxn ang="0">
                  <a:pos x="38" y="6"/>
                </a:cxn>
                <a:cxn ang="0">
                  <a:pos x="38" y="9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3" y="19"/>
                </a:cxn>
                <a:cxn ang="0">
                  <a:pos x="30" y="20"/>
                </a:cxn>
                <a:cxn ang="0">
                  <a:pos x="27" y="22"/>
                </a:cxn>
                <a:cxn ang="0">
                  <a:pos x="25" y="23"/>
                </a:cxn>
                <a:cxn ang="0">
                  <a:pos x="24" y="23"/>
                </a:cxn>
                <a:cxn ang="0">
                  <a:pos x="21" y="23"/>
                </a:cxn>
                <a:cxn ang="0">
                  <a:pos x="18" y="23"/>
                </a:cxn>
                <a:cxn ang="0">
                  <a:pos x="13" y="22"/>
                </a:cxn>
                <a:cxn ang="0">
                  <a:pos x="12" y="20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1" y="34"/>
                </a:cxn>
                <a:cxn ang="0">
                  <a:pos x="4" y="34"/>
                </a:cxn>
                <a:cxn ang="0">
                  <a:pos x="6" y="35"/>
                </a:cxn>
                <a:cxn ang="0">
                  <a:pos x="9" y="35"/>
                </a:cxn>
                <a:cxn ang="0">
                  <a:pos x="12" y="35"/>
                </a:cxn>
                <a:cxn ang="0">
                  <a:pos x="15" y="34"/>
                </a:cxn>
                <a:cxn ang="0">
                  <a:pos x="18" y="34"/>
                </a:cxn>
                <a:cxn ang="0">
                  <a:pos x="21" y="32"/>
                </a:cxn>
                <a:cxn ang="0">
                  <a:pos x="25" y="31"/>
                </a:cxn>
                <a:cxn ang="0">
                  <a:pos x="38" y="20"/>
                </a:cxn>
                <a:cxn ang="0">
                  <a:pos x="41" y="17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40" y="3"/>
                </a:cxn>
              </a:cxnLst>
              <a:rect l="0" t="0" r="r" b="b"/>
              <a:pathLst>
                <a:path w="41" h="35">
                  <a:moveTo>
                    <a:pt x="40" y="3"/>
                  </a:moveTo>
                  <a:lnTo>
                    <a:pt x="40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7" y="14"/>
                  </a:lnTo>
                  <a:lnTo>
                    <a:pt x="33" y="19"/>
                  </a:lnTo>
                  <a:lnTo>
                    <a:pt x="30" y="20"/>
                  </a:lnTo>
                  <a:lnTo>
                    <a:pt x="27" y="22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7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8" y="20"/>
                  </a:lnTo>
                  <a:lnTo>
                    <a:pt x="41" y="17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2" name="Freeform 372"/>
            <p:cNvSpPr>
              <a:spLocks/>
            </p:cNvSpPr>
            <p:nvPr/>
          </p:nvSpPr>
          <p:spPr bwMode="auto">
            <a:xfrm>
              <a:off x="725" y="1657"/>
              <a:ext cx="41" cy="35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2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33" y="3"/>
                </a:cxn>
                <a:cxn ang="0">
                  <a:pos x="34" y="3"/>
                </a:cxn>
                <a:cxn ang="0">
                  <a:pos x="37" y="5"/>
                </a:cxn>
                <a:cxn ang="0">
                  <a:pos x="38" y="6"/>
                </a:cxn>
                <a:cxn ang="0">
                  <a:pos x="38" y="9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3" y="19"/>
                </a:cxn>
                <a:cxn ang="0">
                  <a:pos x="30" y="20"/>
                </a:cxn>
                <a:cxn ang="0">
                  <a:pos x="27" y="22"/>
                </a:cxn>
                <a:cxn ang="0">
                  <a:pos x="25" y="23"/>
                </a:cxn>
                <a:cxn ang="0">
                  <a:pos x="24" y="23"/>
                </a:cxn>
                <a:cxn ang="0">
                  <a:pos x="21" y="23"/>
                </a:cxn>
                <a:cxn ang="0">
                  <a:pos x="18" y="23"/>
                </a:cxn>
                <a:cxn ang="0">
                  <a:pos x="13" y="22"/>
                </a:cxn>
                <a:cxn ang="0">
                  <a:pos x="12" y="20"/>
                </a:cxn>
                <a:cxn ang="0">
                  <a:pos x="10" y="19"/>
                </a:cxn>
                <a:cxn ang="0">
                  <a:pos x="12" y="17"/>
                </a:cxn>
                <a:cxn ang="0">
                  <a:pos x="7" y="20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1" y="34"/>
                </a:cxn>
                <a:cxn ang="0">
                  <a:pos x="4" y="34"/>
                </a:cxn>
                <a:cxn ang="0">
                  <a:pos x="6" y="35"/>
                </a:cxn>
                <a:cxn ang="0">
                  <a:pos x="9" y="35"/>
                </a:cxn>
                <a:cxn ang="0">
                  <a:pos x="12" y="35"/>
                </a:cxn>
                <a:cxn ang="0">
                  <a:pos x="15" y="34"/>
                </a:cxn>
                <a:cxn ang="0">
                  <a:pos x="18" y="34"/>
                </a:cxn>
                <a:cxn ang="0">
                  <a:pos x="21" y="32"/>
                </a:cxn>
                <a:cxn ang="0">
                  <a:pos x="25" y="31"/>
                </a:cxn>
                <a:cxn ang="0">
                  <a:pos x="38" y="20"/>
                </a:cxn>
                <a:cxn ang="0">
                  <a:pos x="41" y="17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40" y="3"/>
                </a:cxn>
              </a:cxnLst>
              <a:rect l="0" t="0" r="r" b="b"/>
              <a:pathLst>
                <a:path w="41" h="35">
                  <a:moveTo>
                    <a:pt x="40" y="3"/>
                  </a:moveTo>
                  <a:lnTo>
                    <a:pt x="40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7" y="14"/>
                  </a:lnTo>
                  <a:lnTo>
                    <a:pt x="33" y="19"/>
                  </a:lnTo>
                  <a:lnTo>
                    <a:pt x="30" y="20"/>
                  </a:lnTo>
                  <a:lnTo>
                    <a:pt x="27" y="22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8" y="23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7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8" y="20"/>
                  </a:lnTo>
                  <a:lnTo>
                    <a:pt x="41" y="17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3" name="Freeform 373"/>
            <p:cNvSpPr>
              <a:spLocks/>
            </p:cNvSpPr>
            <p:nvPr/>
          </p:nvSpPr>
          <p:spPr bwMode="auto">
            <a:xfrm>
              <a:off x="744" y="1555"/>
              <a:ext cx="33" cy="105"/>
            </a:xfrm>
            <a:custGeom>
              <a:avLst/>
              <a:gdLst/>
              <a:ahLst/>
              <a:cxnLst>
                <a:cxn ang="0">
                  <a:pos x="22" y="105"/>
                </a:cxn>
                <a:cxn ang="0">
                  <a:pos x="21" y="104"/>
                </a:cxn>
                <a:cxn ang="0">
                  <a:pos x="19" y="102"/>
                </a:cxn>
                <a:cxn ang="0">
                  <a:pos x="16" y="102"/>
                </a:cxn>
                <a:cxn ang="0">
                  <a:pos x="12" y="102"/>
                </a:cxn>
                <a:cxn ang="0">
                  <a:pos x="9" y="102"/>
                </a:cxn>
                <a:cxn ang="0">
                  <a:pos x="5" y="102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3" y="94"/>
                </a:cxn>
                <a:cxn ang="0">
                  <a:pos x="2" y="82"/>
                </a:cxn>
                <a:cxn ang="0">
                  <a:pos x="2" y="67"/>
                </a:cxn>
                <a:cxn ang="0">
                  <a:pos x="0" y="50"/>
                </a:cxn>
                <a:cxn ang="0">
                  <a:pos x="2" y="33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31" y="2"/>
                </a:cxn>
                <a:cxn ang="0">
                  <a:pos x="33" y="6"/>
                </a:cxn>
                <a:cxn ang="0">
                  <a:pos x="33" y="11"/>
                </a:cxn>
                <a:cxn ang="0">
                  <a:pos x="31" y="19"/>
                </a:cxn>
                <a:cxn ang="0">
                  <a:pos x="30" y="27"/>
                </a:cxn>
                <a:cxn ang="0">
                  <a:pos x="30" y="33"/>
                </a:cxn>
                <a:cxn ang="0">
                  <a:pos x="30" y="40"/>
                </a:cxn>
                <a:cxn ang="0">
                  <a:pos x="31" y="47"/>
                </a:cxn>
                <a:cxn ang="0">
                  <a:pos x="31" y="56"/>
                </a:cxn>
                <a:cxn ang="0">
                  <a:pos x="30" y="64"/>
                </a:cxn>
                <a:cxn ang="0">
                  <a:pos x="28" y="71"/>
                </a:cxn>
                <a:cxn ang="0">
                  <a:pos x="27" y="76"/>
                </a:cxn>
                <a:cxn ang="0">
                  <a:pos x="24" y="85"/>
                </a:cxn>
                <a:cxn ang="0">
                  <a:pos x="22" y="91"/>
                </a:cxn>
                <a:cxn ang="0">
                  <a:pos x="21" y="96"/>
                </a:cxn>
                <a:cxn ang="0">
                  <a:pos x="21" y="102"/>
                </a:cxn>
                <a:cxn ang="0">
                  <a:pos x="21" y="104"/>
                </a:cxn>
                <a:cxn ang="0">
                  <a:pos x="22" y="105"/>
                </a:cxn>
              </a:cxnLst>
              <a:rect l="0" t="0" r="r" b="b"/>
              <a:pathLst>
                <a:path w="33" h="105">
                  <a:moveTo>
                    <a:pt x="22" y="105"/>
                  </a:moveTo>
                  <a:lnTo>
                    <a:pt x="21" y="104"/>
                  </a:lnTo>
                  <a:lnTo>
                    <a:pt x="19" y="102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5" y="102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94"/>
                  </a:lnTo>
                  <a:lnTo>
                    <a:pt x="2" y="82"/>
                  </a:lnTo>
                  <a:lnTo>
                    <a:pt x="2" y="67"/>
                  </a:lnTo>
                  <a:lnTo>
                    <a:pt x="0" y="50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1" y="19"/>
                  </a:lnTo>
                  <a:lnTo>
                    <a:pt x="30" y="27"/>
                  </a:lnTo>
                  <a:lnTo>
                    <a:pt x="30" y="33"/>
                  </a:lnTo>
                  <a:lnTo>
                    <a:pt x="30" y="40"/>
                  </a:lnTo>
                  <a:lnTo>
                    <a:pt x="31" y="47"/>
                  </a:lnTo>
                  <a:lnTo>
                    <a:pt x="31" y="56"/>
                  </a:lnTo>
                  <a:lnTo>
                    <a:pt x="30" y="64"/>
                  </a:lnTo>
                  <a:lnTo>
                    <a:pt x="28" y="71"/>
                  </a:lnTo>
                  <a:lnTo>
                    <a:pt x="27" y="76"/>
                  </a:lnTo>
                  <a:lnTo>
                    <a:pt x="24" y="85"/>
                  </a:lnTo>
                  <a:lnTo>
                    <a:pt x="22" y="91"/>
                  </a:lnTo>
                  <a:lnTo>
                    <a:pt x="21" y="96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2" y="105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4" name="Freeform 374"/>
            <p:cNvSpPr>
              <a:spLocks/>
            </p:cNvSpPr>
            <p:nvPr/>
          </p:nvSpPr>
          <p:spPr bwMode="auto">
            <a:xfrm>
              <a:off x="744" y="1555"/>
              <a:ext cx="33" cy="105"/>
            </a:xfrm>
            <a:custGeom>
              <a:avLst/>
              <a:gdLst/>
              <a:ahLst/>
              <a:cxnLst>
                <a:cxn ang="0">
                  <a:pos x="22" y="105"/>
                </a:cxn>
                <a:cxn ang="0">
                  <a:pos x="21" y="104"/>
                </a:cxn>
                <a:cxn ang="0">
                  <a:pos x="19" y="102"/>
                </a:cxn>
                <a:cxn ang="0">
                  <a:pos x="16" y="102"/>
                </a:cxn>
                <a:cxn ang="0">
                  <a:pos x="12" y="102"/>
                </a:cxn>
                <a:cxn ang="0">
                  <a:pos x="9" y="102"/>
                </a:cxn>
                <a:cxn ang="0">
                  <a:pos x="5" y="102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3" y="94"/>
                </a:cxn>
                <a:cxn ang="0">
                  <a:pos x="2" y="82"/>
                </a:cxn>
                <a:cxn ang="0">
                  <a:pos x="2" y="67"/>
                </a:cxn>
                <a:cxn ang="0">
                  <a:pos x="0" y="50"/>
                </a:cxn>
                <a:cxn ang="0">
                  <a:pos x="2" y="33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31" y="2"/>
                </a:cxn>
                <a:cxn ang="0">
                  <a:pos x="33" y="6"/>
                </a:cxn>
                <a:cxn ang="0">
                  <a:pos x="33" y="11"/>
                </a:cxn>
                <a:cxn ang="0">
                  <a:pos x="31" y="19"/>
                </a:cxn>
                <a:cxn ang="0">
                  <a:pos x="30" y="27"/>
                </a:cxn>
                <a:cxn ang="0">
                  <a:pos x="30" y="33"/>
                </a:cxn>
                <a:cxn ang="0">
                  <a:pos x="30" y="40"/>
                </a:cxn>
                <a:cxn ang="0">
                  <a:pos x="31" y="47"/>
                </a:cxn>
                <a:cxn ang="0">
                  <a:pos x="31" y="56"/>
                </a:cxn>
                <a:cxn ang="0">
                  <a:pos x="30" y="64"/>
                </a:cxn>
                <a:cxn ang="0">
                  <a:pos x="28" y="71"/>
                </a:cxn>
                <a:cxn ang="0">
                  <a:pos x="27" y="76"/>
                </a:cxn>
                <a:cxn ang="0">
                  <a:pos x="24" y="85"/>
                </a:cxn>
                <a:cxn ang="0">
                  <a:pos x="22" y="91"/>
                </a:cxn>
                <a:cxn ang="0">
                  <a:pos x="21" y="96"/>
                </a:cxn>
                <a:cxn ang="0">
                  <a:pos x="21" y="102"/>
                </a:cxn>
                <a:cxn ang="0">
                  <a:pos x="21" y="104"/>
                </a:cxn>
                <a:cxn ang="0">
                  <a:pos x="22" y="105"/>
                </a:cxn>
              </a:cxnLst>
              <a:rect l="0" t="0" r="r" b="b"/>
              <a:pathLst>
                <a:path w="33" h="105">
                  <a:moveTo>
                    <a:pt x="22" y="105"/>
                  </a:moveTo>
                  <a:lnTo>
                    <a:pt x="21" y="104"/>
                  </a:lnTo>
                  <a:lnTo>
                    <a:pt x="19" y="102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5" y="102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3" y="94"/>
                  </a:lnTo>
                  <a:lnTo>
                    <a:pt x="2" y="82"/>
                  </a:lnTo>
                  <a:lnTo>
                    <a:pt x="2" y="67"/>
                  </a:lnTo>
                  <a:lnTo>
                    <a:pt x="0" y="50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3" y="11"/>
                  </a:lnTo>
                  <a:lnTo>
                    <a:pt x="31" y="19"/>
                  </a:lnTo>
                  <a:lnTo>
                    <a:pt x="30" y="27"/>
                  </a:lnTo>
                  <a:lnTo>
                    <a:pt x="30" y="33"/>
                  </a:lnTo>
                  <a:lnTo>
                    <a:pt x="30" y="40"/>
                  </a:lnTo>
                  <a:lnTo>
                    <a:pt x="31" y="47"/>
                  </a:lnTo>
                  <a:lnTo>
                    <a:pt x="31" y="56"/>
                  </a:lnTo>
                  <a:lnTo>
                    <a:pt x="30" y="64"/>
                  </a:lnTo>
                  <a:lnTo>
                    <a:pt x="28" y="71"/>
                  </a:lnTo>
                  <a:lnTo>
                    <a:pt x="27" y="76"/>
                  </a:lnTo>
                  <a:lnTo>
                    <a:pt x="24" y="85"/>
                  </a:lnTo>
                  <a:lnTo>
                    <a:pt x="22" y="91"/>
                  </a:lnTo>
                  <a:lnTo>
                    <a:pt x="21" y="96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2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5" name="Freeform 375"/>
            <p:cNvSpPr>
              <a:spLocks/>
            </p:cNvSpPr>
            <p:nvPr/>
          </p:nvSpPr>
          <p:spPr bwMode="auto">
            <a:xfrm>
              <a:off x="722" y="1364"/>
              <a:ext cx="19" cy="94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19" y="5"/>
                </a:cxn>
                <a:cxn ang="0">
                  <a:pos x="18" y="5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3" y="13"/>
                </a:cxn>
                <a:cxn ang="0">
                  <a:pos x="15" y="14"/>
                </a:cxn>
                <a:cxn ang="0">
                  <a:pos x="15" y="17"/>
                </a:cxn>
                <a:cxn ang="0">
                  <a:pos x="15" y="19"/>
                </a:cxn>
                <a:cxn ang="0">
                  <a:pos x="13" y="20"/>
                </a:cxn>
                <a:cxn ang="0">
                  <a:pos x="13" y="22"/>
                </a:cxn>
                <a:cxn ang="0">
                  <a:pos x="12" y="22"/>
                </a:cxn>
                <a:cxn ang="0">
                  <a:pos x="10" y="20"/>
                </a:cxn>
                <a:cxn ang="0">
                  <a:pos x="9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7" y="25"/>
                </a:cxn>
                <a:cxn ang="0">
                  <a:pos x="6" y="26"/>
                </a:cxn>
                <a:cxn ang="0">
                  <a:pos x="4" y="26"/>
                </a:cxn>
                <a:cxn ang="0">
                  <a:pos x="3" y="26"/>
                </a:cxn>
                <a:cxn ang="0">
                  <a:pos x="0" y="56"/>
                </a:cxn>
                <a:cxn ang="0">
                  <a:pos x="2" y="73"/>
                </a:cxn>
                <a:cxn ang="0">
                  <a:pos x="2" y="76"/>
                </a:cxn>
                <a:cxn ang="0">
                  <a:pos x="3" y="80"/>
                </a:cxn>
                <a:cxn ang="0">
                  <a:pos x="4" y="83"/>
                </a:cxn>
                <a:cxn ang="0">
                  <a:pos x="7" y="90"/>
                </a:cxn>
                <a:cxn ang="0">
                  <a:pos x="9" y="93"/>
                </a:cxn>
                <a:cxn ang="0">
                  <a:pos x="12" y="94"/>
                </a:cxn>
              </a:cxnLst>
              <a:rect l="0" t="0" r="r" b="b"/>
              <a:pathLst>
                <a:path w="19" h="94">
                  <a:moveTo>
                    <a:pt x="12" y="94"/>
                  </a:moveTo>
                  <a:lnTo>
                    <a:pt x="19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6"/>
                  </a:lnTo>
                  <a:lnTo>
                    <a:pt x="9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3" y="13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56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3" y="80"/>
                  </a:lnTo>
                  <a:lnTo>
                    <a:pt x="4" y="83"/>
                  </a:lnTo>
                  <a:lnTo>
                    <a:pt x="7" y="90"/>
                  </a:lnTo>
                  <a:lnTo>
                    <a:pt x="9" y="93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6" name="Freeform 376"/>
            <p:cNvSpPr>
              <a:spLocks/>
            </p:cNvSpPr>
            <p:nvPr/>
          </p:nvSpPr>
          <p:spPr bwMode="auto">
            <a:xfrm>
              <a:off x="722" y="1364"/>
              <a:ext cx="19" cy="94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19" y="5"/>
                </a:cxn>
                <a:cxn ang="0">
                  <a:pos x="18" y="5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3" y="13"/>
                </a:cxn>
                <a:cxn ang="0">
                  <a:pos x="15" y="14"/>
                </a:cxn>
                <a:cxn ang="0">
                  <a:pos x="15" y="17"/>
                </a:cxn>
                <a:cxn ang="0">
                  <a:pos x="15" y="19"/>
                </a:cxn>
                <a:cxn ang="0">
                  <a:pos x="13" y="20"/>
                </a:cxn>
                <a:cxn ang="0">
                  <a:pos x="13" y="22"/>
                </a:cxn>
                <a:cxn ang="0">
                  <a:pos x="12" y="22"/>
                </a:cxn>
                <a:cxn ang="0">
                  <a:pos x="10" y="20"/>
                </a:cxn>
                <a:cxn ang="0">
                  <a:pos x="9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7" y="25"/>
                </a:cxn>
                <a:cxn ang="0">
                  <a:pos x="6" y="26"/>
                </a:cxn>
                <a:cxn ang="0">
                  <a:pos x="4" y="26"/>
                </a:cxn>
                <a:cxn ang="0">
                  <a:pos x="3" y="26"/>
                </a:cxn>
                <a:cxn ang="0">
                  <a:pos x="0" y="56"/>
                </a:cxn>
                <a:cxn ang="0">
                  <a:pos x="2" y="73"/>
                </a:cxn>
                <a:cxn ang="0">
                  <a:pos x="2" y="76"/>
                </a:cxn>
                <a:cxn ang="0">
                  <a:pos x="3" y="80"/>
                </a:cxn>
                <a:cxn ang="0">
                  <a:pos x="4" y="83"/>
                </a:cxn>
                <a:cxn ang="0">
                  <a:pos x="7" y="90"/>
                </a:cxn>
                <a:cxn ang="0">
                  <a:pos x="9" y="93"/>
                </a:cxn>
                <a:cxn ang="0">
                  <a:pos x="12" y="94"/>
                </a:cxn>
              </a:cxnLst>
              <a:rect l="0" t="0" r="r" b="b"/>
              <a:pathLst>
                <a:path w="19" h="94">
                  <a:moveTo>
                    <a:pt x="12" y="94"/>
                  </a:moveTo>
                  <a:lnTo>
                    <a:pt x="19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6"/>
                  </a:lnTo>
                  <a:lnTo>
                    <a:pt x="9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3" y="13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56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3" y="80"/>
                  </a:lnTo>
                  <a:lnTo>
                    <a:pt x="4" y="83"/>
                  </a:lnTo>
                  <a:lnTo>
                    <a:pt x="7" y="90"/>
                  </a:lnTo>
                  <a:lnTo>
                    <a:pt x="9" y="93"/>
                  </a:lnTo>
                  <a:lnTo>
                    <a:pt x="12" y="9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7" name="Freeform 377"/>
            <p:cNvSpPr>
              <a:spLocks/>
            </p:cNvSpPr>
            <p:nvPr/>
          </p:nvSpPr>
          <p:spPr bwMode="auto">
            <a:xfrm>
              <a:off x="820" y="1353"/>
              <a:ext cx="17" cy="102"/>
            </a:xfrm>
            <a:custGeom>
              <a:avLst/>
              <a:gdLst/>
              <a:ahLst/>
              <a:cxnLst>
                <a:cxn ang="0">
                  <a:pos x="11" y="102"/>
                </a:cxn>
                <a:cxn ang="0">
                  <a:pos x="4" y="57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7" y="19"/>
                </a:cxn>
                <a:cxn ang="0">
                  <a:pos x="17" y="30"/>
                </a:cxn>
                <a:cxn ang="0">
                  <a:pos x="17" y="44"/>
                </a:cxn>
                <a:cxn ang="0">
                  <a:pos x="17" y="73"/>
                </a:cxn>
                <a:cxn ang="0">
                  <a:pos x="17" y="78"/>
                </a:cxn>
                <a:cxn ang="0">
                  <a:pos x="17" y="85"/>
                </a:cxn>
                <a:cxn ang="0">
                  <a:pos x="16" y="88"/>
                </a:cxn>
                <a:cxn ang="0">
                  <a:pos x="16" y="93"/>
                </a:cxn>
                <a:cxn ang="0">
                  <a:pos x="16" y="94"/>
                </a:cxn>
                <a:cxn ang="0">
                  <a:pos x="14" y="98"/>
                </a:cxn>
                <a:cxn ang="0">
                  <a:pos x="14" y="99"/>
                </a:cxn>
                <a:cxn ang="0">
                  <a:pos x="11" y="102"/>
                </a:cxn>
              </a:cxnLst>
              <a:rect l="0" t="0" r="r" b="b"/>
              <a:pathLst>
                <a:path w="17" h="102">
                  <a:moveTo>
                    <a:pt x="11" y="102"/>
                  </a:moveTo>
                  <a:lnTo>
                    <a:pt x="4" y="5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17" y="44"/>
                  </a:lnTo>
                  <a:lnTo>
                    <a:pt x="17" y="73"/>
                  </a:lnTo>
                  <a:lnTo>
                    <a:pt x="17" y="78"/>
                  </a:lnTo>
                  <a:lnTo>
                    <a:pt x="17" y="85"/>
                  </a:lnTo>
                  <a:lnTo>
                    <a:pt x="16" y="88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4" y="98"/>
                  </a:lnTo>
                  <a:lnTo>
                    <a:pt x="14" y="99"/>
                  </a:lnTo>
                  <a:lnTo>
                    <a:pt x="11" y="1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8" name="Freeform 378"/>
            <p:cNvSpPr>
              <a:spLocks/>
            </p:cNvSpPr>
            <p:nvPr/>
          </p:nvSpPr>
          <p:spPr bwMode="auto">
            <a:xfrm>
              <a:off x="820" y="1353"/>
              <a:ext cx="17" cy="102"/>
            </a:xfrm>
            <a:custGeom>
              <a:avLst/>
              <a:gdLst/>
              <a:ahLst/>
              <a:cxnLst>
                <a:cxn ang="0">
                  <a:pos x="11" y="102"/>
                </a:cxn>
                <a:cxn ang="0">
                  <a:pos x="4" y="57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7" y="19"/>
                </a:cxn>
                <a:cxn ang="0">
                  <a:pos x="17" y="30"/>
                </a:cxn>
                <a:cxn ang="0">
                  <a:pos x="17" y="44"/>
                </a:cxn>
                <a:cxn ang="0">
                  <a:pos x="17" y="73"/>
                </a:cxn>
                <a:cxn ang="0">
                  <a:pos x="17" y="78"/>
                </a:cxn>
                <a:cxn ang="0">
                  <a:pos x="17" y="85"/>
                </a:cxn>
                <a:cxn ang="0">
                  <a:pos x="16" y="88"/>
                </a:cxn>
                <a:cxn ang="0">
                  <a:pos x="16" y="93"/>
                </a:cxn>
                <a:cxn ang="0">
                  <a:pos x="16" y="94"/>
                </a:cxn>
                <a:cxn ang="0">
                  <a:pos x="14" y="98"/>
                </a:cxn>
                <a:cxn ang="0">
                  <a:pos x="14" y="99"/>
                </a:cxn>
                <a:cxn ang="0">
                  <a:pos x="11" y="102"/>
                </a:cxn>
              </a:cxnLst>
              <a:rect l="0" t="0" r="r" b="b"/>
              <a:pathLst>
                <a:path w="17" h="102">
                  <a:moveTo>
                    <a:pt x="11" y="102"/>
                  </a:moveTo>
                  <a:lnTo>
                    <a:pt x="4" y="5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17" y="44"/>
                  </a:lnTo>
                  <a:lnTo>
                    <a:pt x="17" y="73"/>
                  </a:lnTo>
                  <a:lnTo>
                    <a:pt x="17" y="78"/>
                  </a:lnTo>
                  <a:lnTo>
                    <a:pt x="17" y="85"/>
                  </a:lnTo>
                  <a:lnTo>
                    <a:pt x="16" y="88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4" y="98"/>
                  </a:lnTo>
                  <a:lnTo>
                    <a:pt x="14" y="99"/>
                  </a:lnTo>
                  <a:lnTo>
                    <a:pt x="11" y="1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39" name="Freeform 379"/>
            <p:cNvSpPr>
              <a:spLocks/>
            </p:cNvSpPr>
            <p:nvPr/>
          </p:nvSpPr>
          <p:spPr bwMode="auto">
            <a:xfrm>
              <a:off x="718" y="1343"/>
              <a:ext cx="48" cy="47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29" y="10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20" y="26"/>
                </a:cxn>
                <a:cxn ang="0">
                  <a:pos x="19" y="26"/>
                </a:cxn>
                <a:cxn ang="0">
                  <a:pos x="17" y="23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13" y="23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13" y="27"/>
                </a:cxn>
                <a:cxn ang="0">
                  <a:pos x="16" y="29"/>
                </a:cxn>
                <a:cxn ang="0">
                  <a:pos x="16" y="30"/>
                </a:cxn>
                <a:cxn ang="0">
                  <a:pos x="17" y="34"/>
                </a:cxn>
                <a:cxn ang="0">
                  <a:pos x="19" y="35"/>
                </a:cxn>
                <a:cxn ang="0">
                  <a:pos x="19" y="38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17" y="43"/>
                </a:cxn>
                <a:cxn ang="0">
                  <a:pos x="16" y="43"/>
                </a:cxn>
                <a:cxn ang="0">
                  <a:pos x="14" y="41"/>
                </a:cxn>
                <a:cxn ang="0">
                  <a:pos x="13" y="41"/>
                </a:cxn>
                <a:cxn ang="0">
                  <a:pos x="11" y="40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1" y="41"/>
                </a:cxn>
                <a:cxn ang="0">
                  <a:pos x="11" y="44"/>
                </a:cxn>
                <a:cxn ang="0">
                  <a:pos x="11" y="46"/>
                </a:cxn>
                <a:cxn ang="0">
                  <a:pos x="10" y="47"/>
                </a:cxn>
                <a:cxn ang="0">
                  <a:pos x="8" y="47"/>
                </a:cxn>
                <a:cxn ang="0">
                  <a:pos x="7" y="47"/>
                </a:cxn>
                <a:cxn ang="0">
                  <a:pos x="6" y="46"/>
                </a:cxn>
                <a:cxn ang="0">
                  <a:pos x="3" y="44"/>
                </a:cxn>
                <a:cxn ang="0">
                  <a:pos x="1" y="43"/>
                </a:cxn>
                <a:cxn ang="0">
                  <a:pos x="1" y="40"/>
                </a:cxn>
                <a:cxn ang="0">
                  <a:pos x="0" y="37"/>
                </a:cxn>
                <a:cxn ang="0">
                  <a:pos x="1" y="35"/>
                </a:cxn>
                <a:cxn ang="0">
                  <a:pos x="1" y="34"/>
                </a:cxn>
                <a:cxn ang="0">
                  <a:pos x="3" y="35"/>
                </a:cxn>
                <a:cxn ang="0">
                  <a:pos x="1" y="34"/>
                </a:cxn>
                <a:cxn ang="0">
                  <a:pos x="1" y="30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1" y="24"/>
                </a:cxn>
                <a:cxn ang="0">
                  <a:pos x="3" y="21"/>
                </a:cxn>
                <a:cxn ang="0">
                  <a:pos x="6" y="17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20" y="6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5" y="1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8" y="0"/>
                </a:cxn>
                <a:cxn ang="0">
                  <a:pos x="48" y="3"/>
                </a:cxn>
              </a:cxnLst>
              <a:rect l="0" t="0" r="r" b="b"/>
              <a:pathLst>
                <a:path w="48" h="47">
                  <a:moveTo>
                    <a:pt x="48" y="3"/>
                  </a:moveTo>
                  <a:lnTo>
                    <a:pt x="29" y="10"/>
                  </a:lnTo>
                  <a:lnTo>
                    <a:pt x="29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3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1" y="40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0" name="Freeform 380"/>
            <p:cNvSpPr>
              <a:spLocks/>
            </p:cNvSpPr>
            <p:nvPr/>
          </p:nvSpPr>
          <p:spPr bwMode="auto">
            <a:xfrm>
              <a:off x="718" y="1343"/>
              <a:ext cx="48" cy="47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29" y="10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20" y="26"/>
                </a:cxn>
                <a:cxn ang="0">
                  <a:pos x="19" y="26"/>
                </a:cxn>
                <a:cxn ang="0">
                  <a:pos x="17" y="23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13" y="23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13" y="27"/>
                </a:cxn>
                <a:cxn ang="0">
                  <a:pos x="16" y="29"/>
                </a:cxn>
                <a:cxn ang="0">
                  <a:pos x="16" y="30"/>
                </a:cxn>
                <a:cxn ang="0">
                  <a:pos x="17" y="34"/>
                </a:cxn>
                <a:cxn ang="0">
                  <a:pos x="19" y="35"/>
                </a:cxn>
                <a:cxn ang="0">
                  <a:pos x="19" y="38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17" y="43"/>
                </a:cxn>
                <a:cxn ang="0">
                  <a:pos x="16" y="43"/>
                </a:cxn>
                <a:cxn ang="0">
                  <a:pos x="14" y="41"/>
                </a:cxn>
                <a:cxn ang="0">
                  <a:pos x="13" y="41"/>
                </a:cxn>
                <a:cxn ang="0">
                  <a:pos x="11" y="40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1" y="41"/>
                </a:cxn>
                <a:cxn ang="0">
                  <a:pos x="11" y="44"/>
                </a:cxn>
                <a:cxn ang="0">
                  <a:pos x="11" y="46"/>
                </a:cxn>
                <a:cxn ang="0">
                  <a:pos x="10" y="47"/>
                </a:cxn>
                <a:cxn ang="0">
                  <a:pos x="8" y="47"/>
                </a:cxn>
                <a:cxn ang="0">
                  <a:pos x="7" y="47"/>
                </a:cxn>
                <a:cxn ang="0">
                  <a:pos x="6" y="46"/>
                </a:cxn>
                <a:cxn ang="0">
                  <a:pos x="3" y="44"/>
                </a:cxn>
                <a:cxn ang="0">
                  <a:pos x="1" y="43"/>
                </a:cxn>
                <a:cxn ang="0">
                  <a:pos x="1" y="40"/>
                </a:cxn>
                <a:cxn ang="0">
                  <a:pos x="0" y="37"/>
                </a:cxn>
                <a:cxn ang="0">
                  <a:pos x="1" y="35"/>
                </a:cxn>
                <a:cxn ang="0">
                  <a:pos x="1" y="34"/>
                </a:cxn>
                <a:cxn ang="0">
                  <a:pos x="3" y="35"/>
                </a:cxn>
                <a:cxn ang="0">
                  <a:pos x="1" y="34"/>
                </a:cxn>
                <a:cxn ang="0">
                  <a:pos x="1" y="30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1" y="24"/>
                </a:cxn>
                <a:cxn ang="0">
                  <a:pos x="3" y="21"/>
                </a:cxn>
                <a:cxn ang="0">
                  <a:pos x="6" y="17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20" y="6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5" y="1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8" y="0"/>
                </a:cxn>
                <a:cxn ang="0">
                  <a:pos x="48" y="3"/>
                </a:cxn>
              </a:cxnLst>
              <a:rect l="0" t="0" r="r" b="b"/>
              <a:pathLst>
                <a:path w="48" h="47">
                  <a:moveTo>
                    <a:pt x="48" y="3"/>
                  </a:moveTo>
                  <a:lnTo>
                    <a:pt x="29" y="10"/>
                  </a:lnTo>
                  <a:lnTo>
                    <a:pt x="29" y="12"/>
                  </a:lnTo>
                  <a:lnTo>
                    <a:pt x="29" y="17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3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4"/>
                  </a:lnTo>
                  <a:lnTo>
                    <a:pt x="19" y="35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1" y="40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6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1" name="Freeform 381"/>
            <p:cNvSpPr>
              <a:spLocks/>
            </p:cNvSpPr>
            <p:nvPr/>
          </p:nvSpPr>
          <p:spPr bwMode="auto">
            <a:xfrm>
              <a:off x="766" y="1341"/>
              <a:ext cx="31" cy="2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9" y="2"/>
                </a:cxn>
                <a:cxn ang="0">
                  <a:pos x="27" y="3"/>
                </a:cxn>
                <a:cxn ang="0">
                  <a:pos x="24" y="5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1" y="20"/>
                </a:cxn>
                <a:cxn ang="0">
                  <a:pos x="24" y="19"/>
                </a:cxn>
                <a:cxn ang="0">
                  <a:pos x="26" y="19"/>
                </a:cxn>
                <a:cxn ang="0">
                  <a:pos x="29" y="17"/>
                </a:cxn>
                <a:cxn ang="0">
                  <a:pos x="30" y="16"/>
                </a:cxn>
                <a:cxn ang="0">
                  <a:pos x="31" y="12"/>
                </a:cxn>
                <a:cxn ang="0">
                  <a:pos x="31" y="11"/>
                </a:cxn>
                <a:cxn ang="0">
                  <a:pos x="31" y="0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29" y="2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2" name="Freeform 382"/>
            <p:cNvSpPr>
              <a:spLocks/>
            </p:cNvSpPr>
            <p:nvPr/>
          </p:nvSpPr>
          <p:spPr bwMode="auto">
            <a:xfrm>
              <a:off x="766" y="1341"/>
              <a:ext cx="31" cy="2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9" y="2"/>
                </a:cxn>
                <a:cxn ang="0">
                  <a:pos x="27" y="3"/>
                </a:cxn>
                <a:cxn ang="0">
                  <a:pos x="24" y="5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20"/>
                </a:cxn>
                <a:cxn ang="0">
                  <a:pos x="18" y="20"/>
                </a:cxn>
                <a:cxn ang="0">
                  <a:pos x="21" y="20"/>
                </a:cxn>
                <a:cxn ang="0">
                  <a:pos x="24" y="19"/>
                </a:cxn>
                <a:cxn ang="0">
                  <a:pos x="26" y="19"/>
                </a:cxn>
                <a:cxn ang="0">
                  <a:pos x="29" y="17"/>
                </a:cxn>
                <a:cxn ang="0">
                  <a:pos x="30" y="16"/>
                </a:cxn>
                <a:cxn ang="0">
                  <a:pos x="31" y="12"/>
                </a:cxn>
                <a:cxn ang="0">
                  <a:pos x="31" y="11"/>
                </a:cxn>
                <a:cxn ang="0">
                  <a:pos x="31" y="0"/>
                </a:cxn>
              </a:cxnLst>
              <a:rect l="0" t="0" r="r" b="b"/>
              <a:pathLst>
                <a:path w="31" h="20">
                  <a:moveTo>
                    <a:pt x="31" y="0"/>
                  </a:moveTo>
                  <a:lnTo>
                    <a:pt x="29" y="2"/>
                  </a:lnTo>
                  <a:lnTo>
                    <a:pt x="27" y="3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3" name="Freeform 383"/>
            <p:cNvSpPr>
              <a:spLocks/>
            </p:cNvSpPr>
            <p:nvPr/>
          </p:nvSpPr>
          <p:spPr bwMode="auto">
            <a:xfrm>
              <a:off x="932" y="1646"/>
              <a:ext cx="39" cy="4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37" y="20"/>
                </a:cxn>
                <a:cxn ang="0">
                  <a:pos x="39" y="23"/>
                </a:cxn>
                <a:cxn ang="0">
                  <a:pos x="39" y="30"/>
                </a:cxn>
                <a:cxn ang="0">
                  <a:pos x="39" y="33"/>
                </a:cxn>
                <a:cxn ang="0">
                  <a:pos x="39" y="36"/>
                </a:cxn>
                <a:cxn ang="0">
                  <a:pos x="37" y="37"/>
                </a:cxn>
                <a:cxn ang="0">
                  <a:pos x="36" y="37"/>
                </a:cxn>
                <a:cxn ang="0">
                  <a:pos x="34" y="39"/>
                </a:cxn>
                <a:cxn ang="0">
                  <a:pos x="33" y="40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18" y="40"/>
                </a:cxn>
                <a:cxn ang="0">
                  <a:pos x="13" y="40"/>
                </a:cxn>
                <a:cxn ang="0">
                  <a:pos x="12" y="40"/>
                </a:cxn>
                <a:cxn ang="0">
                  <a:pos x="9" y="39"/>
                </a:cxn>
                <a:cxn ang="0">
                  <a:pos x="6" y="37"/>
                </a:cxn>
                <a:cxn ang="0">
                  <a:pos x="5" y="36"/>
                </a:cxn>
                <a:cxn ang="0">
                  <a:pos x="3" y="34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1" y="6"/>
                </a:cxn>
                <a:cxn ang="0">
                  <a:pos x="34" y="11"/>
                </a:cxn>
              </a:cxnLst>
              <a:rect l="0" t="0" r="r" b="b"/>
              <a:pathLst>
                <a:path w="39" h="40">
                  <a:moveTo>
                    <a:pt x="34" y="11"/>
                  </a:moveTo>
                  <a:lnTo>
                    <a:pt x="37" y="20"/>
                  </a:lnTo>
                  <a:lnTo>
                    <a:pt x="39" y="23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6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4" name="Freeform 384"/>
            <p:cNvSpPr>
              <a:spLocks/>
            </p:cNvSpPr>
            <p:nvPr/>
          </p:nvSpPr>
          <p:spPr bwMode="auto">
            <a:xfrm>
              <a:off x="932" y="1646"/>
              <a:ext cx="39" cy="4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37" y="20"/>
                </a:cxn>
                <a:cxn ang="0">
                  <a:pos x="39" y="23"/>
                </a:cxn>
                <a:cxn ang="0">
                  <a:pos x="39" y="30"/>
                </a:cxn>
                <a:cxn ang="0">
                  <a:pos x="39" y="33"/>
                </a:cxn>
                <a:cxn ang="0">
                  <a:pos x="39" y="36"/>
                </a:cxn>
                <a:cxn ang="0">
                  <a:pos x="37" y="37"/>
                </a:cxn>
                <a:cxn ang="0">
                  <a:pos x="36" y="37"/>
                </a:cxn>
                <a:cxn ang="0">
                  <a:pos x="34" y="39"/>
                </a:cxn>
                <a:cxn ang="0">
                  <a:pos x="33" y="40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18" y="40"/>
                </a:cxn>
                <a:cxn ang="0">
                  <a:pos x="13" y="40"/>
                </a:cxn>
                <a:cxn ang="0">
                  <a:pos x="12" y="40"/>
                </a:cxn>
                <a:cxn ang="0">
                  <a:pos x="9" y="39"/>
                </a:cxn>
                <a:cxn ang="0">
                  <a:pos x="6" y="37"/>
                </a:cxn>
                <a:cxn ang="0">
                  <a:pos x="5" y="36"/>
                </a:cxn>
                <a:cxn ang="0">
                  <a:pos x="3" y="34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1" y="6"/>
                </a:cxn>
                <a:cxn ang="0">
                  <a:pos x="34" y="11"/>
                </a:cxn>
              </a:cxnLst>
              <a:rect l="0" t="0" r="r" b="b"/>
              <a:pathLst>
                <a:path w="39" h="40">
                  <a:moveTo>
                    <a:pt x="34" y="11"/>
                  </a:moveTo>
                  <a:lnTo>
                    <a:pt x="37" y="20"/>
                  </a:lnTo>
                  <a:lnTo>
                    <a:pt x="39" y="23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9" y="39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6"/>
                  </a:lnTo>
                  <a:lnTo>
                    <a:pt x="34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5" name="Freeform 385"/>
            <p:cNvSpPr>
              <a:spLocks/>
            </p:cNvSpPr>
            <p:nvPr/>
          </p:nvSpPr>
          <p:spPr bwMode="auto">
            <a:xfrm>
              <a:off x="743" y="1275"/>
              <a:ext cx="78" cy="71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9" y="69"/>
                </a:cxn>
                <a:cxn ang="0">
                  <a:pos x="10" y="69"/>
                </a:cxn>
                <a:cxn ang="0">
                  <a:pos x="6" y="68"/>
                </a:cxn>
                <a:cxn ang="0">
                  <a:pos x="3" y="65"/>
                </a:cxn>
                <a:cxn ang="0">
                  <a:pos x="0" y="58"/>
                </a:cxn>
                <a:cxn ang="0">
                  <a:pos x="0" y="46"/>
                </a:cxn>
                <a:cxn ang="0">
                  <a:pos x="1" y="37"/>
                </a:cxn>
                <a:cxn ang="0">
                  <a:pos x="1" y="25"/>
                </a:cxn>
                <a:cxn ang="0">
                  <a:pos x="6" y="14"/>
                </a:cxn>
                <a:cxn ang="0">
                  <a:pos x="10" y="9"/>
                </a:cxn>
                <a:cxn ang="0">
                  <a:pos x="15" y="4"/>
                </a:cxn>
                <a:cxn ang="0">
                  <a:pos x="22" y="3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5" y="8"/>
                </a:cxn>
                <a:cxn ang="0">
                  <a:pos x="69" y="12"/>
                </a:cxn>
                <a:cxn ang="0">
                  <a:pos x="72" y="18"/>
                </a:cxn>
                <a:cxn ang="0">
                  <a:pos x="74" y="29"/>
                </a:cxn>
                <a:cxn ang="0">
                  <a:pos x="75" y="40"/>
                </a:cxn>
                <a:cxn ang="0">
                  <a:pos x="77" y="46"/>
                </a:cxn>
                <a:cxn ang="0">
                  <a:pos x="78" y="52"/>
                </a:cxn>
                <a:cxn ang="0">
                  <a:pos x="78" y="58"/>
                </a:cxn>
                <a:cxn ang="0">
                  <a:pos x="75" y="63"/>
                </a:cxn>
                <a:cxn ang="0">
                  <a:pos x="71" y="68"/>
                </a:cxn>
                <a:cxn ang="0">
                  <a:pos x="65" y="69"/>
                </a:cxn>
                <a:cxn ang="0">
                  <a:pos x="59" y="71"/>
                </a:cxn>
                <a:cxn ang="0">
                  <a:pos x="54" y="66"/>
                </a:cxn>
                <a:cxn ang="0">
                  <a:pos x="60" y="60"/>
                </a:cxn>
                <a:cxn ang="0">
                  <a:pos x="63" y="52"/>
                </a:cxn>
                <a:cxn ang="0">
                  <a:pos x="65" y="41"/>
                </a:cxn>
                <a:cxn ang="0">
                  <a:pos x="62" y="31"/>
                </a:cxn>
                <a:cxn ang="0">
                  <a:pos x="62" y="25"/>
                </a:cxn>
                <a:cxn ang="0">
                  <a:pos x="60" y="21"/>
                </a:cxn>
                <a:cxn ang="0">
                  <a:pos x="57" y="20"/>
                </a:cxn>
                <a:cxn ang="0">
                  <a:pos x="53" y="20"/>
                </a:cxn>
                <a:cxn ang="0">
                  <a:pos x="43" y="25"/>
                </a:cxn>
                <a:cxn ang="0">
                  <a:pos x="25" y="31"/>
                </a:cxn>
                <a:cxn ang="0">
                  <a:pos x="16" y="46"/>
                </a:cxn>
                <a:cxn ang="0">
                  <a:pos x="17" y="57"/>
                </a:cxn>
                <a:cxn ang="0">
                  <a:pos x="19" y="60"/>
                </a:cxn>
                <a:cxn ang="0">
                  <a:pos x="23" y="66"/>
                </a:cxn>
              </a:cxnLst>
              <a:rect l="0" t="0" r="r" b="b"/>
              <a:pathLst>
                <a:path w="78" h="71">
                  <a:moveTo>
                    <a:pt x="23" y="66"/>
                  </a:moveTo>
                  <a:lnTo>
                    <a:pt x="23" y="68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5" y="69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3" y="18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6" y="3"/>
                  </a:lnTo>
                  <a:lnTo>
                    <a:pt x="59" y="4"/>
                  </a:lnTo>
                  <a:lnTo>
                    <a:pt x="62" y="6"/>
                  </a:lnTo>
                  <a:lnTo>
                    <a:pt x="65" y="8"/>
                  </a:lnTo>
                  <a:lnTo>
                    <a:pt x="68" y="11"/>
                  </a:lnTo>
                  <a:lnTo>
                    <a:pt x="69" y="12"/>
                  </a:lnTo>
                  <a:lnTo>
                    <a:pt x="72" y="17"/>
                  </a:lnTo>
                  <a:lnTo>
                    <a:pt x="72" y="18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75" y="37"/>
                  </a:lnTo>
                  <a:lnTo>
                    <a:pt x="75" y="40"/>
                  </a:lnTo>
                  <a:lnTo>
                    <a:pt x="77" y="45"/>
                  </a:lnTo>
                  <a:lnTo>
                    <a:pt x="77" y="46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7" y="60"/>
                  </a:lnTo>
                  <a:lnTo>
                    <a:pt x="75" y="63"/>
                  </a:lnTo>
                  <a:lnTo>
                    <a:pt x="74" y="65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59" y="71"/>
                  </a:lnTo>
                  <a:lnTo>
                    <a:pt x="54" y="69"/>
                  </a:lnTo>
                  <a:lnTo>
                    <a:pt x="54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5" y="49"/>
                  </a:lnTo>
                  <a:lnTo>
                    <a:pt x="65" y="41"/>
                  </a:lnTo>
                  <a:lnTo>
                    <a:pt x="63" y="35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2" y="25"/>
                  </a:lnTo>
                  <a:lnTo>
                    <a:pt x="62" y="23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49" y="21"/>
                  </a:lnTo>
                  <a:lnTo>
                    <a:pt x="43" y="25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6" y="32"/>
                  </a:lnTo>
                  <a:lnTo>
                    <a:pt x="16" y="46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20" y="63"/>
                  </a:lnTo>
                  <a:lnTo>
                    <a:pt x="23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6" name="Freeform 386"/>
            <p:cNvSpPr>
              <a:spLocks/>
            </p:cNvSpPr>
            <p:nvPr/>
          </p:nvSpPr>
          <p:spPr bwMode="auto">
            <a:xfrm>
              <a:off x="743" y="1275"/>
              <a:ext cx="78" cy="71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9" y="69"/>
                </a:cxn>
                <a:cxn ang="0">
                  <a:pos x="10" y="69"/>
                </a:cxn>
                <a:cxn ang="0">
                  <a:pos x="6" y="68"/>
                </a:cxn>
                <a:cxn ang="0">
                  <a:pos x="3" y="65"/>
                </a:cxn>
                <a:cxn ang="0">
                  <a:pos x="0" y="58"/>
                </a:cxn>
                <a:cxn ang="0">
                  <a:pos x="0" y="46"/>
                </a:cxn>
                <a:cxn ang="0">
                  <a:pos x="1" y="37"/>
                </a:cxn>
                <a:cxn ang="0">
                  <a:pos x="1" y="25"/>
                </a:cxn>
                <a:cxn ang="0">
                  <a:pos x="6" y="14"/>
                </a:cxn>
                <a:cxn ang="0">
                  <a:pos x="10" y="9"/>
                </a:cxn>
                <a:cxn ang="0">
                  <a:pos x="15" y="4"/>
                </a:cxn>
                <a:cxn ang="0">
                  <a:pos x="22" y="3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5" y="8"/>
                </a:cxn>
                <a:cxn ang="0">
                  <a:pos x="69" y="12"/>
                </a:cxn>
                <a:cxn ang="0">
                  <a:pos x="72" y="18"/>
                </a:cxn>
                <a:cxn ang="0">
                  <a:pos x="74" y="29"/>
                </a:cxn>
                <a:cxn ang="0">
                  <a:pos x="75" y="40"/>
                </a:cxn>
                <a:cxn ang="0">
                  <a:pos x="77" y="46"/>
                </a:cxn>
                <a:cxn ang="0">
                  <a:pos x="78" y="52"/>
                </a:cxn>
                <a:cxn ang="0">
                  <a:pos x="78" y="58"/>
                </a:cxn>
                <a:cxn ang="0">
                  <a:pos x="75" y="63"/>
                </a:cxn>
                <a:cxn ang="0">
                  <a:pos x="71" y="68"/>
                </a:cxn>
                <a:cxn ang="0">
                  <a:pos x="65" y="69"/>
                </a:cxn>
                <a:cxn ang="0">
                  <a:pos x="59" y="71"/>
                </a:cxn>
                <a:cxn ang="0">
                  <a:pos x="54" y="66"/>
                </a:cxn>
                <a:cxn ang="0">
                  <a:pos x="60" y="60"/>
                </a:cxn>
                <a:cxn ang="0">
                  <a:pos x="63" y="52"/>
                </a:cxn>
                <a:cxn ang="0">
                  <a:pos x="65" y="41"/>
                </a:cxn>
                <a:cxn ang="0">
                  <a:pos x="62" y="31"/>
                </a:cxn>
                <a:cxn ang="0">
                  <a:pos x="62" y="25"/>
                </a:cxn>
                <a:cxn ang="0">
                  <a:pos x="60" y="21"/>
                </a:cxn>
                <a:cxn ang="0">
                  <a:pos x="57" y="20"/>
                </a:cxn>
                <a:cxn ang="0">
                  <a:pos x="53" y="20"/>
                </a:cxn>
                <a:cxn ang="0">
                  <a:pos x="43" y="25"/>
                </a:cxn>
                <a:cxn ang="0">
                  <a:pos x="25" y="31"/>
                </a:cxn>
                <a:cxn ang="0">
                  <a:pos x="16" y="46"/>
                </a:cxn>
                <a:cxn ang="0">
                  <a:pos x="17" y="57"/>
                </a:cxn>
                <a:cxn ang="0">
                  <a:pos x="19" y="60"/>
                </a:cxn>
                <a:cxn ang="0">
                  <a:pos x="23" y="66"/>
                </a:cxn>
              </a:cxnLst>
              <a:rect l="0" t="0" r="r" b="b"/>
              <a:pathLst>
                <a:path w="78" h="71">
                  <a:moveTo>
                    <a:pt x="23" y="66"/>
                  </a:moveTo>
                  <a:lnTo>
                    <a:pt x="23" y="68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5" y="69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3" y="18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6" y="3"/>
                  </a:lnTo>
                  <a:lnTo>
                    <a:pt x="59" y="4"/>
                  </a:lnTo>
                  <a:lnTo>
                    <a:pt x="62" y="6"/>
                  </a:lnTo>
                  <a:lnTo>
                    <a:pt x="65" y="8"/>
                  </a:lnTo>
                  <a:lnTo>
                    <a:pt x="68" y="11"/>
                  </a:lnTo>
                  <a:lnTo>
                    <a:pt x="69" y="12"/>
                  </a:lnTo>
                  <a:lnTo>
                    <a:pt x="72" y="17"/>
                  </a:lnTo>
                  <a:lnTo>
                    <a:pt x="72" y="18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75" y="37"/>
                  </a:lnTo>
                  <a:lnTo>
                    <a:pt x="75" y="40"/>
                  </a:lnTo>
                  <a:lnTo>
                    <a:pt x="77" y="45"/>
                  </a:lnTo>
                  <a:lnTo>
                    <a:pt x="77" y="46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7" y="60"/>
                  </a:lnTo>
                  <a:lnTo>
                    <a:pt x="75" y="63"/>
                  </a:lnTo>
                  <a:lnTo>
                    <a:pt x="74" y="65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59" y="71"/>
                  </a:lnTo>
                  <a:lnTo>
                    <a:pt x="54" y="69"/>
                  </a:lnTo>
                  <a:lnTo>
                    <a:pt x="54" y="66"/>
                  </a:lnTo>
                  <a:lnTo>
                    <a:pt x="57" y="63"/>
                  </a:lnTo>
                  <a:lnTo>
                    <a:pt x="60" y="60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5" y="49"/>
                  </a:lnTo>
                  <a:lnTo>
                    <a:pt x="65" y="41"/>
                  </a:lnTo>
                  <a:lnTo>
                    <a:pt x="63" y="35"/>
                  </a:lnTo>
                  <a:lnTo>
                    <a:pt x="62" y="31"/>
                  </a:lnTo>
                  <a:lnTo>
                    <a:pt x="62" y="28"/>
                  </a:lnTo>
                  <a:lnTo>
                    <a:pt x="62" y="25"/>
                  </a:lnTo>
                  <a:lnTo>
                    <a:pt x="62" y="23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3" y="20"/>
                  </a:lnTo>
                  <a:lnTo>
                    <a:pt x="49" y="21"/>
                  </a:lnTo>
                  <a:lnTo>
                    <a:pt x="43" y="25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6" y="32"/>
                  </a:lnTo>
                  <a:lnTo>
                    <a:pt x="16" y="46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20" y="63"/>
                  </a:lnTo>
                  <a:lnTo>
                    <a:pt x="23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7" name="Freeform 387"/>
            <p:cNvSpPr>
              <a:spLocks/>
            </p:cNvSpPr>
            <p:nvPr/>
          </p:nvSpPr>
          <p:spPr bwMode="auto">
            <a:xfrm>
              <a:off x="759" y="1295"/>
              <a:ext cx="49" cy="51"/>
            </a:xfrm>
            <a:custGeom>
              <a:avLst/>
              <a:gdLst/>
              <a:ahLst/>
              <a:cxnLst>
                <a:cxn ang="0">
                  <a:pos x="38" y="46"/>
                </a:cxn>
                <a:cxn ang="0">
                  <a:pos x="41" y="43"/>
                </a:cxn>
                <a:cxn ang="0">
                  <a:pos x="44" y="40"/>
                </a:cxn>
                <a:cxn ang="0">
                  <a:pos x="47" y="35"/>
                </a:cxn>
                <a:cxn ang="0">
                  <a:pos x="47" y="32"/>
                </a:cxn>
                <a:cxn ang="0">
                  <a:pos x="49" y="29"/>
                </a:cxn>
                <a:cxn ang="0">
                  <a:pos x="49" y="21"/>
                </a:cxn>
                <a:cxn ang="0">
                  <a:pos x="47" y="15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27" y="5"/>
                </a:cxn>
                <a:cxn ang="0">
                  <a:pos x="19" y="8"/>
                </a:cxn>
                <a:cxn ang="0">
                  <a:pos x="9" y="11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1" y="35"/>
                </a:cxn>
                <a:cxn ang="0">
                  <a:pos x="1" y="37"/>
                </a:cxn>
                <a:cxn ang="0">
                  <a:pos x="1" y="38"/>
                </a:cxn>
                <a:cxn ang="0">
                  <a:pos x="3" y="40"/>
                </a:cxn>
                <a:cxn ang="0">
                  <a:pos x="4" y="43"/>
                </a:cxn>
                <a:cxn ang="0">
                  <a:pos x="7" y="46"/>
                </a:cxn>
                <a:cxn ang="0">
                  <a:pos x="10" y="48"/>
                </a:cxn>
                <a:cxn ang="0">
                  <a:pos x="12" y="49"/>
                </a:cxn>
                <a:cxn ang="0">
                  <a:pos x="16" y="51"/>
                </a:cxn>
                <a:cxn ang="0">
                  <a:pos x="19" y="51"/>
                </a:cxn>
                <a:cxn ang="0">
                  <a:pos x="24" y="51"/>
                </a:cxn>
                <a:cxn ang="0">
                  <a:pos x="27" y="51"/>
                </a:cxn>
                <a:cxn ang="0">
                  <a:pos x="31" y="51"/>
                </a:cxn>
                <a:cxn ang="0">
                  <a:pos x="34" y="49"/>
                </a:cxn>
                <a:cxn ang="0">
                  <a:pos x="36" y="48"/>
                </a:cxn>
                <a:cxn ang="0">
                  <a:pos x="38" y="46"/>
                </a:cxn>
              </a:cxnLst>
              <a:rect l="0" t="0" r="r" b="b"/>
              <a:pathLst>
                <a:path w="49" h="51">
                  <a:moveTo>
                    <a:pt x="38" y="46"/>
                  </a:moveTo>
                  <a:lnTo>
                    <a:pt x="41" y="43"/>
                  </a:lnTo>
                  <a:lnTo>
                    <a:pt x="44" y="40"/>
                  </a:lnTo>
                  <a:lnTo>
                    <a:pt x="47" y="35"/>
                  </a:lnTo>
                  <a:lnTo>
                    <a:pt x="47" y="32"/>
                  </a:lnTo>
                  <a:lnTo>
                    <a:pt x="49" y="29"/>
                  </a:lnTo>
                  <a:lnTo>
                    <a:pt x="49" y="21"/>
                  </a:lnTo>
                  <a:lnTo>
                    <a:pt x="47" y="15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5"/>
                  </a:lnTo>
                  <a:lnTo>
                    <a:pt x="19" y="8"/>
                  </a:lnTo>
                  <a:lnTo>
                    <a:pt x="9" y="11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6" y="51"/>
                  </a:lnTo>
                  <a:lnTo>
                    <a:pt x="19" y="51"/>
                  </a:lnTo>
                  <a:lnTo>
                    <a:pt x="24" y="51"/>
                  </a:lnTo>
                  <a:lnTo>
                    <a:pt x="27" y="51"/>
                  </a:lnTo>
                  <a:lnTo>
                    <a:pt x="31" y="51"/>
                  </a:lnTo>
                  <a:lnTo>
                    <a:pt x="34" y="49"/>
                  </a:lnTo>
                  <a:lnTo>
                    <a:pt x="36" y="48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8" name="Freeform 388"/>
            <p:cNvSpPr>
              <a:spLocks/>
            </p:cNvSpPr>
            <p:nvPr/>
          </p:nvSpPr>
          <p:spPr bwMode="auto">
            <a:xfrm>
              <a:off x="759" y="1295"/>
              <a:ext cx="49" cy="51"/>
            </a:xfrm>
            <a:custGeom>
              <a:avLst/>
              <a:gdLst/>
              <a:ahLst/>
              <a:cxnLst>
                <a:cxn ang="0">
                  <a:pos x="38" y="46"/>
                </a:cxn>
                <a:cxn ang="0">
                  <a:pos x="41" y="43"/>
                </a:cxn>
                <a:cxn ang="0">
                  <a:pos x="44" y="40"/>
                </a:cxn>
                <a:cxn ang="0">
                  <a:pos x="47" y="35"/>
                </a:cxn>
                <a:cxn ang="0">
                  <a:pos x="47" y="32"/>
                </a:cxn>
                <a:cxn ang="0">
                  <a:pos x="49" y="29"/>
                </a:cxn>
                <a:cxn ang="0">
                  <a:pos x="49" y="21"/>
                </a:cxn>
                <a:cxn ang="0">
                  <a:pos x="47" y="15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27" y="5"/>
                </a:cxn>
                <a:cxn ang="0">
                  <a:pos x="19" y="8"/>
                </a:cxn>
                <a:cxn ang="0">
                  <a:pos x="9" y="11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1" y="35"/>
                </a:cxn>
                <a:cxn ang="0">
                  <a:pos x="1" y="37"/>
                </a:cxn>
                <a:cxn ang="0">
                  <a:pos x="1" y="38"/>
                </a:cxn>
                <a:cxn ang="0">
                  <a:pos x="3" y="40"/>
                </a:cxn>
                <a:cxn ang="0">
                  <a:pos x="4" y="43"/>
                </a:cxn>
                <a:cxn ang="0">
                  <a:pos x="7" y="46"/>
                </a:cxn>
                <a:cxn ang="0">
                  <a:pos x="10" y="48"/>
                </a:cxn>
                <a:cxn ang="0">
                  <a:pos x="12" y="49"/>
                </a:cxn>
                <a:cxn ang="0">
                  <a:pos x="16" y="51"/>
                </a:cxn>
                <a:cxn ang="0">
                  <a:pos x="19" y="51"/>
                </a:cxn>
                <a:cxn ang="0">
                  <a:pos x="24" y="51"/>
                </a:cxn>
                <a:cxn ang="0">
                  <a:pos x="27" y="51"/>
                </a:cxn>
                <a:cxn ang="0">
                  <a:pos x="31" y="51"/>
                </a:cxn>
                <a:cxn ang="0">
                  <a:pos x="34" y="49"/>
                </a:cxn>
                <a:cxn ang="0">
                  <a:pos x="36" y="48"/>
                </a:cxn>
                <a:cxn ang="0">
                  <a:pos x="38" y="46"/>
                </a:cxn>
              </a:cxnLst>
              <a:rect l="0" t="0" r="r" b="b"/>
              <a:pathLst>
                <a:path w="49" h="51">
                  <a:moveTo>
                    <a:pt x="38" y="46"/>
                  </a:moveTo>
                  <a:lnTo>
                    <a:pt x="41" y="43"/>
                  </a:lnTo>
                  <a:lnTo>
                    <a:pt x="44" y="40"/>
                  </a:lnTo>
                  <a:lnTo>
                    <a:pt x="47" y="35"/>
                  </a:lnTo>
                  <a:lnTo>
                    <a:pt x="47" y="32"/>
                  </a:lnTo>
                  <a:lnTo>
                    <a:pt x="49" y="29"/>
                  </a:lnTo>
                  <a:lnTo>
                    <a:pt x="49" y="21"/>
                  </a:lnTo>
                  <a:lnTo>
                    <a:pt x="47" y="15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5"/>
                  </a:lnTo>
                  <a:lnTo>
                    <a:pt x="19" y="8"/>
                  </a:lnTo>
                  <a:lnTo>
                    <a:pt x="9" y="11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6" y="51"/>
                  </a:lnTo>
                  <a:lnTo>
                    <a:pt x="19" y="51"/>
                  </a:lnTo>
                  <a:lnTo>
                    <a:pt x="24" y="51"/>
                  </a:lnTo>
                  <a:lnTo>
                    <a:pt x="27" y="51"/>
                  </a:lnTo>
                  <a:lnTo>
                    <a:pt x="31" y="51"/>
                  </a:lnTo>
                  <a:lnTo>
                    <a:pt x="34" y="49"/>
                  </a:lnTo>
                  <a:lnTo>
                    <a:pt x="36" y="48"/>
                  </a:lnTo>
                  <a:lnTo>
                    <a:pt x="38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49" name="Freeform 389"/>
            <p:cNvSpPr>
              <a:spLocks/>
            </p:cNvSpPr>
            <p:nvPr/>
          </p:nvSpPr>
          <p:spPr bwMode="auto">
            <a:xfrm>
              <a:off x="870" y="1152"/>
              <a:ext cx="9" cy="2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9"/>
                </a:cxn>
                <a:cxn ang="0">
                  <a:pos x="7" y="13"/>
                </a:cxn>
                <a:cxn ang="0">
                  <a:pos x="9" y="18"/>
                </a:cxn>
                <a:cxn ang="0">
                  <a:pos x="9" y="20"/>
                </a:cxn>
                <a:cxn ang="0">
                  <a:pos x="7" y="18"/>
                </a:cxn>
                <a:cxn ang="0">
                  <a:pos x="6" y="17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7" y="4"/>
                </a:cxn>
              </a:cxnLst>
              <a:rect l="0" t="0" r="r" b="b"/>
              <a:pathLst>
                <a:path w="9" h="20">
                  <a:moveTo>
                    <a:pt x="7" y="4"/>
                  </a:moveTo>
                  <a:lnTo>
                    <a:pt x="7" y="9"/>
                  </a:lnTo>
                  <a:lnTo>
                    <a:pt x="7" y="13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0" name="Freeform 390"/>
            <p:cNvSpPr>
              <a:spLocks/>
            </p:cNvSpPr>
            <p:nvPr/>
          </p:nvSpPr>
          <p:spPr bwMode="auto">
            <a:xfrm>
              <a:off x="870" y="1152"/>
              <a:ext cx="9" cy="2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9"/>
                </a:cxn>
                <a:cxn ang="0">
                  <a:pos x="7" y="13"/>
                </a:cxn>
                <a:cxn ang="0">
                  <a:pos x="9" y="18"/>
                </a:cxn>
                <a:cxn ang="0">
                  <a:pos x="9" y="20"/>
                </a:cxn>
                <a:cxn ang="0">
                  <a:pos x="7" y="18"/>
                </a:cxn>
                <a:cxn ang="0">
                  <a:pos x="6" y="17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7" y="4"/>
                </a:cxn>
              </a:cxnLst>
              <a:rect l="0" t="0" r="r" b="b"/>
              <a:pathLst>
                <a:path w="9" h="20">
                  <a:moveTo>
                    <a:pt x="7" y="4"/>
                  </a:moveTo>
                  <a:lnTo>
                    <a:pt x="7" y="9"/>
                  </a:lnTo>
                  <a:lnTo>
                    <a:pt x="7" y="13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1" name="Freeform 391"/>
            <p:cNvSpPr>
              <a:spLocks/>
            </p:cNvSpPr>
            <p:nvPr/>
          </p:nvSpPr>
          <p:spPr bwMode="auto">
            <a:xfrm>
              <a:off x="877" y="1124"/>
              <a:ext cx="61" cy="75"/>
            </a:xfrm>
            <a:custGeom>
              <a:avLst/>
              <a:gdLst/>
              <a:ahLst/>
              <a:cxnLst>
                <a:cxn ang="0">
                  <a:pos x="61" y="32"/>
                </a:cxn>
                <a:cxn ang="0">
                  <a:pos x="61" y="31"/>
                </a:cxn>
                <a:cxn ang="0">
                  <a:pos x="61" y="24"/>
                </a:cxn>
                <a:cxn ang="0">
                  <a:pos x="61" y="20"/>
                </a:cxn>
                <a:cxn ang="0">
                  <a:pos x="60" y="18"/>
                </a:cxn>
                <a:cxn ang="0">
                  <a:pos x="60" y="15"/>
                </a:cxn>
                <a:cxn ang="0">
                  <a:pos x="58" y="11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5" y="1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7" y="8"/>
                </a:cxn>
                <a:cxn ang="0">
                  <a:pos x="34" y="11"/>
                </a:cxn>
                <a:cxn ang="0">
                  <a:pos x="33" y="12"/>
                </a:cxn>
                <a:cxn ang="0">
                  <a:pos x="30" y="15"/>
                </a:cxn>
                <a:cxn ang="0">
                  <a:pos x="27" y="17"/>
                </a:cxn>
                <a:cxn ang="0">
                  <a:pos x="26" y="18"/>
                </a:cxn>
                <a:cxn ang="0">
                  <a:pos x="24" y="18"/>
                </a:cxn>
                <a:cxn ang="0">
                  <a:pos x="23" y="20"/>
                </a:cxn>
                <a:cxn ang="0">
                  <a:pos x="21" y="20"/>
                </a:cxn>
                <a:cxn ang="0">
                  <a:pos x="18" y="21"/>
                </a:cxn>
                <a:cxn ang="0">
                  <a:pos x="15" y="21"/>
                </a:cxn>
                <a:cxn ang="0">
                  <a:pos x="14" y="21"/>
                </a:cxn>
                <a:cxn ang="0">
                  <a:pos x="12" y="21"/>
                </a:cxn>
                <a:cxn ang="0">
                  <a:pos x="11" y="20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3" y="26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3" y="49"/>
                </a:cxn>
                <a:cxn ang="0">
                  <a:pos x="9" y="63"/>
                </a:cxn>
                <a:cxn ang="0">
                  <a:pos x="12" y="66"/>
                </a:cxn>
                <a:cxn ang="0">
                  <a:pos x="17" y="69"/>
                </a:cxn>
                <a:cxn ang="0">
                  <a:pos x="18" y="72"/>
                </a:cxn>
                <a:cxn ang="0">
                  <a:pos x="23" y="74"/>
                </a:cxn>
                <a:cxn ang="0">
                  <a:pos x="27" y="75"/>
                </a:cxn>
                <a:cxn ang="0">
                  <a:pos x="34" y="75"/>
                </a:cxn>
                <a:cxn ang="0">
                  <a:pos x="40" y="74"/>
                </a:cxn>
                <a:cxn ang="0">
                  <a:pos x="43" y="74"/>
                </a:cxn>
                <a:cxn ang="0">
                  <a:pos x="46" y="71"/>
                </a:cxn>
                <a:cxn ang="0">
                  <a:pos x="49" y="68"/>
                </a:cxn>
                <a:cxn ang="0">
                  <a:pos x="54" y="63"/>
                </a:cxn>
                <a:cxn ang="0">
                  <a:pos x="58" y="55"/>
                </a:cxn>
                <a:cxn ang="0">
                  <a:pos x="60" y="49"/>
                </a:cxn>
                <a:cxn ang="0">
                  <a:pos x="60" y="48"/>
                </a:cxn>
                <a:cxn ang="0">
                  <a:pos x="61" y="41"/>
                </a:cxn>
                <a:cxn ang="0">
                  <a:pos x="61" y="32"/>
                </a:cxn>
              </a:cxnLst>
              <a:rect l="0" t="0" r="r" b="b"/>
              <a:pathLst>
                <a:path w="61" h="75">
                  <a:moveTo>
                    <a:pt x="61" y="32"/>
                  </a:moveTo>
                  <a:lnTo>
                    <a:pt x="61" y="31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58" y="11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40" y="3"/>
                  </a:lnTo>
                  <a:lnTo>
                    <a:pt x="37" y="8"/>
                  </a:lnTo>
                  <a:lnTo>
                    <a:pt x="34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3" y="49"/>
                  </a:lnTo>
                  <a:lnTo>
                    <a:pt x="9" y="63"/>
                  </a:lnTo>
                  <a:lnTo>
                    <a:pt x="12" y="66"/>
                  </a:lnTo>
                  <a:lnTo>
                    <a:pt x="17" y="69"/>
                  </a:lnTo>
                  <a:lnTo>
                    <a:pt x="18" y="72"/>
                  </a:lnTo>
                  <a:lnTo>
                    <a:pt x="23" y="74"/>
                  </a:lnTo>
                  <a:lnTo>
                    <a:pt x="27" y="75"/>
                  </a:lnTo>
                  <a:lnTo>
                    <a:pt x="34" y="75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46" y="71"/>
                  </a:lnTo>
                  <a:lnTo>
                    <a:pt x="49" y="68"/>
                  </a:lnTo>
                  <a:lnTo>
                    <a:pt x="54" y="63"/>
                  </a:lnTo>
                  <a:lnTo>
                    <a:pt x="58" y="55"/>
                  </a:lnTo>
                  <a:lnTo>
                    <a:pt x="60" y="49"/>
                  </a:lnTo>
                  <a:lnTo>
                    <a:pt x="60" y="48"/>
                  </a:lnTo>
                  <a:lnTo>
                    <a:pt x="61" y="41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2" name="Freeform 392"/>
            <p:cNvSpPr>
              <a:spLocks/>
            </p:cNvSpPr>
            <p:nvPr/>
          </p:nvSpPr>
          <p:spPr bwMode="auto">
            <a:xfrm>
              <a:off x="877" y="1124"/>
              <a:ext cx="61" cy="75"/>
            </a:xfrm>
            <a:custGeom>
              <a:avLst/>
              <a:gdLst/>
              <a:ahLst/>
              <a:cxnLst>
                <a:cxn ang="0">
                  <a:pos x="61" y="32"/>
                </a:cxn>
                <a:cxn ang="0">
                  <a:pos x="61" y="31"/>
                </a:cxn>
                <a:cxn ang="0">
                  <a:pos x="61" y="24"/>
                </a:cxn>
                <a:cxn ang="0">
                  <a:pos x="61" y="20"/>
                </a:cxn>
                <a:cxn ang="0">
                  <a:pos x="60" y="18"/>
                </a:cxn>
                <a:cxn ang="0">
                  <a:pos x="60" y="15"/>
                </a:cxn>
                <a:cxn ang="0">
                  <a:pos x="58" y="11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45" y="1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7" y="8"/>
                </a:cxn>
                <a:cxn ang="0">
                  <a:pos x="34" y="11"/>
                </a:cxn>
                <a:cxn ang="0">
                  <a:pos x="33" y="12"/>
                </a:cxn>
                <a:cxn ang="0">
                  <a:pos x="30" y="15"/>
                </a:cxn>
                <a:cxn ang="0">
                  <a:pos x="27" y="17"/>
                </a:cxn>
                <a:cxn ang="0">
                  <a:pos x="26" y="18"/>
                </a:cxn>
                <a:cxn ang="0">
                  <a:pos x="24" y="18"/>
                </a:cxn>
                <a:cxn ang="0">
                  <a:pos x="23" y="20"/>
                </a:cxn>
                <a:cxn ang="0">
                  <a:pos x="21" y="20"/>
                </a:cxn>
                <a:cxn ang="0">
                  <a:pos x="18" y="21"/>
                </a:cxn>
                <a:cxn ang="0">
                  <a:pos x="15" y="21"/>
                </a:cxn>
                <a:cxn ang="0">
                  <a:pos x="14" y="21"/>
                </a:cxn>
                <a:cxn ang="0">
                  <a:pos x="12" y="21"/>
                </a:cxn>
                <a:cxn ang="0">
                  <a:pos x="11" y="20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3" y="26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3" y="49"/>
                </a:cxn>
                <a:cxn ang="0">
                  <a:pos x="9" y="63"/>
                </a:cxn>
                <a:cxn ang="0">
                  <a:pos x="12" y="66"/>
                </a:cxn>
                <a:cxn ang="0">
                  <a:pos x="17" y="69"/>
                </a:cxn>
                <a:cxn ang="0">
                  <a:pos x="18" y="72"/>
                </a:cxn>
                <a:cxn ang="0">
                  <a:pos x="23" y="74"/>
                </a:cxn>
                <a:cxn ang="0">
                  <a:pos x="27" y="75"/>
                </a:cxn>
                <a:cxn ang="0">
                  <a:pos x="34" y="75"/>
                </a:cxn>
                <a:cxn ang="0">
                  <a:pos x="40" y="74"/>
                </a:cxn>
                <a:cxn ang="0">
                  <a:pos x="43" y="74"/>
                </a:cxn>
                <a:cxn ang="0">
                  <a:pos x="46" y="71"/>
                </a:cxn>
                <a:cxn ang="0">
                  <a:pos x="49" y="68"/>
                </a:cxn>
                <a:cxn ang="0">
                  <a:pos x="54" y="63"/>
                </a:cxn>
                <a:cxn ang="0">
                  <a:pos x="58" y="55"/>
                </a:cxn>
                <a:cxn ang="0">
                  <a:pos x="60" y="49"/>
                </a:cxn>
                <a:cxn ang="0">
                  <a:pos x="60" y="48"/>
                </a:cxn>
                <a:cxn ang="0">
                  <a:pos x="61" y="41"/>
                </a:cxn>
                <a:cxn ang="0">
                  <a:pos x="61" y="32"/>
                </a:cxn>
              </a:cxnLst>
              <a:rect l="0" t="0" r="r" b="b"/>
              <a:pathLst>
                <a:path w="61" h="75">
                  <a:moveTo>
                    <a:pt x="61" y="32"/>
                  </a:moveTo>
                  <a:lnTo>
                    <a:pt x="61" y="31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58" y="11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40" y="3"/>
                  </a:lnTo>
                  <a:lnTo>
                    <a:pt x="37" y="8"/>
                  </a:lnTo>
                  <a:lnTo>
                    <a:pt x="34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3" y="49"/>
                  </a:lnTo>
                  <a:lnTo>
                    <a:pt x="9" y="63"/>
                  </a:lnTo>
                  <a:lnTo>
                    <a:pt x="12" y="66"/>
                  </a:lnTo>
                  <a:lnTo>
                    <a:pt x="17" y="69"/>
                  </a:lnTo>
                  <a:lnTo>
                    <a:pt x="18" y="72"/>
                  </a:lnTo>
                  <a:lnTo>
                    <a:pt x="23" y="74"/>
                  </a:lnTo>
                  <a:lnTo>
                    <a:pt x="27" y="75"/>
                  </a:lnTo>
                  <a:lnTo>
                    <a:pt x="34" y="75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46" y="71"/>
                  </a:lnTo>
                  <a:lnTo>
                    <a:pt x="49" y="68"/>
                  </a:lnTo>
                  <a:lnTo>
                    <a:pt x="54" y="63"/>
                  </a:lnTo>
                  <a:lnTo>
                    <a:pt x="58" y="55"/>
                  </a:lnTo>
                  <a:lnTo>
                    <a:pt x="60" y="49"/>
                  </a:lnTo>
                  <a:lnTo>
                    <a:pt x="60" y="48"/>
                  </a:lnTo>
                  <a:lnTo>
                    <a:pt x="61" y="41"/>
                  </a:lnTo>
                  <a:lnTo>
                    <a:pt x="61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3" name="Freeform 393"/>
            <p:cNvSpPr>
              <a:spLocks/>
            </p:cNvSpPr>
            <p:nvPr/>
          </p:nvSpPr>
          <p:spPr bwMode="auto">
            <a:xfrm>
              <a:off x="1027" y="1589"/>
              <a:ext cx="20" cy="6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" y="46"/>
                </a:cxn>
                <a:cxn ang="0">
                  <a:pos x="4" y="48"/>
                </a:cxn>
                <a:cxn ang="0">
                  <a:pos x="6" y="51"/>
                </a:cxn>
                <a:cxn ang="0">
                  <a:pos x="9" y="53"/>
                </a:cxn>
                <a:cxn ang="0">
                  <a:pos x="10" y="56"/>
                </a:cxn>
                <a:cxn ang="0">
                  <a:pos x="13" y="59"/>
                </a:cxn>
                <a:cxn ang="0">
                  <a:pos x="18" y="62"/>
                </a:cxn>
                <a:cxn ang="0">
                  <a:pos x="19" y="63"/>
                </a:cxn>
                <a:cxn ang="0">
                  <a:pos x="19" y="65"/>
                </a:cxn>
                <a:cxn ang="0">
                  <a:pos x="19" y="60"/>
                </a:cxn>
                <a:cxn ang="0">
                  <a:pos x="19" y="53"/>
                </a:cxn>
                <a:cxn ang="0">
                  <a:pos x="18" y="50"/>
                </a:cxn>
                <a:cxn ang="0">
                  <a:pos x="18" y="48"/>
                </a:cxn>
                <a:cxn ang="0">
                  <a:pos x="18" y="46"/>
                </a:cxn>
                <a:cxn ang="0">
                  <a:pos x="19" y="42"/>
                </a:cxn>
                <a:cxn ang="0">
                  <a:pos x="20" y="37"/>
                </a:cxn>
                <a:cxn ang="0">
                  <a:pos x="20" y="33"/>
                </a:cxn>
                <a:cxn ang="0">
                  <a:pos x="20" y="3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4" y="28"/>
                </a:cxn>
                <a:cxn ang="0">
                  <a:pos x="0" y="39"/>
                </a:cxn>
              </a:cxnLst>
              <a:rect l="0" t="0" r="r" b="b"/>
              <a:pathLst>
                <a:path w="20" h="65">
                  <a:moveTo>
                    <a:pt x="0" y="39"/>
                  </a:moveTo>
                  <a:lnTo>
                    <a:pt x="3" y="46"/>
                  </a:lnTo>
                  <a:lnTo>
                    <a:pt x="4" y="48"/>
                  </a:lnTo>
                  <a:lnTo>
                    <a:pt x="6" y="51"/>
                  </a:lnTo>
                  <a:lnTo>
                    <a:pt x="9" y="53"/>
                  </a:lnTo>
                  <a:lnTo>
                    <a:pt x="10" y="56"/>
                  </a:lnTo>
                  <a:lnTo>
                    <a:pt x="13" y="59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19" y="65"/>
                  </a:lnTo>
                  <a:lnTo>
                    <a:pt x="19" y="60"/>
                  </a:lnTo>
                  <a:lnTo>
                    <a:pt x="19" y="53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0" y="37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4" y="2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4" name="Freeform 394"/>
            <p:cNvSpPr>
              <a:spLocks/>
            </p:cNvSpPr>
            <p:nvPr/>
          </p:nvSpPr>
          <p:spPr bwMode="auto">
            <a:xfrm>
              <a:off x="1027" y="1589"/>
              <a:ext cx="20" cy="6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" y="46"/>
                </a:cxn>
                <a:cxn ang="0">
                  <a:pos x="4" y="48"/>
                </a:cxn>
                <a:cxn ang="0">
                  <a:pos x="6" y="51"/>
                </a:cxn>
                <a:cxn ang="0">
                  <a:pos x="9" y="53"/>
                </a:cxn>
                <a:cxn ang="0">
                  <a:pos x="10" y="56"/>
                </a:cxn>
                <a:cxn ang="0">
                  <a:pos x="13" y="59"/>
                </a:cxn>
                <a:cxn ang="0">
                  <a:pos x="18" y="62"/>
                </a:cxn>
                <a:cxn ang="0">
                  <a:pos x="19" y="63"/>
                </a:cxn>
                <a:cxn ang="0">
                  <a:pos x="19" y="65"/>
                </a:cxn>
                <a:cxn ang="0">
                  <a:pos x="19" y="60"/>
                </a:cxn>
                <a:cxn ang="0">
                  <a:pos x="19" y="53"/>
                </a:cxn>
                <a:cxn ang="0">
                  <a:pos x="18" y="50"/>
                </a:cxn>
                <a:cxn ang="0">
                  <a:pos x="18" y="48"/>
                </a:cxn>
                <a:cxn ang="0">
                  <a:pos x="18" y="46"/>
                </a:cxn>
                <a:cxn ang="0">
                  <a:pos x="19" y="42"/>
                </a:cxn>
                <a:cxn ang="0">
                  <a:pos x="20" y="37"/>
                </a:cxn>
                <a:cxn ang="0">
                  <a:pos x="20" y="33"/>
                </a:cxn>
                <a:cxn ang="0">
                  <a:pos x="20" y="3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4" y="28"/>
                </a:cxn>
                <a:cxn ang="0">
                  <a:pos x="0" y="39"/>
                </a:cxn>
              </a:cxnLst>
              <a:rect l="0" t="0" r="r" b="b"/>
              <a:pathLst>
                <a:path w="20" h="65">
                  <a:moveTo>
                    <a:pt x="0" y="39"/>
                  </a:moveTo>
                  <a:lnTo>
                    <a:pt x="3" y="46"/>
                  </a:lnTo>
                  <a:lnTo>
                    <a:pt x="4" y="48"/>
                  </a:lnTo>
                  <a:lnTo>
                    <a:pt x="6" y="51"/>
                  </a:lnTo>
                  <a:lnTo>
                    <a:pt x="9" y="53"/>
                  </a:lnTo>
                  <a:lnTo>
                    <a:pt x="10" y="56"/>
                  </a:lnTo>
                  <a:lnTo>
                    <a:pt x="13" y="59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19" y="65"/>
                  </a:lnTo>
                  <a:lnTo>
                    <a:pt x="19" y="60"/>
                  </a:lnTo>
                  <a:lnTo>
                    <a:pt x="19" y="53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0" y="37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4" y="28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5" name="Freeform 395"/>
            <p:cNvSpPr>
              <a:spLocks/>
            </p:cNvSpPr>
            <p:nvPr/>
          </p:nvSpPr>
          <p:spPr bwMode="auto">
            <a:xfrm>
              <a:off x="1018" y="1628"/>
              <a:ext cx="2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2"/>
                </a:cxn>
                <a:cxn ang="0">
                  <a:pos x="18" y="14"/>
                </a:cxn>
                <a:cxn ang="0">
                  <a:pos x="19" y="17"/>
                </a:cxn>
                <a:cxn ang="0">
                  <a:pos x="22" y="20"/>
                </a:cxn>
                <a:cxn ang="0">
                  <a:pos x="27" y="23"/>
                </a:cxn>
                <a:cxn ang="0">
                  <a:pos x="28" y="24"/>
                </a:cxn>
                <a:cxn ang="0">
                  <a:pos x="29" y="37"/>
                </a:cxn>
                <a:cxn ang="0">
                  <a:pos x="28" y="37"/>
                </a:cxn>
                <a:cxn ang="0">
                  <a:pos x="25" y="35"/>
                </a:cxn>
                <a:cxn ang="0">
                  <a:pos x="24" y="34"/>
                </a:cxn>
                <a:cxn ang="0">
                  <a:pos x="22" y="32"/>
                </a:cxn>
                <a:cxn ang="0">
                  <a:pos x="19" y="29"/>
                </a:cxn>
                <a:cxn ang="0">
                  <a:pos x="18" y="26"/>
                </a:cxn>
                <a:cxn ang="0">
                  <a:pos x="18" y="37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6" y="29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4" y="3"/>
                </a:cxn>
                <a:cxn ang="0">
                  <a:pos x="9" y="0"/>
                </a:cxn>
              </a:cxnLst>
              <a:rect l="0" t="0" r="r" b="b"/>
              <a:pathLst>
                <a:path w="29" h="37">
                  <a:moveTo>
                    <a:pt x="9" y="0"/>
                  </a:moveTo>
                  <a:lnTo>
                    <a:pt x="12" y="7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28" y="24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19" y="29"/>
                  </a:lnTo>
                  <a:lnTo>
                    <a:pt x="18" y="26"/>
                  </a:lnTo>
                  <a:lnTo>
                    <a:pt x="18" y="37"/>
                  </a:lnTo>
                  <a:lnTo>
                    <a:pt x="7" y="37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6" name="Freeform 396"/>
            <p:cNvSpPr>
              <a:spLocks/>
            </p:cNvSpPr>
            <p:nvPr/>
          </p:nvSpPr>
          <p:spPr bwMode="auto">
            <a:xfrm>
              <a:off x="1018" y="1628"/>
              <a:ext cx="2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2"/>
                </a:cxn>
                <a:cxn ang="0">
                  <a:pos x="18" y="14"/>
                </a:cxn>
                <a:cxn ang="0">
                  <a:pos x="19" y="17"/>
                </a:cxn>
                <a:cxn ang="0">
                  <a:pos x="22" y="20"/>
                </a:cxn>
                <a:cxn ang="0">
                  <a:pos x="27" y="23"/>
                </a:cxn>
                <a:cxn ang="0">
                  <a:pos x="28" y="24"/>
                </a:cxn>
                <a:cxn ang="0">
                  <a:pos x="29" y="37"/>
                </a:cxn>
                <a:cxn ang="0">
                  <a:pos x="28" y="37"/>
                </a:cxn>
                <a:cxn ang="0">
                  <a:pos x="25" y="35"/>
                </a:cxn>
                <a:cxn ang="0">
                  <a:pos x="24" y="34"/>
                </a:cxn>
                <a:cxn ang="0">
                  <a:pos x="22" y="32"/>
                </a:cxn>
                <a:cxn ang="0">
                  <a:pos x="19" y="29"/>
                </a:cxn>
                <a:cxn ang="0">
                  <a:pos x="18" y="26"/>
                </a:cxn>
                <a:cxn ang="0">
                  <a:pos x="18" y="37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6" y="29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4" y="3"/>
                </a:cxn>
                <a:cxn ang="0">
                  <a:pos x="9" y="0"/>
                </a:cxn>
              </a:cxnLst>
              <a:rect l="0" t="0" r="r" b="b"/>
              <a:pathLst>
                <a:path w="29" h="37">
                  <a:moveTo>
                    <a:pt x="9" y="0"/>
                  </a:moveTo>
                  <a:lnTo>
                    <a:pt x="12" y="7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19" y="17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28" y="24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19" y="29"/>
                  </a:lnTo>
                  <a:lnTo>
                    <a:pt x="18" y="26"/>
                  </a:lnTo>
                  <a:lnTo>
                    <a:pt x="18" y="37"/>
                  </a:lnTo>
                  <a:lnTo>
                    <a:pt x="7" y="37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4" y="3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7" name="Freeform 397"/>
            <p:cNvSpPr>
              <a:spLocks/>
            </p:cNvSpPr>
            <p:nvPr/>
          </p:nvSpPr>
          <p:spPr bwMode="auto">
            <a:xfrm>
              <a:off x="849" y="1340"/>
              <a:ext cx="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7"/>
                </a:cxn>
                <a:cxn ang="0">
                  <a:pos x="6" y="10"/>
                </a:cxn>
                <a:cxn ang="0">
                  <a:pos x="8" y="12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0" y="1"/>
                  </a:lnTo>
                  <a:lnTo>
                    <a:pt x="3" y="7"/>
                  </a:lnTo>
                  <a:lnTo>
                    <a:pt x="6" y="10"/>
                  </a:lnTo>
                  <a:lnTo>
                    <a:pt x="8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8" name="Freeform 398"/>
            <p:cNvSpPr>
              <a:spLocks/>
            </p:cNvSpPr>
            <p:nvPr/>
          </p:nvSpPr>
          <p:spPr bwMode="auto">
            <a:xfrm>
              <a:off x="1043" y="1215"/>
              <a:ext cx="37" cy="23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0" y="7"/>
                </a:cxn>
                <a:cxn ang="0">
                  <a:pos x="25" y="7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9" y="4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20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6" y="21"/>
                </a:cxn>
                <a:cxn ang="0">
                  <a:pos x="21" y="23"/>
                </a:cxn>
                <a:cxn ang="0">
                  <a:pos x="27" y="21"/>
                </a:cxn>
                <a:cxn ang="0">
                  <a:pos x="30" y="21"/>
                </a:cxn>
                <a:cxn ang="0">
                  <a:pos x="31" y="20"/>
                </a:cxn>
                <a:cxn ang="0">
                  <a:pos x="33" y="20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34" y="4"/>
                </a:cxn>
              </a:cxnLst>
              <a:rect l="0" t="0" r="r" b="b"/>
              <a:pathLst>
                <a:path w="37" h="23">
                  <a:moveTo>
                    <a:pt x="34" y="4"/>
                  </a:moveTo>
                  <a:lnTo>
                    <a:pt x="30" y="7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9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6" y="21"/>
                  </a:lnTo>
                  <a:lnTo>
                    <a:pt x="21" y="23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4" y="12"/>
                  </a:lnTo>
                  <a:lnTo>
                    <a:pt x="37" y="3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59" name="Freeform 399"/>
            <p:cNvSpPr>
              <a:spLocks/>
            </p:cNvSpPr>
            <p:nvPr/>
          </p:nvSpPr>
          <p:spPr bwMode="auto">
            <a:xfrm>
              <a:off x="1043" y="1215"/>
              <a:ext cx="37" cy="23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0" y="7"/>
                </a:cxn>
                <a:cxn ang="0">
                  <a:pos x="25" y="7"/>
                </a:cxn>
                <a:cxn ang="0">
                  <a:pos x="21" y="7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9" y="4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20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6" y="21"/>
                </a:cxn>
                <a:cxn ang="0">
                  <a:pos x="21" y="23"/>
                </a:cxn>
                <a:cxn ang="0">
                  <a:pos x="27" y="21"/>
                </a:cxn>
                <a:cxn ang="0">
                  <a:pos x="30" y="21"/>
                </a:cxn>
                <a:cxn ang="0">
                  <a:pos x="31" y="20"/>
                </a:cxn>
                <a:cxn ang="0">
                  <a:pos x="33" y="20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34" y="4"/>
                </a:cxn>
              </a:cxnLst>
              <a:rect l="0" t="0" r="r" b="b"/>
              <a:pathLst>
                <a:path w="37" h="23">
                  <a:moveTo>
                    <a:pt x="34" y="4"/>
                  </a:moveTo>
                  <a:lnTo>
                    <a:pt x="30" y="7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9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6" y="21"/>
                  </a:lnTo>
                  <a:lnTo>
                    <a:pt x="21" y="23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4" y="12"/>
                  </a:lnTo>
                  <a:lnTo>
                    <a:pt x="37" y="3"/>
                  </a:lnTo>
                  <a:lnTo>
                    <a:pt x="3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60" name="Freeform 400"/>
            <p:cNvSpPr>
              <a:spLocks/>
            </p:cNvSpPr>
            <p:nvPr/>
          </p:nvSpPr>
          <p:spPr bwMode="auto">
            <a:xfrm>
              <a:off x="1110" y="1159"/>
              <a:ext cx="65" cy="39"/>
            </a:xfrm>
            <a:custGeom>
              <a:avLst/>
              <a:gdLst/>
              <a:ahLst/>
              <a:cxnLst>
                <a:cxn ang="0">
                  <a:pos x="56" y="31"/>
                </a:cxn>
                <a:cxn ang="0">
                  <a:pos x="50" y="31"/>
                </a:cxn>
                <a:cxn ang="0">
                  <a:pos x="48" y="25"/>
                </a:cxn>
                <a:cxn ang="0">
                  <a:pos x="44" y="22"/>
                </a:cxn>
                <a:cxn ang="0">
                  <a:pos x="38" y="20"/>
                </a:cxn>
                <a:cxn ang="0">
                  <a:pos x="31" y="20"/>
                </a:cxn>
                <a:cxn ang="0">
                  <a:pos x="25" y="20"/>
                </a:cxn>
                <a:cxn ang="0">
                  <a:pos x="20" y="22"/>
                </a:cxn>
                <a:cxn ang="0">
                  <a:pos x="16" y="26"/>
                </a:cxn>
                <a:cxn ang="0">
                  <a:pos x="11" y="22"/>
                </a:cxn>
                <a:cxn ang="0">
                  <a:pos x="7" y="26"/>
                </a:cxn>
                <a:cxn ang="0">
                  <a:pos x="6" y="33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1" y="19"/>
                </a:cxn>
                <a:cxn ang="0">
                  <a:pos x="4" y="13"/>
                </a:cxn>
                <a:cxn ang="0">
                  <a:pos x="11" y="8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7" y="3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44" y="2"/>
                </a:cxn>
                <a:cxn ang="0">
                  <a:pos x="53" y="5"/>
                </a:cxn>
                <a:cxn ang="0">
                  <a:pos x="57" y="11"/>
                </a:cxn>
                <a:cxn ang="0">
                  <a:pos x="62" y="16"/>
                </a:cxn>
                <a:cxn ang="0">
                  <a:pos x="63" y="23"/>
                </a:cxn>
                <a:cxn ang="0">
                  <a:pos x="63" y="30"/>
                </a:cxn>
                <a:cxn ang="0">
                  <a:pos x="62" y="34"/>
                </a:cxn>
                <a:cxn ang="0">
                  <a:pos x="57" y="39"/>
                </a:cxn>
              </a:cxnLst>
              <a:rect l="0" t="0" r="r" b="b"/>
              <a:pathLst>
                <a:path w="65" h="39">
                  <a:moveTo>
                    <a:pt x="57" y="39"/>
                  </a:moveTo>
                  <a:lnTo>
                    <a:pt x="56" y="31"/>
                  </a:lnTo>
                  <a:lnTo>
                    <a:pt x="51" y="36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48" y="25"/>
                  </a:lnTo>
                  <a:lnTo>
                    <a:pt x="45" y="23"/>
                  </a:lnTo>
                  <a:lnTo>
                    <a:pt x="44" y="22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4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8" y="3"/>
                  </a:lnTo>
                  <a:lnTo>
                    <a:pt x="53" y="5"/>
                  </a:lnTo>
                  <a:lnTo>
                    <a:pt x="56" y="8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6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5" y="26"/>
                  </a:lnTo>
                  <a:lnTo>
                    <a:pt x="63" y="30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7"/>
                  </a:lnTo>
                  <a:lnTo>
                    <a:pt x="57" y="39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61" name="Freeform 401"/>
            <p:cNvSpPr>
              <a:spLocks/>
            </p:cNvSpPr>
            <p:nvPr/>
          </p:nvSpPr>
          <p:spPr bwMode="auto">
            <a:xfrm>
              <a:off x="1110" y="1159"/>
              <a:ext cx="65" cy="39"/>
            </a:xfrm>
            <a:custGeom>
              <a:avLst/>
              <a:gdLst/>
              <a:ahLst/>
              <a:cxnLst>
                <a:cxn ang="0">
                  <a:pos x="56" y="31"/>
                </a:cxn>
                <a:cxn ang="0">
                  <a:pos x="50" y="31"/>
                </a:cxn>
                <a:cxn ang="0">
                  <a:pos x="48" y="25"/>
                </a:cxn>
                <a:cxn ang="0">
                  <a:pos x="44" y="22"/>
                </a:cxn>
                <a:cxn ang="0">
                  <a:pos x="38" y="20"/>
                </a:cxn>
                <a:cxn ang="0">
                  <a:pos x="31" y="20"/>
                </a:cxn>
                <a:cxn ang="0">
                  <a:pos x="25" y="20"/>
                </a:cxn>
                <a:cxn ang="0">
                  <a:pos x="20" y="22"/>
                </a:cxn>
                <a:cxn ang="0">
                  <a:pos x="16" y="26"/>
                </a:cxn>
                <a:cxn ang="0">
                  <a:pos x="11" y="22"/>
                </a:cxn>
                <a:cxn ang="0">
                  <a:pos x="7" y="26"/>
                </a:cxn>
                <a:cxn ang="0">
                  <a:pos x="6" y="33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1" y="19"/>
                </a:cxn>
                <a:cxn ang="0">
                  <a:pos x="4" y="13"/>
                </a:cxn>
                <a:cxn ang="0">
                  <a:pos x="11" y="8"/>
                </a:cxn>
                <a:cxn ang="0">
                  <a:pos x="13" y="5"/>
                </a:cxn>
                <a:cxn ang="0">
                  <a:pos x="11" y="3"/>
                </a:cxn>
                <a:cxn ang="0">
                  <a:pos x="17" y="3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44" y="2"/>
                </a:cxn>
                <a:cxn ang="0">
                  <a:pos x="53" y="5"/>
                </a:cxn>
                <a:cxn ang="0">
                  <a:pos x="57" y="11"/>
                </a:cxn>
                <a:cxn ang="0">
                  <a:pos x="62" y="16"/>
                </a:cxn>
                <a:cxn ang="0">
                  <a:pos x="63" y="23"/>
                </a:cxn>
                <a:cxn ang="0">
                  <a:pos x="63" y="30"/>
                </a:cxn>
                <a:cxn ang="0">
                  <a:pos x="62" y="34"/>
                </a:cxn>
                <a:cxn ang="0">
                  <a:pos x="57" y="39"/>
                </a:cxn>
              </a:cxnLst>
              <a:rect l="0" t="0" r="r" b="b"/>
              <a:pathLst>
                <a:path w="65" h="39">
                  <a:moveTo>
                    <a:pt x="57" y="39"/>
                  </a:moveTo>
                  <a:lnTo>
                    <a:pt x="56" y="31"/>
                  </a:lnTo>
                  <a:lnTo>
                    <a:pt x="51" y="36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48" y="25"/>
                  </a:lnTo>
                  <a:lnTo>
                    <a:pt x="45" y="23"/>
                  </a:lnTo>
                  <a:lnTo>
                    <a:pt x="44" y="22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4" y="20"/>
                  </a:lnTo>
                  <a:lnTo>
                    <a:pt x="11" y="22"/>
                  </a:lnTo>
                  <a:lnTo>
                    <a:pt x="8" y="23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8" y="3"/>
                  </a:lnTo>
                  <a:lnTo>
                    <a:pt x="53" y="5"/>
                  </a:lnTo>
                  <a:lnTo>
                    <a:pt x="56" y="8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6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5" y="26"/>
                  </a:lnTo>
                  <a:lnTo>
                    <a:pt x="63" y="30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7"/>
                  </a:lnTo>
                  <a:lnTo>
                    <a:pt x="57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62" name="Freeform 402"/>
            <p:cNvSpPr>
              <a:spLocks/>
            </p:cNvSpPr>
            <p:nvPr/>
          </p:nvSpPr>
          <p:spPr bwMode="auto">
            <a:xfrm>
              <a:off x="1121" y="1212"/>
              <a:ext cx="46" cy="1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6" y="15"/>
                </a:cxn>
                <a:cxn ang="0">
                  <a:pos x="11" y="15"/>
                </a:cxn>
                <a:cxn ang="0">
                  <a:pos x="17" y="17"/>
                </a:cxn>
                <a:cxn ang="0">
                  <a:pos x="20" y="14"/>
                </a:cxn>
                <a:cxn ang="0">
                  <a:pos x="23" y="12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7"/>
                </a:cxn>
                <a:cxn ang="0">
                  <a:pos x="43" y="7"/>
                </a:cxn>
                <a:cxn ang="0">
                  <a:pos x="45" y="9"/>
                </a:cxn>
                <a:cxn ang="0">
                  <a:pos x="46" y="9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36" y="3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7" y="6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17" y="6"/>
                </a:cxn>
                <a:cxn ang="0">
                  <a:pos x="11" y="6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2" y="10"/>
                </a:cxn>
              </a:cxnLst>
              <a:rect l="0" t="0" r="r" b="b"/>
              <a:pathLst>
                <a:path w="46" h="17">
                  <a:moveTo>
                    <a:pt x="2" y="10"/>
                  </a:move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3" y="12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4"/>
                  </a:lnTo>
                  <a:lnTo>
                    <a:pt x="8" y="6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BF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9763" name="Freeform 403"/>
            <p:cNvSpPr>
              <a:spLocks/>
            </p:cNvSpPr>
            <p:nvPr/>
          </p:nvSpPr>
          <p:spPr bwMode="auto">
            <a:xfrm>
              <a:off x="1121" y="1212"/>
              <a:ext cx="46" cy="1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6" y="15"/>
                </a:cxn>
                <a:cxn ang="0">
                  <a:pos x="11" y="15"/>
                </a:cxn>
                <a:cxn ang="0">
                  <a:pos x="17" y="17"/>
                </a:cxn>
                <a:cxn ang="0">
                  <a:pos x="20" y="14"/>
                </a:cxn>
                <a:cxn ang="0">
                  <a:pos x="23" y="12"/>
                </a:cxn>
                <a:cxn ang="0">
                  <a:pos x="27" y="9"/>
                </a:cxn>
                <a:cxn ang="0">
                  <a:pos x="34" y="7"/>
                </a:cxn>
                <a:cxn ang="0">
                  <a:pos x="40" y="7"/>
                </a:cxn>
                <a:cxn ang="0">
                  <a:pos x="43" y="7"/>
                </a:cxn>
                <a:cxn ang="0">
                  <a:pos x="45" y="9"/>
                </a:cxn>
                <a:cxn ang="0">
                  <a:pos x="46" y="9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36" y="3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7" y="6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17" y="6"/>
                </a:cxn>
                <a:cxn ang="0">
                  <a:pos x="11" y="6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2" y="10"/>
                </a:cxn>
              </a:cxnLst>
              <a:rect l="0" t="0" r="r" b="b"/>
              <a:pathLst>
                <a:path w="46" h="17">
                  <a:moveTo>
                    <a:pt x="2" y="10"/>
                  </a:move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11" y="15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3" y="12"/>
                  </a:lnTo>
                  <a:lnTo>
                    <a:pt x="27" y="9"/>
                  </a:lnTo>
                  <a:lnTo>
                    <a:pt x="34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2" y="4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8" y="4"/>
                  </a:lnTo>
                  <a:lnTo>
                    <a:pt x="8" y="6"/>
                  </a:lnTo>
                  <a:lnTo>
                    <a:pt x="0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399764" name="Freeform 404"/>
          <p:cNvSpPr>
            <a:spLocks/>
          </p:cNvSpPr>
          <p:nvPr/>
        </p:nvSpPr>
        <p:spPr bwMode="auto">
          <a:xfrm>
            <a:off x="1771650" y="1871663"/>
            <a:ext cx="80963" cy="61912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10" y="37"/>
              </a:cxn>
              <a:cxn ang="0">
                <a:pos x="7" y="34"/>
              </a:cxn>
              <a:cxn ang="0">
                <a:pos x="5" y="33"/>
              </a:cxn>
              <a:cxn ang="0">
                <a:pos x="2" y="30"/>
              </a:cxn>
              <a:cxn ang="0">
                <a:pos x="1" y="23"/>
              </a:cxn>
              <a:cxn ang="0">
                <a:pos x="1" y="19"/>
              </a:cxn>
              <a:cxn ang="0">
                <a:pos x="0" y="13"/>
              </a:cxn>
              <a:cxn ang="0">
                <a:pos x="1" y="10"/>
              </a:cxn>
              <a:cxn ang="0">
                <a:pos x="1" y="6"/>
              </a:cxn>
              <a:cxn ang="0">
                <a:pos x="2" y="3"/>
              </a:cxn>
              <a:cxn ang="0">
                <a:pos x="5" y="2"/>
              </a:cxn>
              <a:cxn ang="0">
                <a:pos x="8" y="0"/>
              </a:cxn>
              <a:cxn ang="0">
                <a:pos x="10" y="6"/>
              </a:cxn>
              <a:cxn ang="0">
                <a:pos x="13" y="3"/>
              </a:cxn>
              <a:cxn ang="0">
                <a:pos x="14" y="2"/>
              </a:cxn>
              <a:cxn ang="0">
                <a:pos x="17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31" y="0"/>
              </a:cxn>
              <a:cxn ang="0">
                <a:pos x="32" y="0"/>
              </a:cxn>
              <a:cxn ang="0">
                <a:pos x="35" y="0"/>
              </a:cxn>
              <a:cxn ang="0">
                <a:pos x="38" y="2"/>
              </a:cxn>
              <a:cxn ang="0">
                <a:pos x="39" y="3"/>
              </a:cxn>
              <a:cxn ang="0">
                <a:pos x="42" y="5"/>
              </a:cxn>
              <a:cxn ang="0">
                <a:pos x="44" y="8"/>
              </a:cxn>
              <a:cxn ang="0">
                <a:pos x="44" y="11"/>
              </a:cxn>
              <a:cxn ang="0">
                <a:pos x="45" y="16"/>
              </a:cxn>
              <a:cxn ang="0">
                <a:pos x="47" y="14"/>
              </a:cxn>
              <a:cxn ang="0">
                <a:pos x="50" y="11"/>
              </a:cxn>
              <a:cxn ang="0">
                <a:pos x="51" y="19"/>
              </a:cxn>
              <a:cxn ang="0">
                <a:pos x="48" y="25"/>
              </a:cxn>
              <a:cxn ang="0">
                <a:pos x="47" y="28"/>
              </a:cxn>
              <a:cxn ang="0">
                <a:pos x="45" y="31"/>
              </a:cxn>
              <a:cxn ang="0">
                <a:pos x="44" y="33"/>
              </a:cxn>
              <a:cxn ang="0">
                <a:pos x="42" y="33"/>
              </a:cxn>
              <a:cxn ang="0">
                <a:pos x="41" y="36"/>
              </a:cxn>
              <a:cxn ang="0">
                <a:pos x="38" y="37"/>
              </a:cxn>
              <a:cxn ang="0">
                <a:pos x="35" y="37"/>
              </a:cxn>
              <a:cxn ang="0">
                <a:pos x="32" y="39"/>
              </a:cxn>
              <a:cxn ang="0">
                <a:pos x="31" y="39"/>
              </a:cxn>
              <a:cxn ang="0">
                <a:pos x="26" y="39"/>
              </a:cxn>
              <a:cxn ang="0">
                <a:pos x="22" y="39"/>
              </a:cxn>
              <a:cxn ang="0">
                <a:pos x="16" y="39"/>
              </a:cxn>
              <a:cxn ang="0">
                <a:pos x="13" y="37"/>
              </a:cxn>
            </a:cxnLst>
            <a:rect l="0" t="0" r="r" b="b"/>
            <a:pathLst>
              <a:path w="51" h="39">
                <a:moveTo>
                  <a:pt x="13" y="37"/>
                </a:moveTo>
                <a:lnTo>
                  <a:pt x="10" y="37"/>
                </a:lnTo>
                <a:lnTo>
                  <a:pt x="7" y="34"/>
                </a:lnTo>
                <a:lnTo>
                  <a:pt x="5" y="33"/>
                </a:lnTo>
                <a:lnTo>
                  <a:pt x="2" y="30"/>
                </a:lnTo>
                <a:lnTo>
                  <a:pt x="1" y="23"/>
                </a:lnTo>
                <a:lnTo>
                  <a:pt x="1" y="19"/>
                </a:lnTo>
                <a:lnTo>
                  <a:pt x="0" y="13"/>
                </a:lnTo>
                <a:lnTo>
                  <a:pt x="1" y="10"/>
                </a:lnTo>
                <a:lnTo>
                  <a:pt x="1" y="6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10" y="6"/>
                </a:lnTo>
                <a:lnTo>
                  <a:pt x="13" y="3"/>
                </a:lnTo>
                <a:lnTo>
                  <a:pt x="14" y="2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31" y="0"/>
                </a:lnTo>
                <a:lnTo>
                  <a:pt x="32" y="0"/>
                </a:lnTo>
                <a:lnTo>
                  <a:pt x="35" y="0"/>
                </a:lnTo>
                <a:lnTo>
                  <a:pt x="38" y="2"/>
                </a:lnTo>
                <a:lnTo>
                  <a:pt x="39" y="3"/>
                </a:lnTo>
                <a:lnTo>
                  <a:pt x="42" y="5"/>
                </a:lnTo>
                <a:lnTo>
                  <a:pt x="44" y="8"/>
                </a:lnTo>
                <a:lnTo>
                  <a:pt x="44" y="11"/>
                </a:lnTo>
                <a:lnTo>
                  <a:pt x="45" y="16"/>
                </a:lnTo>
                <a:lnTo>
                  <a:pt x="47" y="14"/>
                </a:lnTo>
                <a:lnTo>
                  <a:pt x="50" y="11"/>
                </a:lnTo>
                <a:lnTo>
                  <a:pt x="51" y="19"/>
                </a:lnTo>
                <a:lnTo>
                  <a:pt x="48" y="25"/>
                </a:lnTo>
                <a:lnTo>
                  <a:pt x="47" y="28"/>
                </a:lnTo>
                <a:lnTo>
                  <a:pt x="45" y="31"/>
                </a:lnTo>
                <a:lnTo>
                  <a:pt x="44" y="33"/>
                </a:lnTo>
                <a:lnTo>
                  <a:pt x="42" y="33"/>
                </a:lnTo>
                <a:lnTo>
                  <a:pt x="41" y="36"/>
                </a:lnTo>
                <a:lnTo>
                  <a:pt x="38" y="37"/>
                </a:lnTo>
                <a:lnTo>
                  <a:pt x="35" y="37"/>
                </a:lnTo>
                <a:lnTo>
                  <a:pt x="32" y="39"/>
                </a:lnTo>
                <a:lnTo>
                  <a:pt x="31" y="39"/>
                </a:lnTo>
                <a:lnTo>
                  <a:pt x="26" y="39"/>
                </a:lnTo>
                <a:lnTo>
                  <a:pt x="22" y="39"/>
                </a:lnTo>
                <a:lnTo>
                  <a:pt x="16" y="39"/>
                </a:lnTo>
                <a:lnTo>
                  <a:pt x="13" y="37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65" name="Freeform 405"/>
          <p:cNvSpPr>
            <a:spLocks/>
          </p:cNvSpPr>
          <p:nvPr/>
        </p:nvSpPr>
        <p:spPr bwMode="auto">
          <a:xfrm>
            <a:off x="1771650" y="1871663"/>
            <a:ext cx="80963" cy="61912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10" y="37"/>
              </a:cxn>
              <a:cxn ang="0">
                <a:pos x="7" y="34"/>
              </a:cxn>
              <a:cxn ang="0">
                <a:pos x="5" y="33"/>
              </a:cxn>
              <a:cxn ang="0">
                <a:pos x="2" y="30"/>
              </a:cxn>
              <a:cxn ang="0">
                <a:pos x="1" y="23"/>
              </a:cxn>
              <a:cxn ang="0">
                <a:pos x="1" y="19"/>
              </a:cxn>
              <a:cxn ang="0">
                <a:pos x="0" y="13"/>
              </a:cxn>
              <a:cxn ang="0">
                <a:pos x="1" y="10"/>
              </a:cxn>
              <a:cxn ang="0">
                <a:pos x="1" y="6"/>
              </a:cxn>
              <a:cxn ang="0">
                <a:pos x="2" y="3"/>
              </a:cxn>
              <a:cxn ang="0">
                <a:pos x="5" y="2"/>
              </a:cxn>
              <a:cxn ang="0">
                <a:pos x="8" y="0"/>
              </a:cxn>
              <a:cxn ang="0">
                <a:pos x="10" y="6"/>
              </a:cxn>
              <a:cxn ang="0">
                <a:pos x="13" y="3"/>
              </a:cxn>
              <a:cxn ang="0">
                <a:pos x="14" y="2"/>
              </a:cxn>
              <a:cxn ang="0">
                <a:pos x="17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31" y="0"/>
              </a:cxn>
              <a:cxn ang="0">
                <a:pos x="32" y="0"/>
              </a:cxn>
              <a:cxn ang="0">
                <a:pos x="35" y="0"/>
              </a:cxn>
              <a:cxn ang="0">
                <a:pos x="38" y="2"/>
              </a:cxn>
              <a:cxn ang="0">
                <a:pos x="39" y="3"/>
              </a:cxn>
              <a:cxn ang="0">
                <a:pos x="42" y="5"/>
              </a:cxn>
              <a:cxn ang="0">
                <a:pos x="44" y="8"/>
              </a:cxn>
              <a:cxn ang="0">
                <a:pos x="44" y="11"/>
              </a:cxn>
              <a:cxn ang="0">
                <a:pos x="45" y="16"/>
              </a:cxn>
              <a:cxn ang="0">
                <a:pos x="47" y="14"/>
              </a:cxn>
              <a:cxn ang="0">
                <a:pos x="50" y="11"/>
              </a:cxn>
              <a:cxn ang="0">
                <a:pos x="51" y="19"/>
              </a:cxn>
              <a:cxn ang="0">
                <a:pos x="48" y="25"/>
              </a:cxn>
              <a:cxn ang="0">
                <a:pos x="47" y="28"/>
              </a:cxn>
              <a:cxn ang="0">
                <a:pos x="45" y="31"/>
              </a:cxn>
              <a:cxn ang="0">
                <a:pos x="44" y="33"/>
              </a:cxn>
              <a:cxn ang="0">
                <a:pos x="42" y="33"/>
              </a:cxn>
              <a:cxn ang="0">
                <a:pos x="41" y="36"/>
              </a:cxn>
              <a:cxn ang="0">
                <a:pos x="38" y="37"/>
              </a:cxn>
              <a:cxn ang="0">
                <a:pos x="35" y="37"/>
              </a:cxn>
              <a:cxn ang="0">
                <a:pos x="32" y="39"/>
              </a:cxn>
              <a:cxn ang="0">
                <a:pos x="31" y="39"/>
              </a:cxn>
              <a:cxn ang="0">
                <a:pos x="26" y="39"/>
              </a:cxn>
              <a:cxn ang="0">
                <a:pos x="22" y="39"/>
              </a:cxn>
              <a:cxn ang="0">
                <a:pos x="16" y="39"/>
              </a:cxn>
              <a:cxn ang="0">
                <a:pos x="13" y="37"/>
              </a:cxn>
            </a:cxnLst>
            <a:rect l="0" t="0" r="r" b="b"/>
            <a:pathLst>
              <a:path w="51" h="39">
                <a:moveTo>
                  <a:pt x="13" y="37"/>
                </a:moveTo>
                <a:lnTo>
                  <a:pt x="10" y="37"/>
                </a:lnTo>
                <a:lnTo>
                  <a:pt x="7" y="34"/>
                </a:lnTo>
                <a:lnTo>
                  <a:pt x="5" y="33"/>
                </a:lnTo>
                <a:lnTo>
                  <a:pt x="2" y="30"/>
                </a:lnTo>
                <a:lnTo>
                  <a:pt x="1" y="23"/>
                </a:lnTo>
                <a:lnTo>
                  <a:pt x="1" y="19"/>
                </a:lnTo>
                <a:lnTo>
                  <a:pt x="0" y="13"/>
                </a:lnTo>
                <a:lnTo>
                  <a:pt x="1" y="10"/>
                </a:lnTo>
                <a:lnTo>
                  <a:pt x="1" y="6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10" y="6"/>
                </a:lnTo>
                <a:lnTo>
                  <a:pt x="13" y="3"/>
                </a:lnTo>
                <a:lnTo>
                  <a:pt x="14" y="2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31" y="0"/>
                </a:lnTo>
                <a:lnTo>
                  <a:pt x="32" y="0"/>
                </a:lnTo>
                <a:lnTo>
                  <a:pt x="35" y="0"/>
                </a:lnTo>
                <a:lnTo>
                  <a:pt x="38" y="2"/>
                </a:lnTo>
                <a:lnTo>
                  <a:pt x="39" y="3"/>
                </a:lnTo>
                <a:lnTo>
                  <a:pt x="42" y="5"/>
                </a:lnTo>
                <a:lnTo>
                  <a:pt x="44" y="8"/>
                </a:lnTo>
                <a:lnTo>
                  <a:pt x="44" y="11"/>
                </a:lnTo>
                <a:lnTo>
                  <a:pt x="45" y="16"/>
                </a:lnTo>
                <a:lnTo>
                  <a:pt x="47" y="14"/>
                </a:lnTo>
                <a:lnTo>
                  <a:pt x="50" y="11"/>
                </a:lnTo>
                <a:lnTo>
                  <a:pt x="51" y="19"/>
                </a:lnTo>
                <a:lnTo>
                  <a:pt x="48" y="25"/>
                </a:lnTo>
                <a:lnTo>
                  <a:pt x="47" y="28"/>
                </a:lnTo>
                <a:lnTo>
                  <a:pt x="45" y="31"/>
                </a:lnTo>
                <a:lnTo>
                  <a:pt x="44" y="33"/>
                </a:lnTo>
                <a:lnTo>
                  <a:pt x="42" y="33"/>
                </a:lnTo>
                <a:lnTo>
                  <a:pt x="41" y="36"/>
                </a:lnTo>
                <a:lnTo>
                  <a:pt x="38" y="37"/>
                </a:lnTo>
                <a:lnTo>
                  <a:pt x="35" y="37"/>
                </a:lnTo>
                <a:lnTo>
                  <a:pt x="32" y="39"/>
                </a:lnTo>
                <a:lnTo>
                  <a:pt x="31" y="39"/>
                </a:lnTo>
                <a:lnTo>
                  <a:pt x="26" y="39"/>
                </a:lnTo>
                <a:lnTo>
                  <a:pt x="22" y="39"/>
                </a:lnTo>
                <a:lnTo>
                  <a:pt x="16" y="39"/>
                </a:lnTo>
                <a:lnTo>
                  <a:pt x="13" y="3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66" name="Freeform 406"/>
          <p:cNvSpPr>
            <a:spLocks/>
          </p:cNvSpPr>
          <p:nvPr/>
        </p:nvSpPr>
        <p:spPr bwMode="auto">
          <a:xfrm>
            <a:off x="1789113" y="1935163"/>
            <a:ext cx="68262" cy="428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3"/>
              </a:cxn>
              <a:cxn ang="0">
                <a:pos x="3" y="19"/>
              </a:cxn>
              <a:cxn ang="0">
                <a:pos x="8" y="20"/>
              </a:cxn>
              <a:cxn ang="0">
                <a:pos x="9" y="23"/>
              </a:cxn>
              <a:cxn ang="0">
                <a:pos x="12" y="27"/>
              </a:cxn>
              <a:cxn ang="0">
                <a:pos x="15" y="25"/>
              </a:cxn>
              <a:cxn ang="0">
                <a:pos x="18" y="22"/>
              </a:cxn>
              <a:cxn ang="0">
                <a:pos x="18" y="20"/>
              </a:cxn>
              <a:cxn ang="0">
                <a:pos x="18" y="17"/>
              </a:cxn>
              <a:cxn ang="0">
                <a:pos x="20" y="14"/>
              </a:cxn>
              <a:cxn ang="0">
                <a:pos x="21" y="13"/>
              </a:cxn>
              <a:cxn ang="0">
                <a:pos x="23" y="11"/>
              </a:cxn>
              <a:cxn ang="0">
                <a:pos x="28" y="8"/>
              </a:cxn>
              <a:cxn ang="0">
                <a:pos x="33" y="7"/>
              </a:cxn>
              <a:cxn ang="0">
                <a:pos x="39" y="8"/>
              </a:cxn>
              <a:cxn ang="0">
                <a:pos x="40" y="8"/>
              </a:cxn>
              <a:cxn ang="0">
                <a:pos x="42" y="10"/>
              </a:cxn>
              <a:cxn ang="0">
                <a:pos x="43" y="11"/>
              </a:cxn>
              <a:cxn ang="0">
                <a:pos x="43" y="10"/>
              </a:cxn>
              <a:cxn ang="0">
                <a:pos x="42" y="5"/>
              </a:cxn>
              <a:cxn ang="0">
                <a:pos x="40" y="2"/>
              </a:cxn>
              <a:cxn ang="0">
                <a:pos x="39" y="2"/>
              </a:cxn>
              <a:cxn ang="0">
                <a:pos x="37" y="0"/>
              </a:cxn>
              <a:cxn ang="0">
                <a:pos x="34" y="0"/>
              </a:cxn>
              <a:cxn ang="0">
                <a:pos x="28" y="0"/>
              </a:cxn>
              <a:cxn ang="0">
                <a:pos x="21" y="2"/>
              </a:cxn>
              <a:cxn ang="0">
                <a:pos x="17" y="5"/>
              </a:cxn>
              <a:cxn ang="0">
                <a:pos x="12" y="7"/>
              </a:cxn>
              <a:cxn ang="0">
                <a:pos x="11" y="10"/>
              </a:cxn>
              <a:cxn ang="0">
                <a:pos x="5" y="8"/>
              </a:cxn>
              <a:cxn ang="0">
                <a:pos x="0" y="8"/>
              </a:cxn>
            </a:cxnLst>
            <a:rect l="0" t="0" r="r" b="b"/>
            <a:pathLst>
              <a:path w="43" h="27">
                <a:moveTo>
                  <a:pt x="0" y="8"/>
                </a:moveTo>
                <a:lnTo>
                  <a:pt x="0" y="10"/>
                </a:lnTo>
                <a:lnTo>
                  <a:pt x="2" y="13"/>
                </a:lnTo>
                <a:lnTo>
                  <a:pt x="3" y="19"/>
                </a:lnTo>
                <a:lnTo>
                  <a:pt x="8" y="20"/>
                </a:lnTo>
                <a:lnTo>
                  <a:pt x="9" y="23"/>
                </a:lnTo>
                <a:lnTo>
                  <a:pt x="12" y="27"/>
                </a:lnTo>
                <a:lnTo>
                  <a:pt x="15" y="25"/>
                </a:lnTo>
                <a:lnTo>
                  <a:pt x="18" y="22"/>
                </a:lnTo>
                <a:lnTo>
                  <a:pt x="18" y="20"/>
                </a:lnTo>
                <a:lnTo>
                  <a:pt x="18" y="17"/>
                </a:lnTo>
                <a:lnTo>
                  <a:pt x="20" y="14"/>
                </a:lnTo>
                <a:lnTo>
                  <a:pt x="21" y="13"/>
                </a:lnTo>
                <a:lnTo>
                  <a:pt x="23" y="11"/>
                </a:lnTo>
                <a:lnTo>
                  <a:pt x="28" y="8"/>
                </a:lnTo>
                <a:lnTo>
                  <a:pt x="33" y="7"/>
                </a:lnTo>
                <a:lnTo>
                  <a:pt x="39" y="8"/>
                </a:lnTo>
                <a:lnTo>
                  <a:pt x="40" y="8"/>
                </a:lnTo>
                <a:lnTo>
                  <a:pt x="42" y="10"/>
                </a:lnTo>
                <a:lnTo>
                  <a:pt x="43" y="11"/>
                </a:lnTo>
                <a:lnTo>
                  <a:pt x="43" y="10"/>
                </a:lnTo>
                <a:lnTo>
                  <a:pt x="42" y="5"/>
                </a:lnTo>
                <a:lnTo>
                  <a:pt x="40" y="2"/>
                </a:lnTo>
                <a:lnTo>
                  <a:pt x="39" y="2"/>
                </a:lnTo>
                <a:lnTo>
                  <a:pt x="37" y="0"/>
                </a:lnTo>
                <a:lnTo>
                  <a:pt x="34" y="0"/>
                </a:lnTo>
                <a:lnTo>
                  <a:pt x="28" y="0"/>
                </a:lnTo>
                <a:lnTo>
                  <a:pt x="21" y="2"/>
                </a:lnTo>
                <a:lnTo>
                  <a:pt x="17" y="5"/>
                </a:lnTo>
                <a:lnTo>
                  <a:pt x="12" y="7"/>
                </a:lnTo>
                <a:lnTo>
                  <a:pt x="11" y="10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67" name="Freeform 407"/>
          <p:cNvSpPr>
            <a:spLocks/>
          </p:cNvSpPr>
          <p:nvPr/>
        </p:nvSpPr>
        <p:spPr bwMode="auto">
          <a:xfrm>
            <a:off x="1789113" y="1935163"/>
            <a:ext cx="68262" cy="428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3"/>
              </a:cxn>
              <a:cxn ang="0">
                <a:pos x="3" y="19"/>
              </a:cxn>
              <a:cxn ang="0">
                <a:pos x="8" y="20"/>
              </a:cxn>
              <a:cxn ang="0">
                <a:pos x="9" y="23"/>
              </a:cxn>
              <a:cxn ang="0">
                <a:pos x="12" y="27"/>
              </a:cxn>
              <a:cxn ang="0">
                <a:pos x="15" y="25"/>
              </a:cxn>
              <a:cxn ang="0">
                <a:pos x="18" y="22"/>
              </a:cxn>
              <a:cxn ang="0">
                <a:pos x="18" y="20"/>
              </a:cxn>
              <a:cxn ang="0">
                <a:pos x="18" y="17"/>
              </a:cxn>
              <a:cxn ang="0">
                <a:pos x="20" y="14"/>
              </a:cxn>
              <a:cxn ang="0">
                <a:pos x="21" y="13"/>
              </a:cxn>
              <a:cxn ang="0">
                <a:pos x="23" y="11"/>
              </a:cxn>
              <a:cxn ang="0">
                <a:pos x="28" y="8"/>
              </a:cxn>
              <a:cxn ang="0">
                <a:pos x="33" y="7"/>
              </a:cxn>
              <a:cxn ang="0">
                <a:pos x="39" y="8"/>
              </a:cxn>
              <a:cxn ang="0">
                <a:pos x="40" y="8"/>
              </a:cxn>
              <a:cxn ang="0">
                <a:pos x="42" y="10"/>
              </a:cxn>
              <a:cxn ang="0">
                <a:pos x="43" y="11"/>
              </a:cxn>
              <a:cxn ang="0">
                <a:pos x="43" y="10"/>
              </a:cxn>
              <a:cxn ang="0">
                <a:pos x="42" y="5"/>
              </a:cxn>
              <a:cxn ang="0">
                <a:pos x="40" y="2"/>
              </a:cxn>
              <a:cxn ang="0">
                <a:pos x="39" y="2"/>
              </a:cxn>
              <a:cxn ang="0">
                <a:pos x="37" y="0"/>
              </a:cxn>
              <a:cxn ang="0">
                <a:pos x="34" y="0"/>
              </a:cxn>
              <a:cxn ang="0">
                <a:pos x="28" y="0"/>
              </a:cxn>
              <a:cxn ang="0">
                <a:pos x="21" y="2"/>
              </a:cxn>
              <a:cxn ang="0">
                <a:pos x="17" y="5"/>
              </a:cxn>
              <a:cxn ang="0">
                <a:pos x="12" y="7"/>
              </a:cxn>
              <a:cxn ang="0">
                <a:pos x="11" y="10"/>
              </a:cxn>
              <a:cxn ang="0">
                <a:pos x="5" y="8"/>
              </a:cxn>
              <a:cxn ang="0">
                <a:pos x="0" y="8"/>
              </a:cxn>
            </a:cxnLst>
            <a:rect l="0" t="0" r="r" b="b"/>
            <a:pathLst>
              <a:path w="43" h="27">
                <a:moveTo>
                  <a:pt x="0" y="8"/>
                </a:moveTo>
                <a:lnTo>
                  <a:pt x="0" y="10"/>
                </a:lnTo>
                <a:lnTo>
                  <a:pt x="2" y="13"/>
                </a:lnTo>
                <a:lnTo>
                  <a:pt x="3" y="19"/>
                </a:lnTo>
                <a:lnTo>
                  <a:pt x="8" y="20"/>
                </a:lnTo>
                <a:lnTo>
                  <a:pt x="9" y="23"/>
                </a:lnTo>
                <a:lnTo>
                  <a:pt x="12" y="27"/>
                </a:lnTo>
                <a:lnTo>
                  <a:pt x="15" y="25"/>
                </a:lnTo>
                <a:lnTo>
                  <a:pt x="18" y="22"/>
                </a:lnTo>
                <a:lnTo>
                  <a:pt x="18" y="20"/>
                </a:lnTo>
                <a:lnTo>
                  <a:pt x="18" y="17"/>
                </a:lnTo>
                <a:lnTo>
                  <a:pt x="20" y="14"/>
                </a:lnTo>
                <a:lnTo>
                  <a:pt x="21" y="13"/>
                </a:lnTo>
                <a:lnTo>
                  <a:pt x="23" y="11"/>
                </a:lnTo>
                <a:lnTo>
                  <a:pt x="28" y="8"/>
                </a:lnTo>
                <a:lnTo>
                  <a:pt x="33" y="7"/>
                </a:lnTo>
                <a:lnTo>
                  <a:pt x="39" y="8"/>
                </a:lnTo>
                <a:lnTo>
                  <a:pt x="40" y="8"/>
                </a:lnTo>
                <a:lnTo>
                  <a:pt x="42" y="10"/>
                </a:lnTo>
                <a:lnTo>
                  <a:pt x="43" y="11"/>
                </a:lnTo>
                <a:lnTo>
                  <a:pt x="43" y="10"/>
                </a:lnTo>
                <a:lnTo>
                  <a:pt x="42" y="5"/>
                </a:lnTo>
                <a:lnTo>
                  <a:pt x="40" y="2"/>
                </a:lnTo>
                <a:lnTo>
                  <a:pt x="39" y="2"/>
                </a:lnTo>
                <a:lnTo>
                  <a:pt x="37" y="0"/>
                </a:lnTo>
                <a:lnTo>
                  <a:pt x="34" y="0"/>
                </a:lnTo>
                <a:lnTo>
                  <a:pt x="28" y="0"/>
                </a:lnTo>
                <a:lnTo>
                  <a:pt x="21" y="2"/>
                </a:lnTo>
                <a:lnTo>
                  <a:pt x="17" y="5"/>
                </a:lnTo>
                <a:lnTo>
                  <a:pt x="12" y="7"/>
                </a:lnTo>
                <a:lnTo>
                  <a:pt x="11" y="10"/>
                </a:lnTo>
                <a:lnTo>
                  <a:pt x="5" y="8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68" name="Freeform 408"/>
          <p:cNvSpPr>
            <a:spLocks/>
          </p:cNvSpPr>
          <p:nvPr/>
        </p:nvSpPr>
        <p:spPr bwMode="auto">
          <a:xfrm>
            <a:off x="1730375" y="2038350"/>
            <a:ext cx="19050" cy="142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6" y="2"/>
              </a:cxn>
              <a:cxn ang="0">
                <a:pos x="11" y="3"/>
              </a:cxn>
              <a:cxn ang="0">
                <a:pos x="12" y="5"/>
              </a:cxn>
              <a:cxn ang="0">
                <a:pos x="12" y="6"/>
              </a:cxn>
              <a:cxn ang="0">
                <a:pos x="12" y="8"/>
              </a:cxn>
              <a:cxn ang="0">
                <a:pos x="12" y="9"/>
              </a:cxn>
              <a:cxn ang="0">
                <a:pos x="11" y="9"/>
              </a:cxn>
              <a:cxn ang="0">
                <a:pos x="9" y="9"/>
              </a:cxn>
              <a:cxn ang="0">
                <a:pos x="3" y="6"/>
              </a:cxn>
              <a:cxn ang="0">
                <a:pos x="0" y="5"/>
              </a:cxn>
              <a:cxn ang="0">
                <a:pos x="3" y="0"/>
              </a:cxn>
            </a:cxnLst>
            <a:rect l="0" t="0" r="r" b="b"/>
            <a:pathLst>
              <a:path w="12" h="9">
                <a:moveTo>
                  <a:pt x="3" y="0"/>
                </a:moveTo>
                <a:lnTo>
                  <a:pt x="6" y="2"/>
                </a:lnTo>
                <a:lnTo>
                  <a:pt x="11" y="3"/>
                </a:lnTo>
                <a:lnTo>
                  <a:pt x="12" y="5"/>
                </a:lnTo>
                <a:lnTo>
                  <a:pt x="12" y="6"/>
                </a:lnTo>
                <a:lnTo>
                  <a:pt x="12" y="8"/>
                </a:lnTo>
                <a:lnTo>
                  <a:pt x="12" y="9"/>
                </a:lnTo>
                <a:lnTo>
                  <a:pt x="11" y="9"/>
                </a:lnTo>
                <a:lnTo>
                  <a:pt x="9" y="9"/>
                </a:lnTo>
                <a:lnTo>
                  <a:pt x="3" y="6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69" name="Freeform 409"/>
          <p:cNvSpPr>
            <a:spLocks/>
          </p:cNvSpPr>
          <p:nvPr/>
        </p:nvSpPr>
        <p:spPr bwMode="auto">
          <a:xfrm>
            <a:off x="1730375" y="2038350"/>
            <a:ext cx="19050" cy="142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6" y="2"/>
              </a:cxn>
              <a:cxn ang="0">
                <a:pos x="11" y="3"/>
              </a:cxn>
              <a:cxn ang="0">
                <a:pos x="12" y="5"/>
              </a:cxn>
              <a:cxn ang="0">
                <a:pos x="12" y="6"/>
              </a:cxn>
              <a:cxn ang="0">
                <a:pos x="12" y="8"/>
              </a:cxn>
              <a:cxn ang="0">
                <a:pos x="12" y="9"/>
              </a:cxn>
              <a:cxn ang="0">
                <a:pos x="11" y="9"/>
              </a:cxn>
              <a:cxn ang="0">
                <a:pos x="9" y="9"/>
              </a:cxn>
              <a:cxn ang="0">
                <a:pos x="3" y="6"/>
              </a:cxn>
              <a:cxn ang="0">
                <a:pos x="0" y="5"/>
              </a:cxn>
              <a:cxn ang="0">
                <a:pos x="3" y="0"/>
              </a:cxn>
            </a:cxnLst>
            <a:rect l="0" t="0" r="r" b="b"/>
            <a:pathLst>
              <a:path w="12" h="9">
                <a:moveTo>
                  <a:pt x="3" y="0"/>
                </a:moveTo>
                <a:lnTo>
                  <a:pt x="6" y="2"/>
                </a:lnTo>
                <a:lnTo>
                  <a:pt x="11" y="3"/>
                </a:lnTo>
                <a:lnTo>
                  <a:pt x="12" y="5"/>
                </a:lnTo>
                <a:lnTo>
                  <a:pt x="12" y="6"/>
                </a:lnTo>
                <a:lnTo>
                  <a:pt x="12" y="8"/>
                </a:lnTo>
                <a:lnTo>
                  <a:pt x="12" y="9"/>
                </a:lnTo>
                <a:lnTo>
                  <a:pt x="11" y="9"/>
                </a:lnTo>
                <a:lnTo>
                  <a:pt x="9" y="9"/>
                </a:lnTo>
                <a:lnTo>
                  <a:pt x="3" y="6"/>
                </a:lnTo>
                <a:lnTo>
                  <a:pt x="0" y="5"/>
                </a:lnTo>
                <a:lnTo>
                  <a:pt x="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0" name="Freeform 410"/>
          <p:cNvSpPr>
            <a:spLocks/>
          </p:cNvSpPr>
          <p:nvPr/>
        </p:nvSpPr>
        <p:spPr bwMode="auto">
          <a:xfrm>
            <a:off x="1714500" y="2028825"/>
            <a:ext cx="92075" cy="46038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3" y="26"/>
              </a:cxn>
              <a:cxn ang="0">
                <a:pos x="3" y="25"/>
              </a:cxn>
              <a:cxn ang="0">
                <a:pos x="3" y="23"/>
              </a:cxn>
              <a:cxn ang="0">
                <a:pos x="4" y="23"/>
              </a:cxn>
              <a:cxn ang="0">
                <a:pos x="1" y="22"/>
              </a:cxn>
              <a:cxn ang="0">
                <a:pos x="1" y="20"/>
              </a:cxn>
              <a:cxn ang="0">
                <a:pos x="1" y="18"/>
              </a:cxn>
              <a:cxn ang="0">
                <a:pos x="3" y="17"/>
              </a:cxn>
              <a:cxn ang="0">
                <a:pos x="0" y="15"/>
              </a:cxn>
              <a:cxn ang="0">
                <a:pos x="0" y="14"/>
              </a:cxn>
              <a:cxn ang="0">
                <a:pos x="1" y="11"/>
              </a:cxn>
              <a:cxn ang="0">
                <a:pos x="3" y="9"/>
              </a:cxn>
              <a:cxn ang="0">
                <a:pos x="6" y="9"/>
              </a:cxn>
              <a:cxn ang="0">
                <a:pos x="10" y="11"/>
              </a:cxn>
              <a:cxn ang="0">
                <a:pos x="13" y="12"/>
              </a:cxn>
              <a:cxn ang="0">
                <a:pos x="19" y="15"/>
              </a:cxn>
              <a:cxn ang="0">
                <a:pos x="21" y="15"/>
              </a:cxn>
              <a:cxn ang="0">
                <a:pos x="22" y="15"/>
              </a:cxn>
              <a:cxn ang="0">
                <a:pos x="22" y="14"/>
              </a:cxn>
              <a:cxn ang="0">
                <a:pos x="22" y="12"/>
              </a:cxn>
              <a:cxn ang="0">
                <a:pos x="22" y="11"/>
              </a:cxn>
              <a:cxn ang="0">
                <a:pos x="21" y="9"/>
              </a:cxn>
              <a:cxn ang="0">
                <a:pos x="16" y="8"/>
              </a:cxn>
              <a:cxn ang="0">
                <a:pos x="13" y="6"/>
              </a:cxn>
              <a:cxn ang="0">
                <a:pos x="13" y="5"/>
              </a:cxn>
              <a:cxn ang="0">
                <a:pos x="13" y="1"/>
              </a:cxn>
              <a:cxn ang="0">
                <a:pos x="15" y="0"/>
              </a:cxn>
              <a:cxn ang="0">
                <a:pos x="16" y="0"/>
              </a:cxn>
              <a:cxn ang="0">
                <a:pos x="18" y="0"/>
              </a:cxn>
              <a:cxn ang="0">
                <a:pos x="21" y="3"/>
              </a:cxn>
              <a:cxn ang="0">
                <a:pos x="25" y="5"/>
              </a:cxn>
              <a:cxn ang="0">
                <a:pos x="27" y="6"/>
              </a:cxn>
              <a:cxn ang="0">
                <a:pos x="36" y="9"/>
              </a:cxn>
              <a:cxn ang="0">
                <a:pos x="43" y="14"/>
              </a:cxn>
              <a:cxn ang="0">
                <a:pos x="50" y="18"/>
              </a:cxn>
              <a:cxn ang="0">
                <a:pos x="58" y="23"/>
              </a:cxn>
              <a:cxn ang="0">
                <a:pos x="55" y="25"/>
              </a:cxn>
              <a:cxn ang="0">
                <a:pos x="52" y="28"/>
              </a:cxn>
              <a:cxn ang="0">
                <a:pos x="49" y="29"/>
              </a:cxn>
              <a:cxn ang="0">
                <a:pos x="41" y="29"/>
              </a:cxn>
              <a:cxn ang="0">
                <a:pos x="41" y="28"/>
              </a:cxn>
              <a:cxn ang="0">
                <a:pos x="4" y="28"/>
              </a:cxn>
            </a:cxnLst>
            <a:rect l="0" t="0" r="r" b="b"/>
            <a:pathLst>
              <a:path w="58" h="29">
                <a:moveTo>
                  <a:pt x="4" y="28"/>
                </a:moveTo>
                <a:lnTo>
                  <a:pt x="3" y="26"/>
                </a:lnTo>
                <a:lnTo>
                  <a:pt x="3" y="25"/>
                </a:lnTo>
                <a:lnTo>
                  <a:pt x="3" y="23"/>
                </a:lnTo>
                <a:lnTo>
                  <a:pt x="4" y="23"/>
                </a:lnTo>
                <a:lnTo>
                  <a:pt x="1" y="22"/>
                </a:lnTo>
                <a:lnTo>
                  <a:pt x="1" y="20"/>
                </a:lnTo>
                <a:lnTo>
                  <a:pt x="1" y="18"/>
                </a:lnTo>
                <a:lnTo>
                  <a:pt x="3" y="17"/>
                </a:lnTo>
                <a:lnTo>
                  <a:pt x="0" y="15"/>
                </a:lnTo>
                <a:lnTo>
                  <a:pt x="0" y="14"/>
                </a:lnTo>
                <a:lnTo>
                  <a:pt x="1" y="11"/>
                </a:lnTo>
                <a:lnTo>
                  <a:pt x="3" y="9"/>
                </a:lnTo>
                <a:lnTo>
                  <a:pt x="6" y="9"/>
                </a:lnTo>
                <a:lnTo>
                  <a:pt x="10" y="11"/>
                </a:lnTo>
                <a:lnTo>
                  <a:pt x="13" y="12"/>
                </a:lnTo>
                <a:lnTo>
                  <a:pt x="19" y="15"/>
                </a:lnTo>
                <a:lnTo>
                  <a:pt x="21" y="15"/>
                </a:lnTo>
                <a:lnTo>
                  <a:pt x="22" y="15"/>
                </a:lnTo>
                <a:lnTo>
                  <a:pt x="22" y="14"/>
                </a:lnTo>
                <a:lnTo>
                  <a:pt x="22" y="12"/>
                </a:lnTo>
                <a:lnTo>
                  <a:pt x="22" y="11"/>
                </a:lnTo>
                <a:lnTo>
                  <a:pt x="21" y="9"/>
                </a:lnTo>
                <a:lnTo>
                  <a:pt x="16" y="8"/>
                </a:lnTo>
                <a:lnTo>
                  <a:pt x="13" y="6"/>
                </a:lnTo>
                <a:lnTo>
                  <a:pt x="13" y="5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3"/>
                </a:lnTo>
                <a:lnTo>
                  <a:pt x="25" y="5"/>
                </a:lnTo>
                <a:lnTo>
                  <a:pt x="27" y="6"/>
                </a:lnTo>
                <a:lnTo>
                  <a:pt x="36" y="9"/>
                </a:lnTo>
                <a:lnTo>
                  <a:pt x="43" y="14"/>
                </a:lnTo>
                <a:lnTo>
                  <a:pt x="50" y="18"/>
                </a:lnTo>
                <a:lnTo>
                  <a:pt x="58" y="23"/>
                </a:lnTo>
                <a:lnTo>
                  <a:pt x="55" y="25"/>
                </a:lnTo>
                <a:lnTo>
                  <a:pt x="52" y="28"/>
                </a:lnTo>
                <a:lnTo>
                  <a:pt x="49" y="29"/>
                </a:lnTo>
                <a:lnTo>
                  <a:pt x="41" y="29"/>
                </a:lnTo>
                <a:lnTo>
                  <a:pt x="41" y="28"/>
                </a:lnTo>
                <a:lnTo>
                  <a:pt x="4" y="28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1" name="Freeform 411"/>
          <p:cNvSpPr>
            <a:spLocks/>
          </p:cNvSpPr>
          <p:nvPr/>
        </p:nvSpPr>
        <p:spPr bwMode="auto">
          <a:xfrm>
            <a:off x="1714500" y="2028825"/>
            <a:ext cx="92075" cy="46038"/>
          </a:xfrm>
          <a:custGeom>
            <a:avLst/>
            <a:gdLst/>
            <a:ahLst/>
            <a:cxnLst>
              <a:cxn ang="0">
                <a:pos x="4" y="28"/>
              </a:cxn>
              <a:cxn ang="0">
                <a:pos x="3" y="26"/>
              </a:cxn>
              <a:cxn ang="0">
                <a:pos x="3" y="25"/>
              </a:cxn>
              <a:cxn ang="0">
                <a:pos x="3" y="23"/>
              </a:cxn>
              <a:cxn ang="0">
                <a:pos x="4" y="23"/>
              </a:cxn>
              <a:cxn ang="0">
                <a:pos x="1" y="22"/>
              </a:cxn>
              <a:cxn ang="0">
                <a:pos x="1" y="20"/>
              </a:cxn>
              <a:cxn ang="0">
                <a:pos x="1" y="18"/>
              </a:cxn>
              <a:cxn ang="0">
                <a:pos x="3" y="17"/>
              </a:cxn>
              <a:cxn ang="0">
                <a:pos x="0" y="15"/>
              </a:cxn>
              <a:cxn ang="0">
                <a:pos x="0" y="14"/>
              </a:cxn>
              <a:cxn ang="0">
                <a:pos x="1" y="11"/>
              </a:cxn>
              <a:cxn ang="0">
                <a:pos x="3" y="9"/>
              </a:cxn>
              <a:cxn ang="0">
                <a:pos x="6" y="9"/>
              </a:cxn>
              <a:cxn ang="0">
                <a:pos x="10" y="11"/>
              </a:cxn>
              <a:cxn ang="0">
                <a:pos x="13" y="12"/>
              </a:cxn>
              <a:cxn ang="0">
                <a:pos x="19" y="15"/>
              </a:cxn>
              <a:cxn ang="0">
                <a:pos x="21" y="15"/>
              </a:cxn>
              <a:cxn ang="0">
                <a:pos x="22" y="15"/>
              </a:cxn>
              <a:cxn ang="0">
                <a:pos x="22" y="14"/>
              </a:cxn>
              <a:cxn ang="0">
                <a:pos x="22" y="12"/>
              </a:cxn>
              <a:cxn ang="0">
                <a:pos x="22" y="11"/>
              </a:cxn>
              <a:cxn ang="0">
                <a:pos x="21" y="9"/>
              </a:cxn>
              <a:cxn ang="0">
                <a:pos x="16" y="8"/>
              </a:cxn>
              <a:cxn ang="0">
                <a:pos x="13" y="6"/>
              </a:cxn>
              <a:cxn ang="0">
                <a:pos x="13" y="5"/>
              </a:cxn>
              <a:cxn ang="0">
                <a:pos x="13" y="1"/>
              </a:cxn>
              <a:cxn ang="0">
                <a:pos x="15" y="0"/>
              </a:cxn>
              <a:cxn ang="0">
                <a:pos x="16" y="0"/>
              </a:cxn>
              <a:cxn ang="0">
                <a:pos x="18" y="0"/>
              </a:cxn>
              <a:cxn ang="0">
                <a:pos x="21" y="3"/>
              </a:cxn>
              <a:cxn ang="0">
                <a:pos x="25" y="5"/>
              </a:cxn>
              <a:cxn ang="0">
                <a:pos x="27" y="6"/>
              </a:cxn>
              <a:cxn ang="0">
                <a:pos x="36" y="9"/>
              </a:cxn>
              <a:cxn ang="0">
                <a:pos x="43" y="14"/>
              </a:cxn>
              <a:cxn ang="0">
                <a:pos x="50" y="18"/>
              </a:cxn>
              <a:cxn ang="0">
                <a:pos x="58" y="23"/>
              </a:cxn>
              <a:cxn ang="0">
                <a:pos x="55" y="25"/>
              </a:cxn>
              <a:cxn ang="0">
                <a:pos x="52" y="28"/>
              </a:cxn>
              <a:cxn ang="0">
                <a:pos x="49" y="29"/>
              </a:cxn>
              <a:cxn ang="0">
                <a:pos x="41" y="29"/>
              </a:cxn>
              <a:cxn ang="0">
                <a:pos x="41" y="28"/>
              </a:cxn>
              <a:cxn ang="0">
                <a:pos x="4" y="28"/>
              </a:cxn>
            </a:cxnLst>
            <a:rect l="0" t="0" r="r" b="b"/>
            <a:pathLst>
              <a:path w="58" h="29">
                <a:moveTo>
                  <a:pt x="4" y="28"/>
                </a:moveTo>
                <a:lnTo>
                  <a:pt x="3" y="26"/>
                </a:lnTo>
                <a:lnTo>
                  <a:pt x="3" y="25"/>
                </a:lnTo>
                <a:lnTo>
                  <a:pt x="3" y="23"/>
                </a:lnTo>
                <a:lnTo>
                  <a:pt x="4" y="23"/>
                </a:lnTo>
                <a:lnTo>
                  <a:pt x="1" y="22"/>
                </a:lnTo>
                <a:lnTo>
                  <a:pt x="1" y="20"/>
                </a:lnTo>
                <a:lnTo>
                  <a:pt x="1" y="18"/>
                </a:lnTo>
                <a:lnTo>
                  <a:pt x="3" y="17"/>
                </a:lnTo>
                <a:lnTo>
                  <a:pt x="0" y="15"/>
                </a:lnTo>
                <a:lnTo>
                  <a:pt x="0" y="14"/>
                </a:lnTo>
                <a:lnTo>
                  <a:pt x="1" y="11"/>
                </a:lnTo>
                <a:lnTo>
                  <a:pt x="3" y="9"/>
                </a:lnTo>
                <a:lnTo>
                  <a:pt x="6" y="9"/>
                </a:lnTo>
                <a:lnTo>
                  <a:pt x="10" y="11"/>
                </a:lnTo>
                <a:lnTo>
                  <a:pt x="13" y="12"/>
                </a:lnTo>
                <a:lnTo>
                  <a:pt x="19" y="15"/>
                </a:lnTo>
                <a:lnTo>
                  <a:pt x="21" y="15"/>
                </a:lnTo>
                <a:lnTo>
                  <a:pt x="22" y="15"/>
                </a:lnTo>
                <a:lnTo>
                  <a:pt x="22" y="14"/>
                </a:lnTo>
                <a:lnTo>
                  <a:pt x="22" y="12"/>
                </a:lnTo>
                <a:lnTo>
                  <a:pt x="22" y="11"/>
                </a:lnTo>
                <a:lnTo>
                  <a:pt x="21" y="9"/>
                </a:lnTo>
                <a:lnTo>
                  <a:pt x="16" y="8"/>
                </a:lnTo>
                <a:lnTo>
                  <a:pt x="13" y="6"/>
                </a:lnTo>
                <a:lnTo>
                  <a:pt x="13" y="5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3"/>
                </a:lnTo>
                <a:lnTo>
                  <a:pt x="25" y="5"/>
                </a:lnTo>
                <a:lnTo>
                  <a:pt x="27" y="6"/>
                </a:lnTo>
                <a:lnTo>
                  <a:pt x="36" y="9"/>
                </a:lnTo>
                <a:lnTo>
                  <a:pt x="43" y="14"/>
                </a:lnTo>
                <a:lnTo>
                  <a:pt x="50" y="18"/>
                </a:lnTo>
                <a:lnTo>
                  <a:pt x="58" y="23"/>
                </a:lnTo>
                <a:lnTo>
                  <a:pt x="55" y="25"/>
                </a:lnTo>
                <a:lnTo>
                  <a:pt x="52" y="28"/>
                </a:lnTo>
                <a:lnTo>
                  <a:pt x="49" y="29"/>
                </a:lnTo>
                <a:lnTo>
                  <a:pt x="41" y="29"/>
                </a:lnTo>
                <a:lnTo>
                  <a:pt x="41" y="28"/>
                </a:lnTo>
                <a:lnTo>
                  <a:pt x="4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2" name="Freeform 412"/>
          <p:cNvSpPr>
            <a:spLocks/>
          </p:cNvSpPr>
          <p:nvPr/>
        </p:nvSpPr>
        <p:spPr bwMode="auto">
          <a:xfrm>
            <a:off x="1728788" y="2105025"/>
            <a:ext cx="50800" cy="238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5"/>
              </a:cxn>
              <a:cxn ang="0">
                <a:pos x="19" y="12"/>
              </a:cxn>
              <a:cxn ang="0">
                <a:pos x="32" y="6"/>
              </a:cxn>
              <a:cxn ang="0">
                <a:pos x="28" y="0"/>
              </a:cxn>
              <a:cxn ang="0">
                <a:pos x="27" y="0"/>
              </a:cxn>
              <a:cxn ang="0">
                <a:pos x="19" y="1"/>
              </a:cxn>
              <a:cxn ang="0">
                <a:pos x="15" y="3"/>
              </a:cxn>
              <a:cxn ang="0">
                <a:pos x="10" y="4"/>
              </a:cxn>
              <a:cxn ang="0">
                <a:pos x="0" y="6"/>
              </a:cxn>
            </a:cxnLst>
            <a:rect l="0" t="0" r="r" b="b"/>
            <a:pathLst>
              <a:path w="32" h="15">
                <a:moveTo>
                  <a:pt x="0" y="6"/>
                </a:moveTo>
                <a:lnTo>
                  <a:pt x="6" y="15"/>
                </a:lnTo>
                <a:lnTo>
                  <a:pt x="19" y="12"/>
                </a:lnTo>
                <a:lnTo>
                  <a:pt x="32" y="6"/>
                </a:lnTo>
                <a:lnTo>
                  <a:pt x="28" y="0"/>
                </a:lnTo>
                <a:lnTo>
                  <a:pt x="27" y="0"/>
                </a:lnTo>
                <a:lnTo>
                  <a:pt x="19" y="1"/>
                </a:lnTo>
                <a:lnTo>
                  <a:pt x="15" y="3"/>
                </a:lnTo>
                <a:lnTo>
                  <a:pt x="10" y="4"/>
                </a:lnTo>
                <a:lnTo>
                  <a:pt x="0" y="6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3" name="Freeform 413"/>
          <p:cNvSpPr>
            <a:spLocks/>
          </p:cNvSpPr>
          <p:nvPr/>
        </p:nvSpPr>
        <p:spPr bwMode="auto">
          <a:xfrm>
            <a:off x="1728788" y="2105025"/>
            <a:ext cx="50800" cy="238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15"/>
              </a:cxn>
              <a:cxn ang="0">
                <a:pos x="19" y="12"/>
              </a:cxn>
              <a:cxn ang="0">
                <a:pos x="32" y="6"/>
              </a:cxn>
              <a:cxn ang="0">
                <a:pos x="28" y="0"/>
              </a:cxn>
              <a:cxn ang="0">
                <a:pos x="27" y="0"/>
              </a:cxn>
              <a:cxn ang="0">
                <a:pos x="19" y="1"/>
              </a:cxn>
              <a:cxn ang="0">
                <a:pos x="15" y="3"/>
              </a:cxn>
              <a:cxn ang="0">
                <a:pos x="10" y="4"/>
              </a:cxn>
              <a:cxn ang="0">
                <a:pos x="0" y="6"/>
              </a:cxn>
            </a:cxnLst>
            <a:rect l="0" t="0" r="r" b="b"/>
            <a:pathLst>
              <a:path w="32" h="15">
                <a:moveTo>
                  <a:pt x="0" y="6"/>
                </a:moveTo>
                <a:lnTo>
                  <a:pt x="6" y="15"/>
                </a:lnTo>
                <a:lnTo>
                  <a:pt x="19" y="12"/>
                </a:lnTo>
                <a:lnTo>
                  <a:pt x="32" y="6"/>
                </a:lnTo>
                <a:lnTo>
                  <a:pt x="28" y="0"/>
                </a:lnTo>
                <a:lnTo>
                  <a:pt x="27" y="0"/>
                </a:lnTo>
                <a:lnTo>
                  <a:pt x="19" y="1"/>
                </a:lnTo>
                <a:lnTo>
                  <a:pt x="15" y="3"/>
                </a:lnTo>
                <a:lnTo>
                  <a:pt x="10" y="4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4" name="Freeform 414"/>
          <p:cNvSpPr>
            <a:spLocks/>
          </p:cNvSpPr>
          <p:nvPr/>
        </p:nvSpPr>
        <p:spPr bwMode="auto">
          <a:xfrm>
            <a:off x="1771650" y="2100263"/>
            <a:ext cx="44450" cy="60325"/>
          </a:xfrm>
          <a:custGeom>
            <a:avLst/>
            <a:gdLst/>
            <a:ahLst/>
            <a:cxnLst>
              <a:cxn ang="0">
                <a:pos x="1" y="38"/>
              </a:cxn>
              <a:cxn ang="0">
                <a:pos x="13" y="32"/>
              </a:cxn>
              <a:cxn ang="0">
                <a:pos x="22" y="27"/>
              </a:cxn>
              <a:cxn ang="0">
                <a:pos x="28" y="23"/>
              </a:cxn>
              <a:cxn ang="0">
                <a:pos x="23" y="10"/>
              </a:cxn>
              <a:cxn ang="0">
                <a:pos x="17" y="0"/>
              </a:cxn>
              <a:cxn ang="0">
                <a:pos x="11" y="0"/>
              </a:cxn>
              <a:cxn ang="0">
                <a:pos x="4" y="1"/>
              </a:cxn>
              <a:cxn ang="0">
                <a:pos x="1" y="1"/>
              </a:cxn>
              <a:cxn ang="0">
                <a:pos x="5" y="9"/>
              </a:cxn>
              <a:cxn ang="0">
                <a:pos x="10" y="15"/>
              </a:cxn>
              <a:cxn ang="0">
                <a:pos x="14" y="18"/>
              </a:cxn>
              <a:cxn ang="0">
                <a:pos x="16" y="21"/>
              </a:cxn>
              <a:cxn ang="0">
                <a:pos x="17" y="23"/>
              </a:cxn>
              <a:cxn ang="0">
                <a:pos x="0" y="34"/>
              </a:cxn>
              <a:cxn ang="0">
                <a:pos x="1" y="38"/>
              </a:cxn>
            </a:cxnLst>
            <a:rect l="0" t="0" r="r" b="b"/>
            <a:pathLst>
              <a:path w="28" h="38">
                <a:moveTo>
                  <a:pt x="1" y="38"/>
                </a:moveTo>
                <a:lnTo>
                  <a:pt x="13" y="32"/>
                </a:lnTo>
                <a:lnTo>
                  <a:pt x="22" y="27"/>
                </a:lnTo>
                <a:lnTo>
                  <a:pt x="28" y="23"/>
                </a:lnTo>
                <a:lnTo>
                  <a:pt x="23" y="10"/>
                </a:lnTo>
                <a:lnTo>
                  <a:pt x="17" y="0"/>
                </a:lnTo>
                <a:lnTo>
                  <a:pt x="11" y="0"/>
                </a:lnTo>
                <a:lnTo>
                  <a:pt x="4" y="1"/>
                </a:lnTo>
                <a:lnTo>
                  <a:pt x="1" y="1"/>
                </a:lnTo>
                <a:lnTo>
                  <a:pt x="5" y="9"/>
                </a:lnTo>
                <a:lnTo>
                  <a:pt x="10" y="15"/>
                </a:lnTo>
                <a:lnTo>
                  <a:pt x="14" y="18"/>
                </a:lnTo>
                <a:lnTo>
                  <a:pt x="16" y="21"/>
                </a:lnTo>
                <a:lnTo>
                  <a:pt x="17" y="23"/>
                </a:lnTo>
                <a:lnTo>
                  <a:pt x="0" y="34"/>
                </a:lnTo>
                <a:lnTo>
                  <a:pt x="1" y="38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5" name="Freeform 415"/>
          <p:cNvSpPr>
            <a:spLocks/>
          </p:cNvSpPr>
          <p:nvPr/>
        </p:nvSpPr>
        <p:spPr bwMode="auto">
          <a:xfrm>
            <a:off x="1771650" y="2100263"/>
            <a:ext cx="44450" cy="60325"/>
          </a:xfrm>
          <a:custGeom>
            <a:avLst/>
            <a:gdLst/>
            <a:ahLst/>
            <a:cxnLst>
              <a:cxn ang="0">
                <a:pos x="1" y="38"/>
              </a:cxn>
              <a:cxn ang="0">
                <a:pos x="13" y="32"/>
              </a:cxn>
              <a:cxn ang="0">
                <a:pos x="22" y="27"/>
              </a:cxn>
              <a:cxn ang="0">
                <a:pos x="28" y="23"/>
              </a:cxn>
              <a:cxn ang="0">
                <a:pos x="23" y="10"/>
              </a:cxn>
              <a:cxn ang="0">
                <a:pos x="17" y="0"/>
              </a:cxn>
              <a:cxn ang="0">
                <a:pos x="11" y="0"/>
              </a:cxn>
              <a:cxn ang="0">
                <a:pos x="4" y="1"/>
              </a:cxn>
              <a:cxn ang="0">
                <a:pos x="1" y="1"/>
              </a:cxn>
              <a:cxn ang="0">
                <a:pos x="5" y="9"/>
              </a:cxn>
              <a:cxn ang="0">
                <a:pos x="10" y="15"/>
              </a:cxn>
              <a:cxn ang="0">
                <a:pos x="14" y="18"/>
              </a:cxn>
              <a:cxn ang="0">
                <a:pos x="16" y="21"/>
              </a:cxn>
              <a:cxn ang="0">
                <a:pos x="17" y="23"/>
              </a:cxn>
              <a:cxn ang="0">
                <a:pos x="0" y="34"/>
              </a:cxn>
              <a:cxn ang="0">
                <a:pos x="1" y="38"/>
              </a:cxn>
            </a:cxnLst>
            <a:rect l="0" t="0" r="r" b="b"/>
            <a:pathLst>
              <a:path w="28" h="38">
                <a:moveTo>
                  <a:pt x="1" y="38"/>
                </a:moveTo>
                <a:lnTo>
                  <a:pt x="13" y="32"/>
                </a:lnTo>
                <a:lnTo>
                  <a:pt x="22" y="27"/>
                </a:lnTo>
                <a:lnTo>
                  <a:pt x="28" y="23"/>
                </a:lnTo>
                <a:lnTo>
                  <a:pt x="23" y="10"/>
                </a:lnTo>
                <a:lnTo>
                  <a:pt x="17" y="0"/>
                </a:lnTo>
                <a:lnTo>
                  <a:pt x="11" y="0"/>
                </a:lnTo>
                <a:lnTo>
                  <a:pt x="4" y="1"/>
                </a:lnTo>
                <a:lnTo>
                  <a:pt x="1" y="1"/>
                </a:lnTo>
                <a:lnTo>
                  <a:pt x="5" y="9"/>
                </a:lnTo>
                <a:lnTo>
                  <a:pt x="10" y="15"/>
                </a:lnTo>
                <a:lnTo>
                  <a:pt x="14" y="18"/>
                </a:lnTo>
                <a:lnTo>
                  <a:pt x="16" y="21"/>
                </a:lnTo>
                <a:lnTo>
                  <a:pt x="17" y="23"/>
                </a:lnTo>
                <a:lnTo>
                  <a:pt x="0" y="34"/>
                </a:lnTo>
                <a:lnTo>
                  <a:pt x="1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6" name="Freeform 416"/>
          <p:cNvSpPr>
            <a:spLocks/>
          </p:cNvSpPr>
          <p:nvPr/>
        </p:nvSpPr>
        <p:spPr bwMode="auto">
          <a:xfrm>
            <a:off x="1739900" y="2114550"/>
            <a:ext cx="58738" cy="53975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37" y="14"/>
              </a:cxn>
              <a:cxn ang="0">
                <a:pos x="36" y="12"/>
              </a:cxn>
              <a:cxn ang="0">
                <a:pos x="34" y="9"/>
              </a:cxn>
              <a:cxn ang="0">
                <a:pos x="30" y="6"/>
              </a:cxn>
              <a:cxn ang="0">
                <a:pos x="25" y="0"/>
              </a:cxn>
              <a:cxn ang="0">
                <a:pos x="15" y="4"/>
              </a:cxn>
              <a:cxn ang="0">
                <a:pos x="6" y="8"/>
              </a:cxn>
              <a:cxn ang="0">
                <a:pos x="9" y="11"/>
              </a:cxn>
              <a:cxn ang="0">
                <a:pos x="5" y="18"/>
              </a:cxn>
              <a:cxn ang="0">
                <a:pos x="2" y="25"/>
              </a:cxn>
              <a:cxn ang="0">
                <a:pos x="0" y="26"/>
              </a:cxn>
              <a:cxn ang="0">
                <a:pos x="0" y="28"/>
              </a:cxn>
              <a:cxn ang="0">
                <a:pos x="0" y="31"/>
              </a:cxn>
              <a:cxn ang="0">
                <a:pos x="0" y="32"/>
              </a:cxn>
              <a:cxn ang="0">
                <a:pos x="0" y="34"/>
              </a:cxn>
              <a:cxn ang="0">
                <a:pos x="2" y="34"/>
              </a:cxn>
              <a:cxn ang="0">
                <a:pos x="3" y="34"/>
              </a:cxn>
              <a:cxn ang="0">
                <a:pos x="5" y="34"/>
              </a:cxn>
              <a:cxn ang="0">
                <a:pos x="11" y="31"/>
              </a:cxn>
              <a:cxn ang="0">
                <a:pos x="20" y="25"/>
              </a:cxn>
            </a:cxnLst>
            <a:rect l="0" t="0" r="r" b="b"/>
            <a:pathLst>
              <a:path w="37" h="34">
                <a:moveTo>
                  <a:pt x="20" y="25"/>
                </a:moveTo>
                <a:lnTo>
                  <a:pt x="37" y="14"/>
                </a:lnTo>
                <a:lnTo>
                  <a:pt x="36" y="12"/>
                </a:lnTo>
                <a:lnTo>
                  <a:pt x="34" y="9"/>
                </a:lnTo>
                <a:lnTo>
                  <a:pt x="30" y="6"/>
                </a:lnTo>
                <a:lnTo>
                  <a:pt x="25" y="0"/>
                </a:lnTo>
                <a:lnTo>
                  <a:pt x="15" y="4"/>
                </a:lnTo>
                <a:lnTo>
                  <a:pt x="6" y="8"/>
                </a:lnTo>
                <a:lnTo>
                  <a:pt x="9" y="11"/>
                </a:lnTo>
                <a:lnTo>
                  <a:pt x="5" y="18"/>
                </a:lnTo>
                <a:lnTo>
                  <a:pt x="2" y="25"/>
                </a:lnTo>
                <a:lnTo>
                  <a:pt x="0" y="26"/>
                </a:lnTo>
                <a:lnTo>
                  <a:pt x="0" y="28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2" y="34"/>
                </a:lnTo>
                <a:lnTo>
                  <a:pt x="3" y="34"/>
                </a:lnTo>
                <a:lnTo>
                  <a:pt x="5" y="34"/>
                </a:lnTo>
                <a:lnTo>
                  <a:pt x="11" y="31"/>
                </a:lnTo>
                <a:lnTo>
                  <a:pt x="2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7" name="Freeform 417"/>
          <p:cNvSpPr>
            <a:spLocks/>
          </p:cNvSpPr>
          <p:nvPr/>
        </p:nvSpPr>
        <p:spPr bwMode="auto">
          <a:xfrm>
            <a:off x="1739900" y="2114550"/>
            <a:ext cx="58738" cy="53975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37" y="14"/>
              </a:cxn>
              <a:cxn ang="0">
                <a:pos x="36" y="12"/>
              </a:cxn>
              <a:cxn ang="0">
                <a:pos x="34" y="9"/>
              </a:cxn>
              <a:cxn ang="0">
                <a:pos x="30" y="6"/>
              </a:cxn>
              <a:cxn ang="0">
                <a:pos x="25" y="0"/>
              </a:cxn>
              <a:cxn ang="0">
                <a:pos x="15" y="4"/>
              </a:cxn>
              <a:cxn ang="0">
                <a:pos x="6" y="8"/>
              </a:cxn>
              <a:cxn ang="0">
                <a:pos x="9" y="11"/>
              </a:cxn>
              <a:cxn ang="0">
                <a:pos x="5" y="18"/>
              </a:cxn>
              <a:cxn ang="0">
                <a:pos x="2" y="25"/>
              </a:cxn>
              <a:cxn ang="0">
                <a:pos x="0" y="26"/>
              </a:cxn>
              <a:cxn ang="0">
                <a:pos x="0" y="28"/>
              </a:cxn>
              <a:cxn ang="0">
                <a:pos x="0" y="31"/>
              </a:cxn>
              <a:cxn ang="0">
                <a:pos x="0" y="32"/>
              </a:cxn>
              <a:cxn ang="0">
                <a:pos x="0" y="34"/>
              </a:cxn>
              <a:cxn ang="0">
                <a:pos x="2" y="34"/>
              </a:cxn>
              <a:cxn ang="0">
                <a:pos x="3" y="34"/>
              </a:cxn>
              <a:cxn ang="0">
                <a:pos x="5" y="34"/>
              </a:cxn>
              <a:cxn ang="0">
                <a:pos x="11" y="31"/>
              </a:cxn>
              <a:cxn ang="0">
                <a:pos x="20" y="25"/>
              </a:cxn>
            </a:cxnLst>
            <a:rect l="0" t="0" r="r" b="b"/>
            <a:pathLst>
              <a:path w="37" h="34">
                <a:moveTo>
                  <a:pt x="20" y="25"/>
                </a:moveTo>
                <a:lnTo>
                  <a:pt x="37" y="14"/>
                </a:lnTo>
                <a:lnTo>
                  <a:pt x="36" y="12"/>
                </a:lnTo>
                <a:lnTo>
                  <a:pt x="34" y="9"/>
                </a:lnTo>
                <a:lnTo>
                  <a:pt x="30" y="6"/>
                </a:lnTo>
                <a:lnTo>
                  <a:pt x="25" y="0"/>
                </a:lnTo>
                <a:lnTo>
                  <a:pt x="15" y="4"/>
                </a:lnTo>
                <a:lnTo>
                  <a:pt x="6" y="8"/>
                </a:lnTo>
                <a:lnTo>
                  <a:pt x="9" y="11"/>
                </a:lnTo>
                <a:lnTo>
                  <a:pt x="5" y="18"/>
                </a:lnTo>
                <a:lnTo>
                  <a:pt x="2" y="25"/>
                </a:lnTo>
                <a:lnTo>
                  <a:pt x="0" y="26"/>
                </a:lnTo>
                <a:lnTo>
                  <a:pt x="0" y="28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2" y="34"/>
                </a:lnTo>
                <a:lnTo>
                  <a:pt x="3" y="34"/>
                </a:lnTo>
                <a:lnTo>
                  <a:pt x="5" y="34"/>
                </a:lnTo>
                <a:lnTo>
                  <a:pt x="11" y="31"/>
                </a:lnTo>
                <a:lnTo>
                  <a:pt x="20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8" name="Freeform 418"/>
          <p:cNvSpPr>
            <a:spLocks/>
          </p:cNvSpPr>
          <p:nvPr/>
        </p:nvSpPr>
        <p:spPr bwMode="auto">
          <a:xfrm>
            <a:off x="1582738" y="1943100"/>
            <a:ext cx="196850" cy="236538"/>
          </a:xfrm>
          <a:custGeom>
            <a:avLst/>
            <a:gdLst/>
            <a:ahLst/>
            <a:cxnLst>
              <a:cxn ang="0">
                <a:pos x="27" y="137"/>
              </a:cxn>
              <a:cxn ang="0">
                <a:pos x="25" y="122"/>
              </a:cxn>
              <a:cxn ang="0">
                <a:pos x="16" y="111"/>
              </a:cxn>
              <a:cxn ang="0">
                <a:pos x="9" y="97"/>
              </a:cxn>
              <a:cxn ang="0">
                <a:pos x="3" y="83"/>
              </a:cxn>
              <a:cxn ang="0">
                <a:pos x="2" y="71"/>
              </a:cxn>
              <a:cxn ang="0">
                <a:pos x="2" y="52"/>
              </a:cxn>
              <a:cxn ang="0">
                <a:pos x="3" y="32"/>
              </a:cxn>
              <a:cxn ang="0">
                <a:pos x="5" y="23"/>
              </a:cxn>
              <a:cxn ang="0">
                <a:pos x="8" y="18"/>
              </a:cxn>
              <a:cxn ang="0">
                <a:pos x="11" y="15"/>
              </a:cxn>
              <a:cxn ang="0">
                <a:pos x="15" y="12"/>
              </a:cxn>
              <a:cxn ang="0">
                <a:pos x="48" y="0"/>
              </a:cxn>
              <a:cxn ang="0">
                <a:pos x="46" y="3"/>
              </a:cxn>
              <a:cxn ang="0">
                <a:pos x="46" y="6"/>
              </a:cxn>
              <a:cxn ang="0">
                <a:pos x="50" y="11"/>
              </a:cxn>
              <a:cxn ang="0">
                <a:pos x="56" y="12"/>
              </a:cxn>
              <a:cxn ang="0">
                <a:pos x="67" y="14"/>
              </a:cxn>
              <a:cxn ang="0">
                <a:pos x="76" y="12"/>
              </a:cxn>
              <a:cxn ang="0">
                <a:pos x="79" y="11"/>
              </a:cxn>
              <a:cxn ang="0">
                <a:pos x="110" y="28"/>
              </a:cxn>
              <a:cxn ang="0">
                <a:pos x="113" y="35"/>
              </a:cxn>
              <a:cxn ang="0">
                <a:pos x="108" y="46"/>
              </a:cxn>
              <a:cxn ang="0">
                <a:pos x="101" y="54"/>
              </a:cxn>
              <a:cxn ang="0">
                <a:pos x="98" y="54"/>
              </a:cxn>
              <a:cxn ang="0">
                <a:pos x="96" y="59"/>
              </a:cxn>
              <a:cxn ang="0">
                <a:pos x="93" y="65"/>
              </a:cxn>
              <a:cxn ang="0">
                <a:pos x="86" y="63"/>
              </a:cxn>
              <a:cxn ang="0">
                <a:pos x="83" y="68"/>
              </a:cxn>
              <a:cxn ang="0">
                <a:pos x="86" y="71"/>
              </a:cxn>
              <a:cxn ang="0">
                <a:pos x="84" y="74"/>
              </a:cxn>
              <a:cxn ang="0">
                <a:pos x="87" y="77"/>
              </a:cxn>
              <a:cxn ang="0">
                <a:pos x="86" y="79"/>
              </a:cxn>
              <a:cxn ang="0">
                <a:pos x="87" y="82"/>
              </a:cxn>
              <a:cxn ang="0">
                <a:pos x="124" y="89"/>
              </a:cxn>
              <a:cxn ang="0">
                <a:pos x="123" y="100"/>
              </a:cxn>
              <a:cxn ang="0">
                <a:pos x="111" y="103"/>
              </a:cxn>
              <a:cxn ang="0">
                <a:pos x="102" y="106"/>
              </a:cxn>
              <a:cxn ang="0">
                <a:pos x="98" y="117"/>
              </a:cxn>
              <a:cxn ang="0">
                <a:pos x="108" y="119"/>
              </a:cxn>
              <a:cxn ang="0">
                <a:pos x="101" y="133"/>
              </a:cxn>
              <a:cxn ang="0">
                <a:pos x="99" y="136"/>
              </a:cxn>
              <a:cxn ang="0">
                <a:pos x="99" y="140"/>
              </a:cxn>
              <a:cxn ang="0">
                <a:pos x="101" y="142"/>
              </a:cxn>
              <a:cxn ang="0">
                <a:pos x="104" y="142"/>
              </a:cxn>
              <a:cxn ang="0">
                <a:pos x="119" y="133"/>
              </a:cxn>
              <a:cxn ang="0">
                <a:pos x="120" y="136"/>
              </a:cxn>
              <a:cxn ang="0">
                <a:pos x="117" y="145"/>
              </a:cxn>
              <a:cxn ang="0">
                <a:pos x="105" y="146"/>
              </a:cxn>
              <a:cxn ang="0">
                <a:pos x="67" y="149"/>
              </a:cxn>
              <a:cxn ang="0">
                <a:pos x="46" y="149"/>
              </a:cxn>
              <a:cxn ang="0">
                <a:pos x="34" y="148"/>
              </a:cxn>
              <a:cxn ang="0">
                <a:pos x="24" y="145"/>
              </a:cxn>
            </a:cxnLst>
            <a:rect l="0" t="0" r="r" b="b"/>
            <a:pathLst>
              <a:path w="124" h="149">
                <a:moveTo>
                  <a:pt x="24" y="145"/>
                </a:moveTo>
                <a:lnTo>
                  <a:pt x="27" y="137"/>
                </a:lnTo>
                <a:lnTo>
                  <a:pt x="28" y="128"/>
                </a:lnTo>
                <a:lnTo>
                  <a:pt x="25" y="122"/>
                </a:lnTo>
                <a:lnTo>
                  <a:pt x="21" y="117"/>
                </a:lnTo>
                <a:lnTo>
                  <a:pt x="16" y="111"/>
                </a:lnTo>
                <a:lnTo>
                  <a:pt x="13" y="105"/>
                </a:lnTo>
                <a:lnTo>
                  <a:pt x="9" y="97"/>
                </a:lnTo>
                <a:lnTo>
                  <a:pt x="6" y="91"/>
                </a:lnTo>
                <a:lnTo>
                  <a:pt x="3" y="83"/>
                </a:lnTo>
                <a:lnTo>
                  <a:pt x="2" y="79"/>
                </a:lnTo>
                <a:lnTo>
                  <a:pt x="2" y="71"/>
                </a:lnTo>
                <a:lnTo>
                  <a:pt x="0" y="60"/>
                </a:lnTo>
                <a:lnTo>
                  <a:pt x="2" y="52"/>
                </a:lnTo>
                <a:lnTo>
                  <a:pt x="2" y="37"/>
                </a:lnTo>
                <a:lnTo>
                  <a:pt x="3" y="32"/>
                </a:lnTo>
                <a:lnTo>
                  <a:pt x="5" y="28"/>
                </a:lnTo>
                <a:lnTo>
                  <a:pt x="5" y="23"/>
                </a:lnTo>
                <a:lnTo>
                  <a:pt x="6" y="20"/>
                </a:lnTo>
                <a:lnTo>
                  <a:pt x="8" y="18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5" y="12"/>
                </a:lnTo>
                <a:lnTo>
                  <a:pt x="19" y="11"/>
                </a:lnTo>
                <a:lnTo>
                  <a:pt x="48" y="0"/>
                </a:lnTo>
                <a:lnTo>
                  <a:pt x="46" y="2"/>
                </a:lnTo>
                <a:lnTo>
                  <a:pt x="46" y="3"/>
                </a:lnTo>
                <a:lnTo>
                  <a:pt x="46" y="5"/>
                </a:lnTo>
                <a:lnTo>
                  <a:pt x="46" y="6"/>
                </a:lnTo>
                <a:lnTo>
                  <a:pt x="48" y="8"/>
                </a:lnTo>
                <a:lnTo>
                  <a:pt x="50" y="11"/>
                </a:lnTo>
                <a:lnTo>
                  <a:pt x="53" y="12"/>
                </a:lnTo>
                <a:lnTo>
                  <a:pt x="56" y="12"/>
                </a:lnTo>
                <a:lnTo>
                  <a:pt x="62" y="12"/>
                </a:lnTo>
                <a:lnTo>
                  <a:pt x="67" y="14"/>
                </a:lnTo>
                <a:lnTo>
                  <a:pt x="73" y="12"/>
                </a:lnTo>
                <a:lnTo>
                  <a:pt x="76" y="12"/>
                </a:lnTo>
                <a:lnTo>
                  <a:pt x="77" y="11"/>
                </a:lnTo>
                <a:lnTo>
                  <a:pt x="79" y="11"/>
                </a:lnTo>
                <a:lnTo>
                  <a:pt x="105" y="25"/>
                </a:lnTo>
                <a:lnTo>
                  <a:pt x="110" y="28"/>
                </a:lnTo>
                <a:lnTo>
                  <a:pt x="113" y="31"/>
                </a:lnTo>
                <a:lnTo>
                  <a:pt x="113" y="35"/>
                </a:lnTo>
                <a:lnTo>
                  <a:pt x="113" y="42"/>
                </a:lnTo>
                <a:lnTo>
                  <a:pt x="108" y="46"/>
                </a:lnTo>
                <a:lnTo>
                  <a:pt x="104" y="51"/>
                </a:lnTo>
                <a:lnTo>
                  <a:pt x="101" y="54"/>
                </a:lnTo>
                <a:lnTo>
                  <a:pt x="99" y="54"/>
                </a:lnTo>
                <a:lnTo>
                  <a:pt x="98" y="54"/>
                </a:lnTo>
                <a:lnTo>
                  <a:pt x="96" y="55"/>
                </a:lnTo>
                <a:lnTo>
                  <a:pt x="96" y="59"/>
                </a:lnTo>
                <a:lnTo>
                  <a:pt x="96" y="60"/>
                </a:lnTo>
                <a:lnTo>
                  <a:pt x="93" y="65"/>
                </a:lnTo>
                <a:lnTo>
                  <a:pt x="89" y="63"/>
                </a:lnTo>
                <a:lnTo>
                  <a:pt x="86" y="63"/>
                </a:lnTo>
                <a:lnTo>
                  <a:pt x="84" y="65"/>
                </a:lnTo>
                <a:lnTo>
                  <a:pt x="83" y="68"/>
                </a:lnTo>
                <a:lnTo>
                  <a:pt x="83" y="69"/>
                </a:lnTo>
                <a:lnTo>
                  <a:pt x="86" y="71"/>
                </a:lnTo>
                <a:lnTo>
                  <a:pt x="84" y="72"/>
                </a:lnTo>
                <a:lnTo>
                  <a:pt x="84" y="74"/>
                </a:lnTo>
                <a:lnTo>
                  <a:pt x="84" y="76"/>
                </a:lnTo>
                <a:lnTo>
                  <a:pt x="87" y="77"/>
                </a:lnTo>
                <a:lnTo>
                  <a:pt x="86" y="77"/>
                </a:lnTo>
                <a:lnTo>
                  <a:pt x="86" y="79"/>
                </a:lnTo>
                <a:lnTo>
                  <a:pt x="86" y="80"/>
                </a:lnTo>
                <a:lnTo>
                  <a:pt x="87" y="82"/>
                </a:lnTo>
                <a:lnTo>
                  <a:pt x="124" y="82"/>
                </a:lnTo>
                <a:lnTo>
                  <a:pt x="124" y="89"/>
                </a:lnTo>
                <a:lnTo>
                  <a:pt x="124" y="94"/>
                </a:lnTo>
                <a:lnTo>
                  <a:pt x="123" y="100"/>
                </a:lnTo>
                <a:lnTo>
                  <a:pt x="119" y="102"/>
                </a:lnTo>
                <a:lnTo>
                  <a:pt x="111" y="103"/>
                </a:lnTo>
                <a:lnTo>
                  <a:pt x="107" y="105"/>
                </a:lnTo>
                <a:lnTo>
                  <a:pt x="102" y="106"/>
                </a:lnTo>
                <a:lnTo>
                  <a:pt x="92" y="108"/>
                </a:lnTo>
                <a:lnTo>
                  <a:pt x="98" y="117"/>
                </a:lnTo>
                <a:lnTo>
                  <a:pt x="105" y="116"/>
                </a:lnTo>
                <a:lnTo>
                  <a:pt x="108" y="119"/>
                </a:lnTo>
                <a:lnTo>
                  <a:pt x="104" y="126"/>
                </a:lnTo>
                <a:lnTo>
                  <a:pt x="101" y="133"/>
                </a:lnTo>
                <a:lnTo>
                  <a:pt x="99" y="134"/>
                </a:lnTo>
                <a:lnTo>
                  <a:pt x="99" y="136"/>
                </a:lnTo>
                <a:lnTo>
                  <a:pt x="99" y="139"/>
                </a:lnTo>
                <a:lnTo>
                  <a:pt x="99" y="140"/>
                </a:lnTo>
                <a:lnTo>
                  <a:pt x="99" y="142"/>
                </a:lnTo>
                <a:lnTo>
                  <a:pt x="101" y="142"/>
                </a:lnTo>
                <a:lnTo>
                  <a:pt x="102" y="142"/>
                </a:lnTo>
                <a:lnTo>
                  <a:pt x="104" y="142"/>
                </a:lnTo>
                <a:lnTo>
                  <a:pt x="110" y="139"/>
                </a:lnTo>
                <a:lnTo>
                  <a:pt x="119" y="133"/>
                </a:lnTo>
                <a:lnTo>
                  <a:pt x="119" y="134"/>
                </a:lnTo>
                <a:lnTo>
                  <a:pt x="120" y="136"/>
                </a:lnTo>
                <a:lnTo>
                  <a:pt x="120" y="143"/>
                </a:lnTo>
                <a:lnTo>
                  <a:pt x="117" y="145"/>
                </a:lnTo>
                <a:lnTo>
                  <a:pt x="111" y="145"/>
                </a:lnTo>
                <a:lnTo>
                  <a:pt x="105" y="146"/>
                </a:lnTo>
                <a:lnTo>
                  <a:pt x="87" y="148"/>
                </a:lnTo>
                <a:lnTo>
                  <a:pt x="67" y="149"/>
                </a:lnTo>
                <a:lnTo>
                  <a:pt x="56" y="149"/>
                </a:lnTo>
                <a:lnTo>
                  <a:pt x="46" y="149"/>
                </a:lnTo>
                <a:lnTo>
                  <a:pt x="40" y="149"/>
                </a:lnTo>
                <a:lnTo>
                  <a:pt x="34" y="148"/>
                </a:lnTo>
                <a:lnTo>
                  <a:pt x="28" y="146"/>
                </a:lnTo>
                <a:lnTo>
                  <a:pt x="24" y="14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79" name="Freeform 419"/>
          <p:cNvSpPr>
            <a:spLocks/>
          </p:cNvSpPr>
          <p:nvPr/>
        </p:nvSpPr>
        <p:spPr bwMode="auto">
          <a:xfrm>
            <a:off x="1582738" y="1943100"/>
            <a:ext cx="196850" cy="236538"/>
          </a:xfrm>
          <a:custGeom>
            <a:avLst/>
            <a:gdLst/>
            <a:ahLst/>
            <a:cxnLst>
              <a:cxn ang="0">
                <a:pos x="27" y="137"/>
              </a:cxn>
              <a:cxn ang="0">
                <a:pos x="25" y="122"/>
              </a:cxn>
              <a:cxn ang="0">
                <a:pos x="16" y="111"/>
              </a:cxn>
              <a:cxn ang="0">
                <a:pos x="9" y="97"/>
              </a:cxn>
              <a:cxn ang="0">
                <a:pos x="3" y="83"/>
              </a:cxn>
              <a:cxn ang="0">
                <a:pos x="2" y="71"/>
              </a:cxn>
              <a:cxn ang="0">
                <a:pos x="2" y="52"/>
              </a:cxn>
              <a:cxn ang="0">
                <a:pos x="3" y="32"/>
              </a:cxn>
              <a:cxn ang="0">
                <a:pos x="5" y="23"/>
              </a:cxn>
              <a:cxn ang="0">
                <a:pos x="8" y="18"/>
              </a:cxn>
              <a:cxn ang="0">
                <a:pos x="11" y="15"/>
              </a:cxn>
              <a:cxn ang="0">
                <a:pos x="15" y="12"/>
              </a:cxn>
              <a:cxn ang="0">
                <a:pos x="48" y="0"/>
              </a:cxn>
              <a:cxn ang="0">
                <a:pos x="46" y="3"/>
              </a:cxn>
              <a:cxn ang="0">
                <a:pos x="46" y="6"/>
              </a:cxn>
              <a:cxn ang="0">
                <a:pos x="50" y="11"/>
              </a:cxn>
              <a:cxn ang="0">
                <a:pos x="56" y="12"/>
              </a:cxn>
              <a:cxn ang="0">
                <a:pos x="67" y="14"/>
              </a:cxn>
              <a:cxn ang="0">
                <a:pos x="76" y="12"/>
              </a:cxn>
              <a:cxn ang="0">
                <a:pos x="79" y="11"/>
              </a:cxn>
              <a:cxn ang="0">
                <a:pos x="110" y="28"/>
              </a:cxn>
              <a:cxn ang="0">
                <a:pos x="113" y="35"/>
              </a:cxn>
              <a:cxn ang="0">
                <a:pos x="108" y="46"/>
              </a:cxn>
              <a:cxn ang="0">
                <a:pos x="101" y="54"/>
              </a:cxn>
              <a:cxn ang="0">
                <a:pos x="98" y="54"/>
              </a:cxn>
              <a:cxn ang="0">
                <a:pos x="96" y="59"/>
              </a:cxn>
              <a:cxn ang="0">
                <a:pos x="93" y="65"/>
              </a:cxn>
              <a:cxn ang="0">
                <a:pos x="86" y="63"/>
              </a:cxn>
              <a:cxn ang="0">
                <a:pos x="83" y="68"/>
              </a:cxn>
              <a:cxn ang="0">
                <a:pos x="86" y="71"/>
              </a:cxn>
              <a:cxn ang="0">
                <a:pos x="84" y="74"/>
              </a:cxn>
              <a:cxn ang="0">
                <a:pos x="87" y="77"/>
              </a:cxn>
              <a:cxn ang="0">
                <a:pos x="86" y="79"/>
              </a:cxn>
              <a:cxn ang="0">
                <a:pos x="87" y="82"/>
              </a:cxn>
              <a:cxn ang="0">
                <a:pos x="124" y="89"/>
              </a:cxn>
              <a:cxn ang="0">
                <a:pos x="123" y="100"/>
              </a:cxn>
              <a:cxn ang="0">
                <a:pos x="111" y="103"/>
              </a:cxn>
              <a:cxn ang="0">
                <a:pos x="102" y="106"/>
              </a:cxn>
              <a:cxn ang="0">
                <a:pos x="98" y="117"/>
              </a:cxn>
              <a:cxn ang="0">
                <a:pos x="108" y="119"/>
              </a:cxn>
              <a:cxn ang="0">
                <a:pos x="101" y="133"/>
              </a:cxn>
              <a:cxn ang="0">
                <a:pos x="99" y="136"/>
              </a:cxn>
              <a:cxn ang="0">
                <a:pos x="99" y="140"/>
              </a:cxn>
              <a:cxn ang="0">
                <a:pos x="101" y="142"/>
              </a:cxn>
              <a:cxn ang="0">
                <a:pos x="104" y="142"/>
              </a:cxn>
              <a:cxn ang="0">
                <a:pos x="119" y="133"/>
              </a:cxn>
              <a:cxn ang="0">
                <a:pos x="120" y="136"/>
              </a:cxn>
              <a:cxn ang="0">
                <a:pos x="117" y="145"/>
              </a:cxn>
              <a:cxn ang="0">
                <a:pos x="105" y="146"/>
              </a:cxn>
              <a:cxn ang="0">
                <a:pos x="67" y="149"/>
              </a:cxn>
              <a:cxn ang="0">
                <a:pos x="46" y="149"/>
              </a:cxn>
              <a:cxn ang="0">
                <a:pos x="34" y="148"/>
              </a:cxn>
              <a:cxn ang="0">
                <a:pos x="24" y="145"/>
              </a:cxn>
            </a:cxnLst>
            <a:rect l="0" t="0" r="r" b="b"/>
            <a:pathLst>
              <a:path w="124" h="149">
                <a:moveTo>
                  <a:pt x="24" y="145"/>
                </a:moveTo>
                <a:lnTo>
                  <a:pt x="27" y="137"/>
                </a:lnTo>
                <a:lnTo>
                  <a:pt x="28" y="128"/>
                </a:lnTo>
                <a:lnTo>
                  <a:pt x="25" y="122"/>
                </a:lnTo>
                <a:lnTo>
                  <a:pt x="21" y="117"/>
                </a:lnTo>
                <a:lnTo>
                  <a:pt x="16" y="111"/>
                </a:lnTo>
                <a:lnTo>
                  <a:pt x="13" y="105"/>
                </a:lnTo>
                <a:lnTo>
                  <a:pt x="9" y="97"/>
                </a:lnTo>
                <a:lnTo>
                  <a:pt x="6" y="91"/>
                </a:lnTo>
                <a:lnTo>
                  <a:pt x="3" y="83"/>
                </a:lnTo>
                <a:lnTo>
                  <a:pt x="2" y="79"/>
                </a:lnTo>
                <a:lnTo>
                  <a:pt x="2" y="71"/>
                </a:lnTo>
                <a:lnTo>
                  <a:pt x="0" y="60"/>
                </a:lnTo>
                <a:lnTo>
                  <a:pt x="2" y="52"/>
                </a:lnTo>
                <a:lnTo>
                  <a:pt x="2" y="37"/>
                </a:lnTo>
                <a:lnTo>
                  <a:pt x="3" y="32"/>
                </a:lnTo>
                <a:lnTo>
                  <a:pt x="5" y="28"/>
                </a:lnTo>
                <a:lnTo>
                  <a:pt x="5" y="23"/>
                </a:lnTo>
                <a:lnTo>
                  <a:pt x="6" y="20"/>
                </a:lnTo>
                <a:lnTo>
                  <a:pt x="8" y="18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5" y="12"/>
                </a:lnTo>
                <a:lnTo>
                  <a:pt x="19" y="11"/>
                </a:lnTo>
                <a:lnTo>
                  <a:pt x="48" y="0"/>
                </a:lnTo>
                <a:lnTo>
                  <a:pt x="46" y="2"/>
                </a:lnTo>
                <a:lnTo>
                  <a:pt x="46" y="3"/>
                </a:lnTo>
                <a:lnTo>
                  <a:pt x="46" y="5"/>
                </a:lnTo>
                <a:lnTo>
                  <a:pt x="46" y="6"/>
                </a:lnTo>
                <a:lnTo>
                  <a:pt x="48" y="8"/>
                </a:lnTo>
                <a:lnTo>
                  <a:pt x="50" y="11"/>
                </a:lnTo>
                <a:lnTo>
                  <a:pt x="53" y="12"/>
                </a:lnTo>
                <a:lnTo>
                  <a:pt x="56" y="12"/>
                </a:lnTo>
                <a:lnTo>
                  <a:pt x="62" y="12"/>
                </a:lnTo>
                <a:lnTo>
                  <a:pt x="67" y="14"/>
                </a:lnTo>
                <a:lnTo>
                  <a:pt x="73" y="12"/>
                </a:lnTo>
                <a:lnTo>
                  <a:pt x="76" y="12"/>
                </a:lnTo>
                <a:lnTo>
                  <a:pt x="77" y="11"/>
                </a:lnTo>
                <a:lnTo>
                  <a:pt x="79" y="11"/>
                </a:lnTo>
                <a:lnTo>
                  <a:pt x="105" y="25"/>
                </a:lnTo>
                <a:lnTo>
                  <a:pt x="110" y="28"/>
                </a:lnTo>
                <a:lnTo>
                  <a:pt x="113" y="31"/>
                </a:lnTo>
                <a:lnTo>
                  <a:pt x="113" y="35"/>
                </a:lnTo>
                <a:lnTo>
                  <a:pt x="113" y="42"/>
                </a:lnTo>
                <a:lnTo>
                  <a:pt x="108" y="46"/>
                </a:lnTo>
                <a:lnTo>
                  <a:pt x="104" y="51"/>
                </a:lnTo>
                <a:lnTo>
                  <a:pt x="101" y="54"/>
                </a:lnTo>
                <a:lnTo>
                  <a:pt x="99" y="54"/>
                </a:lnTo>
                <a:lnTo>
                  <a:pt x="98" y="54"/>
                </a:lnTo>
                <a:lnTo>
                  <a:pt x="96" y="55"/>
                </a:lnTo>
                <a:lnTo>
                  <a:pt x="96" y="59"/>
                </a:lnTo>
                <a:lnTo>
                  <a:pt x="96" y="60"/>
                </a:lnTo>
                <a:lnTo>
                  <a:pt x="93" y="65"/>
                </a:lnTo>
                <a:lnTo>
                  <a:pt x="89" y="63"/>
                </a:lnTo>
                <a:lnTo>
                  <a:pt x="86" y="63"/>
                </a:lnTo>
                <a:lnTo>
                  <a:pt x="84" y="65"/>
                </a:lnTo>
                <a:lnTo>
                  <a:pt x="83" y="68"/>
                </a:lnTo>
                <a:lnTo>
                  <a:pt x="83" y="69"/>
                </a:lnTo>
                <a:lnTo>
                  <a:pt x="86" y="71"/>
                </a:lnTo>
                <a:lnTo>
                  <a:pt x="84" y="72"/>
                </a:lnTo>
                <a:lnTo>
                  <a:pt x="84" y="74"/>
                </a:lnTo>
                <a:lnTo>
                  <a:pt x="84" y="76"/>
                </a:lnTo>
                <a:lnTo>
                  <a:pt x="87" y="77"/>
                </a:lnTo>
                <a:lnTo>
                  <a:pt x="86" y="77"/>
                </a:lnTo>
                <a:lnTo>
                  <a:pt x="86" y="79"/>
                </a:lnTo>
                <a:lnTo>
                  <a:pt x="86" y="80"/>
                </a:lnTo>
                <a:lnTo>
                  <a:pt x="87" y="82"/>
                </a:lnTo>
                <a:lnTo>
                  <a:pt x="124" y="82"/>
                </a:lnTo>
                <a:lnTo>
                  <a:pt x="124" y="89"/>
                </a:lnTo>
                <a:lnTo>
                  <a:pt x="124" y="94"/>
                </a:lnTo>
                <a:lnTo>
                  <a:pt x="123" y="100"/>
                </a:lnTo>
                <a:lnTo>
                  <a:pt x="119" y="102"/>
                </a:lnTo>
                <a:lnTo>
                  <a:pt x="111" y="103"/>
                </a:lnTo>
                <a:lnTo>
                  <a:pt x="107" y="105"/>
                </a:lnTo>
                <a:lnTo>
                  <a:pt x="102" y="106"/>
                </a:lnTo>
                <a:lnTo>
                  <a:pt x="92" y="108"/>
                </a:lnTo>
                <a:lnTo>
                  <a:pt x="98" y="117"/>
                </a:lnTo>
                <a:lnTo>
                  <a:pt x="105" y="116"/>
                </a:lnTo>
                <a:lnTo>
                  <a:pt x="108" y="119"/>
                </a:lnTo>
                <a:lnTo>
                  <a:pt x="104" y="126"/>
                </a:lnTo>
                <a:lnTo>
                  <a:pt x="101" y="133"/>
                </a:lnTo>
                <a:lnTo>
                  <a:pt x="99" y="134"/>
                </a:lnTo>
                <a:lnTo>
                  <a:pt x="99" y="136"/>
                </a:lnTo>
                <a:lnTo>
                  <a:pt x="99" y="139"/>
                </a:lnTo>
                <a:lnTo>
                  <a:pt x="99" y="140"/>
                </a:lnTo>
                <a:lnTo>
                  <a:pt x="99" y="142"/>
                </a:lnTo>
                <a:lnTo>
                  <a:pt x="101" y="142"/>
                </a:lnTo>
                <a:lnTo>
                  <a:pt x="102" y="142"/>
                </a:lnTo>
                <a:lnTo>
                  <a:pt x="104" y="142"/>
                </a:lnTo>
                <a:lnTo>
                  <a:pt x="110" y="139"/>
                </a:lnTo>
                <a:lnTo>
                  <a:pt x="119" y="133"/>
                </a:lnTo>
                <a:lnTo>
                  <a:pt x="119" y="134"/>
                </a:lnTo>
                <a:lnTo>
                  <a:pt x="120" y="136"/>
                </a:lnTo>
                <a:lnTo>
                  <a:pt x="120" y="143"/>
                </a:lnTo>
                <a:lnTo>
                  <a:pt x="117" y="145"/>
                </a:lnTo>
                <a:lnTo>
                  <a:pt x="111" y="145"/>
                </a:lnTo>
                <a:lnTo>
                  <a:pt x="105" y="146"/>
                </a:lnTo>
                <a:lnTo>
                  <a:pt x="87" y="148"/>
                </a:lnTo>
                <a:lnTo>
                  <a:pt x="67" y="149"/>
                </a:lnTo>
                <a:lnTo>
                  <a:pt x="56" y="149"/>
                </a:lnTo>
                <a:lnTo>
                  <a:pt x="46" y="149"/>
                </a:lnTo>
                <a:lnTo>
                  <a:pt x="40" y="149"/>
                </a:lnTo>
                <a:lnTo>
                  <a:pt x="34" y="148"/>
                </a:lnTo>
                <a:lnTo>
                  <a:pt x="28" y="146"/>
                </a:lnTo>
                <a:lnTo>
                  <a:pt x="24" y="1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0" name="Freeform 420"/>
          <p:cNvSpPr>
            <a:spLocks/>
          </p:cNvSpPr>
          <p:nvPr/>
        </p:nvSpPr>
        <p:spPr bwMode="auto">
          <a:xfrm>
            <a:off x="1592263" y="2041525"/>
            <a:ext cx="136525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24"/>
              </a:cxn>
              <a:cxn ang="0">
                <a:pos x="30" y="34"/>
              </a:cxn>
              <a:cxn ang="0">
                <a:pos x="37" y="38"/>
              </a:cxn>
              <a:cxn ang="0">
                <a:pos x="42" y="41"/>
              </a:cxn>
              <a:cxn ang="0">
                <a:pos x="46" y="44"/>
              </a:cxn>
              <a:cxn ang="0">
                <a:pos x="50" y="44"/>
              </a:cxn>
              <a:cxn ang="0">
                <a:pos x="53" y="46"/>
              </a:cxn>
              <a:cxn ang="0">
                <a:pos x="61" y="46"/>
              </a:cxn>
              <a:cxn ang="0">
                <a:pos x="67" y="46"/>
              </a:cxn>
              <a:cxn ang="0">
                <a:pos x="86" y="46"/>
              </a:cxn>
            </a:cxnLst>
            <a:rect l="0" t="0" r="r" b="b"/>
            <a:pathLst>
              <a:path w="86" h="46">
                <a:moveTo>
                  <a:pt x="0" y="0"/>
                </a:moveTo>
                <a:lnTo>
                  <a:pt x="22" y="24"/>
                </a:lnTo>
                <a:lnTo>
                  <a:pt x="30" y="34"/>
                </a:lnTo>
                <a:lnTo>
                  <a:pt x="37" y="38"/>
                </a:lnTo>
                <a:lnTo>
                  <a:pt x="42" y="41"/>
                </a:lnTo>
                <a:lnTo>
                  <a:pt x="46" y="44"/>
                </a:lnTo>
                <a:lnTo>
                  <a:pt x="50" y="44"/>
                </a:lnTo>
                <a:lnTo>
                  <a:pt x="53" y="46"/>
                </a:lnTo>
                <a:lnTo>
                  <a:pt x="61" y="46"/>
                </a:lnTo>
                <a:lnTo>
                  <a:pt x="67" y="46"/>
                </a:lnTo>
                <a:lnTo>
                  <a:pt x="86" y="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1" name="Freeform 421"/>
          <p:cNvSpPr>
            <a:spLocks/>
          </p:cNvSpPr>
          <p:nvPr/>
        </p:nvSpPr>
        <p:spPr bwMode="auto">
          <a:xfrm>
            <a:off x="1651000" y="2014538"/>
            <a:ext cx="69850" cy="58737"/>
          </a:xfrm>
          <a:custGeom>
            <a:avLst/>
            <a:gdLst/>
            <a:ahLst/>
            <a:cxnLst>
              <a:cxn ang="0">
                <a:pos x="44" y="37"/>
              </a:cxn>
              <a:cxn ang="0">
                <a:pos x="33" y="37"/>
              </a:cxn>
              <a:cxn ang="0">
                <a:pos x="28" y="37"/>
              </a:cxn>
              <a:cxn ang="0">
                <a:pos x="24" y="37"/>
              </a:cxn>
              <a:cxn ang="0">
                <a:pos x="22" y="35"/>
              </a:cxn>
              <a:cxn ang="0">
                <a:pos x="21" y="35"/>
              </a:cxn>
              <a:cxn ang="0">
                <a:pos x="21" y="34"/>
              </a:cxn>
              <a:cxn ang="0">
                <a:pos x="18" y="29"/>
              </a:cxn>
              <a:cxn ang="0">
                <a:pos x="0" y="0"/>
              </a:cxn>
            </a:cxnLst>
            <a:rect l="0" t="0" r="r" b="b"/>
            <a:pathLst>
              <a:path w="44" h="37">
                <a:moveTo>
                  <a:pt x="44" y="37"/>
                </a:moveTo>
                <a:lnTo>
                  <a:pt x="33" y="37"/>
                </a:lnTo>
                <a:lnTo>
                  <a:pt x="28" y="37"/>
                </a:lnTo>
                <a:lnTo>
                  <a:pt x="24" y="37"/>
                </a:lnTo>
                <a:lnTo>
                  <a:pt x="22" y="35"/>
                </a:lnTo>
                <a:lnTo>
                  <a:pt x="21" y="35"/>
                </a:lnTo>
                <a:lnTo>
                  <a:pt x="21" y="34"/>
                </a:lnTo>
                <a:lnTo>
                  <a:pt x="18" y="2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2" name="Freeform 422"/>
          <p:cNvSpPr>
            <a:spLocks/>
          </p:cNvSpPr>
          <p:nvPr/>
        </p:nvSpPr>
        <p:spPr bwMode="auto">
          <a:xfrm>
            <a:off x="1257300" y="2466975"/>
            <a:ext cx="58738" cy="171450"/>
          </a:xfrm>
          <a:custGeom>
            <a:avLst/>
            <a:gdLst/>
            <a:ahLst/>
            <a:cxnLst>
              <a:cxn ang="0">
                <a:pos x="35" y="103"/>
              </a:cxn>
              <a:cxn ang="0">
                <a:pos x="34" y="103"/>
              </a:cxn>
              <a:cxn ang="0">
                <a:pos x="32" y="103"/>
              </a:cxn>
              <a:cxn ang="0">
                <a:pos x="29" y="102"/>
              </a:cxn>
              <a:cxn ang="0">
                <a:pos x="25" y="103"/>
              </a:cxn>
              <a:cxn ang="0">
                <a:pos x="23" y="103"/>
              </a:cxn>
              <a:cxn ang="0">
                <a:pos x="20" y="105"/>
              </a:cxn>
              <a:cxn ang="0">
                <a:pos x="19" y="106"/>
              </a:cxn>
              <a:cxn ang="0">
                <a:pos x="16" y="108"/>
              </a:cxn>
              <a:cxn ang="0">
                <a:pos x="14" y="108"/>
              </a:cxn>
              <a:cxn ang="0">
                <a:pos x="16" y="108"/>
              </a:cxn>
              <a:cxn ang="0">
                <a:pos x="16" y="95"/>
              </a:cxn>
              <a:cxn ang="0">
                <a:pos x="14" y="91"/>
              </a:cxn>
              <a:cxn ang="0">
                <a:pos x="13" y="85"/>
              </a:cxn>
              <a:cxn ang="0">
                <a:pos x="8" y="72"/>
              </a:cxn>
              <a:cxn ang="0">
                <a:pos x="7" y="63"/>
              </a:cxn>
              <a:cxn ang="0">
                <a:pos x="4" y="51"/>
              </a:cxn>
              <a:cxn ang="0">
                <a:pos x="4" y="40"/>
              </a:cxn>
              <a:cxn ang="0">
                <a:pos x="4" y="29"/>
              </a:cxn>
              <a:cxn ang="0">
                <a:pos x="3" y="24"/>
              </a:cxn>
              <a:cxn ang="0">
                <a:pos x="0" y="17"/>
              </a:cxn>
              <a:cxn ang="0">
                <a:pos x="0" y="9"/>
              </a:cxn>
              <a:cxn ang="0">
                <a:pos x="0" y="1"/>
              </a:cxn>
              <a:cxn ang="0">
                <a:pos x="16" y="1"/>
              </a:cxn>
              <a:cxn ang="0">
                <a:pos x="32" y="0"/>
              </a:cxn>
              <a:cxn ang="0">
                <a:pos x="32" y="7"/>
              </a:cxn>
              <a:cxn ang="0">
                <a:pos x="32" y="15"/>
              </a:cxn>
              <a:cxn ang="0">
                <a:pos x="32" y="23"/>
              </a:cxn>
              <a:cxn ang="0">
                <a:pos x="32" y="28"/>
              </a:cxn>
              <a:cxn ang="0">
                <a:pos x="32" y="31"/>
              </a:cxn>
              <a:cxn ang="0">
                <a:pos x="32" y="38"/>
              </a:cxn>
              <a:cxn ang="0">
                <a:pos x="34" y="46"/>
              </a:cxn>
              <a:cxn ang="0">
                <a:pos x="35" y="54"/>
              </a:cxn>
              <a:cxn ang="0">
                <a:pos x="37" y="63"/>
              </a:cxn>
              <a:cxn ang="0">
                <a:pos x="35" y="72"/>
              </a:cxn>
              <a:cxn ang="0">
                <a:pos x="35" y="83"/>
              </a:cxn>
              <a:cxn ang="0">
                <a:pos x="34" y="89"/>
              </a:cxn>
              <a:cxn ang="0">
                <a:pos x="34" y="94"/>
              </a:cxn>
              <a:cxn ang="0">
                <a:pos x="34" y="100"/>
              </a:cxn>
              <a:cxn ang="0">
                <a:pos x="35" y="103"/>
              </a:cxn>
            </a:cxnLst>
            <a:rect l="0" t="0" r="r" b="b"/>
            <a:pathLst>
              <a:path w="37" h="108">
                <a:moveTo>
                  <a:pt x="35" y="103"/>
                </a:moveTo>
                <a:lnTo>
                  <a:pt x="34" y="103"/>
                </a:lnTo>
                <a:lnTo>
                  <a:pt x="32" y="103"/>
                </a:lnTo>
                <a:lnTo>
                  <a:pt x="29" y="102"/>
                </a:lnTo>
                <a:lnTo>
                  <a:pt x="25" y="103"/>
                </a:lnTo>
                <a:lnTo>
                  <a:pt x="23" y="103"/>
                </a:lnTo>
                <a:lnTo>
                  <a:pt x="20" y="105"/>
                </a:lnTo>
                <a:lnTo>
                  <a:pt x="19" y="106"/>
                </a:lnTo>
                <a:lnTo>
                  <a:pt x="16" y="108"/>
                </a:lnTo>
                <a:lnTo>
                  <a:pt x="14" y="108"/>
                </a:lnTo>
                <a:lnTo>
                  <a:pt x="16" y="108"/>
                </a:lnTo>
                <a:lnTo>
                  <a:pt x="16" y="95"/>
                </a:lnTo>
                <a:lnTo>
                  <a:pt x="14" y="91"/>
                </a:lnTo>
                <a:lnTo>
                  <a:pt x="13" y="85"/>
                </a:lnTo>
                <a:lnTo>
                  <a:pt x="8" y="72"/>
                </a:lnTo>
                <a:lnTo>
                  <a:pt x="7" y="63"/>
                </a:lnTo>
                <a:lnTo>
                  <a:pt x="4" y="51"/>
                </a:lnTo>
                <a:lnTo>
                  <a:pt x="4" y="40"/>
                </a:lnTo>
                <a:lnTo>
                  <a:pt x="4" y="29"/>
                </a:lnTo>
                <a:lnTo>
                  <a:pt x="3" y="24"/>
                </a:lnTo>
                <a:lnTo>
                  <a:pt x="0" y="17"/>
                </a:lnTo>
                <a:lnTo>
                  <a:pt x="0" y="9"/>
                </a:lnTo>
                <a:lnTo>
                  <a:pt x="0" y="1"/>
                </a:lnTo>
                <a:lnTo>
                  <a:pt x="16" y="1"/>
                </a:lnTo>
                <a:lnTo>
                  <a:pt x="32" y="0"/>
                </a:lnTo>
                <a:lnTo>
                  <a:pt x="32" y="7"/>
                </a:lnTo>
                <a:lnTo>
                  <a:pt x="32" y="15"/>
                </a:lnTo>
                <a:lnTo>
                  <a:pt x="32" y="23"/>
                </a:lnTo>
                <a:lnTo>
                  <a:pt x="32" y="28"/>
                </a:lnTo>
                <a:lnTo>
                  <a:pt x="32" y="31"/>
                </a:lnTo>
                <a:lnTo>
                  <a:pt x="32" y="38"/>
                </a:lnTo>
                <a:lnTo>
                  <a:pt x="34" y="46"/>
                </a:lnTo>
                <a:lnTo>
                  <a:pt x="35" y="54"/>
                </a:lnTo>
                <a:lnTo>
                  <a:pt x="37" y="63"/>
                </a:lnTo>
                <a:lnTo>
                  <a:pt x="35" y="72"/>
                </a:lnTo>
                <a:lnTo>
                  <a:pt x="35" y="83"/>
                </a:lnTo>
                <a:lnTo>
                  <a:pt x="34" y="89"/>
                </a:lnTo>
                <a:lnTo>
                  <a:pt x="34" y="94"/>
                </a:lnTo>
                <a:lnTo>
                  <a:pt x="34" y="100"/>
                </a:lnTo>
                <a:lnTo>
                  <a:pt x="35" y="103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3" name="Freeform 423"/>
          <p:cNvSpPr>
            <a:spLocks/>
          </p:cNvSpPr>
          <p:nvPr/>
        </p:nvSpPr>
        <p:spPr bwMode="auto">
          <a:xfrm>
            <a:off x="1257300" y="2466975"/>
            <a:ext cx="58738" cy="171450"/>
          </a:xfrm>
          <a:custGeom>
            <a:avLst/>
            <a:gdLst/>
            <a:ahLst/>
            <a:cxnLst>
              <a:cxn ang="0">
                <a:pos x="35" y="103"/>
              </a:cxn>
              <a:cxn ang="0">
                <a:pos x="34" y="103"/>
              </a:cxn>
              <a:cxn ang="0">
                <a:pos x="32" y="103"/>
              </a:cxn>
              <a:cxn ang="0">
                <a:pos x="29" y="102"/>
              </a:cxn>
              <a:cxn ang="0">
                <a:pos x="25" y="103"/>
              </a:cxn>
              <a:cxn ang="0">
                <a:pos x="23" y="103"/>
              </a:cxn>
              <a:cxn ang="0">
                <a:pos x="20" y="105"/>
              </a:cxn>
              <a:cxn ang="0">
                <a:pos x="19" y="106"/>
              </a:cxn>
              <a:cxn ang="0">
                <a:pos x="16" y="108"/>
              </a:cxn>
              <a:cxn ang="0">
                <a:pos x="14" y="108"/>
              </a:cxn>
              <a:cxn ang="0">
                <a:pos x="16" y="108"/>
              </a:cxn>
              <a:cxn ang="0">
                <a:pos x="16" y="95"/>
              </a:cxn>
              <a:cxn ang="0">
                <a:pos x="14" y="91"/>
              </a:cxn>
              <a:cxn ang="0">
                <a:pos x="13" y="85"/>
              </a:cxn>
              <a:cxn ang="0">
                <a:pos x="8" y="72"/>
              </a:cxn>
              <a:cxn ang="0">
                <a:pos x="7" y="63"/>
              </a:cxn>
              <a:cxn ang="0">
                <a:pos x="4" y="51"/>
              </a:cxn>
              <a:cxn ang="0">
                <a:pos x="4" y="40"/>
              </a:cxn>
              <a:cxn ang="0">
                <a:pos x="4" y="29"/>
              </a:cxn>
              <a:cxn ang="0">
                <a:pos x="3" y="24"/>
              </a:cxn>
              <a:cxn ang="0">
                <a:pos x="0" y="17"/>
              </a:cxn>
              <a:cxn ang="0">
                <a:pos x="0" y="9"/>
              </a:cxn>
              <a:cxn ang="0">
                <a:pos x="0" y="1"/>
              </a:cxn>
              <a:cxn ang="0">
                <a:pos x="16" y="1"/>
              </a:cxn>
              <a:cxn ang="0">
                <a:pos x="32" y="0"/>
              </a:cxn>
              <a:cxn ang="0">
                <a:pos x="32" y="7"/>
              </a:cxn>
              <a:cxn ang="0">
                <a:pos x="32" y="15"/>
              </a:cxn>
              <a:cxn ang="0">
                <a:pos x="32" y="23"/>
              </a:cxn>
              <a:cxn ang="0">
                <a:pos x="32" y="28"/>
              </a:cxn>
              <a:cxn ang="0">
                <a:pos x="32" y="31"/>
              </a:cxn>
              <a:cxn ang="0">
                <a:pos x="32" y="38"/>
              </a:cxn>
              <a:cxn ang="0">
                <a:pos x="34" y="46"/>
              </a:cxn>
              <a:cxn ang="0">
                <a:pos x="35" y="54"/>
              </a:cxn>
              <a:cxn ang="0">
                <a:pos x="37" y="63"/>
              </a:cxn>
              <a:cxn ang="0">
                <a:pos x="35" y="72"/>
              </a:cxn>
              <a:cxn ang="0">
                <a:pos x="35" y="83"/>
              </a:cxn>
              <a:cxn ang="0">
                <a:pos x="34" y="89"/>
              </a:cxn>
              <a:cxn ang="0">
                <a:pos x="34" y="94"/>
              </a:cxn>
              <a:cxn ang="0">
                <a:pos x="34" y="100"/>
              </a:cxn>
              <a:cxn ang="0">
                <a:pos x="35" y="103"/>
              </a:cxn>
            </a:cxnLst>
            <a:rect l="0" t="0" r="r" b="b"/>
            <a:pathLst>
              <a:path w="37" h="108">
                <a:moveTo>
                  <a:pt x="35" y="103"/>
                </a:moveTo>
                <a:lnTo>
                  <a:pt x="34" y="103"/>
                </a:lnTo>
                <a:lnTo>
                  <a:pt x="32" y="103"/>
                </a:lnTo>
                <a:lnTo>
                  <a:pt x="29" y="102"/>
                </a:lnTo>
                <a:lnTo>
                  <a:pt x="25" y="103"/>
                </a:lnTo>
                <a:lnTo>
                  <a:pt x="23" y="103"/>
                </a:lnTo>
                <a:lnTo>
                  <a:pt x="20" y="105"/>
                </a:lnTo>
                <a:lnTo>
                  <a:pt x="19" y="106"/>
                </a:lnTo>
                <a:lnTo>
                  <a:pt x="16" y="108"/>
                </a:lnTo>
                <a:lnTo>
                  <a:pt x="14" y="108"/>
                </a:lnTo>
                <a:lnTo>
                  <a:pt x="16" y="108"/>
                </a:lnTo>
                <a:lnTo>
                  <a:pt x="16" y="95"/>
                </a:lnTo>
                <a:lnTo>
                  <a:pt x="14" y="91"/>
                </a:lnTo>
                <a:lnTo>
                  <a:pt x="13" y="85"/>
                </a:lnTo>
                <a:lnTo>
                  <a:pt x="8" y="72"/>
                </a:lnTo>
                <a:lnTo>
                  <a:pt x="7" y="63"/>
                </a:lnTo>
                <a:lnTo>
                  <a:pt x="4" y="51"/>
                </a:lnTo>
                <a:lnTo>
                  <a:pt x="4" y="40"/>
                </a:lnTo>
                <a:lnTo>
                  <a:pt x="4" y="29"/>
                </a:lnTo>
                <a:lnTo>
                  <a:pt x="3" y="24"/>
                </a:lnTo>
                <a:lnTo>
                  <a:pt x="0" y="17"/>
                </a:lnTo>
                <a:lnTo>
                  <a:pt x="0" y="9"/>
                </a:lnTo>
                <a:lnTo>
                  <a:pt x="0" y="1"/>
                </a:lnTo>
                <a:lnTo>
                  <a:pt x="16" y="1"/>
                </a:lnTo>
                <a:lnTo>
                  <a:pt x="32" y="0"/>
                </a:lnTo>
                <a:lnTo>
                  <a:pt x="32" y="7"/>
                </a:lnTo>
                <a:lnTo>
                  <a:pt x="32" y="15"/>
                </a:lnTo>
                <a:lnTo>
                  <a:pt x="32" y="23"/>
                </a:lnTo>
                <a:lnTo>
                  <a:pt x="32" y="28"/>
                </a:lnTo>
                <a:lnTo>
                  <a:pt x="32" y="31"/>
                </a:lnTo>
                <a:lnTo>
                  <a:pt x="32" y="38"/>
                </a:lnTo>
                <a:lnTo>
                  <a:pt x="34" y="46"/>
                </a:lnTo>
                <a:lnTo>
                  <a:pt x="35" y="54"/>
                </a:lnTo>
                <a:lnTo>
                  <a:pt x="37" y="63"/>
                </a:lnTo>
                <a:lnTo>
                  <a:pt x="35" y="72"/>
                </a:lnTo>
                <a:lnTo>
                  <a:pt x="35" y="83"/>
                </a:lnTo>
                <a:lnTo>
                  <a:pt x="34" y="89"/>
                </a:lnTo>
                <a:lnTo>
                  <a:pt x="34" y="94"/>
                </a:lnTo>
                <a:lnTo>
                  <a:pt x="34" y="100"/>
                </a:lnTo>
                <a:lnTo>
                  <a:pt x="35" y="10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4" name="Freeform 424"/>
          <p:cNvSpPr>
            <a:spLocks/>
          </p:cNvSpPr>
          <p:nvPr/>
        </p:nvSpPr>
        <p:spPr bwMode="auto">
          <a:xfrm>
            <a:off x="1277938" y="2628900"/>
            <a:ext cx="63500" cy="55563"/>
          </a:xfrm>
          <a:custGeom>
            <a:avLst/>
            <a:gdLst/>
            <a:ahLst/>
            <a:cxnLst>
              <a:cxn ang="0">
                <a:pos x="3" y="6"/>
              </a:cxn>
              <a:cxn ang="0">
                <a:pos x="7" y="3"/>
              </a:cxn>
              <a:cxn ang="0">
                <a:pos x="12" y="1"/>
              </a:cxn>
              <a:cxn ang="0">
                <a:pos x="19" y="1"/>
              </a:cxn>
              <a:cxn ang="0">
                <a:pos x="22" y="1"/>
              </a:cxn>
              <a:cxn ang="0">
                <a:pos x="24" y="4"/>
              </a:cxn>
              <a:cxn ang="0">
                <a:pos x="21" y="4"/>
              </a:cxn>
              <a:cxn ang="0">
                <a:pos x="16" y="4"/>
              </a:cxn>
              <a:cxn ang="0">
                <a:pos x="12" y="6"/>
              </a:cxn>
              <a:cxn ang="0">
                <a:pos x="7" y="7"/>
              </a:cxn>
              <a:cxn ang="0">
                <a:pos x="6" y="10"/>
              </a:cxn>
              <a:cxn ang="0">
                <a:pos x="6" y="13"/>
              </a:cxn>
              <a:cxn ang="0">
                <a:pos x="7" y="18"/>
              </a:cxn>
              <a:cxn ang="0">
                <a:pos x="12" y="21"/>
              </a:cxn>
              <a:cxn ang="0">
                <a:pos x="16" y="24"/>
              </a:cxn>
              <a:cxn ang="0">
                <a:pos x="19" y="26"/>
              </a:cxn>
              <a:cxn ang="0">
                <a:pos x="24" y="26"/>
              </a:cxn>
              <a:cxn ang="0">
                <a:pos x="28" y="24"/>
              </a:cxn>
              <a:cxn ang="0">
                <a:pos x="31" y="23"/>
              </a:cxn>
              <a:cxn ang="0">
                <a:pos x="32" y="20"/>
              </a:cxn>
              <a:cxn ang="0">
                <a:pos x="31" y="15"/>
              </a:cxn>
              <a:cxn ang="0">
                <a:pos x="35" y="20"/>
              </a:cxn>
              <a:cxn ang="0">
                <a:pos x="38" y="27"/>
              </a:cxn>
              <a:cxn ang="0">
                <a:pos x="38" y="30"/>
              </a:cxn>
              <a:cxn ang="0">
                <a:pos x="37" y="33"/>
              </a:cxn>
              <a:cxn ang="0">
                <a:pos x="32" y="35"/>
              </a:cxn>
              <a:cxn ang="0">
                <a:pos x="26" y="35"/>
              </a:cxn>
              <a:cxn ang="0">
                <a:pos x="22" y="35"/>
              </a:cxn>
              <a:cxn ang="0">
                <a:pos x="12" y="29"/>
              </a:cxn>
              <a:cxn ang="0">
                <a:pos x="1" y="18"/>
              </a:cxn>
              <a:cxn ang="0">
                <a:pos x="0" y="15"/>
              </a:cxn>
              <a:cxn ang="0">
                <a:pos x="1" y="7"/>
              </a:cxn>
            </a:cxnLst>
            <a:rect l="0" t="0" r="r" b="b"/>
            <a:pathLst>
              <a:path w="40" h="35">
                <a:moveTo>
                  <a:pt x="1" y="6"/>
                </a:moveTo>
                <a:lnTo>
                  <a:pt x="3" y="6"/>
                </a:lnTo>
                <a:lnTo>
                  <a:pt x="6" y="4"/>
                </a:lnTo>
                <a:lnTo>
                  <a:pt x="7" y="3"/>
                </a:lnTo>
                <a:lnTo>
                  <a:pt x="10" y="1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1" y="1"/>
                </a:lnTo>
                <a:lnTo>
                  <a:pt x="22" y="1"/>
                </a:lnTo>
                <a:lnTo>
                  <a:pt x="22" y="3"/>
                </a:lnTo>
                <a:lnTo>
                  <a:pt x="24" y="4"/>
                </a:lnTo>
                <a:lnTo>
                  <a:pt x="24" y="6"/>
                </a:lnTo>
                <a:lnTo>
                  <a:pt x="21" y="4"/>
                </a:lnTo>
                <a:lnTo>
                  <a:pt x="19" y="4"/>
                </a:lnTo>
                <a:lnTo>
                  <a:pt x="16" y="4"/>
                </a:lnTo>
                <a:lnTo>
                  <a:pt x="15" y="4"/>
                </a:lnTo>
                <a:lnTo>
                  <a:pt x="12" y="6"/>
                </a:lnTo>
                <a:lnTo>
                  <a:pt x="9" y="6"/>
                </a:lnTo>
                <a:lnTo>
                  <a:pt x="7" y="7"/>
                </a:lnTo>
                <a:lnTo>
                  <a:pt x="7" y="9"/>
                </a:lnTo>
                <a:lnTo>
                  <a:pt x="6" y="10"/>
                </a:lnTo>
                <a:lnTo>
                  <a:pt x="6" y="12"/>
                </a:lnTo>
                <a:lnTo>
                  <a:pt x="6" y="13"/>
                </a:lnTo>
                <a:lnTo>
                  <a:pt x="6" y="16"/>
                </a:lnTo>
                <a:lnTo>
                  <a:pt x="7" y="18"/>
                </a:lnTo>
                <a:lnTo>
                  <a:pt x="9" y="20"/>
                </a:lnTo>
                <a:lnTo>
                  <a:pt x="12" y="21"/>
                </a:lnTo>
                <a:lnTo>
                  <a:pt x="15" y="24"/>
                </a:lnTo>
                <a:lnTo>
                  <a:pt x="16" y="24"/>
                </a:lnTo>
                <a:lnTo>
                  <a:pt x="18" y="26"/>
                </a:lnTo>
                <a:lnTo>
                  <a:pt x="19" y="26"/>
                </a:lnTo>
                <a:lnTo>
                  <a:pt x="21" y="26"/>
                </a:lnTo>
                <a:lnTo>
                  <a:pt x="24" y="26"/>
                </a:lnTo>
                <a:lnTo>
                  <a:pt x="26" y="26"/>
                </a:lnTo>
                <a:lnTo>
                  <a:pt x="28" y="24"/>
                </a:lnTo>
                <a:lnTo>
                  <a:pt x="29" y="24"/>
                </a:lnTo>
                <a:lnTo>
                  <a:pt x="31" y="23"/>
                </a:lnTo>
                <a:lnTo>
                  <a:pt x="32" y="23"/>
                </a:lnTo>
                <a:lnTo>
                  <a:pt x="32" y="20"/>
                </a:lnTo>
                <a:lnTo>
                  <a:pt x="32" y="16"/>
                </a:lnTo>
                <a:lnTo>
                  <a:pt x="31" y="15"/>
                </a:lnTo>
                <a:lnTo>
                  <a:pt x="34" y="16"/>
                </a:lnTo>
                <a:lnTo>
                  <a:pt x="35" y="20"/>
                </a:lnTo>
                <a:lnTo>
                  <a:pt x="38" y="24"/>
                </a:lnTo>
                <a:lnTo>
                  <a:pt x="38" y="27"/>
                </a:lnTo>
                <a:lnTo>
                  <a:pt x="40" y="30"/>
                </a:lnTo>
                <a:lnTo>
                  <a:pt x="38" y="30"/>
                </a:lnTo>
                <a:lnTo>
                  <a:pt x="38" y="33"/>
                </a:lnTo>
                <a:lnTo>
                  <a:pt x="37" y="33"/>
                </a:lnTo>
                <a:lnTo>
                  <a:pt x="35" y="35"/>
                </a:lnTo>
                <a:lnTo>
                  <a:pt x="32" y="35"/>
                </a:lnTo>
                <a:lnTo>
                  <a:pt x="29" y="35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19" y="33"/>
                </a:lnTo>
                <a:lnTo>
                  <a:pt x="12" y="29"/>
                </a:lnTo>
                <a:lnTo>
                  <a:pt x="1" y="20"/>
                </a:lnTo>
                <a:lnTo>
                  <a:pt x="1" y="18"/>
                </a:lnTo>
                <a:lnTo>
                  <a:pt x="1" y="16"/>
                </a:lnTo>
                <a:lnTo>
                  <a:pt x="0" y="15"/>
                </a:lnTo>
                <a:lnTo>
                  <a:pt x="1" y="12"/>
                </a:lnTo>
                <a:lnTo>
                  <a:pt x="1" y="7"/>
                </a:lnTo>
                <a:lnTo>
                  <a:pt x="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5" name="Freeform 425"/>
          <p:cNvSpPr>
            <a:spLocks/>
          </p:cNvSpPr>
          <p:nvPr/>
        </p:nvSpPr>
        <p:spPr bwMode="auto">
          <a:xfrm>
            <a:off x="1277938" y="2628900"/>
            <a:ext cx="63500" cy="55563"/>
          </a:xfrm>
          <a:custGeom>
            <a:avLst/>
            <a:gdLst/>
            <a:ahLst/>
            <a:cxnLst>
              <a:cxn ang="0">
                <a:pos x="3" y="6"/>
              </a:cxn>
              <a:cxn ang="0">
                <a:pos x="7" y="3"/>
              </a:cxn>
              <a:cxn ang="0">
                <a:pos x="12" y="1"/>
              </a:cxn>
              <a:cxn ang="0">
                <a:pos x="19" y="1"/>
              </a:cxn>
              <a:cxn ang="0">
                <a:pos x="22" y="1"/>
              </a:cxn>
              <a:cxn ang="0">
                <a:pos x="24" y="4"/>
              </a:cxn>
              <a:cxn ang="0">
                <a:pos x="21" y="4"/>
              </a:cxn>
              <a:cxn ang="0">
                <a:pos x="16" y="4"/>
              </a:cxn>
              <a:cxn ang="0">
                <a:pos x="12" y="6"/>
              </a:cxn>
              <a:cxn ang="0">
                <a:pos x="7" y="7"/>
              </a:cxn>
              <a:cxn ang="0">
                <a:pos x="6" y="10"/>
              </a:cxn>
              <a:cxn ang="0">
                <a:pos x="6" y="13"/>
              </a:cxn>
              <a:cxn ang="0">
                <a:pos x="7" y="18"/>
              </a:cxn>
              <a:cxn ang="0">
                <a:pos x="12" y="21"/>
              </a:cxn>
              <a:cxn ang="0">
                <a:pos x="16" y="24"/>
              </a:cxn>
              <a:cxn ang="0">
                <a:pos x="19" y="26"/>
              </a:cxn>
              <a:cxn ang="0">
                <a:pos x="24" y="26"/>
              </a:cxn>
              <a:cxn ang="0">
                <a:pos x="28" y="24"/>
              </a:cxn>
              <a:cxn ang="0">
                <a:pos x="31" y="23"/>
              </a:cxn>
              <a:cxn ang="0">
                <a:pos x="32" y="20"/>
              </a:cxn>
              <a:cxn ang="0">
                <a:pos x="31" y="15"/>
              </a:cxn>
              <a:cxn ang="0">
                <a:pos x="35" y="20"/>
              </a:cxn>
              <a:cxn ang="0">
                <a:pos x="38" y="27"/>
              </a:cxn>
              <a:cxn ang="0">
                <a:pos x="38" y="30"/>
              </a:cxn>
              <a:cxn ang="0">
                <a:pos x="37" y="33"/>
              </a:cxn>
              <a:cxn ang="0">
                <a:pos x="32" y="35"/>
              </a:cxn>
              <a:cxn ang="0">
                <a:pos x="26" y="35"/>
              </a:cxn>
              <a:cxn ang="0">
                <a:pos x="22" y="35"/>
              </a:cxn>
              <a:cxn ang="0">
                <a:pos x="12" y="29"/>
              </a:cxn>
              <a:cxn ang="0">
                <a:pos x="1" y="18"/>
              </a:cxn>
              <a:cxn ang="0">
                <a:pos x="0" y="15"/>
              </a:cxn>
              <a:cxn ang="0">
                <a:pos x="1" y="7"/>
              </a:cxn>
            </a:cxnLst>
            <a:rect l="0" t="0" r="r" b="b"/>
            <a:pathLst>
              <a:path w="40" h="35">
                <a:moveTo>
                  <a:pt x="1" y="6"/>
                </a:moveTo>
                <a:lnTo>
                  <a:pt x="3" y="6"/>
                </a:lnTo>
                <a:lnTo>
                  <a:pt x="6" y="4"/>
                </a:lnTo>
                <a:lnTo>
                  <a:pt x="7" y="3"/>
                </a:lnTo>
                <a:lnTo>
                  <a:pt x="10" y="1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1" y="1"/>
                </a:lnTo>
                <a:lnTo>
                  <a:pt x="22" y="1"/>
                </a:lnTo>
                <a:lnTo>
                  <a:pt x="22" y="3"/>
                </a:lnTo>
                <a:lnTo>
                  <a:pt x="24" y="4"/>
                </a:lnTo>
                <a:lnTo>
                  <a:pt x="24" y="6"/>
                </a:lnTo>
                <a:lnTo>
                  <a:pt x="21" y="4"/>
                </a:lnTo>
                <a:lnTo>
                  <a:pt x="19" y="4"/>
                </a:lnTo>
                <a:lnTo>
                  <a:pt x="16" y="4"/>
                </a:lnTo>
                <a:lnTo>
                  <a:pt x="15" y="4"/>
                </a:lnTo>
                <a:lnTo>
                  <a:pt x="12" y="6"/>
                </a:lnTo>
                <a:lnTo>
                  <a:pt x="9" y="6"/>
                </a:lnTo>
                <a:lnTo>
                  <a:pt x="7" y="7"/>
                </a:lnTo>
                <a:lnTo>
                  <a:pt x="7" y="9"/>
                </a:lnTo>
                <a:lnTo>
                  <a:pt x="6" y="10"/>
                </a:lnTo>
                <a:lnTo>
                  <a:pt x="6" y="12"/>
                </a:lnTo>
                <a:lnTo>
                  <a:pt x="6" y="13"/>
                </a:lnTo>
                <a:lnTo>
                  <a:pt x="6" y="16"/>
                </a:lnTo>
                <a:lnTo>
                  <a:pt x="7" y="18"/>
                </a:lnTo>
                <a:lnTo>
                  <a:pt x="9" y="20"/>
                </a:lnTo>
                <a:lnTo>
                  <a:pt x="12" y="21"/>
                </a:lnTo>
                <a:lnTo>
                  <a:pt x="15" y="24"/>
                </a:lnTo>
                <a:lnTo>
                  <a:pt x="16" y="24"/>
                </a:lnTo>
                <a:lnTo>
                  <a:pt x="18" y="26"/>
                </a:lnTo>
                <a:lnTo>
                  <a:pt x="19" y="26"/>
                </a:lnTo>
                <a:lnTo>
                  <a:pt x="21" y="26"/>
                </a:lnTo>
                <a:lnTo>
                  <a:pt x="24" y="26"/>
                </a:lnTo>
                <a:lnTo>
                  <a:pt x="26" y="26"/>
                </a:lnTo>
                <a:lnTo>
                  <a:pt x="28" y="24"/>
                </a:lnTo>
                <a:lnTo>
                  <a:pt x="29" y="24"/>
                </a:lnTo>
                <a:lnTo>
                  <a:pt x="31" y="23"/>
                </a:lnTo>
                <a:lnTo>
                  <a:pt x="32" y="23"/>
                </a:lnTo>
                <a:lnTo>
                  <a:pt x="32" y="20"/>
                </a:lnTo>
                <a:lnTo>
                  <a:pt x="32" y="16"/>
                </a:lnTo>
                <a:lnTo>
                  <a:pt x="31" y="15"/>
                </a:lnTo>
                <a:lnTo>
                  <a:pt x="34" y="16"/>
                </a:lnTo>
                <a:lnTo>
                  <a:pt x="35" y="20"/>
                </a:lnTo>
                <a:lnTo>
                  <a:pt x="38" y="24"/>
                </a:lnTo>
                <a:lnTo>
                  <a:pt x="38" y="27"/>
                </a:lnTo>
                <a:lnTo>
                  <a:pt x="40" y="30"/>
                </a:lnTo>
                <a:lnTo>
                  <a:pt x="38" y="30"/>
                </a:lnTo>
                <a:lnTo>
                  <a:pt x="38" y="33"/>
                </a:lnTo>
                <a:lnTo>
                  <a:pt x="37" y="33"/>
                </a:lnTo>
                <a:lnTo>
                  <a:pt x="35" y="35"/>
                </a:lnTo>
                <a:lnTo>
                  <a:pt x="32" y="35"/>
                </a:lnTo>
                <a:lnTo>
                  <a:pt x="29" y="35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19" y="33"/>
                </a:lnTo>
                <a:lnTo>
                  <a:pt x="12" y="29"/>
                </a:lnTo>
                <a:lnTo>
                  <a:pt x="1" y="20"/>
                </a:lnTo>
                <a:lnTo>
                  <a:pt x="1" y="18"/>
                </a:lnTo>
                <a:lnTo>
                  <a:pt x="1" y="16"/>
                </a:lnTo>
                <a:lnTo>
                  <a:pt x="0" y="15"/>
                </a:lnTo>
                <a:lnTo>
                  <a:pt x="1" y="12"/>
                </a:lnTo>
                <a:lnTo>
                  <a:pt x="1" y="7"/>
                </a:lnTo>
                <a:lnTo>
                  <a:pt x="1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6" name="Freeform 426"/>
          <p:cNvSpPr>
            <a:spLocks/>
          </p:cNvSpPr>
          <p:nvPr/>
        </p:nvSpPr>
        <p:spPr bwMode="auto">
          <a:xfrm>
            <a:off x="1341438" y="1987550"/>
            <a:ext cx="4762" cy="42863"/>
          </a:xfrm>
          <a:custGeom>
            <a:avLst/>
            <a:gdLst/>
            <a:ahLst/>
            <a:cxnLst>
              <a:cxn ang="0">
                <a:pos x="3" y="27"/>
              </a:cxn>
              <a:cxn ang="0">
                <a:pos x="1" y="21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3" h="27">
                <a:moveTo>
                  <a:pt x="3" y="27"/>
                </a:moveTo>
                <a:lnTo>
                  <a:pt x="1" y="21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7" name="Freeform 427"/>
          <p:cNvSpPr>
            <a:spLocks/>
          </p:cNvSpPr>
          <p:nvPr/>
        </p:nvSpPr>
        <p:spPr bwMode="auto">
          <a:xfrm>
            <a:off x="1787525" y="1847850"/>
            <a:ext cx="6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"/>
              </a:cxn>
              <a:cxn ang="0">
                <a:pos x="4" y="1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8" name="Freeform 428"/>
          <p:cNvSpPr>
            <a:spLocks/>
          </p:cNvSpPr>
          <p:nvPr/>
        </p:nvSpPr>
        <p:spPr bwMode="auto">
          <a:xfrm>
            <a:off x="1487488" y="1830388"/>
            <a:ext cx="7937" cy="30162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0" y="19"/>
              </a:cxn>
              <a:cxn ang="0">
                <a:pos x="2" y="16"/>
              </a:cxn>
              <a:cxn ang="0">
                <a:pos x="4" y="14"/>
              </a:cxn>
              <a:cxn ang="0">
                <a:pos x="5" y="9"/>
              </a:cxn>
              <a:cxn ang="0">
                <a:pos x="5" y="8"/>
              </a:cxn>
              <a:cxn ang="0">
                <a:pos x="5" y="3"/>
              </a:cxn>
              <a:cxn ang="0">
                <a:pos x="4" y="0"/>
              </a:cxn>
              <a:cxn ang="0">
                <a:pos x="4" y="2"/>
              </a:cxn>
              <a:cxn ang="0">
                <a:pos x="2" y="2"/>
              </a:cxn>
              <a:cxn ang="0">
                <a:pos x="1" y="3"/>
              </a:cxn>
              <a:cxn ang="0">
                <a:pos x="1" y="12"/>
              </a:cxn>
            </a:cxnLst>
            <a:rect l="0" t="0" r="r" b="b"/>
            <a:pathLst>
              <a:path w="5" h="19">
                <a:moveTo>
                  <a:pt x="1" y="12"/>
                </a:move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5" y="9"/>
                </a:lnTo>
                <a:lnTo>
                  <a:pt x="5" y="8"/>
                </a:lnTo>
                <a:lnTo>
                  <a:pt x="5" y="3"/>
                </a:ln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1" y="3"/>
                </a:lnTo>
                <a:lnTo>
                  <a:pt x="1" y="12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89" name="Freeform 429"/>
          <p:cNvSpPr>
            <a:spLocks/>
          </p:cNvSpPr>
          <p:nvPr/>
        </p:nvSpPr>
        <p:spPr bwMode="auto">
          <a:xfrm>
            <a:off x="1487488" y="1830388"/>
            <a:ext cx="7937" cy="30162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0" y="19"/>
              </a:cxn>
              <a:cxn ang="0">
                <a:pos x="2" y="16"/>
              </a:cxn>
              <a:cxn ang="0">
                <a:pos x="4" y="14"/>
              </a:cxn>
              <a:cxn ang="0">
                <a:pos x="5" y="9"/>
              </a:cxn>
              <a:cxn ang="0">
                <a:pos x="5" y="8"/>
              </a:cxn>
              <a:cxn ang="0">
                <a:pos x="5" y="3"/>
              </a:cxn>
              <a:cxn ang="0">
                <a:pos x="4" y="0"/>
              </a:cxn>
              <a:cxn ang="0">
                <a:pos x="4" y="2"/>
              </a:cxn>
              <a:cxn ang="0">
                <a:pos x="2" y="2"/>
              </a:cxn>
              <a:cxn ang="0">
                <a:pos x="1" y="3"/>
              </a:cxn>
              <a:cxn ang="0">
                <a:pos x="1" y="12"/>
              </a:cxn>
            </a:cxnLst>
            <a:rect l="0" t="0" r="r" b="b"/>
            <a:pathLst>
              <a:path w="5" h="19">
                <a:moveTo>
                  <a:pt x="1" y="12"/>
                </a:move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5" y="9"/>
                </a:lnTo>
                <a:lnTo>
                  <a:pt x="5" y="8"/>
                </a:lnTo>
                <a:lnTo>
                  <a:pt x="5" y="3"/>
                </a:ln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1" y="3"/>
                </a:lnTo>
                <a:lnTo>
                  <a:pt x="1" y="1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0" name="Freeform 430"/>
          <p:cNvSpPr>
            <a:spLocks/>
          </p:cNvSpPr>
          <p:nvPr/>
        </p:nvSpPr>
        <p:spPr bwMode="auto">
          <a:xfrm>
            <a:off x="1381125" y="1763713"/>
            <a:ext cx="119063" cy="71437"/>
          </a:xfrm>
          <a:custGeom>
            <a:avLst/>
            <a:gdLst/>
            <a:ahLst/>
            <a:cxnLst>
              <a:cxn ang="0">
                <a:pos x="68" y="44"/>
              </a:cxn>
              <a:cxn ang="0">
                <a:pos x="68" y="33"/>
              </a:cxn>
              <a:cxn ang="0">
                <a:pos x="67" y="28"/>
              </a:cxn>
              <a:cxn ang="0">
                <a:pos x="64" y="19"/>
              </a:cxn>
              <a:cxn ang="0">
                <a:pos x="61" y="14"/>
              </a:cxn>
              <a:cxn ang="0">
                <a:pos x="56" y="13"/>
              </a:cxn>
              <a:cxn ang="0">
                <a:pos x="52" y="16"/>
              </a:cxn>
              <a:cxn ang="0">
                <a:pos x="41" y="24"/>
              </a:cxn>
              <a:cxn ang="0">
                <a:pos x="37" y="28"/>
              </a:cxn>
              <a:cxn ang="0">
                <a:pos x="33" y="31"/>
              </a:cxn>
              <a:cxn ang="0">
                <a:pos x="30" y="33"/>
              </a:cxn>
              <a:cxn ang="0">
                <a:pos x="25" y="34"/>
              </a:cxn>
              <a:cxn ang="0">
                <a:pos x="21" y="34"/>
              </a:cxn>
              <a:cxn ang="0">
                <a:pos x="18" y="33"/>
              </a:cxn>
              <a:cxn ang="0">
                <a:pos x="13" y="37"/>
              </a:cxn>
              <a:cxn ang="0">
                <a:pos x="9" y="37"/>
              </a:cxn>
              <a:cxn ang="0">
                <a:pos x="3" y="41"/>
              </a:cxn>
              <a:cxn ang="0">
                <a:pos x="0" y="34"/>
              </a:cxn>
              <a:cxn ang="0">
                <a:pos x="0" y="27"/>
              </a:cxn>
              <a:cxn ang="0">
                <a:pos x="3" y="19"/>
              </a:cxn>
              <a:cxn ang="0">
                <a:pos x="6" y="13"/>
              </a:cxn>
              <a:cxn ang="0">
                <a:pos x="16" y="5"/>
              </a:cxn>
              <a:cxn ang="0">
                <a:pos x="25" y="2"/>
              </a:cxn>
              <a:cxn ang="0">
                <a:pos x="37" y="0"/>
              </a:cxn>
              <a:cxn ang="0">
                <a:pos x="49" y="0"/>
              </a:cxn>
              <a:cxn ang="0">
                <a:pos x="58" y="4"/>
              </a:cxn>
              <a:cxn ang="0">
                <a:pos x="65" y="7"/>
              </a:cxn>
              <a:cxn ang="0">
                <a:pos x="71" y="13"/>
              </a:cxn>
              <a:cxn ang="0">
                <a:pos x="74" y="19"/>
              </a:cxn>
              <a:cxn ang="0">
                <a:pos x="75" y="25"/>
              </a:cxn>
              <a:cxn ang="0">
                <a:pos x="75" y="31"/>
              </a:cxn>
              <a:cxn ang="0">
                <a:pos x="74" y="37"/>
              </a:cxn>
              <a:cxn ang="0">
                <a:pos x="71" y="42"/>
              </a:cxn>
              <a:cxn ang="0">
                <a:pos x="68" y="45"/>
              </a:cxn>
            </a:cxnLst>
            <a:rect l="0" t="0" r="r" b="b"/>
            <a:pathLst>
              <a:path w="75" h="45">
                <a:moveTo>
                  <a:pt x="68" y="45"/>
                </a:moveTo>
                <a:lnTo>
                  <a:pt x="68" y="44"/>
                </a:lnTo>
                <a:lnTo>
                  <a:pt x="68" y="37"/>
                </a:lnTo>
                <a:lnTo>
                  <a:pt x="68" y="33"/>
                </a:lnTo>
                <a:lnTo>
                  <a:pt x="67" y="31"/>
                </a:lnTo>
                <a:lnTo>
                  <a:pt x="67" y="28"/>
                </a:lnTo>
                <a:lnTo>
                  <a:pt x="65" y="24"/>
                </a:lnTo>
                <a:lnTo>
                  <a:pt x="64" y="19"/>
                </a:lnTo>
                <a:lnTo>
                  <a:pt x="62" y="16"/>
                </a:lnTo>
                <a:lnTo>
                  <a:pt x="61" y="14"/>
                </a:lnTo>
                <a:lnTo>
                  <a:pt x="58" y="13"/>
                </a:lnTo>
                <a:lnTo>
                  <a:pt x="56" y="13"/>
                </a:lnTo>
                <a:lnTo>
                  <a:pt x="55" y="14"/>
                </a:lnTo>
                <a:lnTo>
                  <a:pt x="52" y="16"/>
                </a:lnTo>
                <a:lnTo>
                  <a:pt x="44" y="21"/>
                </a:lnTo>
                <a:lnTo>
                  <a:pt x="41" y="24"/>
                </a:lnTo>
                <a:lnTo>
                  <a:pt x="40" y="25"/>
                </a:lnTo>
                <a:lnTo>
                  <a:pt x="37" y="28"/>
                </a:lnTo>
                <a:lnTo>
                  <a:pt x="34" y="30"/>
                </a:lnTo>
                <a:lnTo>
                  <a:pt x="33" y="31"/>
                </a:lnTo>
                <a:lnTo>
                  <a:pt x="31" y="31"/>
                </a:lnTo>
                <a:lnTo>
                  <a:pt x="30" y="33"/>
                </a:lnTo>
                <a:lnTo>
                  <a:pt x="28" y="33"/>
                </a:lnTo>
                <a:lnTo>
                  <a:pt x="25" y="34"/>
                </a:lnTo>
                <a:lnTo>
                  <a:pt x="22" y="34"/>
                </a:lnTo>
                <a:lnTo>
                  <a:pt x="21" y="34"/>
                </a:lnTo>
                <a:lnTo>
                  <a:pt x="19" y="34"/>
                </a:lnTo>
                <a:lnTo>
                  <a:pt x="18" y="33"/>
                </a:lnTo>
                <a:lnTo>
                  <a:pt x="16" y="36"/>
                </a:lnTo>
                <a:lnTo>
                  <a:pt x="13" y="37"/>
                </a:lnTo>
                <a:lnTo>
                  <a:pt x="10" y="39"/>
                </a:lnTo>
                <a:lnTo>
                  <a:pt x="9" y="37"/>
                </a:lnTo>
                <a:lnTo>
                  <a:pt x="7" y="45"/>
                </a:lnTo>
                <a:lnTo>
                  <a:pt x="3" y="41"/>
                </a:lnTo>
                <a:lnTo>
                  <a:pt x="1" y="37"/>
                </a:lnTo>
                <a:lnTo>
                  <a:pt x="0" y="34"/>
                </a:lnTo>
                <a:lnTo>
                  <a:pt x="0" y="31"/>
                </a:lnTo>
                <a:lnTo>
                  <a:pt x="0" y="27"/>
                </a:lnTo>
                <a:lnTo>
                  <a:pt x="1" y="22"/>
                </a:lnTo>
                <a:lnTo>
                  <a:pt x="3" y="19"/>
                </a:lnTo>
                <a:lnTo>
                  <a:pt x="3" y="16"/>
                </a:lnTo>
                <a:lnTo>
                  <a:pt x="6" y="13"/>
                </a:lnTo>
                <a:lnTo>
                  <a:pt x="9" y="10"/>
                </a:lnTo>
                <a:lnTo>
                  <a:pt x="16" y="5"/>
                </a:lnTo>
                <a:lnTo>
                  <a:pt x="21" y="4"/>
                </a:lnTo>
                <a:lnTo>
                  <a:pt x="25" y="2"/>
                </a:lnTo>
                <a:lnTo>
                  <a:pt x="33" y="0"/>
                </a:lnTo>
                <a:lnTo>
                  <a:pt x="37" y="0"/>
                </a:lnTo>
                <a:lnTo>
                  <a:pt x="44" y="0"/>
                </a:lnTo>
                <a:lnTo>
                  <a:pt x="49" y="0"/>
                </a:lnTo>
                <a:lnTo>
                  <a:pt x="53" y="2"/>
                </a:lnTo>
                <a:lnTo>
                  <a:pt x="58" y="4"/>
                </a:lnTo>
                <a:lnTo>
                  <a:pt x="62" y="5"/>
                </a:lnTo>
                <a:lnTo>
                  <a:pt x="65" y="7"/>
                </a:lnTo>
                <a:lnTo>
                  <a:pt x="68" y="10"/>
                </a:lnTo>
                <a:lnTo>
                  <a:pt x="71" y="13"/>
                </a:lnTo>
                <a:lnTo>
                  <a:pt x="74" y="16"/>
                </a:lnTo>
                <a:lnTo>
                  <a:pt x="74" y="19"/>
                </a:lnTo>
                <a:lnTo>
                  <a:pt x="75" y="22"/>
                </a:lnTo>
                <a:lnTo>
                  <a:pt x="75" y="25"/>
                </a:lnTo>
                <a:lnTo>
                  <a:pt x="75" y="28"/>
                </a:lnTo>
                <a:lnTo>
                  <a:pt x="75" y="31"/>
                </a:lnTo>
                <a:lnTo>
                  <a:pt x="75" y="34"/>
                </a:lnTo>
                <a:lnTo>
                  <a:pt x="74" y="37"/>
                </a:lnTo>
                <a:lnTo>
                  <a:pt x="72" y="41"/>
                </a:lnTo>
                <a:lnTo>
                  <a:pt x="71" y="42"/>
                </a:lnTo>
                <a:lnTo>
                  <a:pt x="69" y="44"/>
                </a:lnTo>
                <a:lnTo>
                  <a:pt x="68" y="45"/>
                </a:lnTo>
                <a:close/>
              </a:path>
            </a:pathLst>
          </a:custGeom>
          <a:solidFill>
            <a:srgbClr val="0F07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1" name="Freeform 431"/>
          <p:cNvSpPr>
            <a:spLocks/>
          </p:cNvSpPr>
          <p:nvPr/>
        </p:nvSpPr>
        <p:spPr bwMode="auto">
          <a:xfrm>
            <a:off x="1381125" y="1763713"/>
            <a:ext cx="119063" cy="71437"/>
          </a:xfrm>
          <a:custGeom>
            <a:avLst/>
            <a:gdLst/>
            <a:ahLst/>
            <a:cxnLst>
              <a:cxn ang="0">
                <a:pos x="68" y="44"/>
              </a:cxn>
              <a:cxn ang="0">
                <a:pos x="68" y="33"/>
              </a:cxn>
              <a:cxn ang="0">
                <a:pos x="67" y="28"/>
              </a:cxn>
              <a:cxn ang="0">
                <a:pos x="64" y="19"/>
              </a:cxn>
              <a:cxn ang="0">
                <a:pos x="61" y="14"/>
              </a:cxn>
              <a:cxn ang="0">
                <a:pos x="56" y="13"/>
              </a:cxn>
              <a:cxn ang="0">
                <a:pos x="52" y="16"/>
              </a:cxn>
              <a:cxn ang="0">
                <a:pos x="41" y="24"/>
              </a:cxn>
              <a:cxn ang="0">
                <a:pos x="37" y="28"/>
              </a:cxn>
              <a:cxn ang="0">
                <a:pos x="33" y="31"/>
              </a:cxn>
              <a:cxn ang="0">
                <a:pos x="30" y="33"/>
              </a:cxn>
              <a:cxn ang="0">
                <a:pos x="25" y="34"/>
              </a:cxn>
              <a:cxn ang="0">
                <a:pos x="21" y="34"/>
              </a:cxn>
              <a:cxn ang="0">
                <a:pos x="18" y="33"/>
              </a:cxn>
              <a:cxn ang="0">
                <a:pos x="13" y="37"/>
              </a:cxn>
              <a:cxn ang="0">
                <a:pos x="9" y="37"/>
              </a:cxn>
              <a:cxn ang="0">
                <a:pos x="3" y="41"/>
              </a:cxn>
              <a:cxn ang="0">
                <a:pos x="0" y="34"/>
              </a:cxn>
              <a:cxn ang="0">
                <a:pos x="0" y="27"/>
              </a:cxn>
              <a:cxn ang="0">
                <a:pos x="3" y="19"/>
              </a:cxn>
              <a:cxn ang="0">
                <a:pos x="6" y="13"/>
              </a:cxn>
              <a:cxn ang="0">
                <a:pos x="16" y="5"/>
              </a:cxn>
              <a:cxn ang="0">
                <a:pos x="25" y="2"/>
              </a:cxn>
              <a:cxn ang="0">
                <a:pos x="37" y="0"/>
              </a:cxn>
              <a:cxn ang="0">
                <a:pos x="49" y="0"/>
              </a:cxn>
              <a:cxn ang="0">
                <a:pos x="58" y="4"/>
              </a:cxn>
              <a:cxn ang="0">
                <a:pos x="65" y="7"/>
              </a:cxn>
              <a:cxn ang="0">
                <a:pos x="71" y="13"/>
              </a:cxn>
              <a:cxn ang="0">
                <a:pos x="74" y="19"/>
              </a:cxn>
              <a:cxn ang="0">
                <a:pos x="75" y="25"/>
              </a:cxn>
              <a:cxn ang="0">
                <a:pos x="75" y="31"/>
              </a:cxn>
              <a:cxn ang="0">
                <a:pos x="74" y="37"/>
              </a:cxn>
              <a:cxn ang="0">
                <a:pos x="71" y="42"/>
              </a:cxn>
              <a:cxn ang="0">
                <a:pos x="68" y="45"/>
              </a:cxn>
            </a:cxnLst>
            <a:rect l="0" t="0" r="r" b="b"/>
            <a:pathLst>
              <a:path w="75" h="45">
                <a:moveTo>
                  <a:pt x="68" y="45"/>
                </a:moveTo>
                <a:lnTo>
                  <a:pt x="68" y="44"/>
                </a:lnTo>
                <a:lnTo>
                  <a:pt x="68" y="37"/>
                </a:lnTo>
                <a:lnTo>
                  <a:pt x="68" y="33"/>
                </a:lnTo>
                <a:lnTo>
                  <a:pt x="67" y="31"/>
                </a:lnTo>
                <a:lnTo>
                  <a:pt x="67" y="28"/>
                </a:lnTo>
                <a:lnTo>
                  <a:pt x="65" y="24"/>
                </a:lnTo>
                <a:lnTo>
                  <a:pt x="64" y="19"/>
                </a:lnTo>
                <a:lnTo>
                  <a:pt x="62" y="16"/>
                </a:lnTo>
                <a:lnTo>
                  <a:pt x="61" y="14"/>
                </a:lnTo>
                <a:lnTo>
                  <a:pt x="58" y="13"/>
                </a:lnTo>
                <a:lnTo>
                  <a:pt x="56" y="13"/>
                </a:lnTo>
                <a:lnTo>
                  <a:pt x="55" y="14"/>
                </a:lnTo>
                <a:lnTo>
                  <a:pt x="52" y="16"/>
                </a:lnTo>
                <a:lnTo>
                  <a:pt x="44" y="21"/>
                </a:lnTo>
                <a:lnTo>
                  <a:pt x="41" y="24"/>
                </a:lnTo>
                <a:lnTo>
                  <a:pt x="40" y="25"/>
                </a:lnTo>
                <a:lnTo>
                  <a:pt x="37" y="28"/>
                </a:lnTo>
                <a:lnTo>
                  <a:pt x="34" y="30"/>
                </a:lnTo>
                <a:lnTo>
                  <a:pt x="33" y="31"/>
                </a:lnTo>
                <a:lnTo>
                  <a:pt x="31" y="31"/>
                </a:lnTo>
                <a:lnTo>
                  <a:pt x="30" y="33"/>
                </a:lnTo>
                <a:lnTo>
                  <a:pt x="28" y="33"/>
                </a:lnTo>
                <a:lnTo>
                  <a:pt x="25" y="34"/>
                </a:lnTo>
                <a:lnTo>
                  <a:pt x="22" y="34"/>
                </a:lnTo>
                <a:lnTo>
                  <a:pt x="21" y="34"/>
                </a:lnTo>
                <a:lnTo>
                  <a:pt x="19" y="34"/>
                </a:lnTo>
                <a:lnTo>
                  <a:pt x="18" y="33"/>
                </a:lnTo>
                <a:lnTo>
                  <a:pt x="16" y="36"/>
                </a:lnTo>
                <a:lnTo>
                  <a:pt x="13" y="37"/>
                </a:lnTo>
                <a:lnTo>
                  <a:pt x="10" y="39"/>
                </a:lnTo>
                <a:lnTo>
                  <a:pt x="9" y="37"/>
                </a:lnTo>
                <a:lnTo>
                  <a:pt x="7" y="45"/>
                </a:lnTo>
                <a:lnTo>
                  <a:pt x="3" y="41"/>
                </a:lnTo>
                <a:lnTo>
                  <a:pt x="1" y="37"/>
                </a:lnTo>
                <a:lnTo>
                  <a:pt x="0" y="34"/>
                </a:lnTo>
                <a:lnTo>
                  <a:pt x="0" y="31"/>
                </a:lnTo>
                <a:lnTo>
                  <a:pt x="0" y="27"/>
                </a:lnTo>
                <a:lnTo>
                  <a:pt x="1" y="22"/>
                </a:lnTo>
                <a:lnTo>
                  <a:pt x="3" y="19"/>
                </a:lnTo>
                <a:lnTo>
                  <a:pt x="3" y="16"/>
                </a:lnTo>
                <a:lnTo>
                  <a:pt x="6" y="13"/>
                </a:lnTo>
                <a:lnTo>
                  <a:pt x="9" y="10"/>
                </a:lnTo>
                <a:lnTo>
                  <a:pt x="16" y="5"/>
                </a:lnTo>
                <a:lnTo>
                  <a:pt x="21" y="4"/>
                </a:lnTo>
                <a:lnTo>
                  <a:pt x="25" y="2"/>
                </a:lnTo>
                <a:lnTo>
                  <a:pt x="33" y="0"/>
                </a:lnTo>
                <a:lnTo>
                  <a:pt x="37" y="0"/>
                </a:lnTo>
                <a:lnTo>
                  <a:pt x="44" y="0"/>
                </a:lnTo>
                <a:lnTo>
                  <a:pt x="49" y="0"/>
                </a:lnTo>
                <a:lnTo>
                  <a:pt x="53" y="2"/>
                </a:lnTo>
                <a:lnTo>
                  <a:pt x="58" y="4"/>
                </a:lnTo>
                <a:lnTo>
                  <a:pt x="62" y="5"/>
                </a:lnTo>
                <a:lnTo>
                  <a:pt x="65" y="7"/>
                </a:lnTo>
                <a:lnTo>
                  <a:pt x="68" y="10"/>
                </a:lnTo>
                <a:lnTo>
                  <a:pt x="71" y="13"/>
                </a:lnTo>
                <a:lnTo>
                  <a:pt x="74" y="16"/>
                </a:lnTo>
                <a:lnTo>
                  <a:pt x="74" y="19"/>
                </a:lnTo>
                <a:lnTo>
                  <a:pt x="75" y="22"/>
                </a:lnTo>
                <a:lnTo>
                  <a:pt x="75" y="25"/>
                </a:lnTo>
                <a:lnTo>
                  <a:pt x="75" y="28"/>
                </a:lnTo>
                <a:lnTo>
                  <a:pt x="75" y="31"/>
                </a:lnTo>
                <a:lnTo>
                  <a:pt x="75" y="34"/>
                </a:lnTo>
                <a:lnTo>
                  <a:pt x="74" y="37"/>
                </a:lnTo>
                <a:lnTo>
                  <a:pt x="72" y="41"/>
                </a:lnTo>
                <a:lnTo>
                  <a:pt x="71" y="42"/>
                </a:lnTo>
                <a:lnTo>
                  <a:pt x="69" y="44"/>
                </a:lnTo>
                <a:lnTo>
                  <a:pt x="68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2" name="Freeform 432"/>
          <p:cNvSpPr>
            <a:spLocks/>
          </p:cNvSpPr>
          <p:nvPr/>
        </p:nvSpPr>
        <p:spPr bwMode="auto">
          <a:xfrm>
            <a:off x="1455738" y="1892300"/>
            <a:ext cx="34925" cy="60325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18" y="27"/>
              </a:cxn>
              <a:cxn ang="0">
                <a:pos x="21" y="20"/>
              </a:cxn>
              <a:cxn ang="0">
                <a:pos x="22" y="12"/>
              </a:cxn>
              <a:cxn ang="0">
                <a:pos x="14" y="1"/>
              </a:cxn>
              <a:cxn ang="0">
                <a:pos x="14" y="0"/>
              </a:cxn>
              <a:cxn ang="0">
                <a:pos x="14" y="4"/>
              </a:cxn>
              <a:cxn ang="0">
                <a:pos x="12" y="9"/>
              </a:cxn>
              <a:cxn ang="0">
                <a:pos x="9" y="12"/>
              </a:cxn>
              <a:cxn ang="0">
                <a:pos x="8" y="15"/>
              </a:cxn>
              <a:cxn ang="0">
                <a:pos x="3" y="18"/>
              </a:cxn>
              <a:cxn ang="0">
                <a:pos x="2" y="20"/>
              </a:cxn>
              <a:cxn ang="0">
                <a:pos x="0" y="23"/>
              </a:cxn>
              <a:cxn ang="0">
                <a:pos x="12" y="38"/>
              </a:cxn>
            </a:cxnLst>
            <a:rect l="0" t="0" r="r" b="b"/>
            <a:pathLst>
              <a:path w="22" h="38">
                <a:moveTo>
                  <a:pt x="12" y="38"/>
                </a:moveTo>
                <a:lnTo>
                  <a:pt x="18" y="27"/>
                </a:lnTo>
                <a:lnTo>
                  <a:pt x="21" y="20"/>
                </a:lnTo>
                <a:lnTo>
                  <a:pt x="22" y="12"/>
                </a:lnTo>
                <a:lnTo>
                  <a:pt x="14" y="1"/>
                </a:lnTo>
                <a:lnTo>
                  <a:pt x="14" y="0"/>
                </a:lnTo>
                <a:lnTo>
                  <a:pt x="14" y="4"/>
                </a:lnTo>
                <a:lnTo>
                  <a:pt x="12" y="9"/>
                </a:lnTo>
                <a:lnTo>
                  <a:pt x="9" y="12"/>
                </a:lnTo>
                <a:lnTo>
                  <a:pt x="8" y="15"/>
                </a:lnTo>
                <a:lnTo>
                  <a:pt x="3" y="18"/>
                </a:lnTo>
                <a:lnTo>
                  <a:pt x="2" y="20"/>
                </a:lnTo>
                <a:lnTo>
                  <a:pt x="0" y="2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3" name="Freeform 433"/>
          <p:cNvSpPr>
            <a:spLocks/>
          </p:cNvSpPr>
          <p:nvPr/>
        </p:nvSpPr>
        <p:spPr bwMode="auto">
          <a:xfrm>
            <a:off x="1455738" y="1892300"/>
            <a:ext cx="34925" cy="60325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18" y="27"/>
              </a:cxn>
              <a:cxn ang="0">
                <a:pos x="21" y="20"/>
              </a:cxn>
              <a:cxn ang="0">
                <a:pos x="22" y="12"/>
              </a:cxn>
              <a:cxn ang="0">
                <a:pos x="14" y="1"/>
              </a:cxn>
              <a:cxn ang="0">
                <a:pos x="14" y="0"/>
              </a:cxn>
              <a:cxn ang="0">
                <a:pos x="14" y="4"/>
              </a:cxn>
              <a:cxn ang="0">
                <a:pos x="12" y="9"/>
              </a:cxn>
              <a:cxn ang="0">
                <a:pos x="9" y="12"/>
              </a:cxn>
              <a:cxn ang="0">
                <a:pos x="8" y="15"/>
              </a:cxn>
              <a:cxn ang="0">
                <a:pos x="3" y="18"/>
              </a:cxn>
              <a:cxn ang="0">
                <a:pos x="2" y="20"/>
              </a:cxn>
              <a:cxn ang="0">
                <a:pos x="0" y="23"/>
              </a:cxn>
              <a:cxn ang="0">
                <a:pos x="12" y="38"/>
              </a:cxn>
            </a:cxnLst>
            <a:rect l="0" t="0" r="r" b="b"/>
            <a:pathLst>
              <a:path w="22" h="38">
                <a:moveTo>
                  <a:pt x="12" y="38"/>
                </a:moveTo>
                <a:lnTo>
                  <a:pt x="18" y="27"/>
                </a:lnTo>
                <a:lnTo>
                  <a:pt x="21" y="20"/>
                </a:lnTo>
                <a:lnTo>
                  <a:pt x="22" y="12"/>
                </a:lnTo>
                <a:lnTo>
                  <a:pt x="14" y="1"/>
                </a:lnTo>
                <a:lnTo>
                  <a:pt x="14" y="0"/>
                </a:lnTo>
                <a:lnTo>
                  <a:pt x="14" y="4"/>
                </a:lnTo>
                <a:lnTo>
                  <a:pt x="12" y="9"/>
                </a:lnTo>
                <a:lnTo>
                  <a:pt x="9" y="12"/>
                </a:lnTo>
                <a:lnTo>
                  <a:pt x="8" y="15"/>
                </a:lnTo>
                <a:lnTo>
                  <a:pt x="3" y="18"/>
                </a:lnTo>
                <a:lnTo>
                  <a:pt x="2" y="20"/>
                </a:lnTo>
                <a:lnTo>
                  <a:pt x="0" y="23"/>
                </a:lnTo>
                <a:lnTo>
                  <a:pt x="12" y="3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4" name="Freeform 434"/>
          <p:cNvSpPr>
            <a:spLocks/>
          </p:cNvSpPr>
          <p:nvPr/>
        </p:nvSpPr>
        <p:spPr bwMode="auto">
          <a:xfrm>
            <a:off x="1392238" y="1893888"/>
            <a:ext cx="47625" cy="58737"/>
          </a:xfrm>
          <a:custGeom>
            <a:avLst/>
            <a:gdLst/>
            <a:ahLst/>
            <a:cxnLst>
              <a:cxn ang="0">
                <a:pos x="30" y="22"/>
              </a:cxn>
              <a:cxn ang="0">
                <a:pos x="26" y="20"/>
              </a:cxn>
              <a:cxn ang="0">
                <a:pos x="23" y="19"/>
              </a:cxn>
              <a:cxn ang="0">
                <a:pos x="21" y="17"/>
              </a:cxn>
              <a:cxn ang="0">
                <a:pos x="18" y="16"/>
              </a:cxn>
              <a:cxn ang="0">
                <a:pos x="17" y="14"/>
              </a:cxn>
              <a:cxn ang="0">
                <a:pos x="11" y="6"/>
              </a:cxn>
              <a:cxn ang="0">
                <a:pos x="9" y="5"/>
              </a:cxn>
              <a:cxn ang="0">
                <a:pos x="9" y="2"/>
              </a:cxn>
              <a:cxn ang="0">
                <a:pos x="9" y="0"/>
              </a:cxn>
              <a:cxn ang="0">
                <a:pos x="8" y="0"/>
              </a:cxn>
              <a:cxn ang="0">
                <a:pos x="0" y="11"/>
              </a:cxn>
              <a:cxn ang="0">
                <a:pos x="5" y="19"/>
              </a:cxn>
              <a:cxn ang="0">
                <a:pos x="6" y="23"/>
              </a:cxn>
              <a:cxn ang="0">
                <a:pos x="11" y="28"/>
              </a:cxn>
              <a:cxn ang="0">
                <a:pos x="17" y="37"/>
              </a:cxn>
              <a:cxn ang="0">
                <a:pos x="17" y="36"/>
              </a:cxn>
              <a:cxn ang="0">
                <a:pos x="30" y="22"/>
              </a:cxn>
            </a:cxnLst>
            <a:rect l="0" t="0" r="r" b="b"/>
            <a:pathLst>
              <a:path w="30" h="37">
                <a:moveTo>
                  <a:pt x="30" y="22"/>
                </a:moveTo>
                <a:lnTo>
                  <a:pt x="26" y="20"/>
                </a:lnTo>
                <a:lnTo>
                  <a:pt x="23" y="19"/>
                </a:lnTo>
                <a:lnTo>
                  <a:pt x="21" y="17"/>
                </a:lnTo>
                <a:lnTo>
                  <a:pt x="18" y="16"/>
                </a:lnTo>
                <a:lnTo>
                  <a:pt x="17" y="14"/>
                </a:lnTo>
                <a:lnTo>
                  <a:pt x="11" y="6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8" y="0"/>
                </a:lnTo>
                <a:lnTo>
                  <a:pt x="0" y="11"/>
                </a:lnTo>
                <a:lnTo>
                  <a:pt x="5" y="19"/>
                </a:lnTo>
                <a:lnTo>
                  <a:pt x="6" y="23"/>
                </a:lnTo>
                <a:lnTo>
                  <a:pt x="11" y="28"/>
                </a:lnTo>
                <a:lnTo>
                  <a:pt x="17" y="37"/>
                </a:lnTo>
                <a:lnTo>
                  <a:pt x="17" y="36"/>
                </a:lnTo>
                <a:lnTo>
                  <a:pt x="30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5" name="Freeform 435"/>
          <p:cNvSpPr>
            <a:spLocks/>
          </p:cNvSpPr>
          <p:nvPr/>
        </p:nvSpPr>
        <p:spPr bwMode="auto">
          <a:xfrm>
            <a:off x="1392238" y="1893888"/>
            <a:ext cx="47625" cy="58737"/>
          </a:xfrm>
          <a:custGeom>
            <a:avLst/>
            <a:gdLst/>
            <a:ahLst/>
            <a:cxnLst>
              <a:cxn ang="0">
                <a:pos x="30" y="22"/>
              </a:cxn>
              <a:cxn ang="0">
                <a:pos x="26" y="20"/>
              </a:cxn>
              <a:cxn ang="0">
                <a:pos x="23" y="19"/>
              </a:cxn>
              <a:cxn ang="0">
                <a:pos x="21" y="17"/>
              </a:cxn>
              <a:cxn ang="0">
                <a:pos x="18" y="16"/>
              </a:cxn>
              <a:cxn ang="0">
                <a:pos x="17" y="14"/>
              </a:cxn>
              <a:cxn ang="0">
                <a:pos x="11" y="6"/>
              </a:cxn>
              <a:cxn ang="0">
                <a:pos x="9" y="5"/>
              </a:cxn>
              <a:cxn ang="0">
                <a:pos x="9" y="2"/>
              </a:cxn>
              <a:cxn ang="0">
                <a:pos x="9" y="0"/>
              </a:cxn>
              <a:cxn ang="0">
                <a:pos x="8" y="0"/>
              </a:cxn>
              <a:cxn ang="0">
                <a:pos x="0" y="11"/>
              </a:cxn>
              <a:cxn ang="0">
                <a:pos x="5" y="19"/>
              </a:cxn>
              <a:cxn ang="0">
                <a:pos x="6" y="23"/>
              </a:cxn>
              <a:cxn ang="0">
                <a:pos x="11" y="28"/>
              </a:cxn>
              <a:cxn ang="0">
                <a:pos x="17" y="37"/>
              </a:cxn>
              <a:cxn ang="0">
                <a:pos x="17" y="36"/>
              </a:cxn>
              <a:cxn ang="0">
                <a:pos x="30" y="22"/>
              </a:cxn>
            </a:cxnLst>
            <a:rect l="0" t="0" r="r" b="b"/>
            <a:pathLst>
              <a:path w="30" h="37">
                <a:moveTo>
                  <a:pt x="30" y="22"/>
                </a:moveTo>
                <a:lnTo>
                  <a:pt x="26" y="20"/>
                </a:lnTo>
                <a:lnTo>
                  <a:pt x="23" y="19"/>
                </a:lnTo>
                <a:lnTo>
                  <a:pt x="21" y="17"/>
                </a:lnTo>
                <a:lnTo>
                  <a:pt x="18" y="16"/>
                </a:lnTo>
                <a:lnTo>
                  <a:pt x="17" y="14"/>
                </a:lnTo>
                <a:lnTo>
                  <a:pt x="11" y="6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8" y="0"/>
                </a:lnTo>
                <a:lnTo>
                  <a:pt x="0" y="11"/>
                </a:lnTo>
                <a:lnTo>
                  <a:pt x="5" y="19"/>
                </a:lnTo>
                <a:lnTo>
                  <a:pt x="6" y="23"/>
                </a:lnTo>
                <a:lnTo>
                  <a:pt x="11" y="28"/>
                </a:lnTo>
                <a:lnTo>
                  <a:pt x="17" y="37"/>
                </a:lnTo>
                <a:lnTo>
                  <a:pt x="17" y="36"/>
                </a:lnTo>
                <a:lnTo>
                  <a:pt x="30" y="2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6" name="Freeform 436"/>
          <p:cNvSpPr>
            <a:spLocks/>
          </p:cNvSpPr>
          <p:nvPr/>
        </p:nvSpPr>
        <p:spPr bwMode="auto">
          <a:xfrm>
            <a:off x="1404938" y="1879600"/>
            <a:ext cx="73025" cy="49213"/>
          </a:xfrm>
          <a:custGeom>
            <a:avLst/>
            <a:gdLst/>
            <a:ahLst/>
            <a:cxnLst>
              <a:cxn ang="0">
                <a:pos x="46" y="8"/>
              </a:cxn>
              <a:cxn ang="0">
                <a:pos x="46" y="9"/>
              </a:cxn>
              <a:cxn ang="0">
                <a:pos x="46" y="3"/>
              </a:cxn>
              <a:cxn ang="0">
                <a:pos x="41" y="8"/>
              </a:cxn>
              <a:cxn ang="0">
                <a:pos x="38" y="11"/>
              </a:cxn>
              <a:cxn ang="0">
                <a:pos x="35" y="14"/>
              </a:cxn>
              <a:cxn ang="0">
                <a:pos x="32" y="14"/>
              </a:cxn>
              <a:cxn ang="0">
                <a:pos x="26" y="15"/>
              </a:cxn>
              <a:cxn ang="0">
                <a:pos x="19" y="15"/>
              </a:cxn>
              <a:cxn ang="0">
                <a:pos x="15" y="14"/>
              </a:cxn>
              <a:cxn ang="0">
                <a:pos x="10" y="12"/>
              </a:cxn>
              <a:cxn ang="0">
                <a:pos x="9" y="9"/>
              </a:cxn>
              <a:cxn ang="0">
                <a:pos x="4" y="6"/>
              </a:cxn>
              <a:cxn ang="0">
                <a:pos x="0" y="0"/>
              </a:cxn>
              <a:cxn ang="0">
                <a:pos x="1" y="3"/>
              </a:cxn>
              <a:cxn ang="0">
                <a:pos x="1" y="5"/>
              </a:cxn>
              <a:cxn ang="0">
                <a:pos x="1" y="9"/>
              </a:cxn>
              <a:cxn ang="0">
                <a:pos x="0" y="11"/>
              </a:cxn>
              <a:cxn ang="0">
                <a:pos x="1" y="14"/>
              </a:cxn>
              <a:cxn ang="0">
                <a:pos x="3" y="15"/>
              </a:cxn>
              <a:cxn ang="0">
                <a:pos x="6" y="18"/>
              </a:cxn>
              <a:cxn ang="0">
                <a:pos x="9" y="23"/>
              </a:cxn>
              <a:cxn ang="0">
                <a:pos x="10" y="25"/>
              </a:cxn>
              <a:cxn ang="0">
                <a:pos x="13" y="26"/>
              </a:cxn>
              <a:cxn ang="0">
                <a:pos x="15" y="28"/>
              </a:cxn>
              <a:cxn ang="0">
                <a:pos x="18" y="29"/>
              </a:cxn>
              <a:cxn ang="0">
                <a:pos x="22" y="31"/>
              </a:cxn>
              <a:cxn ang="0">
                <a:pos x="32" y="31"/>
              </a:cxn>
              <a:cxn ang="0">
                <a:pos x="34" y="28"/>
              </a:cxn>
              <a:cxn ang="0">
                <a:pos x="35" y="26"/>
              </a:cxn>
              <a:cxn ang="0">
                <a:pos x="40" y="23"/>
              </a:cxn>
              <a:cxn ang="0">
                <a:pos x="41" y="20"/>
              </a:cxn>
              <a:cxn ang="0">
                <a:pos x="44" y="17"/>
              </a:cxn>
              <a:cxn ang="0">
                <a:pos x="46" y="12"/>
              </a:cxn>
              <a:cxn ang="0">
                <a:pos x="46" y="8"/>
              </a:cxn>
            </a:cxnLst>
            <a:rect l="0" t="0" r="r" b="b"/>
            <a:pathLst>
              <a:path w="46" h="31">
                <a:moveTo>
                  <a:pt x="46" y="8"/>
                </a:moveTo>
                <a:lnTo>
                  <a:pt x="46" y="9"/>
                </a:lnTo>
                <a:lnTo>
                  <a:pt x="46" y="3"/>
                </a:lnTo>
                <a:lnTo>
                  <a:pt x="41" y="8"/>
                </a:lnTo>
                <a:lnTo>
                  <a:pt x="38" y="11"/>
                </a:lnTo>
                <a:lnTo>
                  <a:pt x="35" y="14"/>
                </a:lnTo>
                <a:lnTo>
                  <a:pt x="32" y="14"/>
                </a:lnTo>
                <a:lnTo>
                  <a:pt x="26" y="15"/>
                </a:lnTo>
                <a:lnTo>
                  <a:pt x="19" y="15"/>
                </a:lnTo>
                <a:lnTo>
                  <a:pt x="15" y="14"/>
                </a:lnTo>
                <a:lnTo>
                  <a:pt x="10" y="12"/>
                </a:lnTo>
                <a:lnTo>
                  <a:pt x="9" y="9"/>
                </a:lnTo>
                <a:lnTo>
                  <a:pt x="4" y="6"/>
                </a:lnTo>
                <a:lnTo>
                  <a:pt x="0" y="0"/>
                </a:lnTo>
                <a:lnTo>
                  <a:pt x="1" y="3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3" y="15"/>
                </a:lnTo>
                <a:lnTo>
                  <a:pt x="6" y="18"/>
                </a:lnTo>
                <a:lnTo>
                  <a:pt x="9" y="23"/>
                </a:lnTo>
                <a:lnTo>
                  <a:pt x="10" y="25"/>
                </a:lnTo>
                <a:lnTo>
                  <a:pt x="13" y="26"/>
                </a:lnTo>
                <a:lnTo>
                  <a:pt x="15" y="28"/>
                </a:lnTo>
                <a:lnTo>
                  <a:pt x="18" y="29"/>
                </a:lnTo>
                <a:lnTo>
                  <a:pt x="22" y="31"/>
                </a:lnTo>
                <a:lnTo>
                  <a:pt x="32" y="31"/>
                </a:lnTo>
                <a:lnTo>
                  <a:pt x="34" y="28"/>
                </a:lnTo>
                <a:lnTo>
                  <a:pt x="35" y="26"/>
                </a:lnTo>
                <a:lnTo>
                  <a:pt x="40" y="23"/>
                </a:lnTo>
                <a:lnTo>
                  <a:pt x="41" y="20"/>
                </a:lnTo>
                <a:lnTo>
                  <a:pt x="44" y="17"/>
                </a:lnTo>
                <a:lnTo>
                  <a:pt x="46" y="12"/>
                </a:lnTo>
                <a:lnTo>
                  <a:pt x="46" y="8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7" name="Freeform 437"/>
          <p:cNvSpPr>
            <a:spLocks/>
          </p:cNvSpPr>
          <p:nvPr/>
        </p:nvSpPr>
        <p:spPr bwMode="auto">
          <a:xfrm>
            <a:off x="1404938" y="1879600"/>
            <a:ext cx="73025" cy="49213"/>
          </a:xfrm>
          <a:custGeom>
            <a:avLst/>
            <a:gdLst/>
            <a:ahLst/>
            <a:cxnLst>
              <a:cxn ang="0">
                <a:pos x="46" y="8"/>
              </a:cxn>
              <a:cxn ang="0">
                <a:pos x="46" y="9"/>
              </a:cxn>
              <a:cxn ang="0">
                <a:pos x="46" y="3"/>
              </a:cxn>
              <a:cxn ang="0">
                <a:pos x="41" y="8"/>
              </a:cxn>
              <a:cxn ang="0">
                <a:pos x="38" y="11"/>
              </a:cxn>
              <a:cxn ang="0">
                <a:pos x="35" y="14"/>
              </a:cxn>
              <a:cxn ang="0">
                <a:pos x="32" y="14"/>
              </a:cxn>
              <a:cxn ang="0">
                <a:pos x="26" y="15"/>
              </a:cxn>
              <a:cxn ang="0">
                <a:pos x="19" y="15"/>
              </a:cxn>
              <a:cxn ang="0">
                <a:pos x="15" y="14"/>
              </a:cxn>
              <a:cxn ang="0">
                <a:pos x="10" y="12"/>
              </a:cxn>
              <a:cxn ang="0">
                <a:pos x="9" y="9"/>
              </a:cxn>
              <a:cxn ang="0">
                <a:pos x="4" y="6"/>
              </a:cxn>
              <a:cxn ang="0">
                <a:pos x="0" y="0"/>
              </a:cxn>
              <a:cxn ang="0">
                <a:pos x="1" y="3"/>
              </a:cxn>
              <a:cxn ang="0">
                <a:pos x="1" y="5"/>
              </a:cxn>
              <a:cxn ang="0">
                <a:pos x="1" y="9"/>
              </a:cxn>
              <a:cxn ang="0">
                <a:pos x="0" y="11"/>
              </a:cxn>
              <a:cxn ang="0">
                <a:pos x="1" y="14"/>
              </a:cxn>
              <a:cxn ang="0">
                <a:pos x="3" y="15"/>
              </a:cxn>
              <a:cxn ang="0">
                <a:pos x="6" y="18"/>
              </a:cxn>
              <a:cxn ang="0">
                <a:pos x="9" y="23"/>
              </a:cxn>
              <a:cxn ang="0">
                <a:pos x="10" y="25"/>
              </a:cxn>
              <a:cxn ang="0">
                <a:pos x="13" y="26"/>
              </a:cxn>
              <a:cxn ang="0">
                <a:pos x="15" y="28"/>
              </a:cxn>
              <a:cxn ang="0">
                <a:pos x="18" y="29"/>
              </a:cxn>
              <a:cxn ang="0">
                <a:pos x="22" y="31"/>
              </a:cxn>
              <a:cxn ang="0">
                <a:pos x="32" y="31"/>
              </a:cxn>
              <a:cxn ang="0">
                <a:pos x="34" y="28"/>
              </a:cxn>
              <a:cxn ang="0">
                <a:pos x="35" y="26"/>
              </a:cxn>
              <a:cxn ang="0">
                <a:pos x="40" y="23"/>
              </a:cxn>
              <a:cxn ang="0">
                <a:pos x="41" y="20"/>
              </a:cxn>
              <a:cxn ang="0">
                <a:pos x="44" y="17"/>
              </a:cxn>
              <a:cxn ang="0">
                <a:pos x="46" y="12"/>
              </a:cxn>
              <a:cxn ang="0">
                <a:pos x="46" y="8"/>
              </a:cxn>
            </a:cxnLst>
            <a:rect l="0" t="0" r="r" b="b"/>
            <a:pathLst>
              <a:path w="46" h="31">
                <a:moveTo>
                  <a:pt x="46" y="8"/>
                </a:moveTo>
                <a:lnTo>
                  <a:pt x="46" y="9"/>
                </a:lnTo>
                <a:lnTo>
                  <a:pt x="46" y="3"/>
                </a:lnTo>
                <a:lnTo>
                  <a:pt x="41" y="8"/>
                </a:lnTo>
                <a:lnTo>
                  <a:pt x="38" y="11"/>
                </a:lnTo>
                <a:lnTo>
                  <a:pt x="35" y="14"/>
                </a:lnTo>
                <a:lnTo>
                  <a:pt x="32" y="14"/>
                </a:lnTo>
                <a:lnTo>
                  <a:pt x="26" y="15"/>
                </a:lnTo>
                <a:lnTo>
                  <a:pt x="19" y="15"/>
                </a:lnTo>
                <a:lnTo>
                  <a:pt x="15" y="14"/>
                </a:lnTo>
                <a:lnTo>
                  <a:pt x="10" y="12"/>
                </a:lnTo>
                <a:lnTo>
                  <a:pt x="9" y="9"/>
                </a:lnTo>
                <a:lnTo>
                  <a:pt x="4" y="6"/>
                </a:lnTo>
                <a:lnTo>
                  <a:pt x="0" y="0"/>
                </a:lnTo>
                <a:lnTo>
                  <a:pt x="1" y="3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3" y="15"/>
                </a:lnTo>
                <a:lnTo>
                  <a:pt x="6" y="18"/>
                </a:lnTo>
                <a:lnTo>
                  <a:pt x="9" y="23"/>
                </a:lnTo>
                <a:lnTo>
                  <a:pt x="10" y="25"/>
                </a:lnTo>
                <a:lnTo>
                  <a:pt x="13" y="26"/>
                </a:lnTo>
                <a:lnTo>
                  <a:pt x="15" y="28"/>
                </a:lnTo>
                <a:lnTo>
                  <a:pt x="18" y="29"/>
                </a:lnTo>
                <a:lnTo>
                  <a:pt x="22" y="31"/>
                </a:lnTo>
                <a:lnTo>
                  <a:pt x="32" y="31"/>
                </a:lnTo>
                <a:lnTo>
                  <a:pt x="34" y="28"/>
                </a:lnTo>
                <a:lnTo>
                  <a:pt x="35" y="26"/>
                </a:lnTo>
                <a:lnTo>
                  <a:pt x="40" y="23"/>
                </a:lnTo>
                <a:lnTo>
                  <a:pt x="41" y="20"/>
                </a:lnTo>
                <a:lnTo>
                  <a:pt x="44" y="17"/>
                </a:lnTo>
                <a:lnTo>
                  <a:pt x="46" y="12"/>
                </a:lnTo>
                <a:lnTo>
                  <a:pt x="46" y="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8" name="Freeform 438"/>
          <p:cNvSpPr>
            <a:spLocks/>
          </p:cNvSpPr>
          <p:nvPr/>
        </p:nvSpPr>
        <p:spPr bwMode="auto">
          <a:xfrm>
            <a:off x="1430338" y="1928813"/>
            <a:ext cx="34925" cy="49212"/>
          </a:xfrm>
          <a:custGeom>
            <a:avLst/>
            <a:gdLst/>
            <a:ahLst/>
            <a:cxnLst>
              <a:cxn ang="0">
                <a:pos x="21" y="4"/>
              </a:cxn>
              <a:cxn ang="0">
                <a:pos x="16" y="12"/>
              </a:cxn>
              <a:cxn ang="0">
                <a:pos x="22" y="23"/>
              </a:cxn>
              <a:cxn ang="0">
                <a:pos x="10" y="31"/>
              </a:cxn>
              <a:cxn ang="0">
                <a:pos x="0" y="23"/>
              </a:cxn>
              <a:cxn ang="0">
                <a:pos x="6" y="12"/>
              </a:cxn>
              <a:cxn ang="0">
                <a:pos x="2" y="4"/>
              </a:cxn>
              <a:cxn ang="0">
                <a:pos x="6" y="0"/>
              </a:cxn>
              <a:cxn ang="0">
                <a:pos x="16" y="0"/>
              </a:cxn>
              <a:cxn ang="0">
                <a:pos x="21" y="4"/>
              </a:cxn>
            </a:cxnLst>
            <a:rect l="0" t="0" r="r" b="b"/>
            <a:pathLst>
              <a:path w="22" h="31">
                <a:moveTo>
                  <a:pt x="21" y="4"/>
                </a:moveTo>
                <a:lnTo>
                  <a:pt x="16" y="12"/>
                </a:lnTo>
                <a:lnTo>
                  <a:pt x="22" y="23"/>
                </a:lnTo>
                <a:lnTo>
                  <a:pt x="10" y="31"/>
                </a:lnTo>
                <a:lnTo>
                  <a:pt x="0" y="23"/>
                </a:lnTo>
                <a:lnTo>
                  <a:pt x="6" y="12"/>
                </a:lnTo>
                <a:lnTo>
                  <a:pt x="2" y="4"/>
                </a:lnTo>
                <a:lnTo>
                  <a:pt x="6" y="0"/>
                </a:lnTo>
                <a:lnTo>
                  <a:pt x="16" y="0"/>
                </a:lnTo>
                <a:lnTo>
                  <a:pt x="21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799" name="Freeform 439"/>
          <p:cNvSpPr>
            <a:spLocks/>
          </p:cNvSpPr>
          <p:nvPr/>
        </p:nvSpPr>
        <p:spPr bwMode="auto">
          <a:xfrm>
            <a:off x="1430338" y="1928813"/>
            <a:ext cx="34925" cy="49212"/>
          </a:xfrm>
          <a:custGeom>
            <a:avLst/>
            <a:gdLst/>
            <a:ahLst/>
            <a:cxnLst>
              <a:cxn ang="0">
                <a:pos x="21" y="4"/>
              </a:cxn>
              <a:cxn ang="0">
                <a:pos x="16" y="12"/>
              </a:cxn>
              <a:cxn ang="0">
                <a:pos x="22" y="23"/>
              </a:cxn>
              <a:cxn ang="0">
                <a:pos x="10" y="31"/>
              </a:cxn>
              <a:cxn ang="0">
                <a:pos x="0" y="23"/>
              </a:cxn>
              <a:cxn ang="0">
                <a:pos x="6" y="12"/>
              </a:cxn>
              <a:cxn ang="0">
                <a:pos x="2" y="4"/>
              </a:cxn>
              <a:cxn ang="0">
                <a:pos x="6" y="0"/>
              </a:cxn>
              <a:cxn ang="0">
                <a:pos x="16" y="0"/>
              </a:cxn>
              <a:cxn ang="0">
                <a:pos x="21" y="4"/>
              </a:cxn>
            </a:cxnLst>
            <a:rect l="0" t="0" r="r" b="b"/>
            <a:pathLst>
              <a:path w="22" h="31">
                <a:moveTo>
                  <a:pt x="21" y="4"/>
                </a:moveTo>
                <a:lnTo>
                  <a:pt x="16" y="12"/>
                </a:lnTo>
                <a:lnTo>
                  <a:pt x="22" y="23"/>
                </a:lnTo>
                <a:lnTo>
                  <a:pt x="10" y="31"/>
                </a:lnTo>
                <a:lnTo>
                  <a:pt x="0" y="23"/>
                </a:lnTo>
                <a:lnTo>
                  <a:pt x="6" y="12"/>
                </a:lnTo>
                <a:lnTo>
                  <a:pt x="2" y="4"/>
                </a:lnTo>
                <a:lnTo>
                  <a:pt x="6" y="0"/>
                </a:lnTo>
                <a:lnTo>
                  <a:pt x="16" y="0"/>
                </a:lnTo>
                <a:lnTo>
                  <a:pt x="21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0" name="Freeform 440"/>
          <p:cNvSpPr>
            <a:spLocks/>
          </p:cNvSpPr>
          <p:nvPr/>
        </p:nvSpPr>
        <p:spPr bwMode="auto">
          <a:xfrm>
            <a:off x="1455738" y="1935163"/>
            <a:ext cx="19050" cy="269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5"/>
              </a:cxn>
              <a:cxn ang="0">
                <a:pos x="9" y="8"/>
              </a:cxn>
              <a:cxn ang="0">
                <a:pos x="12" y="11"/>
              </a:cxn>
              <a:cxn ang="0">
                <a:pos x="9" y="14"/>
              </a:cxn>
              <a:cxn ang="0">
                <a:pos x="5" y="17"/>
              </a:cxn>
              <a:cxn ang="0">
                <a:pos x="3" y="16"/>
              </a:cxn>
              <a:cxn ang="0">
                <a:pos x="2" y="13"/>
              </a:cxn>
              <a:cxn ang="0">
                <a:pos x="0" y="8"/>
              </a:cxn>
              <a:cxn ang="0">
                <a:pos x="3" y="5"/>
              </a:cxn>
              <a:cxn ang="0">
                <a:pos x="5" y="0"/>
              </a:cxn>
            </a:cxnLst>
            <a:rect l="0" t="0" r="r" b="b"/>
            <a:pathLst>
              <a:path w="12" h="17">
                <a:moveTo>
                  <a:pt x="5" y="0"/>
                </a:moveTo>
                <a:lnTo>
                  <a:pt x="8" y="5"/>
                </a:lnTo>
                <a:lnTo>
                  <a:pt x="9" y="8"/>
                </a:lnTo>
                <a:lnTo>
                  <a:pt x="12" y="11"/>
                </a:lnTo>
                <a:lnTo>
                  <a:pt x="9" y="14"/>
                </a:lnTo>
                <a:lnTo>
                  <a:pt x="5" y="17"/>
                </a:lnTo>
                <a:lnTo>
                  <a:pt x="3" y="16"/>
                </a:lnTo>
                <a:lnTo>
                  <a:pt x="2" y="13"/>
                </a:lnTo>
                <a:lnTo>
                  <a:pt x="0" y="8"/>
                </a:lnTo>
                <a:lnTo>
                  <a:pt x="3" y="5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1" name="Freeform 441"/>
          <p:cNvSpPr>
            <a:spLocks/>
          </p:cNvSpPr>
          <p:nvPr/>
        </p:nvSpPr>
        <p:spPr bwMode="auto">
          <a:xfrm>
            <a:off x="1455738" y="1935163"/>
            <a:ext cx="19050" cy="269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5"/>
              </a:cxn>
              <a:cxn ang="0">
                <a:pos x="9" y="8"/>
              </a:cxn>
              <a:cxn ang="0">
                <a:pos x="12" y="11"/>
              </a:cxn>
              <a:cxn ang="0">
                <a:pos x="9" y="14"/>
              </a:cxn>
              <a:cxn ang="0">
                <a:pos x="5" y="17"/>
              </a:cxn>
              <a:cxn ang="0">
                <a:pos x="3" y="16"/>
              </a:cxn>
              <a:cxn ang="0">
                <a:pos x="2" y="13"/>
              </a:cxn>
              <a:cxn ang="0">
                <a:pos x="0" y="8"/>
              </a:cxn>
              <a:cxn ang="0">
                <a:pos x="3" y="5"/>
              </a:cxn>
              <a:cxn ang="0">
                <a:pos x="5" y="0"/>
              </a:cxn>
            </a:cxnLst>
            <a:rect l="0" t="0" r="r" b="b"/>
            <a:pathLst>
              <a:path w="12" h="17">
                <a:moveTo>
                  <a:pt x="5" y="0"/>
                </a:moveTo>
                <a:lnTo>
                  <a:pt x="8" y="5"/>
                </a:lnTo>
                <a:lnTo>
                  <a:pt x="9" y="8"/>
                </a:lnTo>
                <a:lnTo>
                  <a:pt x="12" y="11"/>
                </a:lnTo>
                <a:lnTo>
                  <a:pt x="9" y="14"/>
                </a:lnTo>
                <a:lnTo>
                  <a:pt x="5" y="17"/>
                </a:lnTo>
                <a:lnTo>
                  <a:pt x="3" y="16"/>
                </a:lnTo>
                <a:lnTo>
                  <a:pt x="2" y="13"/>
                </a:lnTo>
                <a:lnTo>
                  <a:pt x="0" y="8"/>
                </a:lnTo>
                <a:lnTo>
                  <a:pt x="3" y="5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2" name="Freeform 442"/>
          <p:cNvSpPr>
            <a:spLocks/>
          </p:cNvSpPr>
          <p:nvPr/>
        </p:nvSpPr>
        <p:spPr bwMode="auto">
          <a:xfrm>
            <a:off x="1419225" y="1935163"/>
            <a:ext cx="20638" cy="301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" y="14"/>
              </a:cxn>
              <a:cxn ang="0">
                <a:pos x="9" y="19"/>
              </a:cxn>
              <a:cxn ang="0">
                <a:pos x="13" y="8"/>
              </a:cxn>
              <a:cxn ang="0">
                <a:pos x="9" y="0"/>
              </a:cxn>
              <a:cxn ang="0">
                <a:pos x="0" y="10"/>
              </a:cxn>
              <a:cxn ang="0">
                <a:pos x="0" y="11"/>
              </a:cxn>
            </a:cxnLst>
            <a:rect l="0" t="0" r="r" b="b"/>
            <a:pathLst>
              <a:path w="13" h="19">
                <a:moveTo>
                  <a:pt x="0" y="11"/>
                </a:moveTo>
                <a:lnTo>
                  <a:pt x="4" y="14"/>
                </a:lnTo>
                <a:lnTo>
                  <a:pt x="9" y="19"/>
                </a:lnTo>
                <a:lnTo>
                  <a:pt x="13" y="8"/>
                </a:lnTo>
                <a:lnTo>
                  <a:pt x="9" y="0"/>
                </a:lnTo>
                <a:lnTo>
                  <a:pt x="0" y="10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3" name="Freeform 443"/>
          <p:cNvSpPr>
            <a:spLocks/>
          </p:cNvSpPr>
          <p:nvPr/>
        </p:nvSpPr>
        <p:spPr bwMode="auto">
          <a:xfrm>
            <a:off x="1419225" y="1935163"/>
            <a:ext cx="20638" cy="301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" y="14"/>
              </a:cxn>
              <a:cxn ang="0">
                <a:pos x="9" y="19"/>
              </a:cxn>
              <a:cxn ang="0">
                <a:pos x="13" y="8"/>
              </a:cxn>
              <a:cxn ang="0">
                <a:pos x="9" y="0"/>
              </a:cxn>
              <a:cxn ang="0">
                <a:pos x="0" y="10"/>
              </a:cxn>
              <a:cxn ang="0">
                <a:pos x="0" y="11"/>
              </a:cxn>
            </a:cxnLst>
            <a:rect l="0" t="0" r="r" b="b"/>
            <a:pathLst>
              <a:path w="13" h="19">
                <a:moveTo>
                  <a:pt x="0" y="11"/>
                </a:moveTo>
                <a:lnTo>
                  <a:pt x="4" y="14"/>
                </a:lnTo>
                <a:lnTo>
                  <a:pt x="9" y="19"/>
                </a:lnTo>
                <a:lnTo>
                  <a:pt x="13" y="8"/>
                </a:lnTo>
                <a:lnTo>
                  <a:pt x="9" y="0"/>
                </a:lnTo>
                <a:lnTo>
                  <a:pt x="0" y="10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4" name="Freeform 444"/>
          <p:cNvSpPr>
            <a:spLocks/>
          </p:cNvSpPr>
          <p:nvPr/>
        </p:nvSpPr>
        <p:spPr bwMode="auto">
          <a:xfrm>
            <a:off x="1144588" y="2133600"/>
            <a:ext cx="203200" cy="334963"/>
          </a:xfrm>
          <a:custGeom>
            <a:avLst/>
            <a:gdLst/>
            <a:ahLst/>
            <a:cxnLst>
              <a:cxn ang="0">
                <a:pos x="125" y="184"/>
              </a:cxn>
              <a:cxn ang="0">
                <a:pos x="121" y="162"/>
              </a:cxn>
              <a:cxn ang="0">
                <a:pos x="110" y="111"/>
              </a:cxn>
              <a:cxn ang="0">
                <a:pos x="103" y="66"/>
              </a:cxn>
              <a:cxn ang="0">
                <a:pos x="99" y="28"/>
              </a:cxn>
              <a:cxn ang="0">
                <a:pos x="99" y="9"/>
              </a:cxn>
              <a:cxn ang="0">
                <a:pos x="76" y="0"/>
              </a:cxn>
              <a:cxn ang="0">
                <a:pos x="76" y="8"/>
              </a:cxn>
              <a:cxn ang="0">
                <a:pos x="76" y="9"/>
              </a:cxn>
              <a:cxn ang="0">
                <a:pos x="75" y="13"/>
              </a:cxn>
              <a:cxn ang="0">
                <a:pos x="74" y="14"/>
              </a:cxn>
              <a:cxn ang="0">
                <a:pos x="71" y="16"/>
              </a:cxn>
              <a:cxn ang="0">
                <a:pos x="69" y="16"/>
              </a:cxn>
              <a:cxn ang="0">
                <a:pos x="66" y="17"/>
              </a:cxn>
              <a:cxn ang="0">
                <a:pos x="63" y="17"/>
              </a:cxn>
              <a:cxn ang="0">
                <a:pos x="59" y="17"/>
              </a:cxn>
              <a:cxn ang="0">
                <a:pos x="56" y="16"/>
              </a:cxn>
              <a:cxn ang="0">
                <a:pos x="51" y="16"/>
              </a:cxn>
              <a:cxn ang="0">
                <a:pos x="50" y="14"/>
              </a:cxn>
              <a:cxn ang="0">
                <a:pos x="48" y="13"/>
              </a:cxn>
              <a:cxn ang="0">
                <a:pos x="47" y="11"/>
              </a:cxn>
              <a:cxn ang="0">
                <a:pos x="45" y="9"/>
              </a:cxn>
              <a:cxn ang="0">
                <a:pos x="45" y="8"/>
              </a:cxn>
              <a:cxn ang="0">
                <a:pos x="45" y="5"/>
              </a:cxn>
              <a:cxn ang="0">
                <a:pos x="45" y="2"/>
              </a:cxn>
              <a:cxn ang="0">
                <a:pos x="26" y="9"/>
              </a:cxn>
              <a:cxn ang="0">
                <a:pos x="26" y="11"/>
              </a:cxn>
              <a:cxn ang="0">
                <a:pos x="26" y="16"/>
              </a:cxn>
              <a:cxn ang="0">
                <a:pos x="25" y="19"/>
              </a:cxn>
              <a:cxn ang="0">
                <a:pos x="23" y="22"/>
              </a:cxn>
              <a:cxn ang="0">
                <a:pos x="20" y="25"/>
              </a:cxn>
              <a:cxn ang="0">
                <a:pos x="13" y="114"/>
              </a:cxn>
              <a:cxn ang="0">
                <a:pos x="0" y="207"/>
              </a:cxn>
              <a:cxn ang="0">
                <a:pos x="7" y="208"/>
              </a:cxn>
              <a:cxn ang="0">
                <a:pos x="16" y="210"/>
              </a:cxn>
              <a:cxn ang="0">
                <a:pos x="23" y="211"/>
              </a:cxn>
              <a:cxn ang="0">
                <a:pos x="29" y="211"/>
              </a:cxn>
              <a:cxn ang="0">
                <a:pos x="45" y="211"/>
              </a:cxn>
              <a:cxn ang="0">
                <a:pos x="54" y="211"/>
              </a:cxn>
              <a:cxn ang="0">
                <a:pos x="71" y="211"/>
              </a:cxn>
              <a:cxn ang="0">
                <a:pos x="87" y="211"/>
              </a:cxn>
              <a:cxn ang="0">
                <a:pos x="103" y="210"/>
              </a:cxn>
              <a:cxn ang="0">
                <a:pos x="109" y="208"/>
              </a:cxn>
              <a:cxn ang="0">
                <a:pos x="116" y="205"/>
              </a:cxn>
              <a:cxn ang="0">
                <a:pos x="124" y="204"/>
              </a:cxn>
              <a:cxn ang="0">
                <a:pos x="128" y="201"/>
              </a:cxn>
              <a:cxn ang="0">
                <a:pos x="125" y="184"/>
              </a:cxn>
            </a:cxnLst>
            <a:rect l="0" t="0" r="r" b="b"/>
            <a:pathLst>
              <a:path w="128" h="211">
                <a:moveTo>
                  <a:pt x="125" y="184"/>
                </a:moveTo>
                <a:lnTo>
                  <a:pt x="121" y="162"/>
                </a:lnTo>
                <a:lnTo>
                  <a:pt x="110" y="111"/>
                </a:lnTo>
                <a:lnTo>
                  <a:pt x="103" y="66"/>
                </a:lnTo>
                <a:lnTo>
                  <a:pt x="99" y="28"/>
                </a:lnTo>
                <a:lnTo>
                  <a:pt x="99" y="9"/>
                </a:lnTo>
                <a:lnTo>
                  <a:pt x="76" y="0"/>
                </a:lnTo>
                <a:lnTo>
                  <a:pt x="76" y="8"/>
                </a:lnTo>
                <a:lnTo>
                  <a:pt x="76" y="9"/>
                </a:lnTo>
                <a:lnTo>
                  <a:pt x="75" y="13"/>
                </a:lnTo>
                <a:lnTo>
                  <a:pt x="74" y="14"/>
                </a:lnTo>
                <a:lnTo>
                  <a:pt x="71" y="16"/>
                </a:lnTo>
                <a:lnTo>
                  <a:pt x="69" y="16"/>
                </a:lnTo>
                <a:lnTo>
                  <a:pt x="66" y="17"/>
                </a:lnTo>
                <a:lnTo>
                  <a:pt x="63" y="17"/>
                </a:lnTo>
                <a:lnTo>
                  <a:pt x="59" y="17"/>
                </a:lnTo>
                <a:lnTo>
                  <a:pt x="56" y="16"/>
                </a:lnTo>
                <a:lnTo>
                  <a:pt x="51" y="16"/>
                </a:lnTo>
                <a:lnTo>
                  <a:pt x="50" y="14"/>
                </a:lnTo>
                <a:lnTo>
                  <a:pt x="48" y="13"/>
                </a:lnTo>
                <a:lnTo>
                  <a:pt x="47" y="11"/>
                </a:lnTo>
                <a:lnTo>
                  <a:pt x="45" y="9"/>
                </a:lnTo>
                <a:lnTo>
                  <a:pt x="45" y="8"/>
                </a:lnTo>
                <a:lnTo>
                  <a:pt x="45" y="5"/>
                </a:lnTo>
                <a:lnTo>
                  <a:pt x="45" y="2"/>
                </a:lnTo>
                <a:lnTo>
                  <a:pt x="26" y="9"/>
                </a:lnTo>
                <a:lnTo>
                  <a:pt x="26" y="11"/>
                </a:lnTo>
                <a:lnTo>
                  <a:pt x="26" y="16"/>
                </a:lnTo>
                <a:lnTo>
                  <a:pt x="25" y="19"/>
                </a:lnTo>
                <a:lnTo>
                  <a:pt x="23" y="22"/>
                </a:lnTo>
                <a:lnTo>
                  <a:pt x="20" y="25"/>
                </a:lnTo>
                <a:lnTo>
                  <a:pt x="13" y="114"/>
                </a:lnTo>
                <a:lnTo>
                  <a:pt x="0" y="207"/>
                </a:lnTo>
                <a:lnTo>
                  <a:pt x="7" y="208"/>
                </a:lnTo>
                <a:lnTo>
                  <a:pt x="16" y="210"/>
                </a:lnTo>
                <a:lnTo>
                  <a:pt x="23" y="211"/>
                </a:lnTo>
                <a:lnTo>
                  <a:pt x="29" y="211"/>
                </a:lnTo>
                <a:lnTo>
                  <a:pt x="45" y="211"/>
                </a:lnTo>
                <a:lnTo>
                  <a:pt x="54" y="211"/>
                </a:lnTo>
                <a:lnTo>
                  <a:pt x="71" y="211"/>
                </a:lnTo>
                <a:lnTo>
                  <a:pt x="87" y="211"/>
                </a:lnTo>
                <a:lnTo>
                  <a:pt x="103" y="210"/>
                </a:lnTo>
                <a:lnTo>
                  <a:pt x="109" y="208"/>
                </a:lnTo>
                <a:lnTo>
                  <a:pt x="116" y="205"/>
                </a:lnTo>
                <a:lnTo>
                  <a:pt x="124" y="204"/>
                </a:lnTo>
                <a:lnTo>
                  <a:pt x="128" y="201"/>
                </a:lnTo>
                <a:lnTo>
                  <a:pt x="125" y="184"/>
                </a:lnTo>
                <a:close/>
              </a:path>
            </a:pathLst>
          </a:custGeom>
          <a:solidFill>
            <a:srgbClr val="82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5" name="Freeform 445"/>
          <p:cNvSpPr>
            <a:spLocks/>
          </p:cNvSpPr>
          <p:nvPr/>
        </p:nvSpPr>
        <p:spPr bwMode="auto">
          <a:xfrm>
            <a:off x="1144588" y="2133600"/>
            <a:ext cx="203200" cy="334963"/>
          </a:xfrm>
          <a:custGeom>
            <a:avLst/>
            <a:gdLst/>
            <a:ahLst/>
            <a:cxnLst>
              <a:cxn ang="0">
                <a:pos x="125" y="184"/>
              </a:cxn>
              <a:cxn ang="0">
                <a:pos x="121" y="162"/>
              </a:cxn>
              <a:cxn ang="0">
                <a:pos x="110" y="111"/>
              </a:cxn>
              <a:cxn ang="0">
                <a:pos x="103" y="66"/>
              </a:cxn>
              <a:cxn ang="0">
                <a:pos x="99" y="28"/>
              </a:cxn>
              <a:cxn ang="0">
                <a:pos x="99" y="9"/>
              </a:cxn>
              <a:cxn ang="0">
                <a:pos x="76" y="0"/>
              </a:cxn>
              <a:cxn ang="0">
                <a:pos x="76" y="8"/>
              </a:cxn>
              <a:cxn ang="0">
                <a:pos x="76" y="9"/>
              </a:cxn>
              <a:cxn ang="0">
                <a:pos x="75" y="13"/>
              </a:cxn>
              <a:cxn ang="0">
                <a:pos x="74" y="14"/>
              </a:cxn>
              <a:cxn ang="0">
                <a:pos x="71" y="16"/>
              </a:cxn>
              <a:cxn ang="0">
                <a:pos x="69" y="16"/>
              </a:cxn>
              <a:cxn ang="0">
                <a:pos x="66" y="17"/>
              </a:cxn>
              <a:cxn ang="0">
                <a:pos x="63" y="17"/>
              </a:cxn>
              <a:cxn ang="0">
                <a:pos x="59" y="17"/>
              </a:cxn>
              <a:cxn ang="0">
                <a:pos x="56" y="16"/>
              </a:cxn>
              <a:cxn ang="0">
                <a:pos x="51" y="16"/>
              </a:cxn>
              <a:cxn ang="0">
                <a:pos x="50" y="14"/>
              </a:cxn>
              <a:cxn ang="0">
                <a:pos x="48" y="13"/>
              </a:cxn>
              <a:cxn ang="0">
                <a:pos x="47" y="11"/>
              </a:cxn>
              <a:cxn ang="0">
                <a:pos x="45" y="9"/>
              </a:cxn>
              <a:cxn ang="0">
                <a:pos x="45" y="8"/>
              </a:cxn>
              <a:cxn ang="0">
                <a:pos x="45" y="5"/>
              </a:cxn>
              <a:cxn ang="0">
                <a:pos x="45" y="2"/>
              </a:cxn>
              <a:cxn ang="0">
                <a:pos x="26" y="9"/>
              </a:cxn>
              <a:cxn ang="0">
                <a:pos x="26" y="11"/>
              </a:cxn>
              <a:cxn ang="0">
                <a:pos x="26" y="16"/>
              </a:cxn>
              <a:cxn ang="0">
                <a:pos x="25" y="19"/>
              </a:cxn>
              <a:cxn ang="0">
                <a:pos x="23" y="22"/>
              </a:cxn>
              <a:cxn ang="0">
                <a:pos x="20" y="25"/>
              </a:cxn>
              <a:cxn ang="0">
                <a:pos x="13" y="114"/>
              </a:cxn>
              <a:cxn ang="0">
                <a:pos x="0" y="207"/>
              </a:cxn>
              <a:cxn ang="0">
                <a:pos x="7" y="208"/>
              </a:cxn>
              <a:cxn ang="0">
                <a:pos x="16" y="210"/>
              </a:cxn>
              <a:cxn ang="0">
                <a:pos x="23" y="211"/>
              </a:cxn>
              <a:cxn ang="0">
                <a:pos x="29" y="211"/>
              </a:cxn>
              <a:cxn ang="0">
                <a:pos x="45" y="211"/>
              </a:cxn>
              <a:cxn ang="0">
                <a:pos x="54" y="211"/>
              </a:cxn>
              <a:cxn ang="0">
                <a:pos x="71" y="211"/>
              </a:cxn>
              <a:cxn ang="0">
                <a:pos x="87" y="211"/>
              </a:cxn>
              <a:cxn ang="0">
                <a:pos x="103" y="210"/>
              </a:cxn>
              <a:cxn ang="0">
                <a:pos x="109" y="208"/>
              </a:cxn>
              <a:cxn ang="0">
                <a:pos x="116" y="205"/>
              </a:cxn>
              <a:cxn ang="0">
                <a:pos x="124" y="204"/>
              </a:cxn>
              <a:cxn ang="0">
                <a:pos x="128" y="201"/>
              </a:cxn>
              <a:cxn ang="0">
                <a:pos x="125" y="184"/>
              </a:cxn>
            </a:cxnLst>
            <a:rect l="0" t="0" r="r" b="b"/>
            <a:pathLst>
              <a:path w="128" h="211">
                <a:moveTo>
                  <a:pt x="125" y="184"/>
                </a:moveTo>
                <a:lnTo>
                  <a:pt x="121" y="162"/>
                </a:lnTo>
                <a:lnTo>
                  <a:pt x="110" y="111"/>
                </a:lnTo>
                <a:lnTo>
                  <a:pt x="103" y="66"/>
                </a:lnTo>
                <a:lnTo>
                  <a:pt x="99" y="28"/>
                </a:lnTo>
                <a:lnTo>
                  <a:pt x="99" y="9"/>
                </a:lnTo>
                <a:lnTo>
                  <a:pt x="76" y="0"/>
                </a:lnTo>
                <a:lnTo>
                  <a:pt x="76" y="8"/>
                </a:lnTo>
                <a:lnTo>
                  <a:pt x="76" y="9"/>
                </a:lnTo>
                <a:lnTo>
                  <a:pt x="75" y="13"/>
                </a:lnTo>
                <a:lnTo>
                  <a:pt x="74" y="14"/>
                </a:lnTo>
                <a:lnTo>
                  <a:pt x="71" y="16"/>
                </a:lnTo>
                <a:lnTo>
                  <a:pt x="69" y="16"/>
                </a:lnTo>
                <a:lnTo>
                  <a:pt x="66" y="17"/>
                </a:lnTo>
                <a:lnTo>
                  <a:pt x="63" y="17"/>
                </a:lnTo>
                <a:lnTo>
                  <a:pt x="59" y="17"/>
                </a:lnTo>
                <a:lnTo>
                  <a:pt x="56" y="16"/>
                </a:lnTo>
                <a:lnTo>
                  <a:pt x="51" y="16"/>
                </a:lnTo>
                <a:lnTo>
                  <a:pt x="50" y="14"/>
                </a:lnTo>
                <a:lnTo>
                  <a:pt x="48" y="13"/>
                </a:lnTo>
                <a:lnTo>
                  <a:pt x="47" y="11"/>
                </a:lnTo>
                <a:lnTo>
                  <a:pt x="45" y="9"/>
                </a:lnTo>
                <a:lnTo>
                  <a:pt x="45" y="8"/>
                </a:lnTo>
                <a:lnTo>
                  <a:pt x="45" y="5"/>
                </a:lnTo>
                <a:lnTo>
                  <a:pt x="45" y="2"/>
                </a:lnTo>
                <a:lnTo>
                  <a:pt x="26" y="9"/>
                </a:lnTo>
                <a:lnTo>
                  <a:pt x="26" y="11"/>
                </a:lnTo>
                <a:lnTo>
                  <a:pt x="26" y="16"/>
                </a:lnTo>
                <a:lnTo>
                  <a:pt x="25" y="19"/>
                </a:lnTo>
                <a:lnTo>
                  <a:pt x="23" y="22"/>
                </a:lnTo>
                <a:lnTo>
                  <a:pt x="20" y="25"/>
                </a:lnTo>
                <a:lnTo>
                  <a:pt x="13" y="114"/>
                </a:lnTo>
                <a:lnTo>
                  <a:pt x="0" y="207"/>
                </a:lnTo>
                <a:lnTo>
                  <a:pt x="7" y="208"/>
                </a:lnTo>
                <a:lnTo>
                  <a:pt x="16" y="210"/>
                </a:lnTo>
                <a:lnTo>
                  <a:pt x="23" y="211"/>
                </a:lnTo>
                <a:lnTo>
                  <a:pt x="29" y="211"/>
                </a:lnTo>
                <a:lnTo>
                  <a:pt x="45" y="211"/>
                </a:lnTo>
                <a:lnTo>
                  <a:pt x="54" y="211"/>
                </a:lnTo>
                <a:lnTo>
                  <a:pt x="71" y="211"/>
                </a:lnTo>
                <a:lnTo>
                  <a:pt x="87" y="211"/>
                </a:lnTo>
                <a:lnTo>
                  <a:pt x="103" y="210"/>
                </a:lnTo>
                <a:lnTo>
                  <a:pt x="109" y="208"/>
                </a:lnTo>
                <a:lnTo>
                  <a:pt x="116" y="205"/>
                </a:lnTo>
                <a:lnTo>
                  <a:pt x="124" y="204"/>
                </a:lnTo>
                <a:lnTo>
                  <a:pt x="128" y="201"/>
                </a:lnTo>
                <a:lnTo>
                  <a:pt x="125" y="18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6" name="Freeform 446"/>
          <p:cNvSpPr>
            <a:spLocks/>
          </p:cNvSpPr>
          <p:nvPr/>
        </p:nvSpPr>
        <p:spPr bwMode="auto">
          <a:xfrm>
            <a:off x="1585913" y="2170113"/>
            <a:ext cx="222250" cy="355600"/>
          </a:xfrm>
          <a:custGeom>
            <a:avLst/>
            <a:gdLst/>
            <a:ahLst/>
            <a:cxnLst>
              <a:cxn ang="0">
                <a:pos x="121" y="16"/>
              </a:cxn>
              <a:cxn ang="0">
                <a:pos x="122" y="22"/>
              </a:cxn>
              <a:cxn ang="0">
                <a:pos x="121" y="33"/>
              </a:cxn>
              <a:cxn ang="0">
                <a:pos x="122" y="48"/>
              </a:cxn>
              <a:cxn ang="0">
                <a:pos x="127" y="104"/>
              </a:cxn>
              <a:cxn ang="0">
                <a:pos x="131" y="144"/>
              </a:cxn>
              <a:cxn ang="0">
                <a:pos x="136" y="181"/>
              </a:cxn>
              <a:cxn ang="0">
                <a:pos x="139" y="196"/>
              </a:cxn>
              <a:cxn ang="0">
                <a:pos x="140" y="205"/>
              </a:cxn>
              <a:cxn ang="0">
                <a:pos x="134" y="210"/>
              </a:cxn>
              <a:cxn ang="0">
                <a:pos x="127" y="213"/>
              </a:cxn>
              <a:cxn ang="0">
                <a:pos x="118" y="216"/>
              </a:cxn>
              <a:cxn ang="0">
                <a:pos x="108" y="219"/>
              </a:cxn>
              <a:cxn ang="0">
                <a:pos x="96" y="221"/>
              </a:cxn>
              <a:cxn ang="0">
                <a:pos x="88" y="222"/>
              </a:cxn>
              <a:cxn ang="0">
                <a:pos x="82" y="222"/>
              </a:cxn>
              <a:cxn ang="0">
                <a:pos x="71" y="224"/>
              </a:cxn>
              <a:cxn ang="0">
                <a:pos x="65" y="224"/>
              </a:cxn>
              <a:cxn ang="0">
                <a:pos x="56" y="224"/>
              </a:cxn>
              <a:cxn ang="0">
                <a:pos x="41" y="222"/>
              </a:cxn>
              <a:cxn ang="0">
                <a:pos x="32" y="222"/>
              </a:cxn>
              <a:cxn ang="0">
                <a:pos x="25" y="221"/>
              </a:cxn>
              <a:cxn ang="0">
                <a:pos x="19" y="221"/>
              </a:cxn>
              <a:cxn ang="0">
                <a:pos x="13" y="219"/>
              </a:cxn>
              <a:cxn ang="0">
                <a:pos x="9" y="218"/>
              </a:cxn>
              <a:cxn ang="0">
                <a:pos x="4" y="215"/>
              </a:cxn>
              <a:cxn ang="0">
                <a:pos x="0" y="213"/>
              </a:cxn>
              <a:cxn ang="0">
                <a:pos x="11" y="50"/>
              </a:cxn>
              <a:cxn ang="0">
                <a:pos x="11" y="33"/>
              </a:cxn>
              <a:cxn ang="0">
                <a:pos x="13" y="23"/>
              </a:cxn>
              <a:cxn ang="0">
                <a:pos x="14" y="19"/>
              </a:cxn>
              <a:cxn ang="0">
                <a:pos x="16" y="14"/>
              </a:cxn>
              <a:cxn ang="0">
                <a:pos x="17" y="11"/>
              </a:cxn>
              <a:cxn ang="0">
                <a:pos x="19" y="8"/>
              </a:cxn>
              <a:cxn ang="0">
                <a:pos x="22" y="2"/>
              </a:cxn>
              <a:cxn ang="0">
                <a:pos x="26" y="3"/>
              </a:cxn>
              <a:cxn ang="0">
                <a:pos x="32" y="5"/>
              </a:cxn>
              <a:cxn ang="0">
                <a:pos x="38" y="6"/>
              </a:cxn>
              <a:cxn ang="0">
                <a:pos x="44" y="6"/>
              </a:cxn>
              <a:cxn ang="0">
                <a:pos x="54" y="6"/>
              </a:cxn>
              <a:cxn ang="0">
                <a:pos x="65" y="6"/>
              </a:cxn>
              <a:cxn ang="0">
                <a:pos x="85" y="5"/>
              </a:cxn>
              <a:cxn ang="0">
                <a:pos x="103" y="3"/>
              </a:cxn>
              <a:cxn ang="0">
                <a:pos x="109" y="2"/>
              </a:cxn>
              <a:cxn ang="0">
                <a:pos x="115" y="2"/>
              </a:cxn>
              <a:cxn ang="0">
                <a:pos x="118" y="0"/>
              </a:cxn>
              <a:cxn ang="0">
                <a:pos x="119" y="5"/>
              </a:cxn>
              <a:cxn ang="0">
                <a:pos x="121" y="11"/>
              </a:cxn>
              <a:cxn ang="0">
                <a:pos x="121" y="16"/>
              </a:cxn>
            </a:cxnLst>
            <a:rect l="0" t="0" r="r" b="b"/>
            <a:pathLst>
              <a:path w="140" h="224">
                <a:moveTo>
                  <a:pt x="121" y="16"/>
                </a:moveTo>
                <a:lnTo>
                  <a:pt x="122" y="22"/>
                </a:lnTo>
                <a:lnTo>
                  <a:pt x="121" y="33"/>
                </a:lnTo>
                <a:lnTo>
                  <a:pt x="122" y="48"/>
                </a:lnTo>
                <a:lnTo>
                  <a:pt x="127" y="104"/>
                </a:lnTo>
                <a:lnTo>
                  <a:pt x="131" y="144"/>
                </a:lnTo>
                <a:lnTo>
                  <a:pt x="136" y="181"/>
                </a:lnTo>
                <a:lnTo>
                  <a:pt x="139" y="196"/>
                </a:lnTo>
                <a:lnTo>
                  <a:pt x="140" y="205"/>
                </a:lnTo>
                <a:lnTo>
                  <a:pt x="134" y="210"/>
                </a:lnTo>
                <a:lnTo>
                  <a:pt x="127" y="213"/>
                </a:lnTo>
                <a:lnTo>
                  <a:pt x="118" y="216"/>
                </a:lnTo>
                <a:lnTo>
                  <a:pt x="108" y="219"/>
                </a:lnTo>
                <a:lnTo>
                  <a:pt x="96" y="221"/>
                </a:lnTo>
                <a:lnTo>
                  <a:pt x="88" y="222"/>
                </a:lnTo>
                <a:lnTo>
                  <a:pt x="82" y="222"/>
                </a:lnTo>
                <a:lnTo>
                  <a:pt x="71" y="224"/>
                </a:lnTo>
                <a:lnTo>
                  <a:pt x="65" y="224"/>
                </a:lnTo>
                <a:lnTo>
                  <a:pt x="56" y="224"/>
                </a:lnTo>
                <a:lnTo>
                  <a:pt x="41" y="222"/>
                </a:lnTo>
                <a:lnTo>
                  <a:pt x="32" y="222"/>
                </a:lnTo>
                <a:lnTo>
                  <a:pt x="25" y="221"/>
                </a:lnTo>
                <a:lnTo>
                  <a:pt x="19" y="221"/>
                </a:lnTo>
                <a:lnTo>
                  <a:pt x="13" y="219"/>
                </a:lnTo>
                <a:lnTo>
                  <a:pt x="9" y="218"/>
                </a:lnTo>
                <a:lnTo>
                  <a:pt x="4" y="215"/>
                </a:lnTo>
                <a:lnTo>
                  <a:pt x="0" y="213"/>
                </a:lnTo>
                <a:lnTo>
                  <a:pt x="11" y="50"/>
                </a:lnTo>
                <a:lnTo>
                  <a:pt x="11" y="33"/>
                </a:lnTo>
                <a:lnTo>
                  <a:pt x="13" y="23"/>
                </a:lnTo>
                <a:lnTo>
                  <a:pt x="14" y="19"/>
                </a:lnTo>
                <a:lnTo>
                  <a:pt x="16" y="14"/>
                </a:lnTo>
                <a:lnTo>
                  <a:pt x="17" y="11"/>
                </a:lnTo>
                <a:lnTo>
                  <a:pt x="19" y="8"/>
                </a:lnTo>
                <a:lnTo>
                  <a:pt x="22" y="2"/>
                </a:lnTo>
                <a:lnTo>
                  <a:pt x="26" y="3"/>
                </a:lnTo>
                <a:lnTo>
                  <a:pt x="32" y="5"/>
                </a:lnTo>
                <a:lnTo>
                  <a:pt x="38" y="6"/>
                </a:lnTo>
                <a:lnTo>
                  <a:pt x="44" y="6"/>
                </a:lnTo>
                <a:lnTo>
                  <a:pt x="54" y="6"/>
                </a:lnTo>
                <a:lnTo>
                  <a:pt x="65" y="6"/>
                </a:lnTo>
                <a:lnTo>
                  <a:pt x="85" y="5"/>
                </a:lnTo>
                <a:lnTo>
                  <a:pt x="103" y="3"/>
                </a:lnTo>
                <a:lnTo>
                  <a:pt x="109" y="2"/>
                </a:lnTo>
                <a:lnTo>
                  <a:pt x="115" y="2"/>
                </a:lnTo>
                <a:lnTo>
                  <a:pt x="118" y="0"/>
                </a:lnTo>
                <a:lnTo>
                  <a:pt x="119" y="5"/>
                </a:lnTo>
                <a:lnTo>
                  <a:pt x="121" y="11"/>
                </a:lnTo>
                <a:lnTo>
                  <a:pt x="121" y="16"/>
                </a:lnTo>
                <a:close/>
              </a:path>
            </a:pathLst>
          </a:custGeom>
          <a:solidFill>
            <a:srgbClr val="4C4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7" name="Freeform 447"/>
          <p:cNvSpPr>
            <a:spLocks/>
          </p:cNvSpPr>
          <p:nvPr/>
        </p:nvSpPr>
        <p:spPr bwMode="auto">
          <a:xfrm>
            <a:off x="1585913" y="2170113"/>
            <a:ext cx="222250" cy="355600"/>
          </a:xfrm>
          <a:custGeom>
            <a:avLst/>
            <a:gdLst/>
            <a:ahLst/>
            <a:cxnLst>
              <a:cxn ang="0">
                <a:pos x="121" y="16"/>
              </a:cxn>
              <a:cxn ang="0">
                <a:pos x="122" y="22"/>
              </a:cxn>
              <a:cxn ang="0">
                <a:pos x="121" y="33"/>
              </a:cxn>
              <a:cxn ang="0">
                <a:pos x="122" y="48"/>
              </a:cxn>
              <a:cxn ang="0">
                <a:pos x="127" y="104"/>
              </a:cxn>
              <a:cxn ang="0">
                <a:pos x="131" y="144"/>
              </a:cxn>
              <a:cxn ang="0">
                <a:pos x="136" y="181"/>
              </a:cxn>
              <a:cxn ang="0">
                <a:pos x="139" y="196"/>
              </a:cxn>
              <a:cxn ang="0">
                <a:pos x="140" y="205"/>
              </a:cxn>
              <a:cxn ang="0">
                <a:pos x="134" y="210"/>
              </a:cxn>
              <a:cxn ang="0">
                <a:pos x="127" y="213"/>
              </a:cxn>
              <a:cxn ang="0">
                <a:pos x="118" y="216"/>
              </a:cxn>
              <a:cxn ang="0">
                <a:pos x="108" y="219"/>
              </a:cxn>
              <a:cxn ang="0">
                <a:pos x="96" y="221"/>
              </a:cxn>
              <a:cxn ang="0">
                <a:pos x="88" y="222"/>
              </a:cxn>
              <a:cxn ang="0">
                <a:pos x="82" y="222"/>
              </a:cxn>
              <a:cxn ang="0">
                <a:pos x="71" y="224"/>
              </a:cxn>
              <a:cxn ang="0">
                <a:pos x="65" y="224"/>
              </a:cxn>
              <a:cxn ang="0">
                <a:pos x="56" y="224"/>
              </a:cxn>
              <a:cxn ang="0">
                <a:pos x="41" y="222"/>
              </a:cxn>
              <a:cxn ang="0">
                <a:pos x="32" y="222"/>
              </a:cxn>
              <a:cxn ang="0">
                <a:pos x="25" y="221"/>
              </a:cxn>
              <a:cxn ang="0">
                <a:pos x="19" y="221"/>
              </a:cxn>
              <a:cxn ang="0">
                <a:pos x="13" y="219"/>
              </a:cxn>
              <a:cxn ang="0">
                <a:pos x="9" y="218"/>
              </a:cxn>
              <a:cxn ang="0">
                <a:pos x="4" y="215"/>
              </a:cxn>
              <a:cxn ang="0">
                <a:pos x="0" y="213"/>
              </a:cxn>
              <a:cxn ang="0">
                <a:pos x="11" y="50"/>
              </a:cxn>
              <a:cxn ang="0">
                <a:pos x="11" y="33"/>
              </a:cxn>
              <a:cxn ang="0">
                <a:pos x="13" y="23"/>
              </a:cxn>
              <a:cxn ang="0">
                <a:pos x="14" y="19"/>
              </a:cxn>
              <a:cxn ang="0">
                <a:pos x="16" y="14"/>
              </a:cxn>
              <a:cxn ang="0">
                <a:pos x="17" y="11"/>
              </a:cxn>
              <a:cxn ang="0">
                <a:pos x="19" y="8"/>
              </a:cxn>
              <a:cxn ang="0">
                <a:pos x="22" y="2"/>
              </a:cxn>
              <a:cxn ang="0">
                <a:pos x="26" y="3"/>
              </a:cxn>
              <a:cxn ang="0">
                <a:pos x="32" y="5"/>
              </a:cxn>
              <a:cxn ang="0">
                <a:pos x="38" y="6"/>
              </a:cxn>
              <a:cxn ang="0">
                <a:pos x="44" y="6"/>
              </a:cxn>
              <a:cxn ang="0">
                <a:pos x="54" y="6"/>
              </a:cxn>
              <a:cxn ang="0">
                <a:pos x="65" y="6"/>
              </a:cxn>
              <a:cxn ang="0">
                <a:pos x="85" y="5"/>
              </a:cxn>
              <a:cxn ang="0">
                <a:pos x="103" y="3"/>
              </a:cxn>
              <a:cxn ang="0">
                <a:pos x="109" y="2"/>
              </a:cxn>
              <a:cxn ang="0">
                <a:pos x="115" y="2"/>
              </a:cxn>
              <a:cxn ang="0">
                <a:pos x="118" y="0"/>
              </a:cxn>
              <a:cxn ang="0">
                <a:pos x="119" y="5"/>
              </a:cxn>
              <a:cxn ang="0">
                <a:pos x="121" y="11"/>
              </a:cxn>
              <a:cxn ang="0">
                <a:pos x="121" y="16"/>
              </a:cxn>
            </a:cxnLst>
            <a:rect l="0" t="0" r="r" b="b"/>
            <a:pathLst>
              <a:path w="140" h="224">
                <a:moveTo>
                  <a:pt x="121" y="16"/>
                </a:moveTo>
                <a:lnTo>
                  <a:pt x="122" y="22"/>
                </a:lnTo>
                <a:lnTo>
                  <a:pt x="121" y="33"/>
                </a:lnTo>
                <a:lnTo>
                  <a:pt x="122" y="48"/>
                </a:lnTo>
                <a:lnTo>
                  <a:pt x="127" y="104"/>
                </a:lnTo>
                <a:lnTo>
                  <a:pt x="131" y="144"/>
                </a:lnTo>
                <a:lnTo>
                  <a:pt x="136" y="181"/>
                </a:lnTo>
                <a:lnTo>
                  <a:pt x="139" y="196"/>
                </a:lnTo>
                <a:lnTo>
                  <a:pt x="140" y="205"/>
                </a:lnTo>
                <a:lnTo>
                  <a:pt x="134" y="210"/>
                </a:lnTo>
                <a:lnTo>
                  <a:pt x="127" y="213"/>
                </a:lnTo>
                <a:lnTo>
                  <a:pt x="118" y="216"/>
                </a:lnTo>
                <a:lnTo>
                  <a:pt x="108" y="219"/>
                </a:lnTo>
                <a:lnTo>
                  <a:pt x="96" y="221"/>
                </a:lnTo>
                <a:lnTo>
                  <a:pt x="88" y="222"/>
                </a:lnTo>
                <a:lnTo>
                  <a:pt x="82" y="222"/>
                </a:lnTo>
                <a:lnTo>
                  <a:pt x="71" y="224"/>
                </a:lnTo>
                <a:lnTo>
                  <a:pt x="65" y="224"/>
                </a:lnTo>
                <a:lnTo>
                  <a:pt x="56" y="224"/>
                </a:lnTo>
                <a:lnTo>
                  <a:pt x="41" y="222"/>
                </a:lnTo>
                <a:lnTo>
                  <a:pt x="32" y="222"/>
                </a:lnTo>
                <a:lnTo>
                  <a:pt x="25" y="221"/>
                </a:lnTo>
                <a:lnTo>
                  <a:pt x="19" y="221"/>
                </a:lnTo>
                <a:lnTo>
                  <a:pt x="13" y="219"/>
                </a:lnTo>
                <a:lnTo>
                  <a:pt x="9" y="218"/>
                </a:lnTo>
                <a:lnTo>
                  <a:pt x="4" y="215"/>
                </a:lnTo>
                <a:lnTo>
                  <a:pt x="0" y="213"/>
                </a:lnTo>
                <a:lnTo>
                  <a:pt x="11" y="50"/>
                </a:lnTo>
                <a:lnTo>
                  <a:pt x="11" y="33"/>
                </a:lnTo>
                <a:lnTo>
                  <a:pt x="13" y="23"/>
                </a:lnTo>
                <a:lnTo>
                  <a:pt x="14" y="19"/>
                </a:lnTo>
                <a:lnTo>
                  <a:pt x="16" y="14"/>
                </a:lnTo>
                <a:lnTo>
                  <a:pt x="17" y="11"/>
                </a:lnTo>
                <a:lnTo>
                  <a:pt x="19" y="8"/>
                </a:lnTo>
                <a:lnTo>
                  <a:pt x="22" y="2"/>
                </a:lnTo>
                <a:lnTo>
                  <a:pt x="26" y="3"/>
                </a:lnTo>
                <a:lnTo>
                  <a:pt x="32" y="5"/>
                </a:lnTo>
                <a:lnTo>
                  <a:pt x="38" y="6"/>
                </a:lnTo>
                <a:lnTo>
                  <a:pt x="44" y="6"/>
                </a:lnTo>
                <a:lnTo>
                  <a:pt x="54" y="6"/>
                </a:lnTo>
                <a:lnTo>
                  <a:pt x="65" y="6"/>
                </a:lnTo>
                <a:lnTo>
                  <a:pt x="85" y="5"/>
                </a:lnTo>
                <a:lnTo>
                  <a:pt x="103" y="3"/>
                </a:lnTo>
                <a:lnTo>
                  <a:pt x="109" y="2"/>
                </a:lnTo>
                <a:lnTo>
                  <a:pt x="115" y="2"/>
                </a:lnTo>
                <a:lnTo>
                  <a:pt x="118" y="0"/>
                </a:lnTo>
                <a:lnTo>
                  <a:pt x="119" y="5"/>
                </a:lnTo>
                <a:lnTo>
                  <a:pt x="121" y="11"/>
                </a:lnTo>
                <a:lnTo>
                  <a:pt x="121" y="1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8" name="Freeform 448"/>
          <p:cNvSpPr>
            <a:spLocks/>
          </p:cNvSpPr>
          <p:nvPr/>
        </p:nvSpPr>
        <p:spPr bwMode="auto">
          <a:xfrm>
            <a:off x="1774825" y="2138363"/>
            <a:ext cx="53975" cy="5715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6" y="10"/>
              </a:cxn>
              <a:cxn ang="0">
                <a:pos x="15" y="5"/>
              </a:cxn>
              <a:cxn ang="0">
                <a:pos x="23" y="2"/>
              </a:cxn>
              <a:cxn ang="0">
                <a:pos x="24" y="0"/>
              </a:cxn>
              <a:cxn ang="0">
                <a:pos x="26" y="3"/>
              </a:cxn>
              <a:cxn ang="0">
                <a:pos x="29" y="6"/>
              </a:cxn>
              <a:cxn ang="0">
                <a:pos x="30" y="8"/>
              </a:cxn>
              <a:cxn ang="0">
                <a:pos x="32" y="10"/>
              </a:cxn>
              <a:cxn ang="0">
                <a:pos x="33" y="11"/>
              </a:cxn>
              <a:cxn ang="0">
                <a:pos x="34" y="13"/>
              </a:cxn>
              <a:cxn ang="0">
                <a:pos x="34" y="14"/>
              </a:cxn>
              <a:cxn ang="0">
                <a:pos x="33" y="16"/>
              </a:cxn>
              <a:cxn ang="0">
                <a:pos x="29" y="17"/>
              </a:cxn>
              <a:cxn ang="0">
                <a:pos x="2" y="36"/>
              </a:cxn>
              <a:cxn ang="0">
                <a:pos x="2" y="31"/>
              </a:cxn>
              <a:cxn ang="0">
                <a:pos x="0" y="25"/>
              </a:cxn>
              <a:cxn ang="0">
                <a:pos x="9" y="13"/>
              </a:cxn>
            </a:cxnLst>
            <a:rect l="0" t="0" r="r" b="b"/>
            <a:pathLst>
              <a:path w="34" h="36">
                <a:moveTo>
                  <a:pt x="9" y="13"/>
                </a:moveTo>
                <a:lnTo>
                  <a:pt x="6" y="10"/>
                </a:lnTo>
                <a:lnTo>
                  <a:pt x="15" y="5"/>
                </a:lnTo>
                <a:lnTo>
                  <a:pt x="23" y="2"/>
                </a:lnTo>
                <a:lnTo>
                  <a:pt x="24" y="0"/>
                </a:lnTo>
                <a:lnTo>
                  <a:pt x="26" y="3"/>
                </a:lnTo>
                <a:lnTo>
                  <a:pt x="29" y="6"/>
                </a:lnTo>
                <a:lnTo>
                  <a:pt x="30" y="8"/>
                </a:lnTo>
                <a:lnTo>
                  <a:pt x="32" y="10"/>
                </a:lnTo>
                <a:lnTo>
                  <a:pt x="33" y="11"/>
                </a:lnTo>
                <a:lnTo>
                  <a:pt x="34" y="13"/>
                </a:lnTo>
                <a:lnTo>
                  <a:pt x="34" y="14"/>
                </a:lnTo>
                <a:lnTo>
                  <a:pt x="33" y="16"/>
                </a:lnTo>
                <a:lnTo>
                  <a:pt x="29" y="17"/>
                </a:lnTo>
                <a:lnTo>
                  <a:pt x="2" y="36"/>
                </a:lnTo>
                <a:lnTo>
                  <a:pt x="2" y="31"/>
                </a:lnTo>
                <a:lnTo>
                  <a:pt x="0" y="25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09" name="Freeform 449"/>
          <p:cNvSpPr>
            <a:spLocks/>
          </p:cNvSpPr>
          <p:nvPr/>
        </p:nvSpPr>
        <p:spPr bwMode="auto">
          <a:xfrm>
            <a:off x="1774825" y="2138363"/>
            <a:ext cx="53975" cy="57150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6" y="10"/>
              </a:cxn>
              <a:cxn ang="0">
                <a:pos x="15" y="5"/>
              </a:cxn>
              <a:cxn ang="0">
                <a:pos x="23" y="2"/>
              </a:cxn>
              <a:cxn ang="0">
                <a:pos x="24" y="0"/>
              </a:cxn>
              <a:cxn ang="0">
                <a:pos x="26" y="3"/>
              </a:cxn>
              <a:cxn ang="0">
                <a:pos x="29" y="6"/>
              </a:cxn>
              <a:cxn ang="0">
                <a:pos x="30" y="8"/>
              </a:cxn>
              <a:cxn ang="0">
                <a:pos x="32" y="10"/>
              </a:cxn>
              <a:cxn ang="0">
                <a:pos x="33" y="11"/>
              </a:cxn>
              <a:cxn ang="0">
                <a:pos x="34" y="13"/>
              </a:cxn>
              <a:cxn ang="0">
                <a:pos x="34" y="14"/>
              </a:cxn>
              <a:cxn ang="0">
                <a:pos x="33" y="16"/>
              </a:cxn>
              <a:cxn ang="0">
                <a:pos x="29" y="17"/>
              </a:cxn>
              <a:cxn ang="0">
                <a:pos x="2" y="36"/>
              </a:cxn>
              <a:cxn ang="0">
                <a:pos x="2" y="31"/>
              </a:cxn>
              <a:cxn ang="0">
                <a:pos x="0" y="25"/>
              </a:cxn>
              <a:cxn ang="0">
                <a:pos x="9" y="13"/>
              </a:cxn>
            </a:cxnLst>
            <a:rect l="0" t="0" r="r" b="b"/>
            <a:pathLst>
              <a:path w="34" h="36">
                <a:moveTo>
                  <a:pt x="9" y="13"/>
                </a:moveTo>
                <a:lnTo>
                  <a:pt x="6" y="10"/>
                </a:lnTo>
                <a:lnTo>
                  <a:pt x="15" y="5"/>
                </a:lnTo>
                <a:lnTo>
                  <a:pt x="23" y="2"/>
                </a:lnTo>
                <a:lnTo>
                  <a:pt x="24" y="0"/>
                </a:lnTo>
                <a:lnTo>
                  <a:pt x="26" y="3"/>
                </a:lnTo>
                <a:lnTo>
                  <a:pt x="29" y="6"/>
                </a:lnTo>
                <a:lnTo>
                  <a:pt x="30" y="8"/>
                </a:lnTo>
                <a:lnTo>
                  <a:pt x="32" y="10"/>
                </a:lnTo>
                <a:lnTo>
                  <a:pt x="33" y="11"/>
                </a:lnTo>
                <a:lnTo>
                  <a:pt x="34" y="13"/>
                </a:lnTo>
                <a:lnTo>
                  <a:pt x="34" y="14"/>
                </a:lnTo>
                <a:lnTo>
                  <a:pt x="33" y="16"/>
                </a:lnTo>
                <a:lnTo>
                  <a:pt x="29" y="17"/>
                </a:lnTo>
                <a:lnTo>
                  <a:pt x="2" y="36"/>
                </a:lnTo>
                <a:lnTo>
                  <a:pt x="2" y="31"/>
                </a:lnTo>
                <a:lnTo>
                  <a:pt x="0" y="25"/>
                </a:lnTo>
                <a:lnTo>
                  <a:pt x="9" y="1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0" name="Freeform 450"/>
          <p:cNvSpPr>
            <a:spLocks/>
          </p:cNvSpPr>
          <p:nvPr/>
        </p:nvSpPr>
        <p:spPr bwMode="auto">
          <a:xfrm>
            <a:off x="1662113" y="2649538"/>
            <a:ext cx="53975" cy="365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5"/>
              </a:cxn>
              <a:cxn ang="0">
                <a:pos x="3" y="8"/>
              </a:cxn>
              <a:cxn ang="0">
                <a:pos x="5" y="11"/>
              </a:cxn>
              <a:cxn ang="0">
                <a:pos x="6" y="14"/>
              </a:cxn>
              <a:cxn ang="0">
                <a:pos x="8" y="17"/>
              </a:cxn>
              <a:cxn ang="0">
                <a:pos x="11" y="19"/>
              </a:cxn>
              <a:cxn ang="0">
                <a:pos x="14" y="20"/>
              </a:cxn>
              <a:cxn ang="0">
                <a:pos x="15" y="22"/>
              </a:cxn>
              <a:cxn ang="0">
                <a:pos x="17" y="22"/>
              </a:cxn>
              <a:cxn ang="0">
                <a:pos x="21" y="23"/>
              </a:cxn>
              <a:cxn ang="0">
                <a:pos x="24" y="23"/>
              </a:cxn>
              <a:cxn ang="0">
                <a:pos x="27" y="23"/>
              </a:cxn>
              <a:cxn ang="0">
                <a:pos x="30" y="22"/>
              </a:cxn>
              <a:cxn ang="0">
                <a:pos x="32" y="22"/>
              </a:cxn>
              <a:cxn ang="0">
                <a:pos x="33" y="20"/>
              </a:cxn>
              <a:cxn ang="0">
                <a:pos x="34" y="19"/>
              </a:cxn>
              <a:cxn ang="0">
                <a:pos x="34" y="17"/>
              </a:cxn>
              <a:cxn ang="0">
                <a:pos x="34" y="16"/>
              </a:cxn>
              <a:cxn ang="0">
                <a:pos x="33" y="14"/>
              </a:cxn>
              <a:cxn ang="0">
                <a:pos x="32" y="10"/>
              </a:cxn>
              <a:cxn ang="0">
                <a:pos x="29" y="5"/>
              </a:cxn>
              <a:cxn ang="0">
                <a:pos x="27" y="7"/>
              </a:cxn>
              <a:cxn ang="0">
                <a:pos x="26" y="7"/>
              </a:cxn>
              <a:cxn ang="0">
                <a:pos x="24" y="8"/>
              </a:cxn>
              <a:cxn ang="0">
                <a:pos x="21" y="8"/>
              </a:cxn>
              <a:cxn ang="0">
                <a:pos x="20" y="8"/>
              </a:cxn>
              <a:cxn ang="0">
                <a:pos x="18" y="8"/>
              </a:cxn>
              <a:cxn ang="0">
                <a:pos x="15" y="8"/>
              </a:cxn>
              <a:cxn ang="0">
                <a:pos x="12" y="8"/>
              </a:cxn>
              <a:cxn ang="0">
                <a:pos x="9" y="7"/>
              </a:cxn>
              <a:cxn ang="0">
                <a:pos x="5" y="3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34" h="23">
                <a:moveTo>
                  <a:pt x="0" y="2"/>
                </a:moveTo>
                <a:lnTo>
                  <a:pt x="2" y="5"/>
                </a:lnTo>
                <a:lnTo>
                  <a:pt x="3" y="8"/>
                </a:lnTo>
                <a:lnTo>
                  <a:pt x="5" y="11"/>
                </a:lnTo>
                <a:lnTo>
                  <a:pt x="6" y="14"/>
                </a:lnTo>
                <a:lnTo>
                  <a:pt x="8" y="17"/>
                </a:lnTo>
                <a:lnTo>
                  <a:pt x="11" y="19"/>
                </a:lnTo>
                <a:lnTo>
                  <a:pt x="14" y="20"/>
                </a:lnTo>
                <a:lnTo>
                  <a:pt x="15" y="22"/>
                </a:lnTo>
                <a:lnTo>
                  <a:pt x="17" y="22"/>
                </a:lnTo>
                <a:lnTo>
                  <a:pt x="21" y="23"/>
                </a:lnTo>
                <a:lnTo>
                  <a:pt x="24" y="23"/>
                </a:lnTo>
                <a:lnTo>
                  <a:pt x="27" y="23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19"/>
                </a:lnTo>
                <a:lnTo>
                  <a:pt x="34" y="17"/>
                </a:lnTo>
                <a:lnTo>
                  <a:pt x="34" y="16"/>
                </a:lnTo>
                <a:lnTo>
                  <a:pt x="33" y="14"/>
                </a:lnTo>
                <a:lnTo>
                  <a:pt x="32" y="10"/>
                </a:lnTo>
                <a:lnTo>
                  <a:pt x="29" y="5"/>
                </a:lnTo>
                <a:lnTo>
                  <a:pt x="27" y="7"/>
                </a:lnTo>
                <a:lnTo>
                  <a:pt x="26" y="7"/>
                </a:lnTo>
                <a:lnTo>
                  <a:pt x="24" y="8"/>
                </a:lnTo>
                <a:lnTo>
                  <a:pt x="21" y="8"/>
                </a:lnTo>
                <a:lnTo>
                  <a:pt x="20" y="8"/>
                </a:lnTo>
                <a:lnTo>
                  <a:pt x="18" y="8"/>
                </a:lnTo>
                <a:lnTo>
                  <a:pt x="15" y="8"/>
                </a:lnTo>
                <a:lnTo>
                  <a:pt x="12" y="8"/>
                </a:lnTo>
                <a:lnTo>
                  <a:pt x="9" y="7"/>
                </a:lnTo>
                <a:lnTo>
                  <a:pt x="5" y="3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1" name="Freeform 451"/>
          <p:cNvSpPr>
            <a:spLocks/>
          </p:cNvSpPr>
          <p:nvPr/>
        </p:nvSpPr>
        <p:spPr bwMode="auto">
          <a:xfrm>
            <a:off x="1662113" y="2649538"/>
            <a:ext cx="53975" cy="365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5"/>
              </a:cxn>
              <a:cxn ang="0">
                <a:pos x="3" y="8"/>
              </a:cxn>
              <a:cxn ang="0">
                <a:pos x="5" y="11"/>
              </a:cxn>
              <a:cxn ang="0">
                <a:pos x="6" y="14"/>
              </a:cxn>
              <a:cxn ang="0">
                <a:pos x="8" y="17"/>
              </a:cxn>
              <a:cxn ang="0">
                <a:pos x="11" y="19"/>
              </a:cxn>
              <a:cxn ang="0">
                <a:pos x="14" y="20"/>
              </a:cxn>
              <a:cxn ang="0">
                <a:pos x="15" y="22"/>
              </a:cxn>
              <a:cxn ang="0">
                <a:pos x="17" y="22"/>
              </a:cxn>
              <a:cxn ang="0">
                <a:pos x="21" y="23"/>
              </a:cxn>
              <a:cxn ang="0">
                <a:pos x="24" y="23"/>
              </a:cxn>
              <a:cxn ang="0">
                <a:pos x="27" y="23"/>
              </a:cxn>
              <a:cxn ang="0">
                <a:pos x="30" y="22"/>
              </a:cxn>
              <a:cxn ang="0">
                <a:pos x="32" y="22"/>
              </a:cxn>
              <a:cxn ang="0">
                <a:pos x="33" y="20"/>
              </a:cxn>
              <a:cxn ang="0">
                <a:pos x="34" y="19"/>
              </a:cxn>
              <a:cxn ang="0">
                <a:pos x="34" y="17"/>
              </a:cxn>
              <a:cxn ang="0">
                <a:pos x="34" y="16"/>
              </a:cxn>
              <a:cxn ang="0">
                <a:pos x="33" y="14"/>
              </a:cxn>
              <a:cxn ang="0">
                <a:pos x="32" y="10"/>
              </a:cxn>
              <a:cxn ang="0">
                <a:pos x="29" y="5"/>
              </a:cxn>
              <a:cxn ang="0">
                <a:pos x="27" y="7"/>
              </a:cxn>
              <a:cxn ang="0">
                <a:pos x="26" y="7"/>
              </a:cxn>
              <a:cxn ang="0">
                <a:pos x="24" y="8"/>
              </a:cxn>
              <a:cxn ang="0">
                <a:pos x="21" y="8"/>
              </a:cxn>
              <a:cxn ang="0">
                <a:pos x="20" y="8"/>
              </a:cxn>
              <a:cxn ang="0">
                <a:pos x="18" y="8"/>
              </a:cxn>
              <a:cxn ang="0">
                <a:pos x="15" y="8"/>
              </a:cxn>
              <a:cxn ang="0">
                <a:pos x="12" y="8"/>
              </a:cxn>
              <a:cxn ang="0">
                <a:pos x="9" y="7"/>
              </a:cxn>
              <a:cxn ang="0">
                <a:pos x="5" y="3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34" h="23">
                <a:moveTo>
                  <a:pt x="0" y="2"/>
                </a:moveTo>
                <a:lnTo>
                  <a:pt x="2" y="5"/>
                </a:lnTo>
                <a:lnTo>
                  <a:pt x="3" y="8"/>
                </a:lnTo>
                <a:lnTo>
                  <a:pt x="5" y="11"/>
                </a:lnTo>
                <a:lnTo>
                  <a:pt x="6" y="14"/>
                </a:lnTo>
                <a:lnTo>
                  <a:pt x="8" y="17"/>
                </a:lnTo>
                <a:lnTo>
                  <a:pt x="11" y="19"/>
                </a:lnTo>
                <a:lnTo>
                  <a:pt x="14" y="20"/>
                </a:lnTo>
                <a:lnTo>
                  <a:pt x="15" y="22"/>
                </a:lnTo>
                <a:lnTo>
                  <a:pt x="17" y="22"/>
                </a:lnTo>
                <a:lnTo>
                  <a:pt x="21" y="23"/>
                </a:lnTo>
                <a:lnTo>
                  <a:pt x="24" y="23"/>
                </a:lnTo>
                <a:lnTo>
                  <a:pt x="27" y="23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19"/>
                </a:lnTo>
                <a:lnTo>
                  <a:pt x="34" y="17"/>
                </a:lnTo>
                <a:lnTo>
                  <a:pt x="34" y="16"/>
                </a:lnTo>
                <a:lnTo>
                  <a:pt x="33" y="14"/>
                </a:lnTo>
                <a:lnTo>
                  <a:pt x="32" y="10"/>
                </a:lnTo>
                <a:lnTo>
                  <a:pt x="29" y="5"/>
                </a:lnTo>
                <a:lnTo>
                  <a:pt x="27" y="7"/>
                </a:lnTo>
                <a:lnTo>
                  <a:pt x="26" y="7"/>
                </a:lnTo>
                <a:lnTo>
                  <a:pt x="24" y="8"/>
                </a:lnTo>
                <a:lnTo>
                  <a:pt x="21" y="8"/>
                </a:lnTo>
                <a:lnTo>
                  <a:pt x="20" y="8"/>
                </a:lnTo>
                <a:lnTo>
                  <a:pt x="18" y="8"/>
                </a:lnTo>
                <a:lnTo>
                  <a:pt x="15" y="8"/>
                </a:lnTo>
                <a:lnTo>
                  <a:pt x="12" y="8"/>
                </a:lnTo>
                <a:lnTo>
                  <a:pt x="9" y="7"/>
                </a:lnTo>
                <a:lnTo>
                  <a:pt x="5" y="3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2" name="Freeform 452"/>
          <p:cNvSpPr>
            <a:spLocks/>
          </p:cNvSpPr>
          <p:nvPr/>
        </p:nvSpPr>
        <p:spPr bwMode="auto">
          <a:xfrm>
            <a:off x="1651000" y="2522538"/>
            <a:ext cx="57150" cy="139700"/>
          </a:xfrm>
          <a:custGeom>
            <a:avLst/>
            <a:gdLst/>
            <a:ahLst/>
            <a:cxnLst>
              <a:cxn ang="0">
                <a:pos x="36" y="85"/>
              </a:cxn>
              <a:cxn ang="0">
                <a:pos x="34" y="77"/>
              </a:cxn>
              <a:cxn ang="0">
                <a:pos x="33" y="68"/>
              </a:cxn>
              <a:cxn ang="0">
                <a:pos x="30" y="60"/>
              </a:cxn>
              <a:cxn ang="0">
                <a:pos x="28" y="53"/>
              </a:cxn>
              <a:cxn ang="0">
                <a:pos x="28" y="51"/>
              </a:cxn>
              <a:cxn ang="0">
                <a:pos x="28" y="48"/>
              </a:cxn>
              <a:cxn ang="0">
                <a:pos x="27" y="46"/>
              </a:cxn>
              <a:cxn ang="0">
                <a:pos x="27" y="43"/>
              </a:cxn>
              <a:cxn ang="0">
                <a:pos x="28" y="37"/>
              </a:cxn>
              <a:cxn ang="0">
                <a:pos x="28" y="23"/>
              </a:cxn>
              <a:cxn ang="0">
                <a:pos x="28" y="13"/>
              </a:cxn>
              <a:cxn ang="0">
                <a:pos x="30" y="2"/>
              </a:cxn>
              <a:cxn ang="0">
                <a:pos x="24" y="2"/>
              </a:cxn>
              <a:cxn ang="0">
                <a:pos x="15" y="2"/>
              </a:cxn>
              <a:cxn ang="0">
                <a:pos x="0" y="0"/>
              </a:cxn>
              <a:cxn ang="0">
                <a:pos x="7" y="31"/>
              </a:cxn>
              <a:cxn ang="0">
                <a:pos x="7" y="33"/>
              </a:cxn>
              <a:cxn ang="0">
                <a:pos x="7" y="37"/>
              </a:cxn>
              <a:cxn ang="0">
                <a:pos x="6" y="42"/>
              </a:cxn>
              <a:cxn ang="0">
                <a:pos x="5" y="46"/>
              </a:cxn>
              <a:cxn ang="0">
                <a:pos x="5" y="48"/>
              </a:cxn>
              <a:cxn ang="0">
                <a:pos x="5" y="50"/>
              </a:cxn>
              <a:cxn ang="0">
                <a:pos x="6" y="53"/>
              </a:cxn>
              <a:cxn ang="0">
                <a:pos x="6" y="60"/>
              </a:cxn>
              <a:cxn ang="0">
                <a:pos x="6" y="65"/>
              </a:cxn>
              <a:cxn ang="0">
                <a:pos x="7" y="80"/>
              </a:cxn>
              <a:cxn ang="0">
                <a:pos x="7" y="82"/>
              </a:cxn>
              <a:cxn ang="0">
                <a:pos x="12" y="83"/>
              </a:cxn>
              <a:cxn ang="0">
                <a:pos x="16" y="87"/>
              </a:cxn>
              <a:cxn ang="0">
                <a:pos x="19" y="88"/>
              </a:cxn>
              <a:cxn ang="0">
                <a:pos x="22" y="88"/>
              </a:cxn>
              <a:cxn ang="0">
                <a:pos x="25" y="88"/>
              </a:cxn>
              <a:cxn ang="0">
                <a:pos x="27" y="88"/>
              </a:cxn>
              <a:cxn ang="0">
                <a:pos x="28" y="88"/>
              </a:cxn>
              <a:cxn ang="0">
                <a:pos x="31" y="88"/>
              </a:cxn>
              <a:cxn ang="0">
                <a:pos x="33" y="87"/>
              </a:cxn>
              <a:cxn ang="0">
                <a:pos x="34" y="87"/>
              </a:cxn>
              <a:cxn ang="0">
                <a:pos x="36" y="85"/>
              </a:cxn>
            </a:cxnLst>
            <a:rect l="0" t="0" r="r" b="b"/>
            <a:pathLst>
              <a:path w="36" h="88">
                <a:moveTo>
                  <a:pt x="36" y="85"/>
                </a:moveTo>
                <a:lnTo>
                  <a:pt x="34" y="77"/>
                </a:lnTo>
                <a:lnTo>
                  <a:pt x="33" y="68"/>
                </a:lnTo>
                <a:lnTo>
                  <a:pt x="30" y="60"/>
                </a:lnTo>
                <a:lnTo>
                  <a:pt x="28" y="53"/>
                </a:lnTo>
                <a:lnTo>
                  <a:pt x="28" y="51"/>
                </a:lnTo>
                <a:lnTo>
                  <a:pt x="28" y="48"/>
                </a:lnTo>
                <a:lnTo>
                  <a:pt x="27" y="46"/>
                </a:lnTo>
                <a:lnTo>
                  <a:pt x="27" y="43"/>
                </a:lnTo>
                <a:lnTo>
                  <a:pt x="28" y="37"/>
                </a:lnTo>
                <a:lnTo>
                  <a:pt x="28" y="23"/>
                </a:lnTo>
                <a:lnTo>
                  <a:pt x="28" y="13"/>
                </a:lnTo>
                <a:lnTo>
                  <a:pt x="30" y="2"/>
                </a:lnTo>
                <a:lnTo>
                  <a:pt x="24" y="2"/>
                </a:lnTo>
                <a:lnTo>
                  <a:pt x="15" y="2"/>
                </a:lnTo>
                <a:lnTo>
                  <a:pt x="0" y="0"/>
                </a:lnTo>
                <a:lnTo>
                  <a:pt x="7" y="31"/>
                </a:lnTo>
                <a:lnTo>
                  <a:pt x="7" y="33"/>
                </a:lnTo>
                <a:lnTo>
                  <a:pt x="7" y="37"/>
                </a:lnTo>
                <a:lnTo>
                  <a:pt x="6" y="42"/>
                </a:lnTo>
                <a:lnTo>
                  <a:pt x="5" y="46"/>
                </a:lnTo>
                <a:lnTo>
                  <a:pt x="5" y="48"/>
                </a:lnTo>
                <a:lnTo>
                  <a:pt x="5" y="50"/>
                </a:lnTo>
                <a:lnTo>
                  <a:pt x="6" y="53"/>
                </a:lnTo>
                <a:lnTo>
                  <a:pt x="6" y="60"/>
                </a:lnTo>
                <a:lnTo>
                  <a:pt x="6" y="65"/>
                </a:lnTo>
                <a:lnTo>
                  <a:pt x="7" y="80"/>
                </a:lnTo>
                <a:lnTo>
                  <a:pt x="7" y="82"/>
                </a:lnTo>
                <a:lnTo>
                  <a:pt x="12" y="83"/>
                </a:lnTo>
                <a:lnTo>
                  <a:pt x="16" y="87"/>
                </a:lnTo>
                <a:lnTo>
                  <a:pt x="19" y="88"/>
                </a:lnTo>
                <a:lnTo>
                  <a:pt x="22" y="88"/>
                </a:lnTo>
                <a:lnTo>
                  <a:pt x="25" y="88"/>
                </a:lnTo>
                <a:lnTo>
                  <a:pt x="27" y="88"/>
                </a:lnTo>
                <a:lnTo>
                  <a:pt x="28" y="88"/>
                </a:lnTo>
                <a:lnTo>
                  <a:pt x="31" y="88"/>
                </a:lnTo>
                <a:lnTo>
                  <a:pt x="33" y="87"/>
                </a:lnTo>
                <a:lnTo>
                  <a:pt x="34" y="87"/>
                </a:lnTo>
                <a:lnTo>
                  <a:pt x="36" y="85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3" name="Freeform 453"/>
          <p:cNvSpPr>
            <a:spLocks/>
          </p:cNvSpPr>
          <p:nvPr/>
        </p:nvSpPr>
        <p:spPr bwMode="auto">
          <a:xfrm>
            <a:off x="1651000" y="2522538"/>
            <a:ext cx="57150" cy="139700"/>
          </a:xfrm>
          <a:custGeom>
            <a:avLst/>
            <a:gdLst/>
            <a:ahLst/>
            <a:cxnLst>
              <a:cxn ang="0">
                <a:pos x="36" y="85"/>
              </a:cxn>
              <a:cxn ang="0">
                <a:pos x="34" y="77"/>
              </a:cxn>
              <a:cxn ang="0">
                <a:pos x="33" y="68"/>
              </a:cxn>
              <a:cxn ang="0">
                <a:pos x="30" y="60"/>
              </a:cxn>
              <a:cxn ang="0">
                <a:pos x="28" y="53"/>
              </a:cxn>
              <a:cxn ang="0">
                <a:pos x="28" y="51"/>
              </a:cxn>
              <a:cxn ang="0">
                <a:pos x="28" y="48"/>
              </a:cxn>
              <a:cxn ang="0">
                <a:pos x="27" y="46"/>
              </a:cxn>
              <a:cxn ang="0">
                <a:pos x="27" y="43"/>
              </a:cxn>
              <a:cxn ang="0">
                <a:pos x="28" y="37"/>
              </a:cxn>
              <a:cxn ang="0">
                <a:pos x="28" y="23"/>
              </a:cxn>
              <a:cxn ang="0">
                <a:pos x="28" y="13"/>
              </a:cxn>
              <a:cxn ang="0">
                <a:pos x="30" y="2"/>
              </a:cxn>
              <a:cxn ang="0">
                <a:pos x="24" y="2"/>
              </a:cxn>
              <a:cxn ang="0">
                <a:pos x="15" y="2"/>
              </a:cxn>
              <a:cxn ang="0">
                <a:pos x="0" y="0"/>
              </a:cxn>
              <a:cxn ang="0">
                <a:pos x="7" y="31"/>
              </a:cxn>
              <a:cxn ang="0">
                <a:pos x="7" y="33"/>
              </a:cxn>
              <a:cxn ang="0">
                <a:pos x="7" y="37"/>
              </a:cxn>
              <a:cxn ang="0">
                <a:pos x="6" y="42"/>
              </a:cxn>
              <a:cxn ang="0">
                <a:pos x="5" y="46"/>
              </a:cxn>
              <a:cxn ang="0">
                <a:pos x="5" y="48"/>
              </a:cxn>
              <a:cxn ang="0">
                <a:pos x="5" y="50"/>
              </a:cxn>
              <a:cxn ang="0">
                <a:pos x="6" y="53"/>
              </a:cxn>
              <a:cxn ang="0">
                <a:pos x="6" y="60"/>
              </a:cxn>
              <a:cxn ang="0">
                <a:pos x="6" y="65"/>
              </a:cxn>
              <a:cxn ang="0">
                <a:pos x="7" y="80"/>
              </a:cxn>
              <a:cxn ang="0">
                <a:pos x="7" y="82"/>
              </a:cxn>
              <a:cxn ang="0">
                <a:pos x="12" y="83"/>
              </a:cxn>
              <a:cxn ang="0">
                <a:pos x="16" y="87"/>
              </a:cxn>
              <a:cxn ang="0">
                <a:pos x="19" y="88"/>
              </a:cxn>
              <a:cxn ang="0">
                <a:pos x="22" y="88"/>
              </a:cxn>
              <a:cxn ang="0">
                <a:pos x="25" y="88"/>
              </a:cxn>
              <a:cxn ang="0">
                <a:pos x="27" y="88"/>
              </a:cxn>
              <a:cxn ang="0">
                <a:pos x="28" y="88"/>
              </a:cxn>
              <a:cxn ang="0">
                <a:pos x="31" y="88"/>
              </a:cxn>
              <a:cxn ang="0">
                <a:pos x="33" y="87"/>
              </a:cxn>
              <a:cxn ang="0">
                <a:pos x="34" y="87"/>
              </a:cxn>
              <a:cxn ang="0">
                <a:pos x="36" y="85"/>
              </a:cxn>
            </a:cxnLst>
            <a:rect l="0" t="0" r="r" b="b"/>
            <a:pathLst>
              <a:path w="36" h="88">
                <a:moveTo>
                  <a:pt x="36" y="85"/>
                </a:moveTo>
                <a:lnTo>
                  <a:pt x="34" y="77"/>
                </a:lnTo>
                <a:lnTo>
                  <a:pt x="33" y="68"/>
                </a:lnTo>
                <a:lnTo>
                  <a:pt x="30" y="60"/>
                </a:lnTo>
                <a:lnTo>
                  <a:pt x="28" y="53"/>
                </a:lnTo>
                <a:lnTo>
                  <a:pt x="28" y="51"/>
                </a:lnTo>
                <a:lnTo>
                  <a:pt x="28" y="48"/>
                </a:lnTo>
                <a:lnTo>
                  <a:pt x="27" y="46"/>
                </a:lnTo>
                <a:lnTo>
                  <a:pt x="27" y="43"/>
                </a:lnTo>
                <a:lnTo>
                  <a:pt x="28" y="37"/>
                </a:lnTo>
                <a:lnTo>
                  <a:pt x="28" y="23"/>
                </a:lnTo>
                <a:lnTo>
                  <a:pt x="28" y="13"/>
                </a:lnTo>
                <a:lnTo>
                  <a:pt x="30" y="2"/>
                </a:lnTo>
                <a:lnTo>
                  <a:pt x="24" y="2"/>
                </a:lnTo>
                <a:lnTo>
                  <a:pt x="15" y="2"/>
                </a:lnTo>
                <a:lnTo>
                  <a:pt x="0" y="0"/>
                </a:lnTo>
                <a:lnTo>
                  <a:pt x="7" y="31"/>
                </a:lnTo>
                <a:lnTo>
                  <a:pt x="7" y="33"/>
                </a:lnTo>
                <a:lnTo>
                  <a:pt x="7" y="37"/>
                </a:lnTo>
                <a:lnTo>
                  <a:pt x="6" y="42"/>
                </a:lnTo>
                <a:lnTo>
                  <a:pt x="5" y="46"/>
                </a:lnTo>
                <a:lnTo>
                  <a:pt x="5" y="48"/>
                </a:lnTo>
                <a:lnTo>
                  <a:pt x="5" y="50"/>
                </a:lnTo>
                <a:lnTo>
                  <a:pt x="6" y="53"/>
                </a:lnTo>
                <a:lnTo>
                  <a:pt x="6" y="60"/>
                </a:lnTo>
                <a:lnTo>
                  <a:pt x="6" y="65"/>
                </a:lnTo>
                <a:lnTo>
                  <a:pt x="7" y="80"/>
                </a:lnTo>
                <a:lnTo>
                  <a:pt x="7" y="82"/>
                </a:lnTo>
                <a:lnTo>
                  <a:pt x="12" y="83"/>
                </a:lnTo>
                <a:lnTo>
                  <a:pt x="16" y="87"/>
                </a:lnTo>
                <a:lnTo>
                  <a:pt x="19" y="88"/>
                </a:lnTo>
                <a:lnTo>
                  <a:pt x="22" y="88"/>
                </a:lnTo>
                <a:lnTo>
                  <a:pt x="25" y="88"/>
                </a:lnTo>
                <a:lnTo>
                  <a:pt x="27" y="88"/>
                </a:lnTo>
                <a:lnTo>
                  <a:pt x="28" y="88"/>
                </a:lnTo>
                <a:lnTo>
                  <a:pt x="31" y="88"/>
                </a:lnTo>
                <a:lnTo>
                  <a:pt x="33" y="87"/>
                </a:lnTo>
                <a:lnTo>
                  <a:pt x="34" y="87"/>
                </a:lnTo>
                <a:lnTo>
                  <a:pt x="36" y="8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4" name="Freeform 454"/>
          <p:cNvSpPr>
            <a:spLocks/>
          </p:cNvSpPr>
          <p:nvPr/>
        </p:nvSpPr>
        <p:spPr bwMode="auto">
          <a:xfrm>
            <a:off x="1617663" y="1820863"/>
            <a:ext cx="130175" cy="125412"/>
          </a:xfrm>
          <a:custGeom>
            <a:avLst/>
            <a:gdLst/>
            <a:ahLst/>
            <a:cxnLst>
              <a:cxn ang="0">
                <a:pos x="60" y="74"/>
              </a:cxn>
              <a:cxn ang="0">
                <a:pos x="68" y="74"/>
              </a:cxn>
              <a:cxn ang="0">
                <a:pos x="73" y="72"/>
              </a:cxn>
              <a:cxn ang="0">
                <a:pos x="76" y="71"/>
              </a:cxn>
              <a:cxn ang="0">
                <a:pos x="77" y="68"/>
              </a:cxn>
              <a:cxn ang="0">
                <a:pos x="80" y="62"/>
              </a:cxn>
              <a:cxn ang="0">
                <a:pos x="82" y="46"/>
              </a:cxn>
              <a:cxn ang="0">
                <a:pos x="80" y="26"/>
              </a:cxn>
              <a:cxn ang="0">
                <a:pos x="77" y="17"/>
              </a:cxn>
              <a:cxn ang="0">
                <a:pos x="74" y="12"/>
              </a:cxn>
              <a:cxn ang="0">
                <a:pos x="68" y="8"/>
              </a:cxn>
              <a:cxn ang="0">
                <a:pos x="62" y="3"/>
              </a:cxn>
              <a:cxn ang="0">
                <a:pos x="54" y="1"/>
              </a:cxn>
              <a:cxn ang="0">
                <a:pos x="42" y="0"/>
              </a:cxn>
              <a:cxn ang="0">
                <a:pos x="31" y="0"/>
              </a:cxn>
              <a:cxn ang="0">
                <a:pos x="27" y="1"/>
              </a:cxn>
              <a:cxn ang="0">
                <a:pos x="18" y="5"/>
              </a:cxn>
              <a:cxn ang="0">
                <a:pos x="11" y="11"/>
              </a:cxn>
              <a:cxn ang="0">
                <a:pos x="6" y="15"/>
              </a:cxn>
              <a:cxn ang="0">
                <a:pos x="2" y="22"/>
              </a:cxn>
              <a:cxn ang="0">
                <a:pos x="0" y="29"/>
              </a:cxn>
              <a:cxn ang="0">
                <a:pos x="0" y="40"/>
              </a:cxn>
              <a:cxn ang="0">
                <a:pos x="2" y="55"/>
              </a:cxn>
              <a:cxn ang="0">
                <a:pos x="3" y="71"/>
              </a:cxn>
              <a:cxn ang="0">
                <a:pos x="3" y="79"/>
              </a:cxn>
              <a:cxn ang="0">
                <a:pos x="12" y="77"/>
              </a:cxn>
              <a:cxn ang="0">
                <a:pos x="17" y="75"/>
              </a:cxn>
              <a:cxn ang="0">
                <a:pos x="21" y="74"/>
              </a:cxn>
              <a:cxn ang="0">
                <a:pos x="24" y="71"/>
              </a:cxn>
              <a:cxn ang="0">
                <a:pos x="26" y="66"/>
              </a:cxn>
              <a:cxn ang="0">
                <a:pos x="21" y="60"/>
              </a:cxn>
              <a:cxn ang="0">
                <a:pos x="18" y="52"/>
              </a:cxn>
              <a:cxn ang="0">
                <a:pos x="17" y="40"/>
              </a:cxn>
              <a:cxn ang="0">
                <a:pos x="18" y="31"/>
              </a:cxn>
              <a:cxn ang="0">
                <a:pos x="20" y="26"/>
              </a:cxn>
              <a:cxn ang="0">
                <a:pos x="23" y="22"/>
              </a:cxn>
              <a:cxn ang="0">
                <a:pos x="27" y="18"/>
              </a:cxn>
              <a:cxn ang="0">
                <a:pos x="34" y="17"/>
              </a:cxn>
              <a:cxn ang="0">
                <a:pos x="43" y="15"/>
              </a:cxn>
              <a:cxn ang="0">
                <a:pos x="52" y="17"/>
              </a:cxn>
              <a:cxn ang="0">
                <a:pos x="60" y="18"/>
              </a:cxn>
              <a:cxn ang="0">
                <a:pos x="65" y="23"/>
              </a:cxn>
              <a:cxn ang="0">
                <a:pos x="68" y="31"/>
              </a:cxn>
              <a:cxn ang="0">
                <a:pos x="70" y="38"/>
              </a:cxn>
              <a:cxn ang="0">
                <a:pos x="70" y="51"/>
              </a:cxn>
              <a:cxn ang="0">
                <a:pos x="70" y="57"/>
              </a:cxn>
              <a:cxn ang="0">
                <a:pos x="67" y="63"/>
              </a:cxn>
              <a:cxn ang="0">
                <a:pos x="62" y="69"/>
              </a:cxn>
              <a:cxn ang="0">
                <a:pos x="61" y="72"/>
              </a:cxn>
            </a:cxnLst>
            <a:rect l="0" t="0" r="r" b="b"/>
            <a:pathLst>
              <a:path w="82" h="79">
                <a:moveTo>
                  <a:pt x="61" y="72"/>
                </a:moveTo>
                <a:lnTo>
                  <a:pt x="60" y="74"/>
                </a:lnTo>
                <a:lnTo>
                  <a:pt x="65" y="74"/>
                </a:lnTo>
                <a:lnTo>
                  <a:pt x="68" y="74"/>
                </a:lnTo>
                <a:lnTo>
                  <a:pt x="70" y="74"/>
                </a:lnTo>
                <a:lnTo>
                  <a:pt x="73" y="72"/>
                </a:lnTo>
                <a:lnTo>
                  <a:pt x="74" y="71"/>
                </a:lnTo>
                <a:lnTo>
                  <a:pt x="76" y="71"/>
                </a:lnTo>
                <a:lnTo>
                  <a:pt x="77" y="69"/>
                </a:lnTo>
                <a:lnTo>
                  <a:pt x="77" y="68"/>
                </a:lnTo>
                <a:lnTo>
                  <a:pt x="79" y="65"/>
                </a:lnTo>
                <a:lnTo>
                  <a:pt x="80" y="62"/>
                </a:lnTo>
                <a:lnTo>
                  <a:pt x="82" y="55"/>
                </a:lnTo>
                <a:lnTo>
                  <a:pt x="82" y="46"/>
                </a:lnTo>
                <a:lnTo>
                  <a:pt x="82" y="37"/>
                </a:lnTo>
                <a:lnTo>
                  <a:pt x="80" y="26"/>
                </a:lnTo>
                <a:lnTo>
                  <a:pt x="79" y="22"/>
                </a:lnTo>
                <a:lnTo>
                  <a:pt x="77" y="17"/>
                </a:lnTo>
                <a:lnTo>
                  <a:pt x="76" y="14"/>
                </a:lnTo>
                <a:lnTo>
                  <a:pt x="74" y="12"/>
                </a:lnTo>
                <a:lnTo>
                  <a:pt x="71" y="11"/>
                </a:lnTo>
                <a:lnTo>
                  <a:pt x="68" y="8"/>
                </a:lnTo>
                <a:lnTo>
                  <a:pt x="65" y="5"/>
                </a:lnTo>
                <a:lnTo>
                  <a:pt x="62" y="3"/>
                </a:lnTo>
                <a:lnTo>
                  <a:pt x="58" y="1"/>
                </a:lnTo>
                <a:lnTo>
                  <a:pt x="54" y="1"/>
                </a:lnTo>
                <a:lnTo>
                  <a:pt x="49" y="0"/>
                </a:lnTo>
                <a:lnTo>
                  <a:pt x="42" y="0"/>
                </a:lnTo>
                <a:lnTo>
                  <a:pt x="36" y="0"/>
                </a:lnTo>
                <a:lnTo>
                  <a:pt x="31" y="0"/>
                </a:lnTo>
                <a:lnTo>
                  <a:pt x="28" y="1"/>
                </a:lnTo>
                <a:lnTo>
                  <a:pt x="27" y="1"/>
                </a:lnTo>
                <a:lnTo>
                  <a:pt x="24" y="3"/>
                </a:lnTo>
                <a:lnTo>
                  <a:pt x="18" y="5"/>
                </a:lnTo>
                <a:lnTo>
                  <a:pt x="14" y="8"/>
                </a:lnTo>
                <a:lnTo>
                  <a:pt x="11" y="11"/>
                </a:lnTo>
                <a:lnTo>
                  <a:pt x="9" y="12"/>
                </a:lnTo>
                <a:lnTo>
                  <a:pt x="6" y="15"/>
                </a:lnTo>
                <a:lnTo>
                  <a:pt x="5" y="18"/>
                </a:lnTo>
                <a:lnTo>
                  <a:pt x="2" y="22"/>
                </a:lnTo>
                <a:lnTo>
                  <a:pt x="0" y="26"/>
                </a:lnTo>
                <a:lnTo>
                  <a:pt x="0" y="29"/>
                </a:lnTo>
                <a:lnTo>
                  <a:pt x="0" y="34"/>
                </a:lnTo>
                <a:lnTo>
                  <a:pt x="0" y="40"/>
                </a:lnTo>
                <a:lnTo>
                  <a:pt x="2" y="46"/>
                </a:lnTo>
                <a:lnTo>
                  <a:pt x="2" y="55"/>
                </a:lnTo>
                <a:lnTo>
                  <a:pt x="3" y="65"/>
                </a:lnTo>
                <a:lnTo>
                  <a:pt x="3" y="71"/>
                </a:lnTo>
                <a:lnTo>
                  <a:pt x="3" y="75"/>
                </a:lnTo>
                <a:lnTo>
                  <a:pt x="3" y="79"/>
                </a:lnTo>
                <a:lnTo>
                  <a:pt x="8" y="79"/>
                </a:lnTo>
                <a:lnTo>
                  <a:pt x="12" y="77"/>
                </a:lnTo>
                <a:lnTo>
                  <a:pt x="15" y="77"/>
                </a:lnTo>
                <a:lnTo>
                  <a:pt x="17" y="75"/>
                </a:lnTo>
                <a:lnTo>
                  <a:pt x="20" y="75"/>
                </a:lnTo>
                <a:lnTo>
                  <a:pt x="21" y="74"/>
                </a:lnTo>
                <a:lnTo>
                  <a:pt x="23" y="72"/>
                </a:lnTo>
                <a:lnTo>
                  <a:pt x="24" y="71"/>
                </a:lnTo>
                <a:lnTo>
                  <a:pt x="26" y="69"/>
                </a:lnTo>
                <a:lnTo>
                  <a:pt x="26" y="66"/>
                </a:lnTo>
                <a:lnTo>
                  <a:pt x="24" y="65"/>
                </a:lnTo>
                <a:lnTo>
                  <a:pt x="21" y="60"/>
                </a:lnTo>
                <a:lnTo>
                  <a:pt x="20" y="57"/>
                </a:lnTo>
                <a:lnTo>
                  <a:pt x="18" y="52"/>
                </a:lnTo>
                <a:lnTo>
                  <a:pt x="17" y="48"/>
                </a:lnTo>
                <a:lnTo>
                  <a:pt x="17" y="40"/>
                </a:lnTo>
                <a:lnTo>
                  <a:pt x="17" y="35"/>
                </a:lnTo>
                <a:lnTo>
                  <a:pt x="18" y="31"/>
                </a:lnTo>
                <a:lnTo>
                  <a:pt x="18" y="28"/>
                </a:lnTo>
                <a:lnTo>
                  <a:pt x="20" y="26"/>
                </a:lnTo>
                <a:lnTo>
                  <a:pt x="21" y="23"/>
                </a:lnTo>
                <a:lnTo>
                  <a:pt x="23" y="22"/>
                </a:lnTo>
                <a:lnTo>
                  <a:pt x="24" y="20"/>
                </a:lnTo>
                <a:lnTo>
                  <a:pt x="27" y="18"/>
                </a:lnTo>
                <a:lnTo>
                  <a:pt x="30" y="17"/>
                </a:lnTo>
                <a:lnTo>
                  <a:pt x="34" y="17"/>
                </a:lnTo>
                <a:lnTo>
                  <a:pt x="37" y="15"/>
                </a:lnTo>
                <a:lnTo>
                  <a:pt x="43" y="15"/>
                </a:lnTo>
                <a:lnTo>
                  <a:pt x="49" y="15"/>
                </a:lnTo>
                <a:lnTo>
                  <a:pt x="52" y="17"/>
                </a:lnTo>
                <a:lnTo>
                  <a:pt x="57" y="17"/>
                </a:lnTo>
                <a:lnTo>
                  <a:pt x="60" y="18"/>
                </a:lnTo>
                <a:lnTo>
                  <a:pt x="62" y="22"/>
                </a:lnTo>
                <a:lnTo>
                  <a:pt x="65" y="23"/>
                </a:lnTo>
                <a:lnTo>
                  <a:pt x="67" y="26"/>
                </a:lnTo>
                <a:lnTo>
                  <a:pt x="68" y="31"/>
                </a:lnTo>
                <a:lnTo>
                  <a:pt x="70" y="34"/>
                </a:lnTo>
                <a:lnTo>
                  <a:pt x="70" y="38"/>
                </a:lnTo>
                <a:lnTo>
                  <a:pt x="70" y="45"/>
                </a:lnTo>
                <a:lnTo>
                  <a:pt x="70" y="51"/>
                </a:lnTo>
                <a:lnTo>
                  <a:pt x="70" y="54"/>
                </a:lnTo>
                <a:lnTo>
                  <a:pt x="70" y="57"/>
                </a:lnTo>
                <a:lnTo>
                  <a:pt x="68" y="60"/>
                </a:lnTo>
                <a:lnTo>
                  <a:pt x="67" y="63"/>
                </a:lnTo>
                <a:lnTo>
                  <a:pt x="65" y="66"/>
                </a:lnTo>
                <a:lnTo>
                  <a:pt x="62" y="69"/>
                </a:lnTo>
                <a:lnTo>
                  <a:pt x="61" y="71"/>
                </a:lnTo>
                <a:lnTo>
                  <a:pt x="61" y="7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5" name="Freeform 455"/>
          <p:cNvSpPr>
            <a:spLocks/>
          </p:cNvSpPr>
          <p:nvPr/>
        </p:nvSpPr>
        <p:spPr bwMode="auto">
          <a:xfrm>
            <a:off x="1617663" y="1820863"/>
            <a:ext cx="130175" cy="125412"/>
          </a:xfrm>
          <a:custGeom>
            <a:avLst/>
            <a:gdLst/>
            <a:ahLst/>
            <a:cxnLst>
              <a:cxn ang="0">
                <a:pos x="60" y="74"/>
              </a:cxn>
              <a:cxn ang="0">
                <a:pos x="68" y="74"/>
              </a:cxn>
              <a:cxn ang="0">
                <a:pos x="73" y="72"/>
              </a:cxn>
              <a:cxn ang="0">
                <a:pos x="76" y="71"/>
              </a:cxn>
              <a:cxn ang="0">
                <a:pos x="77" y="68"/>
              </a:cxn>
              <a:cxn ang="0">
                <a:pos x="80" y="62"/>
              </a:cxn>
              <a:cxn ang="0">
                <a:pos x="82" y="46"/>
              </a:cxn>
              <a:cxn ang="0">
                <a:pos x="80" y="26"/>
              </a:cxn>
              <a:cxn ang="0">
                <a:pos x="77" y="17"/>
              </a:cxn>
              <a:cxn ang="0">
                <a:pos x="74" y="12"/>
              </a:cxn>
              <a:cxn ang="0">
                <a:pos x="68" y="8"/>
              </a:cxn>
              <a:cxn ang="0">
                <a:pos x="62" y="3"/>
              </a:cxn>
              <a:cxn ang="0">
                <a:pos x="54" y="1"/>
              </a:cxn>
              <a:cxn ang="0">
                <a:pos x="42" y="0"/>
              </a:cxn>
              <a:cxn ang="0">
                <a:pos x="31" y="0"/>
              </a:cxn>
              <a:cxn ang="0">
                <a:pos x="27" y="1"/>
              </a:cxn>
              <a:cxn ang="0">
                <a:pos x="18" y="5"/>
              </a:cxn>
              <a:cxn ang="0">
                <a:pos x="11" y="11"/>
              </a:cxn>
              <a:cxn ang="0">
                <a:pos x="6" y="15"/>
              </a:cxn>
              <a:cxn ang="0">
                <a:pos x="2" y="22"/>
              </a:cxn>
              <a:cxn ang="0">
                <a:pos x="0" y="29"/>
              </a:cxn>
              <a:cxn ang="0">
                <a:pos x="0" y="40"/>
              </a:cxn>
              <a:cxn ang="0">
                <a:pos x="2" y="55"/>
              </a:cxn>
              <a:cxn ang="0">
                <a:pos x="3" y="71"/>
              </a:cxn>
              <a:cxn ang="0">
                <a:pos x="3" y="79"/>
              </a:cxn>
              <a:cxn ang="0">
                <a:pos x="12" y="77"/>
              </a:cxn>
              <a:cxn ang="0">
                <a:pos x="17" y="75"/>
              </a:cxn>
              <a:cxn ang="0">
                <a:pos x="21" y="74"/>
              </a:cxn>
              <a:cxn ang="0">
                <a:pos x="24" y="71"/>
              </a:cxn>
              <a:cxn ang="0">
                <a:pos x="26" y="66"/>
              </a:cxn>
              <a:cxn ang="0">
                <a:pos x="21" y="60"/>
              </a:cxn>
              <a:cxn ang="0">
                <a:pos x="18" y="52"/>
              </a:cxn>
              <a:cxn ang="0">
                <a:pos x="17" y="40"/>
              </a:cxn>
              <a:cxn ang="0">
                <a:pos x="18" y="31"/>
              </a:cxn>
              <a:cxn ang="0">
                <a:pos x="20" y="26"/>
              </a:cxn>
              <a:cxn ang="0">
                <a:pos x="23" y="22"/>
              </a:cxn>
              <a:cxn ang="0">
                <a:pos x="27" y="18"/>
              </a:cxn>
              <a:cxn ang="0">
                <a:pos x="34" y="17"/>
              </a:cxn>
              <a:cxn ang="0">
                <a:pos x="43" y="15"/>
              </a:cxn>
              <a:cxn ang="0">
                <a:pos x="52" y="17"/>
              </a:cxn>
              <a:cxn ang="0">
                <a:pos x="60" y="18"/>
              </a:cxn>
              <a:cxn ang="0">
                <a:pos x="65" y="23"/>
              </a:cxn>
              <a:cxn ang="0">
                <a:pos x="68" y="31"/>
              </a:cxn>
              <a:cxn ang="0">
                <a:pos x="70" y="38"/>
              </a:cxn>
              <a:cxn ang="0">
                <a:pos x="70" y="51"/>
              </a:cxn>
              <a:cxn ang="0">
                <a:pos x="70" y="57"/>
              </a:cxn>
              <a:cxn ang="0">
                <a:pos x="67" y="63"/>
              </a:cxn>
              <a:cxn ang="0">
                <a:pos x="62" y="69"/>
              </a:cxn>
              <a:cxn ang="0">
                <a:pos x="61" y="72"/>
              </a:cxn>
            </a:cxnLst>
            <a:rect l="0" t="0" r="r" b="b"/>
            <a:pathLst>
              <a:path w="82" h="79">
                <a:moveTo>
                  <a:pt x="61" y="72"/>
                </a:moveTo>
                <a:lnTo>
                  <a:pt x="60" y="74"/>
                </a:lnTo>
                <a:lnTo>
                  <a:pt x="65" y="74"/>
                </a:lnTo>
                <a:lnTo>
                  <a:pt x="68" y="74"/>
                </a:lnTo>
                <a:lnTo>
                  <a:pt x="70" y="74"/>
                </a:lnTo>
                <a:lnTo>
                  <a:pt x="73" y="72"/>
                </a:lnTo>
                <a:lnTo>
                  <a:pt x="74" y="71"/>
                </a:lnTo>
                <a:lnTo>
                  <a:pt x="76" y="71"/>
                </a:lnTo>
                <a:lnTo>
                  <a:pt x="77" y="69"/>
                </a:lnTo>
                <a:lnTo>
                  <a:pt x="77" y="68"/>
                </a:lnTo>
                <a:lnTo>
                  <a:pt x="79" y="65"/>
                </a:lnTo>
                <a:lnTo>
                  <a:pt x="80" y="62"/>
                </a:lnTo>
                <a:lnTo>
                  <a:pt x="82" y="55"/>
                </a:lnTo>
                <a:lnTo>
                  <a:pt x="82" y="46"/>
                </a:lnTo>
                <a:lnTo>
                  <a:pt x="82" y="37"/>
                </a:lnTo>
                <a:lnTo>
                  <a:pt x="80" y="26"/>
                </a:lnTo>
                <a:lnTo>
                  <a:pt x="79" y="22"/>
                </a:lnTo>
                <a:lnTo>
                  <a:pt x="77" y="17"/>
                </a:lnTo>
                <a:lnTo>
                  <a:pt x="76" y="14"/>
                </a:lnTo>
                <a:lnTo>
                  <a:pt x="74" y="12"/>
                </a:lnTo>
                <a:lnTo>
                  <a:pt x="71" y="11"/>
                </a:lnTo>
                <a:lnTo>
                  <a:pt x="68" y="8"/>
                </a:lnTo>
                <a:lnTo>
                  <a:pt x="65" y="5"/>
                </a:lnTo>
                <a:lnTo>
                  <a:pt x="62" y="3"/>
                </a:lnTo>
                <a:lnTo>
                  <a:pt x="58" y="1"/>
                </a:lnTo>
                <a:lnTo>
                  <a:pt x="54" y="1"/>
                </a:lnTo>
                <a:lnTo>
                  <a:pt x="49" y="0"/>
                </a:lnTo>
                <a:lnTo>
                  <a:pt x="42" y="0"/>
                </a:lnTo>
                <a:lnTo>
                  <a:pt x="36" y="0"/>
                </a:lnTo>
                <a:lnTo>
                  <a:pt x="31" y="0"/>
                </a:lnTo>
                <a:lnTo>
                  <a:pt x="28" y="1"/>
                </a:lnTo>
                <a:lnTo>
                  <a:pt x="27" y="1"/>
                </a:lnTo>
                <a:lnTo>
                  <a:pt x="24" y="3"/>
                </a:lnTo>
                <a:lnTo>
                  <a:pt x="18" y="5"/>
                </a:lnTo>
                <a:lnTo>
                  <a:pt x="14" y="8"/>
                </a:lnTo>
                <a:lnTo>
                  <a:pt x="11" y="11"/>
                </a:lnTo>
                <a:lnTo>
                  <a:pt x="9" y="12"/>
                </a:lnTo>
                <a:lnTo>
                  <a:pt x="6" y="15"/>
                </a:lnTo>
                <a:lnTo>
                  <a:pt x="5" y="18"/>
                </a:lnTo>
                <a:lnTo>
                  <a:pt x="2" y="22"/>
                </a:lnTo>
                <a:lnTo>
                  <a:pt x="0" y="26"/>
                </a:lnTo>
                <a:lnTo>
                  <a:pt x="0" y="29"/>
                </a:lnTo>
                <a:lnTo>
                  <a:pt x="0" y="34"/>
                </a:lnTo>
                <a:lnTo>
                  <a:pt x="0" y="40"/>
                </a:lnTo>
                <a:lnTo>
                  <a:pt x="2" y="46"/>
                </a:lnTo>
                <a:lnTo>
                  <a:pt x="2" y="55"/>
                </a:lnTo>
                <a:lnTo>
                  <a:pt x="3" y="65"/>
                </a:lnTo>
                <a:lnTo>
                  <a:pt x="3" y="71"/>
                </a:lnTo>
                <a:lnTo>
                  <a:pt x="3" y="75"/>
                </a:lnTo>
                <a:lnTo>
                  <a:pt x="3" y="79"/>
                </a:lnTo>
                <a:lnTo>
                  <a:pt x="8" y="79"/>
                </a:lnTo>
                <a:lnTo>
                  <a:pt x="12" y="77"/>
                </a:lnTo>
                <a:lnTo>
                  <a:pt x="15" y="77"/>
                </a:lnTo>
                <a:lnTo>
                  <a:pt x="17" y="75"/>
                </a:lnTo>
                <a:lnTo>
                  <a:pt x="20" y="75"/>
                </a:lnTo>
                <a:lnTo>
                  <a:pt x="21" y="74"/>
                </a:lnTo>
                <a:lnTo>
                  <a:pt x="23" y="72"/>
                </a:lnTo>
                <a:lnTo>
                  <a:pt x="24" y="71"/>
                </a:lnTo>
                <a:lnTo>
                  <a:pt x="26" y="69"/>
                </a:lnTo>
                <a:lnTo>
                  <a:pt x="26" y="66"/>
                </a:lnTo>
                <a:lnTo>
                  <a:pt x="24" y="65"/>
                </a:lnTo>
                <a:lnTo>
                  <a:pt x="21" y="60"/>
                </a:lnTo>
                <a:lnTo>
                  <a:pt x="20" y="57"/>
                </a:lnTo>
                <a:lnTo>
                  <a:pt x="18" y="52"/>
                </a:lnTo>
                <a:lnTo>
                  <a:pt x="17" y="48"/>
                </a:lnTo>
                <a:lnTo>
                  <a:pt x="17" y="40"/>
                </a:lnTo>
                <a:lnTo>
                  <a:pt x="17" y="35"/>
                </a:lnTo>
                <a:lnTo>
                  <a:pt x="18" y="31"/>
                </a:lnTo>
                <a:lnTo>
                  <a:pt x="18" y="28"/>
                </a:lnTo>
                <a:lnTo>
                  <a:pt x="20" y="26"/>
                </a:lnTo>
                <a:lnTo>
                  <a:pt x="21" y="23"/>
                </a:lnTo>
                <a:lnTo>
                  <a:pt x="23" y="22"/>
                </a:lnTo>
                <a:lnTo>
                  <a:pt x="24" y="20"/>
                </a:lnTo>
                <a:lnTo>
                  <a:pt x="27" y="18"/>
                </a:lnTo>
                <a:lnTo>
                  <a:pt x="30" y="17"/>
                </a:lnTo>
                <a:lnTo>
                  <a:pt x="34" y="17"/>
                </a:lnTo>
                <a:lnTo>
                  <a:pt x="37" y="15"/>
                </a:lnTo>
                <a:lnTo>
                  <a:pt x="43" y="15"/>
                </a:lnTo>
                <a:lnTo>
                  <a:pt x="49" y="15"/>
                </a:lnTo>
                <a:lnTo>
                  <a:pt x="52" y="17"/>
                </a:lnTo>
                <a:lnTo>
                  <a:pt x="57" y="17"/>
                </a:lnTo>
                <a:lnTo>
                  <a:pt x="60" y="18"/>
                </a:lnTo>
                <a:lnTo>
                  <a:pt x="62" y="22"/>
                </a:lnTo>
                <a:lnTo>
                  <a:pt x="65" y="23"/>
                </a:lnTo>
                <a:lnTo>
                  <a:pt x="67" y="26"/>
                </a:lnTo>
                <a:lnTo>
                  <a:pt x="68" y="31"/>
                </a:lnTo>
                <a:lnTo>
                  <a:pt x="70" y="34"/>
                </a:lnTo>
                <a:lnTo>
                  <a:pt x="70" y="38"/>
                </a:lnTo>
                <a:lnTo>
                  <a:pt x="70" y="45"/>
                </a:lnTo>
                <a:lnTo>
                  <a:pt x="70" y="51"/>
                </a:lnTo>
                <a:lnTo>
                  <a:pt x="70" y="54"/>
                </a:lnTo>
                <a:lnTo>
                  <a:pt x="70" y="57"/>
                </a:lnTo>
                <a:lnTo>
                  <a:pt x="68" y="60"/>
                </a:lnTo>
                <a:lnTo>
                  <a:pt x="67" y="63"/>
                </a:lnTo>
                <a:lnTo>
                  <a:pt x="65" y="66"/>
                </a:lnTo>
                <a:lnTo>
                  <a:pt x="62" y="69"/>
                </a:lnTo>
                <a:lnTo>
                  <a:pt x="61" y="71"/>
                </a:lnTo>
                <a:lnTo>
                  <a:pt x="61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6" name="Freeform 456"/>
          <p:cNvSpPr>
            <a:spLocks/>
          </p:cNvSpPr>
          <p:nvPr/>
        </p:nvSpPr>
        <p:spPr bwMode="auto">
          <a:xfrm>
            <a:off x="1644650" y="1844675"/>
            <a:ext cx="84138" cy="95250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45" y="54"/>
              </a:cxn>
              <a:cxn ang="0">
                <a:pos x="48" y="51"/>
              </a:cxn>
              <a:cxn ang="0">
                <a:pos x="50" y="48"/>
              </a:cxn>
              <a:cxn ang="0">
                <a:pos x="51" y="45"/>
              </a:cxn>
              <a:cxn ang="0">
                <a:pos x="53" y="42"/>
              </a:cxn>
              <a:cxn ang="0">
                <a:pos x="53" y="39"/>
              </a:cxn>
              <a:cxn ang="0">
                <a:pos x="53" y="36"/>
              </a:cxn>
              <a:cxn ang="0">
                <a:pos x="53" y="30"/>
              </a:cxn>
              <a:cxn ang="0">
                <a:pos x="53" y="23"/>
              </a:cxn>
              <a:cxn ang="0">
                <a:pos x="53" y="19"/>
              </a:cxn>
              <a:cxn ang="0">
                <a:pos x="51" y="16"/>
              </a:cxn>
              <a:cxn ang="0">
                <a:pos x="50" y="11"/>
              </a:cxn>
              <a:cxn ang="0">
                <a:pos x="48" y="8"/>
              </a:cxn>
              <a:cxn ang="0">
                <a:pos x="45" y="7"/>
              </a:cxn>
              <a:cxn ang="0">
                <a:pos x="43" y="3"/>
              </a:cxn>
              <a:cxn ang="0">
                <a:pos x="40" y="2"/>
              </a:cxn>
              <a:cxn ang="0">
                <a:pos x="35" y="2"/>
              </a:cxn>
              <a:cxn ang="0">
                <a:pos x="32" y="0"/>
              </a:cxn>
              <a:cxn ang="0">
                <a:pos x="26" y="0"/>
              </a:cxn>
              <a:cxn ang="0">
                <a:pos x="20" y="0"/>
              </a:cxn>
              <a:cxn ang="0">
                <a:pos x="17" y="2"/>
              </a:cxn>
              <a:cxn ang="0">
                <a:pos x="13" y="2"/>
              </a:cxn>
              <a:cxn ang="0">
                <a:pos x="10" y="3"/>
              </a:cxn>
              <a:cxn ang="0">
                <a:pos x="7" y="5"/>
              </a:cxn>
              <a:cxn ang="0">
                <a:pos x="6" y="7"/>
              </a:cxn>
              <a:cxn ang="0">
                <a:pos x="4" y="8"/>
              </a:cxn>
              <a:cxn ang="0">
                <a:pos x="3" y="11"/>
              </a:cxn>
              <a:cxn ang="0">
                <a:pos x="1" y="13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0" y="33"/>
              </a:cxn>
              <a:cxn ang="0">
                <a:pos x="1" y="37"/>
              </a:cxn>
              <a:cxn ang="0">
                <a:pos x="3" y="42"/>
              </a:cxn>
              <a:cxn ang="0">
                <a:pos x="4" y="45"/>
              </a:cxn>
              <a:cxn ang="0">
                <a:pos x="7" y="50"/>
              </a:cxn>
              <a:cxn ang="0">
                <a:pos x="9" y="51"/>
              </a:cxn>
              <a:cxn ang="0">
                <a:pos x="10" y="53"/>
              </a:cxn>
              <a:cxn ang="0">
                <a:pos x="11" y="54"/>
              </a:cxn>
              <a:cxn ang="0">
                <a:pos x="16" y="57"/>
              </a:cxn>
              <a:cxn ang="0">
                <a:pos x="20" y="59"/>
              </a:cxn>
              <a:cxn ang="0">
                <a:pos x="23" y="60"/>
              </a:cxn>
              <a:cxn ang="0">
                <a:pos x="28" y="60"/>
              </a:cxn>
              <a:cxn ang="0">
                <a:pos x="32" y="60"/>
              </a:cxn>
              <a:cxn ang="0">
                <a:pos x="37" y="60"/>
              </a:cxn>
              <a:cxn ang="0">
                <a:pos x="41" y="57"/>
              </a:cxn>
              <a:cxn ang="0">
                <a:pos x="44" y="56"/>
              </a:cxn>
            </a:cxnLst>
            <a:rect l="0" t="0" r="r" b="b"/>
            <a:pathLst>
              <a:path w="53" h="60">
                <a:moveTo>
                  <a:pt x="44" y="56"/>
                </a:moveTo>
                <a:lnTo>
                  <a:pt x="45" y="54"/>
                </a:lnTo>
                <a:lnTo>
                  <a:pt x="48" y="51"/>
                </a:lnTo>
                <a:lnTo>
                  <a:pt x="50" y="48"/>
                </a:lnTo>
                <a:lnTo>
                  <a:pt x="51" y="45"/>
                </a:lnTo>
                <a:lnTo>
                  <a:pt x="53" y="42"/>
                </a:lnTo>
                <a:lnTo>
                  <a:pt x="53" y="39"/>
                </a:lnTo>
                <a:lnTo>
                  <a:pt x="53" y="36"/>
                </a:lnTo>
                <a:lnTo>
                  <a:pt x="53" y="30"/>
                </a:lnTo>
                <a:lnTo>
                  <a:pt x="53" y="23"/>
                </a:lnTo>
                <a:lnTo>
                  <a:pt x="53" y="19"/>
                </a:lnTo>
                <a:lnTo>
                  <a:pt x="51" y="16"/>
                </a:lnTo>
                <a:lnTo>
                  <a:pt x="50" y="11"/>
                </a:lnTo>
                <a:lnTo>
                  <a:pt x="48" y="8"/>
                </a:lnTo>
                <a:lnTo>
                  <a:pt x="45" y="7"/>
                </a:lnTo>
                <a:lnTo>
                  <a:pt x="43" y="3"/>
                </a:lnTo>
                <a:lnTo>
                  <a:pt x="40" y="2"/>
                </a:lnTo>
                <a:lnTo>
                  <a:pt x="35" y="2"/>
                </a:lnTo>
                <a:lnTo>
                  <a:pt x="32" y="0"/>
                </a:lnTo>
                <a:lnTo>
                  <a:pt x="26" y="0"/>
                </a:lnTo>
                <a:lnTo>
                  <a:pt x="20" y="0"/>
                </a:lnTo>
                <a:lnTo>
                  <a:pt x="17" y="2"/>
                </a:lnTo>
                <a:lnTo>
                  <a:pt x="13" y="2"/>
                </a:lnTo>
                <a:lnTo>
                  <a:pt x="10" y="3"/>
                </a:lnTo>
                <a:lnTo>
                  <a:pt x="7" y="5"/>
                </a:lnTo>
                <a:lnTo>
                  <a:pt x="6" y="7"/>
                </a:lnTo>
                <a:lnTo>
                  <a:pt x="4" y="8"/>
                </a:lnTo>
                <a:lnTo>
                  <a:pt x="3" y="11"/>
                </a:lnTo>
                <a:lnTo>
                  <a:pt x="1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3"/>
                </a:lnTo>
                <a:lnTo>
                  <a:pt x="1" y="37"/>
                </a:lnTo>
                <a:lnTo>
                  <a:pt x="3" y="42"/>
                </a:lnTo>
                <a:lnTo>
                  <a:pt x="4" y="45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1" y="54"/>
                </a:lnTo>
                <a:lnTo>
                  <a:pt x="16" y="57"/>
                </a:lnTo>
                <a:lnTo>
                  <a:pt x="20" y="59"/>
                </a:lnTo>
                <a:lnTo>
                  <a:pt x="23" y="60"/>
                </a:lnTo>
                <a:lnTo>
                  <a:pt x="28" y="60"/>
                </a:lnTo>
                <a:lnTo>
                  <a:pt x="32" y="60"/>
                </a:lnTo>
                <a:lnTo>
                  <a:pt x="37" y="60"/>
                </a:lnTo>
                <a:lnTo>
                  <a:pt x="41" y="57"/>
                </a:lnTo>
                <a:lnTo>
                  <a:pt x="44" y="56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7" name="Freeform 457"/>
          <p:cNvSpPr>
            <a:spLocks/>
          </p:cNvSpPr>
          <p:nvPr/>
        </p:nvSpPr>
        <p:spPr bwMode="auto">
          <a:xfrm>
            <a:off x="1644650" y="1844675"/>
            <a:ext cx="84138" cy="95250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45" y="54"/>
              </a:cxn>
              <a:cxn ang="0">
                <a:pos x="48" y="51"/>
              </a:cxn>
              <a:cxn ang="0">
                <a:pos x="50" y="48"/>
              </a:cxn>
              <a:cxn ang="0">
                <a:pos x="51" y="45"/>
              </a:cxn>
              <a:cxn ang="0">
                <a:pos x="53" y="42"/>
              </a:cxn>
              <a:cxn ang="0">
                <a:pos x="53" y="39"/>
              </a:cxn>
              <a:cxn ang="0">
                <a:pos x="53" y="36"/>
              </a:cxn>
              <a:cxn ang="0">
                <a:pos x="53" y="30"/>
              </a:cxn>
              <a:cxn ang="0">
                <a:pos x="53" y="23"/>
              </a:cxn>
              <a:cxn ang="0">
                <a:pos x="53" y="19"/>
              </a:cxn>
              <a:cxn ang="0">
                <a:pos x="51" y="16"/>
              </a:cxn>
              <a:cxn ang="0">
                <a:pos x="50" y="11"/>
              </a:cxn>
              <a:cxn ang="0">
                <a:pos x="48" y="8"/>
              </a:cxn>
              <a:cxn ang="0">
                <a:pos x="45" y="7"/>
              </a:cxn>
              <a:cxn ang="0">
                <a:pos x="43" y="3"/>
              </a:cxn>
              <a:cxn ang="0">
                <a:pos x="40" y="2"/>
              </a:cxn>
              <a:cxn ang="0">
                <a:pos x="35" y="2"/>
              </a:cxn>
              <a:cxn ang="0">
                <a:pos x="32" y="0"/>
              </a:cxn>
              <a:cxn ang="0">
                <a:pos x="26" y="0"/>
              </a:cxn>
              <a:cxn ang="0">
                <a:pos x="20" y="0"/>
              </a:cxn>
              <a:cxn ang="0">
                <a:pos x="17" y="2"/>
              </a:cxn>
              <a:cxn ang="0">
                <a:pos x="13" y="2"/>
              </a:cxn>
              <a:cxn ang="0">
                <a:pos x="10" y="3"/>
              </a:cxn>
              <a:cxn ang="0">
                <a:pos x="7" y="5"/>
              </a:cxn>
              <a:cxn ang="0">
                <a:pos x="6" y="7"/>
              </a:cxn>
              <a:cxn ang="0">
                <a:pos x="4" y="8"/>
              </a:cxn>
              <a:cxn ang="0">
                <a:pos x="3" y="11"/>
              </a:cxn>
              <a:cxn ang="0">
                <a:pos x="1" y="13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0" y="33"/>
              </a:cxn>
              <a:cxn ang="0">
                <a:pos x="1" y="37"/>
              </a:cxn>
              <a:cxn ang="0">
                <a:pos x="3" y="42"/>
              </a:cxn>
              <a:cxn ang="0">
                <a:pos x="4" y="45"/>
              </a:cxn>
              <a:cxn ang="0">
                <a:pos x="7" y="50"/>
              </a:cxn>
              <a:cxn ang="0">
                <a:pos x="9" y="51"/>
              </a:cxn>
              <a:cxn ang="0">
                <a:pos x="10" y="53"/>
              </a:cxn>
              <a:cxn ang="0">
                <a:pos x="11" y="54"/>
              </a:cxn>
              <a:cxn ang="0">
                <a:pos x="16" y="57"/>
              </a:cxn>
              <a:cxn ang="0">
                <a:pos x="20" y="59"/>
              </a:cxn>
              <a:cxn ang="0">
                <a:pos x="23" y="60"/>
              </a:cxn>
              <a:cxn ang="0">
                <a:pos x="28" y="60"/>
              </a:cxn>
              <a:cxn ang="0">
                <a:pos x="32" y="60"/>
              </a:cxn>
              <a:cxn ang="0">
                <a:pos x="37" y="60"/>
              </a:cxn>
              <a:cxn ang="0">
                <a:pos x="41" y="57"/>
              </a:cxn>
              <a:cxn ang="0">
                <a:pos x="44" y="56"/>
              </a:cxn>
            </a:cxnLst>
            <a:rect l="0" t="0" r="r" b="b"/>
            <a:pathLst>
              <a:path w="53" h="60">
                <a:moveTo>
                  <a:pt x="44" y="56"/>
                </a:moveTo>
                <a:lnTo>
                  <a:pt x="45" y="54"/>
                </a:lnTo>
                <a:lnTo>
                  <a:pt x="48" y="51"/>
                </a:lnTo>
                <a:lnTo>
                  <a:pt x="50" y="48"/>
                </a:lnTo>
                <a:lnTo>
                  <a:pt x="51" y="45"/>
                </a:lnTo>
                <a:lnTo>
                  <a:pt x="53" y="42"/>
                </a:lnTo>
                <a:lnTo>
                  <a:pt x="53" y="39"/>
                </a:lnTo>
                <a:lnTo>
                  <a:pt x="53" y="36"/>
                </a:lnTo>
                <a:lnTo>
                  <a:pt x="53" y="30"/>
                </a:lnTo>
                <a:lnTo>
                  <a:pt x="53" y="23"/>
                </a:lnTo>
                <a:lnTo>
                  <a:pt x="53" y="19"/>
                </a:lnTo>
                <a:lnTo>
                  <a:pt x="51" y="16"/>
                </a:lnTo>
                <a:lnTo>
                  <a:pt x="50" y="11"/>
                </a:lnTo>
                <a:lnTo>
                  <a:pt x="48" y="8"/>
                </a:lnTo>
                <a:lnTo>
                  <a:pt x="45" y="7"/>
                </a:lnTo>
                <a:lnTo>
                  <a:pt x="43" y="3"/>
                </a:lnTo>
                <a:lnTo>
                  <a:pt x="40" y="2"/>
                </a:lnTo>
                <a:lnTo>
                  <a:pt x="35" y="2"/>
                </a:lnTo>
                <a:lnTo>
                  <a:pt x="32" y="0"/>
                </a:lnTo>
                <a:lnTo>
                  <a:pt x="26" y="0"/>
                </a:lnTo>
                <a:lnTo>
                  <a:pt x="20" y="0"/>
                </a:lnTo>
                <a:lnTo>
                  <a:pt x="17" y="2"/>
                </a:lnTo>
                <a:lnTo>
                  <a:pt x="13" y="2"/>
                </a:lnTo>
                <a:lnTo>
                  <a:pt x="10" y="3"/>
                </a:lnTo>
                <a:lnTo>
                  <a:pt x="7" y="5"/>
                </a:lnTo>
                <a:lnTo>
                  <a:pt x="6" y="7"/>
                </a:lnTo>
                <a:lnTo>
                  <a:pt x="4" y="8"/>
                </a:lnTo>
                <a:lnTo>
                  <a:pt x="3" y="11"/>
                </a:lnTo>
                <a:lnTo>
                  <a:pt x="1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3"/>
                </a:lnTo>
                <a:lnTo>
                  <a:pt x="1" y="37"/>
                </a:lnTo>
                <a:lnTo>
                  <a:pt x="3" y="42"/>
                </a:lnTo>
                <a:lnTo>
                  <a:pt x="4" y="45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1" y="54"/>
                </a:lnTo>
                <a:lnTo>
                  <a:pt x="16" y="57"/>
                </a:lnTo>
                <a:lnTo>
                  <a:pt x="20" y="59"/>
                </a:lnTo>
                <a:lnTo>
                  <a:pt x="23" y="60"/>
                </a:lnTo>
                <a:lnTo>
                  <a:pt x="28" y="60"/>
                </a:lnTo>
                <a:lnTo>
                  <a:pt x="32" y="60"/>
                </a:lnTo>
                <a:lnTo>
                  <a:pt x="37" y="60"/>
                </a:lnTo>
                <a:lnTo>
                  <a:pt x="41" y="57"/>
                </a:lnTo>
                <a:lnTo>
                  <a:pt x="44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8" name="Freeform 458"/>
          <p:cNvSpPr>
            <a:spLocks/>
          </p:cNvSpPr>
          <p:nvPr/>
        </p:nvSpPr>
        <p:spPr bwMode="auto">
          <a:xfrm>
            <a:off x="1728788" y="1957388"/>
            <a:ext cx="39687" cy="31750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22" y="5"/>
              </a:cxn>
              <a:cxn ang="0">
                <a:pos x="18" y="2"/>
              </a:cxn>
              <a:cxn ang="0">
                <a:pos x="18" y="0"/>
              </a:cxn>
              <a:cxn ang="0">
                <a:pos x="0" y="9"/>
              </a:cxn>
              <a:cxn ang="0">
                <a:pos x="15" y="17"/>
              </a:cxn>
              <a:cxn ang="0">
                <a:pos x="19" y="20"/>
              </a:cxn>
              <a:cxn ang="0">
                <a:pos x="25" y="8"/>
              </a:cxn>
              <a:cxn ang="0">
                <a:pos x="25" y="6"/>
              </a:cxn>
            </a:cxnLst>
            <a:rect l="0" t="0" r="r" b="b"/>
            <a:pathLst>
              <a:path w="25" h="20">
                <a:moveTo>
                  <a:pt x="25" y="6"/>
                </a:moveTo>
                <a:lnTo>
                  <a:pt x="22" y="5"/>
                </a:lnTo>
                <a:lnTo>
                  <a:pt x="18" y="2"/>
                </a:lnTo>
                <a:lnTo>
                  <a:pt x="18" y="0"/>
                </a:lnTo>
                <a:lnTo>
                  <a:pt x="0" y="9"/>
                </a:lnTo>
                <a:lnTo>
                  <a:pt x="15" y="17"/>
                </a:lnTo>
                <a:lnTo>
                  <a:pt x="19" y="20"/>
                </a:lnTo>
                <a:lnTo>
                  <a:pt x="25" y="8"/>
                </a:lnTo>
                <a:lnTo>
                  <a:pt x="25" y="6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19" name="Freeform 459"/>
          <p:cNvSpPr>
            <a:spLocks/>
          </p:cNvSpPr>
          <p:nvPr/>
        </p:nvSpPr>
        <p:spPr bwMode="auto">
          <a:xfrm>
            <a:off x="1728788" y="1957388"/>
            <a:ext cx="39687" cy="31750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22" y="5"/>
              </a:cxn>
              <a:cxn ang="0">
                <a:pos x="18" y="2"/>
              </a:cxn>
              <a:cxn ang="0">
                <a:pos x="18" y="0"/>
              </a:cxn>
              <a:cxn ang="0">
                <a:pos x="0" y="9"/>
              </a:cxn>
              <a:cxn ang="0">
                <a:pos x="15" y="17"/>
              </a:cxn>
              <a:cxn ang="0">
                <a:pos x="19" y="20"/>
              </a:cxn>
              <a:cxn ang="0">
                <a:pos x="25" y="8"/>
              </a:cxn>
              <a:cxn ang="0">
                <a:pos x="25" y="6"/>
              </a:cxn>
            </a:cxnLst>
            <a:rect l="0" t="0" r="r" b="b"/>
            <a:pathLst>
              <a:path w="25" h="20">
                <a:moveTo>
                  <a:pt x="25" y="6"/>
                </a:moveTo>
                <a:lnTo>
                  <a:pt x="22" y="5"/>
                </a:lnTo>
                <a:lnTo>
                  <a:pt x="18" y="2"/>
                </a:lnTo>
                <a:lnTo>
                  <a:pt x="18" y="0"/>
                </a:lnTo>
                <a:lnTo>
                  <a:pt x="0" y="9"/>
                </a:lnTo>
                <a:lnTo>
                  <a:pt x="15" y="17"/>
                </a:lnTo>
                <a:lnTo>
                  <a:pt x="19" y="20"/>
                </a:lnTo>
                <a:lnTo>
                  <a:pt x="25" y="8"/>
                </a:lnTo>
                <a:lnTo>
                  <a:pt x="25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0" name="Freeform 460"/>
          <p:cNvSpPr>
            <a:spLocks/>
          </p:cNvSpPr>
          <p:nvPr/>
        </p:nvSpPr>
        <p:spPr bwMode="auto">
          <a:xfrm>
            <a:off x="1754188" y="1938338"/>
            <a:ext cx="106362" cy="68262"/>
          </a:xfrm>
          <a:custGeom>
            <a:avLst/>
            <a:gdLst/>
            <a:ahLst/>
            <a:cxnLst>
              <a:cxn ang="0">
                <a:pos x="9" y="18"/>
              </a:cxn>
              <a:cxn ang="0">
                <a:pos x="12" y="20"/>
              </a:cxn>
              <a:cxn ang="0">
                <a:pos x="13" y="25"/>
              </a:cxn>
              <a:cxn ang="0">
                <a:pos x="13" y="26"/>
              </a:cxn>
              <a:cxn ang="0">
                <a:pos x="16" y="32"/>
              </a:cxn>
              <a:cxn ang="0">
                <a:pos x="19" y="35"/>
              </a:cxn>
              <a:cxn ang="0">
                <a:pos x="22" y="38"/>
              </a:cxn>
              <a:cxn ang="0">
                <a:pos x="28" y="40"/>
              </a:cxn>
              <a:cxn ang="0">
                <a:pos x="33" y="42"/>
              </a:cxn>
              <a:cxn ang="0">
                <a:pos x="34" y="43"/>
              </a:cxn>
              <a:cxn ang="0">
                <a:pos x="39" y="42"/>
              </a:cxn>
              <a:cxn ang="0">
                <a:pos x="42" y="40"/>
              </a:cxn>
              <a:cxn ang="0">
                <a:pos x="49" y="35"/>
              </a:cxn>
              <a:cxn ang="0">
                <a:pos x="53" y="32"/>
              </a:cxn>
              <a:cxn ang="0">
                <a:pos x="58" y="25"/>
              </a:cxn>
              <a:cxn ang="0">
                <a:pos x="53" y="32"/>
              </a:cxn>
              <a:cxn ang="0">
                <a:pos x="55" y="35"/>
              </a:cxn>
              <a:cxn ang="0">
                <a:pos x="58" y="37"/>
              </a:cxn>
              <a:cxn ang="0">
                <a:pos x="61" y="35"/>
              </a:cxn>
              <a:cxn ang="0">
                <a:pos x="64" y="31"/>
              </a:cxn>
              <a:cxn ang="0">
                <a:pos x="67" y="26"/>
              </a:cxn>
              <a:cxn ang="0">
                <a:pos x="67" y="20"/>
              </a:cxn>
              <a:cxn ang="0">
                <a:pos x="67" y="17"/>
              </a:cxn>
              <a:cxn ang="0">
                <a:pos x="67" y="14"/>
              </a:cxn>
              <a:cxn ang="0">
                <a:pos x="65" y="9"/>
              </a:cxn>
              <a:cxn ang="0">
                <a:pos x="64" y="8"/>
              </a:cxn>
              <a:cxn ang="0">
                <a:pos x="64" y="6"/>
              </a:cxn>
              <a:cxn ang="0">
                <a:pos x="61" y="6"/>
              </a:cxn>
              <a:cxn ang="0">
                <a:pos x="55" y="5"/>
              </a:cxn>
              <a:cxn ang="0">
                <a:pos x="50" y="6"/>
              </a:cxn>
              <a:cxn ang="0">
                <a:pos x="45" y="9"/>
              </a:cxn>
              <a:cxn ang="0">
                <a:pos x="43" y="11"/>
              </a:cxn>
              <a:cxn ang="0">
                <a:pos x="42" y="12"/>
              </a:cxn>
              <a:cxn ang="0">
                <a:pos x="40" y="15"/>
              </a:cxn>
              <a:cxn ang="0">
                <a:pos x="40" y="18"/>
              </a:cxn>
              <a:cxn ang="0">
                <a:pos x="40" y="20"/>
              </a:cxn>
              <a:cxn ang="0">
                <a:pos x="37" y="23"/>
              </a:cxn>
              <a:cxn ang="0">
                <a:pos x="34" y="25"/>
              </a:cxn>
              <a:cxn ang="0">
                <a:pos x="31" y="21"/>
              </a:cxn>
              <a:cxn ang="0">
                <a:pos x="30" y="18"/>
              </a:cxn>
              <a:cxn ang="0">
                <a:pos x="25" y="17"/>
              </a:cxn>
              <a:cxn ang="0">
                <a:pos x="24" y="11"/>
              </a:cxn>
              <a:cxn ang="0">
                <a:pos x="22" y="8"/>
              </a:cxn>
              <a:cxn ang="0">
                <a:pos x="22" y="6"/>
              </a:cxn>
              <a:cxn ang="0">
                <a:pos x="21" y="5"/>
              </a:cxn>
              <a:cxn ang="0">
                <a:pos x="21" y="3"/>
              </a:cxn>
              <a:cxn ang="0">
                <a:pos x="19" y="3"/>
              </a:cxn>
              <a:cxn ang="0">
                <a:pos x="16" y="1"/>
              </a:cxn>
              <a:cxn ang="0">
                <a:pos x="13" y="0"/>
              </a:cxn>
              <a:cxn ang="0">
                <a:pos x="12" y="0"/>
              </a:cxn>
              <a:cxn ang="0">
                <a:pos x="9" y="0"/>
              </a:cxn>
              <a:cxn ang="0">
                <a:pos x="5" y="1"/>
              </a:cxn>
              <a:cxn ang="0">
                <a:pos x="3" y="3"/>
              </a:cxn>
              <a:cxn ang="0">
                <a:pos x="2" y="6"/>
              </a:cxn>
              <a:cxn ang="0">
                <a:pos x="0" y="9"/>
              </a:cxn>
              <a:cxn ang="0">
                <a:pos x="2" y="14"/>
              </a:cxn>
              <a:cxn ang="0">
                <a:pos x="6" y="17"/>
              </a:cxn>
              <a:cxn ang="0">
                <a:pos x="9" y="18"/>
              </a:cxn>
            </a:cxnLst>
            <a:rect l="0" t="0" r="r" b="b"/>
            <a:pathLst>
              <a:path w="67" h="43">
                <a:moveTo>
                  <a:pt x="9" y="18"/>
                </a:moveTo>
                <a:lnTo>
                  <a:pt x="12" y="20"/>
                </a:lnTo>
                <a:lnTo>
                  <a:pt x="13" y="25"/>
                </a:lnTo>
                <a:lnTo>
                  <a:pt x="13" y="26"/>
                </a:lnTo>
                <a:lnTo>
                  <a:pt x="16" y="32"/>
                </a:lnTo>
                <a:lnTo>
                  <a:pt x="19" y="35"/>
                </a:lnTo>
                <a:lnTo>
                  <a:pt x="22" y="38"/>
                </a:lnTo>
                <a:lnTo>
                  <a:pt x="28" y="40"/>
                </a:lnTo>
                <a:lnTo>
                  <a:pt x="33" y="42"/>
                </a:lnTo>
                <a:lnTo>
                  <a:pt x="34" y="43"/>
                </a:lnTo>
                <a:lnTo>
                  <a:pt x="39" y="42"/>
                </a:lnTo>
                <a:lnTo>
                  <a:pt x="42" y="40"/>
                </a:lnTo>
                <a:lnTo>
                  <a:pt x="49" y="35"/>
                </a:lnTo>
                <a:lnTo>
                  <a:pt x="53" y="32"/>
                </a:lnTo>
                <a:lnTo>
                  <a:pt x="58" y="25"/>
                </a:lnTo>
                <a:lnTo>
                  <a:pt x="53" y="32"/>
                </a:lnTo>
                <a:lnTo>
                  <a:pt x="55" y="35"/>
                </a:lnTo>
                <a:lnTo>
                  <a:pt x="58" y="37"/>
                </a:lnTo>
                <a:lnTo>
                  <a:pt x="61" y="35"/>
                </a:lnTo>
                <a:lnTo>
                  <a:pt x="64" y="31"/>
                </a:lnTo>
                <a:lnTo>
                  <a:pt x="67" y="26"/>
                </a:lnTo>
                <a:lnTo>
                  <a:pt x="67" y="20"/>
                </a:lnTo>
                <a:lnTo>
                  <a:pt x="67" y="17"/>
                </a:lnTo>
                <a:lnTo>
                  <a:pt x="67" y="14"/>
                </a:lnTo>
                <a:lnTo>
                  <a:pt x="65" y="9"/>
                </a:lnTo>
                <a:lnTo>
                  <a:pt x="64" y="8"/>
                </a:lnTo>
                <a:lnTo>
                  <a:pt x="64" y="6"/>
                </a:lnTo>
                <a:lnTo>
                  <a:pt x="61" y="6"/>
                </a:lnTo>
                <a:lnTo>
                  <a:pt x="55" y="5"/>
                </a:lnTo>
                <a:lnTo>
                  <a:pt x="50" y="6"/>
                </a:lnTo>
                <a:lnTo>
                  <a:pt x="45" y="9"/>
                </a:lnTo>
                <a:lnTo>
                  <a:pt x="43" y="11"/>
                </a:lnTo>
                <a:lnTo>
                  <a:pt x="42" y="12"/>
                </a:lnTo>
                <a:lnTo>
                  <a:pt x="40" y="15"/>
                </a:lnTo>
                <a:lnTo>
                  <a:pt x="40" y="18"/>
                </a:lnTo>
                <a:lnTo>
                  <a:pt x="40" y="20"/>
                </a:lnTo>
                <a:lnTo>
                  <a:pt x="37" y="23"/>
                </a:lnTo>
                <a:lnTo>
                  <a:pt x="34" y="25"/>
                </a:lnTo>
                <a:lnTo>
                  <a:pt x="31" y="21"/>
                </a:lnTo>
                <a:lnTo>
                  <a:pt x="30" y="18"/>
                </a:lnTo>
                <a:lnTo>
                  <a:pt x="25" y="17"/>
                </a:lnTo>
                <a:lnTo>
                  <a:pt x="24" y="11"/>
                </a:lnTo>
                <a:lnTo>
                  <a:pt x="22" y="8"/>
                </a:lnTo>
                <a:lnTo>
                  <a:pt x="22" y="6"/>
                </a:lnTo>
                <a:lnTo>
                  <a:pt x="21" y="5"/>
                </a:lnTo>
                <a:lnTo>
                  <a:pt x="21" y="3"/>
                </a:lnTo>
                <a:lnTo>
                  <a:pt x="19" y="3"/>
                </a:lnTo>
                <a:lnTo>
                  <a:pt x="16" y="1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5" y="1"/>
                </a:lnTo>
                <a:lnTo>
                  <a:pt x="3" y="3"/>
                </a:lnTo>
                <a:lnTo>
                  <a:pt x="2" y="6"/>
                </a:lnTo>
                <a:lnTo>
                  <a:pt x="0" y="9"/>
                </a:lnTo>
                <a:lnTo>
                  <a:pt x="2" y="14"/>
                </a:lnTo>
                <a:lnTo>
                  <a:pt x="6" y="17"/>
                </a:lnTo>
                <a:lnTo>
                  <a:pt x="9" y="18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1" name="Freeform 461"/>
          <p:cNvSpPr>
            <a:spLocks/>
          </p:cNvSpPr>
          <p:nvPr/>
        </p:nvSpPr>
        <p:spPr bwMode="auto">
          <a:xfrm>
            <a:off x="1754188" y="1938338"/>
            <a:ext cx="106362" cy="68262"/>
          </a:xfrm>
          <a:custGeom>
            <a:avLst/>
            <a:gdLst/>
            <a:ahLst/>
            <a:cxnLst>
              <a:cxn ang="0">
                <a:pos x="9" y="18"/>
              </a:cxn>
              <a:cxn ang="0">
                <a:pos x="12" y="20"/>
              </a:cxn>
              <a:cxn ang="0">
                <a:pos x="13" y="25"/>
              </a:cxn>
              <a:cxn ang="0">
                <a:pos x="13" y="26"/>
              </a:cxn>
              <a:cxn ang="0">
                <a:pos x="16" y="32"/>
              </a:cxn>
              <a:cxn ang="0">
                <a:pos x="19" y="35"/>
              </a:cxn>
              <a:cxn ang="0">
                <a:pos x="22" y="38"/>
              </a:cxn>
              <a:cxn ang="0">
                <a:pos x="28" y="40"/>
              </a:cxn>
              <a:cxn ang="0">
                <a:pos x="33" y="42"/>
              </a:cxn>
              <a:cxn ang="0">
                <a:pos x="34" y="43"/>
              </a:cxn>
              <a:cxn ang="0">
                <a:pos x="39" y="42"/>
              </a:cxn>
              <a:cxn ang="0">
                <a:pos x="42" y="40"/>
              </a:cxn>
              <a:cxn ang="0">
                <a:pos x="49" y="35"/>
              </a:cxn>
              <a:cxn ang="0">
                <a:pos x="53" y="32"/>
              </a:cxn>
              <a:cxn ang="0">
                <a:pos x="58" y="25"/>
              </a:cxn>
              <a:cxn ang="0">
                <a:pos x="53" y="32"/>
              </a:cxn>
              <a:cxn ang="0">
                <a:pos x="55" y="35"/>
              </a:cxn>
              <a:cxn ang="0">
                <a:pos x="58" y="37"/>
              </a:cxn>
              <a:cxn ang="0">
                <a:pos x="61" y="35"/>
              </a:cxn>
              <a:cxn ang="0">
                <a:pos x="64" y="31"/>
              </a:cxn>
              <a:cxn ang="0">
                <a:pos x="67" y="26"/>
              </a:cxn>
              <a:cxn ang="0">
                <a:pos x="67" y="20"/>
              </a:cxn>
              <a:cxn ang="0">
                <a:pos x="67" y="17"/>
              </a:cxn>
              <a:cxn ang="0">
                <a:pos x="67" y="14"/>
              </a:cxn>
              <a:cxn ang="0">
                <a:pos x="65" y="9"/>
              </a:cxn>
              <a:cxn ang="0">
                <a:pos x="64" y="8"/>
              </a:cxn>
              <a:cxn ang="0">
                <a:pos x="64" y="6"/>
              </a:cxn>
              <a:cxn ang="0">
                <a:pos x="61" y="6"/>
              </a:cxn>
              <a:cxn ang="0">
                <a:pos x="55" y="5"/>
              </a:cxn>
              <a:cxn ang="0">
                <a:pos x="50" y="6"/>
              </a:cxn>
              <a:cxn ang="0">
                <a:pos x="45" y="9"/>
              </a:cxn>
              <a:cxn ang="0">
                <a:pos x="43" y="11"/>
              </a:cxn>
              <a:cxn ang="0">
                <a:pos x="42" y="12"/>
              </a:cxn>
              <a:cxn ang="0">
                <a:pos x="40" y="15"/>
              </a:cxn>
              <a:cxn ang="0">
                <a:pos x="40" y="18"/>
              </a:cxn>
              <a:cxn ang="0">
                <a:pos x="40" y="20"/>
              </a:cxn>
              <a:cxn ang="0">
                <a:pos x="37" y="23"/>
              </a:cxn>
              <a:cxn ang="0">
                <a:pos x="34" y="25"/>
              </a:cxn>
              <a:cxn ang="0">
                <a:pos x="31" y="21"/>
              </a:cxn>
              <a:cxn ang="0">
                <a:pos x="30" y="18"/>
              </a:cxn>
              <a:cxn ang="0">
                <a:pos x="25" y="17"/>
              </a:cxn>
              <a:cxn ang="0">
                <a:pos x="24" y="11"/>
              </a:cxn>
              <a:cxn ang="0">
                <a:pos x="22" y="8"/>
              </a:cxn>
              <a:cxn ang="0">
                <a:pos x="22" y="6"/>
              </a:cxn>
              <a:cxn ang="0">
                <a:pos x="21" y="5"/>
              </a:cxn>
              <a:cxn ang="0">
                <a:pos x="21" y="3"/>
              </a:cxn>
              <a:cxn ang="0">
                <a:pos x="19" y="3"/>
              </a:cxn>
              <a:cxn ang="0">
                <a:pos x="16" y="1"/>
              </a:cxn>
              <a:cxn ang="0">
                <a:pos x="13" y="0"/>
              </a:cxn>
              <a:cxn ang="0">
                <a:pos x="12" y="0"/>
              </a:cxn>
              <a:cxn ang="0">
                <a:pos x="9" y="0"/>
              </a:cxn>
              <a:cxn ang="0">
                <a:pos x="5" y="1"/>
              </a:cxn>
              <a:cxn ang="0">
                <a:pos x="3" y="3"/>
              </a:cxn>
              <a:cxn ang="0">
                <a:pos x="2" y="6"/>
              </a:cxn>
              <a:cxn ang="0">
                <a:pos x="0" y="9"/>
              </a:cxn>
              <a:cxn ang="0">
                <a:pos x="2" y="14"/>
              </a:cxn>
              <a:cxn ang="0">
                <a:pos x="6" y="17"/>
              </a:cxn>
              <a:cxn ang="0">
                <a:pos x="9" y="18"/>
              </a:cxn>
            </a:cxnLst>
            <a:rect l="0" t="0" r="r" b="b"/>
            <a:pathLst>
              <a:path w="67" h="43">
                <a:moveTo>
                  <a:pt x="9" y="18"/>
                </a:moveTo>
                <a:lnTo>
                  <a:pt x="12" y="20"/>
                </a:lnTo>
                <a:lnTo>
                  <a:pt x="13" y="25"/>
                </a:lnTo>
                <a:lnTo>
                  <a:pt x="13" y="26"/>
                </a:lnTo>
                <a:lnTo>
                  <a:pt x="16" y="32"/>
                </a:lnTo>
                <a:lnTo>
                  <a:pt x="19" y="35"/>
                </a:lnTo>
                <a:lnTo>
                  <a:pt x="22" y="38"/>
                </a:lnTo>
                <a:lnTo>
                  <a:pt x="28" y="40"/>
                </a:lnTo>
                <a:lnTo>
                  <a:pt x="33" y="42"/>
                </a:lnTo>
                <a:lnTo>
                  <a:pt x="34" y="43"/>
                </a:lnTo>
                <a:lnTo>
                  <a:pt x="39" y="42"/>
                </a:lnTo>
                <a:lnTo>
                  <a:pt x="42" y="40"/>
                </a:lnTo>
                <a:lnTo>
                  <a:pt x="49" y="35"/>
                </a:lnTo>
                <a:lnTo>
                  <a:pt x="53" y="32"/>
                </a:lnTo>
                <a:lnTo>
                  <a:pt x="58" y="25"/>
                </a:lnTo>
                <a:lnTo>
                  <a:pt x="53" y="32"/>
                </a:lnTo>
                <a:lnTo>
                  <a:pt x="55" y="35"/>
                </a:lnTo>
                <a:lnTo>
                  <a:pt x="58" y="37"/>
                </a:lnTo>
                <a:lnTo>
                  <a:pt x="61" y="35"/>
                </a:lnTo>
                <a:lnTo>
                  <a:pt x="64" y="31"/>
                </a:lnTo>
                <a:lnTo>
                  <a:pt x="67" y="26"/>
                </a:lnTo>
                <a:lnTo>
                  <a:pt x="67" y="20"/>
                </a:lnTo>
                <a:lnTo>
                  <a:pt x="67" y="17"/>
                </a:lnTo>
                <a:lnTo>
                  <a:pt x="67" y="14"/>
                </a:lnTo>
                <a:lnTo>
                  <a:pt x="65" y="9"/>
                </a:lnTo>
                <a:lnTo>
                  <a:pt x="64" y="8"/>
                </a:lnTo>
                <a:lnTo>
                  <a:pt x="64" y="6"/>
                </a:lnTo>
                <a:lnTo>
                  <a:pt x="61" y="6"/>
                </a:lnTo>
                <a:lnTo>
                  <a:pt x="55" y="5"/>
                </a:lnTo>
                <a:lnTo>
                  <a:pt x="50" y="6"/>
                </a:lnTo>
                <a:lnTo>
                  <a:pt x="45" y="9"/>
                </a:lnTo>
                <a:lnTo>
                  <a:pt x="43" y="11"/>
                </a:lnTo>
                <a:lnTo>
                  <a:pt x="42" y="12"/>
                </a:lnTo>
                <a:lnTo>
                  <a:pt x="40" y="15"/>
                </a:lnTo>
                <a:lnTo>
                  <a:pt x="40" y="18"/>
                </a:lnTo>
                <a:lnTo>
                  <a:pt x="40" y="20"/>
                </a:lnTo>
                <a:lnTo>
                  <a:pt x="37" y="23"/>
                </a:lnTo>
                <a:lnTo>
                  <a:pt x="34" y="25"/>
                </a:lnTo>
                <a:lnTo>
                  <a:pt x="31" y="21"/>
                </a:lnTo>
                <a:lnTo>
                  <a:pt x="30" y="18"/>
                </a:lnTo>
                <a:lnTo>
                  <a:pt x="25" y="17"/>
                </a:lnTo>
                <a:lnTo>
                  <a:pt x="24" y="11"/>
                </a:lnTo>
                <a:lnTo>
                  <a:pt x="22" y="8"/>
                </a:lnTo>
                <a:lnTo>
                  <a:pt x="22" y="6"/>
                </a:lnTo>
                <a:lnTo>
                  <a:pt x="21" y="5"/>
                </a:lnTo>
                <a:lnTo>
                  <a:pt x="21" y="3"/>
                </a:lnTo>
                <a:lnTo>
                  <a:pt x="19" y="3"/>
                </a:lnTo>
                <a:lnTo>
                  <a:pt x="16" y="1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5" y="1"/>
                </a:lnTo>
                <a:lnTo>
                  <a:pt x="3" y="3"/>
                </a:lnTo>
                <a:lnTo>
                  <a:pt x="2" y="6"/>
                </a:lnTo>
                <a:lnTo>
                  <a:pt x="0" y="9"/>
                </a:lnTo>
                <a:lnTo>
                  <a:pt x="2" y="14"/>
                </a:lnTo>
                <a:lnTo>
                  <a:pt x="6" y="17"/>
                </a:lnTo>
                <a:lnTo>
                  <a:pt x="9" y="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2" name="Freeform 462"/>
          <p:cNvSpPr>
            <a:spLocks/>
          </p:cNvSpPr>
          <p:nvPr/>
        </p:nvSpPr>
        <p:spPr bwMode="auto">
          <a:xfrm>
            <a:off x="1743075" y="1966913"/>
            <a:ext cx="107950" cy="98425"/>
          </a:xfrm>
          <a:custGeom>
            <a:avLst/>
            <a:gdLst/>
            <a:ahLst/>
            <a:cxnLst>
              <a:cxn ang="0">
                <a:pos x="40" y="62"/>
              </a:cxn>
              <a:cxn ang="0">
                <a:pos x="32" y="57"/>
              </a:cxn>
              <a:cxn ang="0">
                <a:pos x="25" y="53"/>
              </a:cxn>
              <a:cxn ang="0">
                <a:pos x="7" y="44"/>
              </a:cxn>
              <a:cxn ang="0">
                <a:pos x="3" y="42"/>
              </a:cxn>
              <a:cxn ang="0">
                <a:pos x="0" y="39"/>
              </a:cxn>
              <a:cxn ang="0">
                <a:pos x="1" y="36"/>
              </a:cxn>
              <a:cxn ang="0">
                <a:pos x="12" y="27"/>
              </a:cxn>
              <a:cxn ang="0">
                <a:pos x="16" y="25"/>
              </a:cxn>
              <a:cxn ang="0">
                <a:pos x="12" y="27"/>
              </a:cxn>
              <a:cxn ang="0">
                <a:pos x="12" y="17"/>
              </a:cxn>
              <a:cxn ang="0">
                <a:pos x="12" y="16"/>
              </a:cxn>
              <a:cxn ang="0">
                <a:pos x="10" y="14"/>
              </a:cxn>
              <a:cxn ang="0">
                <a:pos x="16" y="0"/>
              </a:cxn>
              <a:cxn ang="0">
                <a:pos x="19" y="2"/>
              </a:cxn>
              <a:cxn ang="0">
                <a:pos x="20" y="7"/>
              </a:cxn>
              <a:cxn ang="0">
                <a:pos x="20" y="8"/>
              </a:cxn>
              <a:cxn ang="0">
                <a:pos x="23" y="13"/>
              </a:cxn>
              <a:cxn ang="0">
                <a:pos x="29" y="19"/>
              </a:cxn>
              <a:cxn ang="0">
                <a:pos x="35" y="22"/>
              </a:cxn>
              <a:cxn ang="0">
                <a:pos x="40" y="24"/>
              </a:cxn>
              <a:cxn ang="0">
                <a:pos x="41" y="25"/>
              </a:cxn>
              <a:cxn ang="0">
                <a:pos x="46" y="24"/>
              </a:cxn>
              <a:cxn ang="0">
                <a:pos x="56" y="17"/>
              </a:cxn>
              <a:cxn ang="0">
                <a:pos x="60" y="13"/>
              </a:cxn>
              <a:cxn ang="0">
                <a:pos x="65" y="7"/>
              </a:cxn>
              <a:cxn ang="0">
                <a:pos x="60" y="14"/>
              </a:cxn>
              <a:cxn ang="0">
                <a:pos x="62" y="16"/>
              </a:cxn>
              <a:cxn ang="0">
                <a:pos x="65" y="19"/>
              </a:cxn>
              <a:cxn ang="0">
                <a:pos x="66" y="27"/>
              </a:cxn>
              <a:cxn ang="0">
                <a:pos x="68" y="31"/>
              </a:cxn>
              <a:cxn ang="0">
                <a:pos x="66" y="37"/>
              </a:cxn>
              <a:cxn ang="0">
                <a:pos x="65" y="44"/>
              </a:cxn>
              <a:cxn ang="0">
                <a:pos x="62" y="48"/>
              </a:cxn>
              <a:cxn ang="0">
                <a:pos x="57" y="53"/>
              </a:cxn>
              <a:cxn ang="0">
                <a:pos x="54" y="54"/>
              </a:cxn>
              <a:cxn ang="0">
                <a:pos x="50" y="56"/>
              </a:cxn>
              <a:cxn ang="0">
                <a:pos x="47" y="56"/>
              </a:cxn>
              <a:cxn ang="0">
                <a:pos x="46" y="57"/>
              </a:cxn>
              <a:cxn ang="0">
                <a:pos x="40" y="62"/>
              </a:cxn>
            </a:cxnLst>
            <a:rect l="0" t="0" r="r" b="b"/>
            <a:pathLst>
              <a:path w="68" h="62">
                <a:moveTo>
                  <a:pt x="40" y="62"/>
                </a:moveTo>
                <a:lnTo>
                  <a:pt x="32" y="57"/>
                </a:lnTo>
                <a:lnTo>
                  <a:pt x="25" y="53"/>
                </a:lnTo>
                <a:lnTo>
                  <a:pt x="7" y="44"/>
                </a:lnTo>
                <a:lnTo>
                  <a:pt x="3" y="42"/>
                </a:lnTo>
                <a:lnTo>
                  <a:pt x="0" y="39"/>
                </a:lnTo>
                <a:lnTo>
                  <a:pt x="1" y="36"/>
                </a:lnTo>
                <a:lnTo>
                  <a:pt x="12" y="27"/>
                </a:lnTo>
                <a:lnTo>
                  <a:pt x="16" y="25"/>
                </a:lnTo>
                <a:lnTo>
                  <a:pt x="12" y="27"/>
                </a:lnTo>
                <a:lnTo>
                  <a:pt x="12" y="17"/>
                </a:lnTo>
                <a:lnTo>
                  <a:pt x="12" y="16"/>
                </a:lnTo>
                <a:lnTo>
                  <a:pt x="10" y="14"/>
                </a:lnTo>
                <a:lnTo>
                  <a:pt x="16" y="0"/>
                </a:lnTo>
                <a:lnTo>
                  <a:pt x="19" y="2"/>
                </a:lnTo>
                <a:lnTo>
                  <a:pt x="20" y="7"/>
                </a:lnTo>
                <a:lnTo>
                  <a:pt x="20" y="8"/>
                </a:lnTo>
                <a:lnTo>
                  <a:pt x="23" y="13"/>
                </a:lnTo>
                <a:lnTo>
                  <a:pt x="29" y="19"/>
                </a:lnTo>
                <a:lnTo>
                  <a:pt x="35" y="22"/>
                </a:lnTo>
                <a:lnTo>
                  <a:pt x="40" y="24"/>
                </a:lnTo>
                <a:lnTo>
                  <a:pt x="41" y="25"/>
                </a:lnTo>
                <a:lnTo>
                  <a:pt x="46" y="24"/>
                </a:lnTo>
                <a:lnTo>
                  <a:pt x="56" y="17"/>
                </a:lnTo>
                <a:lnTo>
                  <a:pt x="60" y="13"/>
                </a:lnTo>
                <a:lnTo>
                  <a:pt x="65" y="7"/>
                </a:lnTo>
                <a:lnTo>
                  <a:pt x="60" y="14"/>
                </a:lnTo>
                <a:lnTo>
                  <a:pt x="62" y="16"/>
                </a:lnTo>
                <a:lnTo>
                  <a:pt x="65" y="19"/>
                </a:lnTo>
                <a:lnTo>
                  <a:pt x="66" y="27"/>
                </a:lnTo>
                <a:lnTo>
                  <a:pt x="68" y="31"/>
                </a:lnTo>
                <a:lnTo>
                  <a:pt x="66" y="37"/>
                </a:lnTo>
                <a:lnTo>
                  <a:pt x="65" y="44"/>
                </a:lnTo>
                <a:lnTo>
                  <a:pt x="62" y="48"/>
                </a:lnTo>
                <a:lnTo>
                  <a:pt x="57" y="53"/>
                </a:lnTo>
                <a:lnTo>
                  <a:pt x="54" y="54"/>
                </a:lnTo>
                <a:lnTo>
                  <a:pt x="50" y="56"/>
                </a:lnTo>
                <a:lnTo>
                  <a:pt x="47" y="56"/>
                </a:lnTo>
                <a:lnTo>
                  <a:pt x="46" y="57"/>
                </a:lnTo>
                <a:lnTo>
                  <a:pt x="40" y="6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3" name="Freeform 463"/>
          <p:cNvSpPr>
            <a:spLocks/>
          </p:cNvSpPr>
          <p:nvPr/>
        </p:nvSpPr>
        <p:spPr bwMode="auto">
          <a:xfrm>
            <a:off x="1743075" y="1966913"/>
            <a:ext cx="107950" cy="98425"/>
          </a:xfrm>
          <a:custGeom>
            <a:avLst/>
            <a:gdLst/>
            <a:ahLst/>
            <a:cxnLst>
              <a:cxn ang="0">
                <a:pos x="40" y="62"/>
              </a:cxn>
              <a:cxn ang="0">
                <a:pos x="32" y="57"/>
              </a:cxn>
              <a:cxn ang="0">
                <a:pos x="25" y="53"/>
              </a:cxn>
              <a:cxn ang="0">
                <a:pos x="7" y="44"/>
              </a:cxn>
              <a:cxn ang="0">
                <a:pos x="3" y="42"/>
              </a:cxn>
              <a:cxn ang="0">
                <a:pos x="0" y="39"/>
              </a:cxn>
              <a:cxn ang="0">
                <a:pos x="1" y="36"/>
              </a:cxn>
              <a:cxn ang="0">
                <a:pos x="12" y="27"/>
              </a:cxn>
              <a:cxn ang="0">
                <a:pos x="16" y="25"/>
              </a:cxn>
              <a:cxn ang="0">
                <a:pos x="12" y="27"/>
              </a:cxn>
              <a:cxn ang="0">
                <a:pos x="12" y="17"/>
              </a:cxn>
              <a:cxn ang="0">
                <a:pos x="12" y="16"/>
              </a:cxn>
              <a:cxn ang="0">
                <a:pos x="10" y="14"/>
              </a:cxn>
              <a:cxn ang="0">
                <a:pos x="16" y="0"/>
              </a:cxn>
              <a:cxn ang="0">
                <a:pos x="19" y="2"/>
              </a:cxn>
              <a:cxn ang="0">
                <a:pos x="20" y="7"/>
              </a:cxn>
              <a:cxn ang="0">
                <a:pos x="20" y="8"/>
              </a:cxn>
              <a:cxn ang="0">
                <a:pos x="23" y="13"/>
              </a:cxn>
              <a:cxn ang="0">
                <a:pos x="29" y="19"/>
              </a:cxn>
              <a:cxn ang="0">
                <a:pos x="35" y="22"/>
              </a:cxn>
              <a:cxn ang="0">
                <a:pos x="40" y="24"/>
              </a:cxn>
              <a:cxn ang="0">
                <a:pos x="41" y="25"/>
              </a:cxn>
              <a:cxn ang="0">
                <a:pos x="46" y="24"/>
              </a:cxn>
              <a:cxn ang="0">
                <a:pos x="56" y="17"/>
              </a:cxn>
              <a:cxn ang="0">
                <a:pos x="60" y="13"/>
              </a:cxn>
              <a:cxn ang="0">
                <a:pos x="65" y="7"/>
              </a:cxn>
              <a:cxn ang="0">
                <a:pos x="60" y="14"/>
              </a:cxn>
              <a:cxn ang="0">
                <a:pos x="62" y="16"/>
              </a:cxn>
              <a:cxn ang="0">
                <a:pos x="65" y="19"/>
              </a:cxn>
              <a:cxn ang="0">
                <a:pos x="66" y="27"/>
              </a:cxn>
              <a:cxn ang="0">
                <a:pos x="68" y="31"/>
              </a:cxn>
              <a:cxn ang="0">
                <a:pos x="66" y="37"/>
              </a:cxn>
              <a:cxn ang="0">
                <a:pos x="65" y="44"/>
              </a:cxn>
              <a:cxn ang="0">
                <a:pos x="62" y="48"/>
              </a:cxn>
              <a:cxn ang="0">
                <a:pos x="57" y="53"/>
              </a:cxn>
              <a:cxn ang="0">
                <a:pos x="54" y="54"/>
              </a:cxn>
              <a:cxn ang="0">
                <a:pos x="50" y="56"/>
              </a:cxn>
              <a:cxn ang="0">
                <a:pos x="47" y="56"/>
              </a:cxn>
              <a:cxn ang="0">
                <a:pos x="46" y="57"/>
              </a:cxn>
              <a:cxn ang="0">
                <a:pos x="40" y="62"/>
              </a:cxn>
            </a:cxnLst>
            <a:rect l="0" t="0" r="r" b="b"/>
            <a:pathLst>
              <a:path w="68" h="62">
                <a:moveTo>
                  <a:pt x="40" y="62"/>
                </a:moveTo>
                <a:lnTo>
                  <a:pt x="32" y="57"/>
                </a:lnTo>
                <a:lnTo>
                  <a:pt x="25" y="53"/>
                </a:lnTo>
                <a:lnTo>
                  <a:pt x="7" y="44"/>
                </a:lnTo>
                <a:lnTo>
                  <a:pt x="3" y="42"/>
                </a:lnTo>
                <a:lnTo>
                  <a:pt x="0" y="39"/>
                </a:lnTo>
                <a:lnTo>
                  <a:pt x="1" y="36"/>
                </a:lnTo>
                <a:lnTo>
                  <a:pt x="12" y="27"/>
                </a:lnTo>
                <a:lnTo>
                  <a:pt x="16" y="25"/>
                </a:lnTo>
                <a:lnTo>
                  <a:pt x="12" y="27"/>
                </a:lnTo>
                <a:lnTo>
                  <a:pt x="12" y="17"/>
                </a:lnTo>
                <a:lnTo>
                  <a:pt x="12" y="16"/>
                </a:lnTo>
                <a:lnTo>
                  <a:pt x="10" y="14"/>
                </a:lnTo>
                <a:lnTo>
                  <a:pt x="16" y="0"/>
                </a:lnTo>
                <a:lnTo>
                  <a:pt x="19" y="2"/>
                </a:lnTo>
                <a:lnTo>
                  <a:pt x="20" y="7"/>
                </a:lnTo>
                <a:lnTo>
                  <a:pt x="20" y="8"/>
                </a:lnTo>
                <a:lnTo>
                  <a:pt x="23" y="13"/>
                </a:lnTo>
                <a:lnTo>
                  <a:pt x="29" y="19"/>
                </a:lnTo>
                <a:lnTo>
                  <a:pt x="35" y="22"/>
                </a:lnTo>
                <a:lnTo>
                  <a:pt x="40" y="24"/>
                </a:lnTo>
                <a:lnTo>
                  <a:pt x="41" y="25"/>
                </a:lnTo>
                <a:lnTo>
                  <a:pt x="46" y="24"/>
                </a:lnTo>
                <a:lnTo>
                  <a:pt x="56" y="17"/>
                </a:lnTo>
                <a:lnTo>
                  <a:pt x="60" y="13"/>
                </a:lnTo>
                <a:lnTo>
                  <a:pt x="65" y="7"/>
                </a:lnTo>
                <a:lnTo>
                  <a:pt x="60" y="14"/>
                </a:lnTo>
                <a:lnTo>
                  <a:pt x="62" y="16"/>
                </a:lnTo>
                <a:lnTo>
                  <a:pt x="65" y="19"/>
                </a:lnTo>
                <a:lnTo>
                  <a:pt x="66" y="27"/>
                </a:lnTo>
                <a:lnTo>
                  <a:pt x="68" y="31"/>
                </a:lnTo>
                <a:lnTo>
                  <a:pt x="66" y="37"/>
                </a:lnTo>
                <a:lnTo>
                  <a:pt x="65" y="44"/>
                </a:lnTo>
                <a:lnTo>
                  <a:pt x="62" y="48"/>
                </a:lnTo>
                <a:lnTo>
                  <a:pt x="57" y="53"/>
                </a:lnTo>
                <a:lnTo>
                  <a:pt x="54" y="54"/>
                </a:lnTo>
                <a:lnTo>
                  <a:pt x="50" y="56"/>
                </a:lnTo>
                <a:lnTo>
                  <a:pt x="47" y="56"/>
                </a:lnTo>
                <a:lnTo>
                  <a:pt x="46" y="57"/>
                </a:lnTo>
                <a:lnTo>
                  <a:pt x="40" y="6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4" name="Freeform 464"/>
          <p:cNvSpPr>
            <a:spLocks/>
          </p:cNvSpPr>
          <p:nvPr/>
        </p:nvSpPr>
        <p:spPr bwMode="auto">
          <a:xfrm>
            <a:off x="1778000" y="2051050"/>
            <a:ext cx="60325" cy="5080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2" y="1"/>
              </a:cxn>
              <a:cxn ang="0">
                <a:pos x="28" y="3"/>
              </a:cxn>
              <a:cxn ang="0">
                <a:pos x="25" y="3"/>
              </a:cxn>
              <a:cxn ang="0">
                <a:pos x="24" y="4"/>
              </a:cxn>
              <a:cxn ang="0">
                <a:pos x="18" y="9"/>
              </a:cxn>
              <a:cxn ang="0">
                <a:pos x="15" y="11"/>
              </a:cxn>
              <a:cxn ang="0">
                <a:pos x="12" y="14"/>
              </a:cxn>
              <a:cxn ang="0">
                <a:pos x="9" y="15"/>
              </a:cxn>
              <a:cxn ang="0">
                <a:pos x="1" y="14"/>
              </a:cxn>
              <a:cxn ang="0">
                <a:pos x="1" y="20"/>
              </a:cxn>
              <a:cxn ang="0">
                <a:pos x="1" y="26"/>
              </a:cxn>
              <a:cxn ang="0">
                <a:pos x="0" y="32"/>
              </a:cxn>
              <a:cxn ang="0">
                <a:pos x="10" y="31"/>
              </a:cxn>
              <a:cxn ang="0">
                <a:pos x="18" y="29"/>
              </a:cxn>
              <a:cxn ang="0">
                <a:pos x="22" y="29"/>
              </a:cxn>
              <a:cxn ang="0">
                <a:pos x="25" y="26"/>
              </a:cxn>
              <a:cxn ang="0">
                <a:pos x="27" y="24"/>
              </a:cxn>
              <a:cxn ang="0">
                <a:pos x="31" y="18"/>
              </a:cxn>
              <a:cxn ang="0">
                <a:pos x="34" y="12"/>
              </a:cxn>
              <a:cxn ang="0">
                <a:pos x="35" y="9"/>
              </a:cxn>
              <a:cxn ang="0">
                <a:pos x="37" y="4"/>
              </a:cxn>
              <a:cxn ang="0">
                <a:pos x="38" y="1"/>
              </a:cxn>
              <a:cxn ang="0">
                <a:pos x="37" y="0"/>
              </a:cxn>
              <a:cxn ang="0">
                <a:pos x="35" y="0"/>
              </a:cxn>
            </a:cxnLst>
            <a:rect l="0" t="0" r="r" b="b"/>
            <a:pathLst>
              <a:path w="38" h="32">
                <a:moveTo>
                  <a:pt x="35" y="0"/>
                </a:moveTo>
                <a:lnTo>
                  <a:pt x="32" y="1"/>
                </a:lnTo>
                <a:lnTo>
                  <a:pt x="28" y="3"/>
                </a:lnTo>
                <a:lnTo>
                  <a:pt x="25" y="3"/>
                </a:lnTo>
                <a:lnTo>
                  <a:pt x="24" y="4"/>
                </a:lnTo>
                <a:lnTo>
                  <a:pt x="18" y="9"/>
                </a:lnTo>
                <a:lnTo>
                  <a:pt x="15" y="11"/>
                </a:lnTo>
                <a:lnTo>
                  <a:pt x="12" y="14"/>
                </a:lnTo>
                <a:lnTo>
                  <a:pt x="9" y="15"/>
                </a:lnTo>
                <a:lnTo>
                  <a:pt x="1" y="14"/>
                </a:lnTo>
                <a:lnTo>
                  <a:pt x="1" y="20"/>
                </a:lnTo>
                <a:lnTo>
                  <a:pt x="1" y="26"/>
                </a:lnTo>
                <a:lnTo>
                  <a:pt x="0" y="32"/>
                </a:lnTo>
                <a:lnTo>
                  <a:pt x="10" y="31"/>
                </a:lnTo>
                <a:lnTo>
                  <a:pt x="18" y="29"/>
                </a:lnTo>
                <a:lnTo>
                  <a:pt x="22" y="29"/>
                </a:lnTo>
                <a:lnTo>
                  <a:pt x="25" y="26"/>
                </a:lnTo>
                <a:lnTo>
                  <a:pt x="27" y="24"/>
                </a:lnTo>
                <a:lnTo>
                  <a:pt x="31" y="18"/>
                </a:lnTo>
                <a:lnTo>
                  <a:pt x="34" y="12"/>
                </a:lnTo>
                <a:lnTo>
                  <a:pt x="35" y="9"/>
                </a:lnTo>
                <a:lnTo>
                  <a:pt x="37" y="4"/>
                </a:lnTo>
                <a:lnTo>
                  <a:pt x="38" y="1"/>
                </a:lnTo>
                <a:lnTo>
                  <a:pt x="37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BF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5" name="Freeform 465"/>
          <p:cNvSpPr>
            <a:spLocks/>
          </p:cNvSpPr>
          <p:nvPr/>
        </p:nvSpPr>
        <p:spPr bwMode="auto">
          <a:xfrm>
            <a:off x="1778000" y="2051050"/>
            <a:ext cx="60325" cy="5080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2" y="1"/>
              </a:cxn>
              <a:cxn ang="0">
                <a:pos x="28" y="3"/>
              </a:cxn>
              <a:cxn ang="0">
                <a:pos x="25" y="3"/>
              </a:cxn>
              <a:cxn ang="0">
                <a:pos x="24" y="4"/>
              </a:cxn>
              <a:cxn ang="0">
                <a:pos x="18" y="9"/>
              </a:cxn>
              <a:cxn ang="0">
                <a:pos x="15" y="11"/>
              </a:cxn>
              <a:cxn ang="0">
                <a:pos x="12" y="14"/>
              </a:cxn>
              <a:cxn ang="0">
                <a:pos x="9" y="15"/>
              </a:cxn>
              <a:cxn ang="0">
                <a:pos x="1" y="14"/>
              </a:cxn>
              <a:cxn ang="0">
                <a:pos x="1" y="20"/>
              </a:cxn>
              <a:cxn ang="0">
                <a:pos x="1" y="26"/>
              </a:cxn>
              <a:cxn ang="0">
                <a:pos x="0" y="32"/>
              </a:cxn>
              <a:cxn ang="0">
                <a:pos x="10" y="31"/>
              </a:cxn>
              <a:cxn ang="0">
                <a:pos x="18" y="29"/>
              </a:cxn>
              <a:cxn ang="0">
                <a:pos x="22" y="29"/>
              </a:cxn>
              <a:cxn ang="0">
                <a:pos x="25" y="26"/>
              </a:cxn>
              <a:cxn ang="0">
                <a:pos x="27" y="24"/>
              </a:cxn>
              <a:cxn ang="0">
                <a:pos x="31" y="18"/>
              </a:cxn>
              <a:cxn ang="0">
                <a:pos x="34" y="12"/>
              </a:cxn>
              <a:cxn ang="0">
                <a:pos x="35" y="9"/>
              </a:cxn>
              <a:cxn ang="0">
                <a:pos x="37" y="4"/>
              </a:cxn>
              <a:cxn ang="0">
                <a:pos x="38" y="1"/>
              </a:cxn>
              <a:cxn ang="0">
                <a:pos x="37" y="0"/>
              </a:cxn>
              <a:cxn ang="0">
                <a:pos x="35" y="0"/>
              </a:cxn>
            </a:cxnLst>
            <a:rect l="0" t="0" r="r" b="b"/>
            <a:pathLst>
              <a:path w="38" h="32">
                <a:moveTo>
                  <a:pt x="35" y="0"/>
                </a:moveTo>
                <a:lnTo>
                  <a:pt x="32" y="1"/>
                </a:lnTo>
                <a:lnTo>
                  <a:pt x="28" y="3"/>
                </a:lnTo>
                <a:lnTo>
                  <a:pt x="25" y="3"/>
                </a:lnTo>
                <a:lnTo>
                  <a:pt x="24" y="4"/>
                </a:lnTo>
                <a:lnTo>
                  <a:pt x="18" y="9"/>
                </a:lnTo>
                <a:lnTo>
                  <a:pt x="15" y="11"/>
                </a:lnTo>
                <a:lnTo>
                  <a:pt x="12" y="14"/>
                </a:lnTo>
                <a:lnTo>
                  <a:pt x="9" y="15"/>
                </a:lnTo>
                <a:lnTo>
                  <a:pt x="1" y="14"/>
                </a:lnTo>
                <a:lnTo>
                  <a:pt x="1" y="20"/>
                </a:lnTo>
                <a:lnTo>
                  <a:pt x="1" y="26"/>
                </a:lnTo>
                <a:lnTo>
                  <a:pt x="0" y="32"/>
                </a:lnTo>
                <a:lnTo>
                  <a:pt x="10" y="31"/>
                </a:lnTo>
                <a:lnTo>
                  <a:pt x="18" y="29"/>
                </a:lnTo>
                <a:lnTo>
                  <a:pt x="22" y="29"/>
                </a:lnTo>
                <a:lnTo>
                  <a:pt x="25" y="26"/>
                </a:lnTo>
                <a:lnTo>
                  <a:pt x="27" y="24"/>
                </a:lnTo>
                <a:lnTo>
                  <a:pt x="31" y="18"/>
                </a:lnTo>
                <a:lnTo>
                  <a:pt x="34" y="12"/>
                </a:lnTo>
                <a:lnTo>
                  <a:pt x="35" y="9"/>
                </a:lnTo>
                <a:lnTo>
                  <a:pt x="37" y="4"/>
                </a:lnTo>
                <a:lnTo>
                  <a:pt x="38" y="1"/>
                </a:lnTo>
                <a:lnTo>
                  <a:pt x="37" y="0"/>
                </a:lnTo>
                <a:lnTo>
                  <a:pt x="3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6" name="Freeform 466"/>
          <p:cNvSpPr>
            <a:spLocks noEditPoints="1"/>
          </p:cNvSpPr>
          <p:nvPr/>
        </p:nvSpPr>
        <p:spPr bwMode="auto">
          <a:xfrm>
            <a:off x="1631950" y="5292725"/>
            <a:ext cx="49213" cy="1397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9" y="1"/>
              </a:cxn>
              <a:cxn ang="0">
                <a:pos x="21" y="3"/>
              </a:cxn>
              <a:cxn ang="0">
                <a:pos x="22" y="4"/>
              </a:cxn>
              <a:cxn ang="0">
                <a:pos x="24" y="6"/>
              </a:cxn>
              <a:cxn ang="0">
                <a:pos x="22" y="9"/>
              </a:cxn>
              <a:cxn ang="0">
                <a:pos x="21" y="11"/>
              </a:cxn>
              <a:cxn ang="0">
                <a:pos x="19" y="12"/>
              </a:cxn>
              <a:cxn ang="0">
                <a:pos x="17" y="12"/>
              </a:cxn>
              <a:cxn ang="0">
                <a:pos x="14" y="12"/>
              </a:cxn>
              <a:cxn ang="0">
                <a:pos x="12" y="11"/>
              </a:cxn>
              <a:cxn ang="0">
                <a:pos x="11" y="9"/>
              </a:cxn>
              <a:cxn ang="0">
                <a:pos x="9" y="8"/>
              </a:cxn>
              <a:cxn ang="0">
                <a:pos x="11" y="6"/>
              </a:cxn>
              <a:cxn ang="0">
                <a:pos x="11" y="3"/>
              </a:cxn>
              <a:cxn ang="0">
                <a:pos x="12" y="1"/>
              </a:cxn>
              <a:cxn ang="0">
                <a:pos x="15" y="1"/>
              </a:cxn>
              <a:cxn ang="0">
                <a:pos x="17" y="0"/>
              </a:cxn>
              <a:cxn ang="0">
                <a:pos x="22" y="74"/>
              </a:cxn>
              <a:cxn ang="0">
                <a:pos x="22" y="77"/>
              </a:cxn>
              <a:cxn ang="0">
                <a:pos x="22" y="80"/>
              </a:cxn>
              <a:cxn ang="0">
                <a:pos x="24" y="82"/>
              </a:cxn>
              <a:cxn ang="0">
                <a:pos x="25" y="83"/>
              </a:cxn>
              <a:cxn ang="0">
                <a:pos x="27" y="85"/>
              </a:cxn>
              <a:cxn ang="0">
                <a:pos x="30" y="85"/>
              </a:cxn>
              <a:cxn ang="0">
                <a:pos x="31" y="88"/>
              </a:cxn>
              <a:cxn ang="0">
                <a:pos x="2" y="85"/>
              </a:cxn>
              <a:cxn ang="0">
                <a:pos x="5" y="85"/>
              </a:cxn>
              <a:cxn ang="0">
                <a:pos x="8" y="85"/>
              </a:cxn>
              <a:cxn ang="0">
                <a:pos x="9" y="83"/>
              </a:cxn>
              <a:cxn ang="0">
                <a:pos x="11" y="82"/>
              </a:cxn>
              <a:cxn ang="0">
                <a:pos x="11" y="78"/>
              </a:cxn>
              <a:cxn ang="0">
                <a:pos x="11" y="75"/>
              </a:cxn>
              <a:cxn ang="0">
                <a:pos x="11" y="52"/>
              </a:cxn>
              <a:cxn ang="0">
                <a:pos x="11" y="49"/>
              </a:cxn>
              <a:cxn ang="0">
                <a:pos x="11" y="46"/>
              </a:cxn>
              <a:cxn ang="0">
                <a:pos x="11" y="43"/>
              </a:cxn>
              <a:cxn ang="0">
                <a:pos x="11" y="40"/>
              </a:cxn>
              <a:cxn ang="0">
                <a:pos x="9" y="38"/>
              </a:cxn>
              <a:cxn ang="0">
                <a:pos x="6" y="38"/>
              </a:cxn>
              <a:cxn ang="0">
                <a:pos x="3" y="38"/>
              </a:cxn>
              <a:cxn ang="0">
                <a:pos x="0" y="37"/>
              </a:cxn>
              <a:cxn ang="0">
                <a:pos x="22" y="29"/>
              </a:cxn>
            </a:cxnLst>
            <a:rect l="0" t="0" r="r" b="b"/>
            <a:pathLst>
              <a:path w="31" h="88">
                <a:moveTo>
                  <a:pt x="17" y="0"/>
                </a:moveTo>
                <a:lnTo>
                  <a:pt x="18" y="0"/>
                </a:lnTo>
                <a:lnTo>
                  <a:pt x="18" y="1"/>
                </a:lnTo>
                <a:lnTo>
                  <a:pt x="19" y="1"/>
                </a:lnTo>
                <a:lnTo>
                  <a:pt x="21" y="1"/>
                </a:lnTo>
                <a:lnTo>
                  <a:pt x="21" y="3"/>
                </a:lnTo>
                <a:lnTo>
                  <a:pt x="22" y="3"/>
                </a:lnTo>
                <a:lnTo>
                  <a:pt x="22" y="4"/>
                </a:lnTo>
                <a:lnTo>
                  <a:pt x="22" y="6"/>
                </a:lnTo>
                <a:lnTo>
                  <a:pt x="24" y="6"/>
                </a:lnTo>
                <a:lnTo>
                  <a:pt x="22" y="8"/>
                </a:lnTo>
                <a:lnTo>
                  <a:pt x="22" y="9"/>
                </a:lnTo>
                <a:lnTo>
                  <a:pt x="22" y="11"/>
                </a:lnTo>
                <a:lnTo>
                  <a:pt x="21" y="11"/>
                </a:lnTo>
                <a:lnTo>
                  <a:pt x="21" y="12"/>
                </a:lnTo>
                <a:lnTo>
                  <a:pt x="19" y="12"/>
                </a:lnTo>
                <a:lnTo>
                  <a:pt x="18" y="12"/>
                </a:lnTo>
                <a:lnTo>
                  <a:pt x="17" y="12"/>
                </a:lnTo>
                <a:lnTo>
                  <a:pt x="15" y="12"/>
                </a:lnTo>
                <a:lnTo>
                  <a:pt x="14" y="12"/>
                </a:lnTo>
                <a:lnTo>
                  <a:pt x="12" y="12"/>
                </a:lnTo>
                <a:lnTo>
                  <a:pt x="12" y="11"/>
                </a:lnTo>
                <a:lnTo>
                  <a:pt x="11" y="11"/>
                </a:lnTo>
                <a:lnTo>
                  <a:pt x="11" y="9"/>
                </a:lnTo>
                <a:lnTo>
                  <a:pt x="11" y="8"/>
                </a:lnTo>
                <a:lnTo>
                  <a:pt x="9" y="8"/>
                </a:lnTo>
                <a:lnTo>
                  <a:pt x="9" y="6"/>
                </a:lnTo>
                <a:lnTo>
                  <a:pt x="11" y="6"/>
                </a:lnTo>
                <a:lnTo>
                  <a:pt x="11" y="4"/>
                </a:lnTo>
                <a:lnTo>
                  <a:pt x="11" y="3"/>
                </a:lnTo>
                <a:lnTo>
                  <a:pt x="12" y="3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  <a:moveTo>
                  <a:pt x="22" y="29"/>
                </a:moveTo>
                <a:lnTo>
                  <a:pt x="22" y="74"/>
                </a:lnTo>
                <a:lnTo>
                  <a:pt x="22" y="75"/>
                </a:lnTo>
                <a:lnTo>
                  <a:pt x="22" y="77"/>
                </a:lnTo>
                <a:lnTo>
                  <a:pt x="22" y="78"/>
                </a:lnTo>
                <a:lnTo>
                  <a:pt x="22" y="80"/>
                </a:lnTo>
                <a:lnTo>
                  <a:pt x="22" y="82"/>
                </a:lnTo>
                <a:lnTo>
                  <a:pt x="24" y="82"/>
                </a:lnTo>
                <a:lnTo>
                  <a:pt x="24" y="83"/>
                </a:lnTo>
                <a:lnTo>
                  <a:pt x="25" y="83"/>
                </a:lnTo>
                <a:lnTo>
                  <a:pt x="25" y="85"/>
                </a:lnTo>
                <a:lnTo>
                  <a:pt x="27" y="85"/>
                </a:lnTo>
                <a:lnTo>
                  <a:pt x="28" y="85"/>
                </a:lnTo>
                <a:lnTo>
                  <a:pt x="30" y="85"/>
                </a:lnTo>
                <a:lnTo>
                  <a:pt x="31" y="85"/>
                </a:lnTo>
                <a:lnTo>
                  <a:pt x="31" y="88"/>
                </a:lnTo>
                <a:lnTo>
                  <a:pt x="2" y="88"/>
                </a:lnTo>
                <a:lnTo>
                  <a:pt x="2" y="85"/>
                </a:lnTo>
                <a:lnTo>
                  <a:pt x="3" y="85"/>
                </a:lnTo>
                <a:lnTo>
                  <a:pt x="5" y="85"/>
                </a:lnTo>
                <a:lnTo>
                  <a:pt x="6" y="85"/>
                </a:lnTo>
                <a:lnTo>
                  <a:pt x="8" y="85"/>
                </a:lnTo>
                <a:lnTo>
                  <a:pt x="8" y="83"/>
                </a:lnTo>
                <a:lnTo>
                  <a:pt x="9" y="83"/>
                </a:lnTo>
                <a:lnTo>
                  <a:pt x="9" y="82"/>
                </a:lnTo>
                <a:lnTo>
                  <a:pt x="11" y="82"/>
                </a:lnTo>
                <a:lnTo>
                  <a:pt x="11" y="80"/>
                </a:lnTo>
                <a:lnTo>
                  <a:pt x="11" y="78"/>
                </a:lnTo>
                <a:lnTo>
                  <a:pt x="11" y="77"/>
                </a:lnTo>
                <a:lnTo>
                  <a:pt x="11" y="75"/>
                </a:lnTo>
                <a:lnTo>
                  <a:pt x="11" y="74"/>
                </a:lnTo>
                <a:lnTo>
                  <a:pt x="11" y="52"/>
                </a:lnTo>
                <a:lnTo>
                  <a:pt x="11" y="51"/>
                </a:lnTo>
                <a:lnTo>
                  <a:pt x="11" y="49"/>
                </a:lnTo>
                <a:lnTo>
                  <a:pt x="11" y="48"/>
                </a:lnTo>
                <a:lnTo>
                  <a:pt x="11" y="46"/>
                </a:lnTo>
                <a:lnTo>
                  <a:pt x="11" y="45"/>
                </a:lnTo>
                <a:lnTo>
                  <a:pt x="11" y="43"/>
                </a:lnTo>
                <a:lnTo>
                  <a:pt x="11" y="41"/>
                </a:lnTo>
                <a:lnTo>
                  <a:pt x="11" y="40"/>
                </a:lnTo>
                <a:lnTo>
                  <a:pt x="9" y="40"/>
                </a:lnTo>
                <a:lnTo>
                  <a:pt x="9" y="38"/>
                </a:lnTo>
                <a:lnTo>
                  <a:pt x="8" y="38"/>
                </a:lnTo>
                <a:lnTo>
                  <a:pt x="6" y="38"/>
                </a:lnTo>
                <a:lnTo>
                  <a:pt x="5" y="38"/>
                </a:lnTo>
                <a:lnTo>
                  <a:pt x="3" y="38"/>
                </a:lnTo>
                <a:lnTo>
                  <a:pt x="2" y="38"/>
                </a:lnTo>
                <a:lnTo>
                  <a:pt x="0" y="37"/>
                </a:lnTo>
                <a:lnTo>
                  <a:pt x="19" y="29"/>
                </a:lnTo>
                <a:lnTo>
                  <a:pt x="22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7" name="Rectangle 467"/>
          <p:cNvSpPr>
            <a:spLocks noChangeArrowheads="1"/>
          </p:cNvSpPr>
          <p:nvPr/>
        </p:nvSpPr>
        <p:spPr bwMode="auto">
          <a:xfrm>
            <a:off x="7664450" y="5859463"/>
            <a:ext cx="793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9828" name="Rectangle 468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s-CL" sz="3600"/>
              <a:t>Segmentación de Clientes </a:t>
            </a:r>
            <a:endParaRPr lang="es-ES_tradnl" sz="3200"/>
          </a:p>
        </p:txBody>
      </p:sp>
      <p:sp>
        <p:nvSpPr>
          <p:cNvPr id="399829" name="Text Box 469"/>
          <p:cNvSpPr txBox="1">
            <a:spLocks noChangeArrowheads="1"/>
          </p:cNvSpPr>
          <p:nvPr/>
        </p:nvSpPr>
        <p:spPr bwMode="auto">
          <a:xfrm>
            <a:off x="2133600" y="3384550"/>
            <a:ext cx="12858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1600">
                <a:solidFill>
                  <a:schemeClr val="tx2"/>
                </a:solidFill>
              </a:rPr>
              <a:t>Selección </a:t>
            </a:r>
          </a:p>
          <a:p>
            <a:pPr defTabSz="762000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1600">
                <a:solidFill>
                  <a:schemeClr val="tx2"/>
                </a:solidFill>
              </a:rPr>
              <a:t>de atributos</a:t>
            </a:r>
            <a:r>
              <a:rPr lang="es-ES_tradnl">
                <a:solidFill>
                  <a:srgbClr val="00279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99830" name="Rectangle 470"/>
          <p:cNvSpPr>
            <a:spLocks noChangeArrowheads="1"/>
          </p:cNvSpPr>
          <p:nvPr/>
        </p:nvSpPr>
        <p:spPr bwMode="auto">
          <a:xfrm>
            <a:off x="2895600" y="5638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99831" name="Rectangle 471"/>
          <p:cNvSpPr>
            <a:spLocks noChangeArrowheads="1"/>
          </p:cNvSpPr>
          <p:nvPr/>
        </p:nvSpPr>
        <p:spPr bwMode="auto">
          <a:xfrm>
            <a:off x="990600" y="2667000"/>
            <a:ext cx="12192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s-CL"/>
          </a:p>
        </p:txBody>
      </p:sp>
      <p:sp>
        <p:nvSpPr>
          <p:cNvPr id="399832" name="Text Box 472"/>
          <p:cNvSpPr txBox="1">
            <a:spLocks noChangeArrowheads="1"/>
          </p:cNvSpPr>
          <p:nvPr/>
        </p:nvSpPr>
        <p:spPr bwMode="auto">
          <a:xfrm>
            <a:off x="6867525" y="3352800"/>
            <a:ext cx="11557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1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1600">
                <a:solidFill>
                  <a:schemeClr val="tx2"/>
                </a:solidFill>
              </a:rPr>
              <a:t>Segmen-</a:t>
            </a:r>
          </a:p>
          <a:p>
            <a:pPr defTabSz="762000">
              <a:lnSpc>
                <a:spcPct val="1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1600">
                <a:solidFill>
                  <a:schemeClr val="tx2"/>
                </a:solidFill>
              </a:rPr>
              <a:t>tación </a:t>
            </a:r>
          </a:p>
          <a:p>
            <a:pPr defTabSz="762000">
              <a:lnSpc>
                <a:spcPct val="10000"/>
              </a:lnSpc>
              <a:spcBef>
                <a:spcPct val="50000"/>
              </a:spcBef>
              <a:buFont typeface="Monotype Sorts" pitchFamily="2" charset="2"/>
              <a:buChar char=" "/>
            </a:pPr>
            <a:endParaRPr lang="es-ES_tradnl" sz="1600">
              <a:solidFill>
                <a:schemeClr val="tx2"/>
              </a:solidFill>
            </a:endParaRPr>
          </a:p>
          <a:p>
            <a:pPr defTabSz="762000">
              <a:lnSpc>
                <a:spcPct val="10000"/>
              </a:lnSpc>
              <a:spcBef>
                <a:spcPct val="50000"/>
              </a:spcBef>
              <a:buFont typeface="Monotype Sorts" pitchFamily="2" charset="2"/>
              <a:buChar char=" "/>
            </a:pPr>
            <a:r>
              <a:rPr lang="es-ES_tradnl" sz="1600">
                <a:solidFill>
                  <a:schemeClr val="tx2"/>
                </a:solidFill>
              </a:rPr>
              <a:t>de clientes </a:t>
            </a:r>
            <a:endParaRPr lang="es-ES_tradnl">
              <a:solidFill>
                <a:srgbClr val="00279F"/>
              </a:solidFill>
              <a:latin typeface="Comic Sans MS" pitchFamily="66" charset="0"/>
            </a:endParaRPr>
          </a:p>
        </p:txBody>
      </p:sp>
      <p:sp>
        <p:nvSpPr>
          <p:cNvPr id="399833" name="Rectangle 473"/>
          <p:cNvSpPr>
            <a:spLocks noChangeArrowheads="1"/>
          </p:cNvSpPr>
          <p:nvPr/>
        </p:nvSpPr>
        <p:spPr bwMode="auto">
          <a:xfrm>
            <a:off x="3200400" y="44958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s-CL">
                <a:solidFill>
                  <a:schemeClr val="tx2"/>
                </a:solidFill>
              </a:rPr>
              <a:t>Agrupamiento</a:t>
            </a:r>
            <a:endParaRPr lang="es-ES_tradnl" sz="3200">
              <a:solidFill>
                <a:schemeClr val="tx2"/>
              </a:solidFill>
            </a:endParaRPr>
          </a:p>
        </p:txBody>
      </p:sp>
      <p:sp>
        <p:nvSpPr>
          <p:cNvPr id="399834" name="Rectangle 474"/>
          <p:cNvSpPr>
            <a:spLocks noChangeArrowheads="1"/>
          </p:cNvSpPr>
          <p:nvPr/>
        </p:nvSpPr>
        <p:spPr bwMode="auto">
          <a:xfrm>
            <a:off x="5257800" y="44958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s-CL">
                <a:solidFill>
                  <a:schemeClr val="tx2"/>
                </a:solidFill>
              </a:rPr>
              <a:t>Clasificación </a:t>
            </a:r>
            <a:endParaRPr lang="es-ES_tradnl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2D14A81-DB4C-4A0D-A5B0-5E5BFC7128DF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r>
              <a:rPr lang="es-CL" sz="3600"/>
              <a:t>Segmentación de Clientes usando Agrupamiento Difuso </a:t>
            </a:r>
            <a:endParaRPr lang="es-ES_tradnl" sz="3600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304800" y="2362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s-CL" sz="2800" u="sng">
                <a:solidFill>
                  <a:schemeClr val="tx2"/>
                </a:solidFill>
              </a:rPr>
              <a:t>Modelo </a:t>
            </a:r>
            <a:br>
              <a:rPr lang="es-CL" sz="2800" u="sng">
                <a:solidFill>
                  <a:schemeClr val="tx2"/>
                </a:solidFill>
              </a:rPr>
            </a:br>
            <a:r>
              <a:rPr lang="es-CL" sz="2800">
                <a:solidFill>
                  <a:schemeClr val="tx2"/>
                </a:solidFill>
              </a:rPr>
              <a:t>Objetos: clientes; </a:t>
            </a:r>
            <a:br>
              <a:rPr lang="es-CL" sz="2800">
                <a:solidFill>
                  <a:schemeClr val="tx2"/>
                </a:solidFill>
              </a:rPr>
            </a:br>
            <a:r>
              <a:rPr lang="es-CL" sz="2800">
                <a:solidFill>
                  <a:schemeClr val="tx2"/>
                </a:solidFill>
              </a:rPr>
              <a:t>Atributos: ingreso, edad, propiedades, ... </a:t>
            </a:r>
            <a:br>
              <a:rPr lang="es-CL" sz="2800">
                <a:solidFill>
                  <a:schemeClr val="tx2"/>
                </a:solidFill>
              </a:rPr>
            </a:br>
            <a:r>
              <a:rPr lang="es-CL" sz="2800">
                <a:solidFill>
                  <a:schemeClr val="tx2"/>
                </a:solidFill>
              </a:rPr>
              <a:t/>
            </a:r>
            <a:br>
              <a:rPr lang="es-CL" sz="2800">
                <a:solidFill>
                  <a:schemeClr val="tx2"/>
                </a:solidFill>
              </a:rPr>
            </a:br>
            <a:r>
              <a:rPr lang="es-CL" sz="2800">
                <a:solidFill>
                  <a:schemeClr val="tx2"/>
                </a:solidFill>
              </a:rPr>
              <a:t/>
            </a:r>
            <a:br>
              <a:rPr lang="es-CL" sz="2800">
                <a:solidFill>
                  <a:schemeClr val="tx2"/>
                </a:solidFill>
              </a:rPr>
            </a:br>
            <a:r>
              <a:rPr lang="es-CL" sz="2800" u="sng">
                <a:solidFill>
                  <a:schemeClr val="tx2"/>
                </a:solidFill>
              </a:rPr>
              <a:t>Método </a:t>
            </a:r>
            <a:br>
              <a:rPr lang="es-CL" sz="2800" u="sng">
                <a:solidFill>
                  <a:schemeClr val="tx2"/>
                </a:solidFill>
              </a:rPr>
            </a:br>
            <a:r>
              <a:rPr lang="es-CL" sz="2800">
                <a:solidFill>
                  <a:schemeClr val="tx2"/>
                </a:solidFill>
              </a:rPr>
              <a:t>Fuzzy c-means con c=2, ..., 10 clases </a:t>
            </a:r>
            <a:br>
              <a:rPr lang="es-CL" sz="2800">
                <a:solidFill>
                  <a:schemeClr val="tx2"/>
                </a:solidFill>
              </a:rPr>
            </a:br>
            <a:endParaRPr lang="es-ES_tradnl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¿Qué </a:t>
            </a:r>
            <a:r>
              <a:rPr lang="es-ES" b="1" smtClean="0"/>
              <a:t>no</a:t>
            </a:r>
            <a:r>
              <a:rPr lang="es-ES" smtClean="0"/>
              <a:t> es? </a:t>
            </a:r>
            <a:endParaRPr lang="es-CL" smtClean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55650" y="1916113"/>
            <a:ext cx="8208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>
                <a:latin typeface="Calibri" pitchFamily="34" charset="0"/>
              </a:rPr>
              <a:t>Una tecnología solamente para grandes empresas. </a:t>
            </a:r>
          </a:p>
          <a:p>
            <a:pPr>
              <a:buFont typeface="Arial" pitchFamily="34" charset="0"/>
              <a:buChar char="•"/>
            </a:pPr>
            <a:endParaRPr lang="es-ES" sz="36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600">
                <a:latin typeface="Calibri" pitchFamily="34" charset="0"/>
              </a:rPr>
              <a:t>Una Base de Datos / un Data Warehouse más grande. </a:t>
            </a:r>
          </a:p>
          <a:p>
            <a:pPr>
              <a:buFont typeface="Arial" pitchFamily="34" charset="0"/>
              <a:buChar char="•"/>
            </a:pPr>
            <a:endParaRPr lang="es-ES" sz="360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600">
                <a:latin typeface="Calibri" pitchFamily="34" charset="0"/>
              </a:rPr>
              <a:t>Un fenómeno nuevo. </a:t>
            </a:r>
          </a:p>
          <a:p>
            <a:pPr>
              <a:buFont typeface="Arial" pitchFamily="34" charset="0"/>
              <a:buChar char="•"/>
            </a:pPr>
            <a:endParaRPr lang="es-ES" sz="3600">
              <a:latin typeface="Calibri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496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>
                <a:solidFill>
                  <a:schemeClr val="tx1"/>
                </a:solidFill>
                <a:latin typeface="Times" pitchFamily="18" charset="0"/>
              </a:rPr>
              <a:t>Centros de 6 Clases </a:t>
            </a:r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348F-6143-4654-936B-5BA1518F47BE}" type="slidenum">
              <a:rPr lang="es-ES_tradnl"/>
              <a:pPr/>
              <a:t>50</a:t>
            </a:fld>
            <a:endParaRPr lang="es-ES_tradnl"/>
          </a:p>
        </p:txBody>
      </p:sp>
      <p:graphicFrame>
        <p:nvGraphicFramePr>
          <p:cNvPr id="403459" name="Object 3"/>
          <p:cNvGraphicFramePr>
            <a:graphicFrameLocks noChangeAspect="1"/>
          </p:cNvGraphicFramePr>
          <p:nvPr/>
        </p:nvGraphicFramePr>
        <p:xfrm>
          <a:off x="76200" y="1723925"/>
          <a:ext cx="10058400" cy="4297363"/>
        </p:xfrm>
        <a:graphic>
          <a:graphicData uri="http://schemas.openxmlformats.org/presentationml/2006/ole">
            <p:oleObj spid="_x0000_s132098" name="Documento" r:id="rId4" imgW="6342840" imgH="280404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Redes Neuronales</a:t>
            </a:r>
            <a:endParaRPr lang="es-ES_tradnl"/>
          </a:p>
        </p:txBody>
      </p:sp>
      <p:sp>
        <p:nvSpPr>
          <p:cNvPr id="73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7BC9-C4B7-4DE5-8997-658AD8333E0E}" type="slidenum">
              <a:rPr lang="es-ES_tradnl"/>
              <a:pPr/>
              <a:t>51</a:t>
            </a:fld>
            <a:endParaRPr lang="es-ES_tradn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62338" y="1066800"/>
            <a:ext cx="5045075" cy="5843589"/>
            <a:chOff x="2181" y="672"/>
            <a:chExt cx="3178" cy="368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81" y="1968"/>
              <a:ext cx="3178" cy="2385"/>
              <a:chOff x="2181" y="1968"/>
              <a:chExt cx="3178" cy="2385"/>
            </a:xfrm>
          </p:grpSpPr>
          <p:sp>
            <p:nvSpPr>
              <p:cNvPr id="405509" name="Freeform 5"/>
              <p:cNvSpPr>
                <a:spLocks/>
              </p:cNvSpPr>
              <p:nvPr/>
            </p:nvSpPr>
            <p:spPr bwMode="auto">
              <a:xfrm>
                <a:off x="3649" y="2131"/>
                <a:ext cx="248" cy="247"/>
              </a:xfrm>
              <a:custGeom>
                <a:avLst/>
                <a:gdLst/>
                <a:ahLst/>
                <a:cxnLst>
                  <a:cxn ang="0">
                    <a:pos x="111" y="2"/>
                  </a:cxn>
                  <a:cxn ang="0">
                    <a:pos x="93" y="5"/>
                  </a:cxn>
                  <a:cxn ang="0">
                    <a:pos x="75" y="11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5" y="86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2" y="143"/>
                  </a:cxn>
                  <a:cxn ang="0">
                    <a:pos x="5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5" y="238"/>
                  </a:cxn>
                  <a:cxn ang="0">
                    <a:pos x="93" y="243"/>
                  </a:cxn>
                  <a:cxn ang="0">
                    <a:pos x="111" y="247"/>
                  </a:cxn>
                  <a:cxn ang="0">
                    <a:pos x="130" y="247"/>
                  </a:cxn>
                  <a:cxn ang="0">
                    <a:pos x="148" y="244"/>
                  </a:cxn>
                  <a:cxn ang="0">
                    <a:pos x="166" y="240"/>
                  </a:cxn>
                  <a:cxn ang="0">
                    <a:pos x="182" y="232"/>
                  </a:cxn>
                  <a:cxn ang="0">
                    <a:pos x="197" y="224"/>
                  </a:cxn>
                  <a:cxn ang="0">
                    <a:pos x="210" y="212"/>
                  </a:cxn>
                  <a:cxn ang="0">
                    <a:pos x="222" y="198"/>
                  </a:cxn>
                  <a:cxn ang="0">
                    <a:pos x="233" y="183"/>
                  </a:cxn>
                  <a:cxn ang="0">
                    <a:pos x="240" y="167"/>
                  </a:cxn>
                  <a:cxn ang="0">
                    <a:pos x="245" y="149"/>
                  </a:cxn>
                  <a:cxn ang="0">
                    <a:pos x="246" y="130"/>
                  </a:cxn>
                  <a:cxn ang="0">
                    <a:pos x="246" y="112"/>
                  </a:cxn>
                  <a:cxn ang="0">
                    <a:pos x="243" y="92"/>
                  </a:cxn>
                  <a:cxn ang="0">
                    <a:pos x="237" y="76"/>
                  </a:cxn>
                  <a:cxn ang="0">
                    <a:pos x="230" y="60"/>
                  </a:cxn>
                  <a:cxn ang="0">
                    <a:pos x="219" y="45"/>
                  </a:cxn>
                  <a:cxn ang="0">
                    <a:pos x="206" y="33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6"/>
                  </a:cxn>
                  <a:cxn ang="0">
                    <a:pos x="142" y="2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7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2"/>
                    </a:lnTo>
                    <a:lnTo>
                      <a:pt x="105" y="2"/>
                    </a:lnTo>
                    <a:lnTo>
                      <a:pt x="99" y="3"/>
                    </a:lnTo>
                    <a:lnTo>
                      <a:pt x="93" y="5"/>
                    </a:lnTo>
                    <a:lnTo>
                      <a:pt x="87" y="6"/>
                    </a:lnTo>
                    <a:lnTo>
                      <a:pt x="81" y="8"/>
                    </a:lnTo>
                    <a:lnTo>
                      <a:pt x="75" y="11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5"/>
                    </a:lnTo>
                    <a:lnTo>
                      <a:pt x="45" y="28"/>
                    </a:lnTo>
                    <a:lnTo>
                      <a:pt x="41" y="33"/>
                    </a:lnTo>
                    <a:lnTo>
                      <a:pt x="36" y="37"/>
                    </a:lnTo>
                    <a:lnTo>
                      <a:pt x="32" y="40"/>
                    </a:lnTo>
                    <a:lnTo>
                      <a:pt x="29" y="45"/>
                    </a:lnTo>
                    <a:lnTo>
                      <a:pt x="24" y="51"/>
                    </a:lnTo>
                    <a:lnTo>
                      <a:pt x="21" y="55"/>
                    </a:lnTo>
                    <a:lnTo>
                      <a:pt x="18" y="60"/>
                    </a:lnTo>
                    <a:lnTo>
                      <a:pt x="15" y="66"/>
                    </a:lnTo>
                    <a:lnTo>
                      <a:pt x="12" y="70"/>
                    </a:lnTo>
                    <a:lnTo>
                      <a:pt x="9" y="76"/>
                    </a:lnTo>
                    <a:lnTo>
                      <a:pt x="8" y="82"/>
                    </a:lnTo>
                    <a:lnTo>
                      <a:pt x="5" y="86"/>
                    </a:lnTo>
                    <a:lnTo>
                      <a:pt x="3" y="92"/>
                    </a:lnTo>
                    <a:lnTo>
                      <a:pt x="2" y="98"/>
                    </a:lnTo>
                    <a:lnTo>
                      <a:pt x="2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0" y="137"/>
                    </a:lnTo>
                    <a:lnTo>
                      <a:pt x="2" y="143"/>
                    </a:lnTo>
                    <a:lnTo>
                      <a:pt x="2" y="149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8" y="167"/>
                    </a:lnTo>
                    <a:lnTo>
                      <a:pt x="9" y="171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4" y="198"/>
                    </a:lnTo>
                    <a:lnTo>
                      <a:pt x="29" y="203"/>
                    </a:lnTo>
                    <a:lnTo>
                      <a:pt x="32" y="207"/>
                    </a:lnTo>
                    <a:lnTo>
                      <a:pt x="36" y="212"/>
                    </a:lnTo>
                    <a:lnTo>
                      <a:pt x="41" y="215"/>
                    </a:lnTo>
                    <a:lnTo>
                      <a:pt x="45" y="219"/>
                    </a:lnTo>
                    <a:lnTo>
                      <a:pt x="50" y="224"/>
                    </a:lnTo>
                    <a:lnTo>
                      <a:pt x="54" y="226"/>
                    </a:lnTo>
                    <a:lnTo>
                      <a:pt x="60" y="229"/>
                    </a:lnTo>
                    <a:lnTo>
                      <a:pt x="64" y="232"/>
                    </a:lnTo>
                    <a:lnTo>
                      <a:pt x="70" y="235"/>
                    </a:lnTo>
                    <a:lnTo>
                      <a:pt x="75" y="238"/>
                    </a:lnTo>
                    <a:lnTo>
                      <a:pt x="81" y="240"/>
                    </a:lnTo>
                    <a:lnTo>
                      <a:pt x="87" y="241"/>
                    </a:lnTo>
                    <a:lnTo>
                      <a:pt x="93" y="243"/>
                    </a:lnTo>
                    <a:lnTo>
                      <a:pt x="99" y="244"/>
                    </a:lnTo>
                    <a:lnTo>
                      <a:pt x="105" y="246"/>
                    </a:lnTo>
                    <a:lnTo>
                      <a:pt x="111" y="247"/>
                    </a:lnTo>
                    <a:lnTo>
                      <a:pt x="117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6" y="247"/>
                    </a:lnTo>
                    <a:lnTo>
                      <a:pt x="142" y="246"/>
                    </a:lnTo>
                    <a:lnTo>
                      <a:pt x="148" y="244"/>
                    </a:lnTo>
                    <a:lnTo>
                      <a:pt x="154" y="243"/>
                    </a:lnTo>
                    <a:lnTo>
                      <a:pt x="160" y="241"/>
                    </a:lnTo>
                    <a:lnTo>
                      <a:pt x="166" y="240"/>
                    </a:lnTo>
                    <a:lnTo>
                      <a:pt x="172" y="238"/>
                    </a:lnTo>
                    <a:lnTo>
                      <a:pt x="178" y="235"/>
                    </a:lnTo>
                    <a:lnTo>
                      <a:pt x="182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7" y="224"/>
                    </a:lnTo>
                    <a:lnTo>
                      <a:pt x="201" y="219"/>
                    </a:lnTo>
                    <a:lnTo>
                      <a:pt x="206" y="215"/>
                    </a:lnTo>
                    <a:lnTo>
                      <a:pt x="210" y="212"/>
                    </a:lnTo>
                    <a:lnTo>
                      <a:pt x="215" y="207"/>
                    </a:lnTo>
                    <a:lnTo>
                      <a:pt x="219" y="203"/>
                    </a:lnTo>
                    <a:lnTo>
                      <a:pt x="222" y="198"/>
                    </a:lnTo>
                    <a:lnTo>
                      <a:pt x="225" y="192"/>
                    </a:lnTo>
                    <a:lnTo>
                      <a:pt x="230" y="188"/>
                    </a:lnTo>
                    <a:lnTo>
                      <a:pt x="233" y="183"/>
                    </a:lnTo>
                    <a:lnTo>
                      <a:pt x="234" y="177"/>
                    </a:lnTo>
                    <a:lnTo>
                      <a:pt x="237" y="171"/>
                    </a:lnTo>
                    <a:lnTo>
                      <a:pt x="240" y="167"/>
                    </a:lnTo>
                    <a:lnTo>
                      <a:pt x="242" y="161"/>
                    </a:lnTo>
                    <a:lnTo>
                      <a:pt x="243" y="155"/>
                    </a:lnTo>
                    <a:lnTo>
                      <a:pt x="245" y="149"/>
                    </a:lnTo>
                    <a:lnTo>
                      <a:pt x="246" y="143"/>
                    </a:lnTo>
                    <a:lnTo>
                      <a:pt x="246" y="137"/>
                    </a:lnTo>
                    <a:lnTo>
                      <a:pt x="246" y="130"/>
                    </a:lnTo>
                    <a:lnTo>
                      <a:pt x="248" y="124"/>
                    </a:lnTo>
                    <a:lnTo>
                      <a:pt x="246" y="118"/>
                    </a:lnTo>
                    <a:lnTo>
                      <a:pt x="246" y="112"/>
                    </a:lnTo>
                    <a:lnTo>
                      <a:pt x="246" y="106"/>
                    </a:lnTo>
                    <a:lnTo>
                      <a:pt x="245" y="98"/>
                    </a:lnTo>
                    <a:lnTo>
                      <a:pt x="243" y="92"/>
                    </a:lnTo>
                    <a:lnTo>
                      <a:pt x="242" y="86"/>
                    </a:lnTo>
                    <a:lnTo>
                      <a:pt x="240" y="82"/>
                    </a:lnTo>
                    <a:lnTo>
                      <a:pt x="237" y="76"/>
                    </a:lnTo>
                    <a:lnTo>
                      <a:pt x="234" y="70"/>
                    </a:lnTo>
                    <a:lnTo>
                      <a:pt x="233" y="66"/>
                    </a:lnTo>
                    <a:lnTo>
                      <a:pt x="230" y="60"/>
                    </a:lnTo>
                    <a:lnTo>
                      <a:pt x="225" y="55"/>
                    </a:lnTo>
                    <a:lnTo>
                      <a:pt x="222" y="51"/>
                    </a:lnTo>
                    <a:lnTo>
                      <a:pt x="219" y="45"/>
                    </a:lnTo>
                    <a:lnTo>
                      <a:pt x="215" y="40"/>
                    </a:lnTo>
                    <a:lnTo>
                      <a:pt x="210" y="37"/>
                    </a:lnTo>
                    <a:lnTo>
                      <a:pt x="206" y="33"/>
                    </a:lnTo>
                    <a:lnTo>
                      <a:pt x="201" y="28"/>
                    </a:lnTo>
                    <a:lnTo>
                      <a:pt x="197" y="25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11"/>
                    </a:lnTo>
                    <a:lnTo>
                      <a:pt x="166" y="8"/>
                    </a:lnTo>
                    <a:lnTo>
                      <a:pt x="160" y="6"/>
                    </a:lnTo>
                    <a:lnTo>
                      <a:pt x="154" y="5"/>
                    </a:lnTo>
                    <a:lnTo>
                      <a:pt x="148" y="3"/>
                    </a:lnTo>
                    <a:lnTo>
                      <a:pt x="142" y="2"/>
                    </a:lnTo>
                    <a:lnTo>
                      <a:pt x="136" y="2"/>
                    </a:lnTo>
                    <a:lnTo>
                      <a:pt x="13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0" name="Freeform 6"/>
              <p:cNvSpPr>
                <a:spLocks/>
              </p:cNvSpPr>
              <p:nvPr/>
            </p:nvSpPr>
            <p:spPr bwMode="auto">
              <a:xfrm>
                <a:off x="3649" y="2131"/>
                <a:ext cx="248" cy="247"/>
              </a:xfrm>
              <a:custGeom>
                <a:avLst/>
                <a:gdLst/>
                <a:ahLst/>
                <a:cxnLst>
                  <a:cxn ang="0">
                    <a:pos x="111" y="2"/>
                  </a:cxn>
                  <a:cxn ang="0">
                    <a:pos x="93" y="5"/>
                  </a:cxn>
                  <a:cxn ang="0">
                    <a:pos x="75" y="11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5" y="86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2" y="143"/>
                  </a:cxn>
                  <a:cxn ang="0">
                    <a:pos x="5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5" y="238"/>
                  </a:cxn>
                  <a:cxn ang="0">
                    <a:pos x="93" y="243"/>
                  </a:cxn>
                  <a:cxn ang="0">
                    <a:pos x="111" y="247"/>
                  </a:cxn>
                  <a:cxn ang="0">
                    <a:pos x="130" y="247"/>
                  </a:cxn>
                  <a:cxn ang="0">
                    <a:pos x="148" y="244"/>
                  </a:cxn>
                  <a:cxn ang="0">
                    <a:pos x="166" y="240"/>
                  </a:cxn>
                  <a:cxn ang="0">
                    <a:pos x="182" y="232"/>
                  </a:cxn>
                  <a:cxn ang="0">
                    <a:pos x="197" y="224"/>
                  </a:cxn>
                  <a:cxn ang="0">
                    <a:pos x="210" y="212"/>
                  </a:cxn>
                  <a:cxn ang="0">
                    <a:pos x="222" y="198"/>
                  </a:cxn>
                  <a:cxn ang="0">
                    <a:pos x="233" y="183"/>
                  </a:cxn>
                  <a:cxn ang="0">
                    <a:pos x="240" y="167"/>
                  </a:cxn>
                  <a:cxn ang="0">
                    <a:pos x="245" y="149"/>
                  </a:cxn>
                  <a:cxn ang="0">
                    <a:pos x="246" y="130"/>
                  </a:cxn>
                  <a:cxn ang="0">
                    <a:pos x="246" y="112"/>
                  </a:cxn>
                  <a:cxn ang="0">
                    <a:pos x="243" y="92"/>
                  </a:cxn>
                  <a:cxn ang="0">
                    <a:pos x="237" y="76"/>
                  </a:cxn>
                  <a:cxn ang="0">
                    <a:pos x="230" y="60"/>
                  </a:cxn>
                  <a:cxn ang="0">
                    <a:pos x="219" y="45"/>
                  </a:cxn>
                  <a:cxn ang="0">
                    <a:pos x="206" y="33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6"/>
                  </a:cxn>
                  <a:cxn ang="0">
                    <a:pos x="142" y="2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7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2"/>
                    </a:lnTo>
                    <a:lnTo>
                      <a:pt x="105" y="2"/>
                    </a:lnTo>
                    <a:lnTo>
                      <a:pt x="99" y="3"/>
                    </a:lnTo>
                    <a:lnTo>
                      <a:pt x="93" y="5"/>
                    </a:lnTo>
                    <a:lnTo>
                      <a:pt x="87" y="6"/>
                    </a:lnTo>
                    <a:lnTo>
                      <a:pt x="81" y="8"/>
                    </a:lnTo>
                    <a:lnTo>
                      <a:pt x="75" y="11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5"/>
                    </a:lnTo>
                    <a:lnTo>
                      <a:pt x="45" y="28"/>
                    </a:lnTo>
                    <a:lnTo>
                      <a:pt x="41" y="33"/>
                    </a:lnTo>
                    <a:lnTo>
                      <a:pt x="36" y="37"/>
                    </a:lnTo>
                    <a:lnTo>
                      <a:pt x="32" y="40"/>
                    </a:lnTo>
                    <a:lnTo>
                      <a:pt x="29" y="45"/>
                    </a:lnTo>
                    <a:lnTo>
                      <a:pt x="24" y="51"/>
                    </a:lnTo>
                    <a:lnTo>
                      <a:pt x="21" y="55"/>
                    </a:lnTo>
                    <a:lnTo>
                      <a:pt x="18" y="60"/>
                    </a:lnTo>
                    <a:lnTo>
                      <a:pt x="15" y="66"/>
                    </a:lnTo>
                    <a:lnTo>
                      <a:pt x="12" y="70"/>
                    </a:lnTo>
                    <a:lnTo>
                      <a:pt x="9" y="76"/>
                    </a:lnTo>
                    <a:lnTo>
                      <a:pt x="8" y="82"/>
                    </a:lnTo>
                    <a:lnTo>
                      <a:pt x="5" y="86"/>
                    </a:lnTo>
                    <a:lnTo>
                      <a:pt x="3" y="92"/>
                    </a:lnTo>
                    <a:lnTo>
                      <a:pt x="2" y="98"/>
                    </a:lnTo>
                    <a:lnTo>
                      <a:pt x="2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0" y="137"/>
                    </a:lnTo>
                    <a:lnTo>
                      <a:pt x="2" y="143"/>
                    </a:lnTo>
                    <a:lnTo>
                      <a:pt x="2" y="149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8" y="167"/>
                    </a:lnTo>
                    <a:lnTo>
                      <a:pt x="9" y="171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4" y="198"/>
                    </a:lnTo>
                    <a:lnTo>
                      <a:pt x="29" y="203"/>
                    </a:lnTo>
                    <a:lnTo>
                      <a:pt x="32" y="207"/>
                    </a:lnTo>
                    <a:lnTo>
                      <a:pt x="36" y="212"/>
                    </a:lnTo>
                    <a:lnTo>
                      <a:pt x="41" y="215"/>
                    </a:lnTo>
                    <a:lnTo>
                      <a:pt x="45" y="219"/>
                    </a:lnTo>
                    <a:lnTo>
                      <a:pt x="50" y="224"/>
                    </a:lnTo>
                    <a:lnTo>
                      <a:pt x="54" y="226"/>
                    </a:lnTo>
                    <a:lnTo>
                      <a:pt x="60" y="229"/>
                    </a:lnTo>
                    <a:lnTo>
                      <a:pt x="64" y="232"/>
                    </a:lnTo>
                    <a:lnTo>
                      <a:pt x="70" y="235"/>
                    </a:lnTo>
                    <a:lnTo>
                      <a:pt x="75" y="238"/>
                    </a:lnTo>
                    <a:lnTo>
                      <a:pt x="81" y="240"/>
                    </a:lnTo>
                    <a:lnTo>
                      <a:pt x="87" y="241"/>
                    </a:lnTo>
                    <a:lnTo>
                      <a:pt x="93" y="243"/>
                    </a:lnTo>
                    <a:lnTo>
                      <a:pt x="99" y="244"/>
                    </a:lnTo>
                    <a:lnTo>
                      <a:pt x="105" y="246"/>
                    </a:lnTo>
                    <a:lnTo>
                      <a:pt x="111" y="247"/>
                    </a:lnTo>
                    <a:lnTo>
                      <a:pt x="117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6" y="247"/>
                    </a:lnTo>
                    <a:lnTo>
                      <a:pt x="142" y="246"/>
                    </a:lnTo>
                    <a:lnTo>
                      <a:pt x="148" y="244"/>
                    </a:lnTo>
                    <a:lnTo>
                      <a:pt x="154" y="243"/>
                    </a:lnTo>
                    <a:lnTo>
                      <a:pt x="160" y="241"/>
                    </a:lnTo>
                    <a:lnTo>
                      <a:pt x="166" y="240"/>
                    </a:lnTo>
                    <a:lnTo>
                      <a:pt x="172" y="238"/>
                    </a:lnTo>
                    <a:lnTo>
                      <a:pt x="178" y="235"/>
                    </a:lnTo>
                    <a:lnTo>
                      <a:pt x="182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7" y="224"/>
                    </a:lnTo>
                    <a:lnTo>
                      <a:pt x="201" y="219"/>
                    </a:lnTo>
                    <a:lnTo>
                      <a:pt x="206" y="215"/>
                    </a:lnTo>
                    <a:lnTo>
                      <a:pt x="210" y="212"/>
                    </a:lnTo>
                    <a:lnTo>
                      <a:pt x="215" y="207"/>
                    </a:lnTo>
                    <a:lnTo>
                      <a:pt x="219" y="203"/>
                    </a:lnTo>
                    <a:lnTo>
                      <a:pt x="222" y="198"/>
                    </a:lnTo>
                    <a:lnTo>
                      <a:pt x="225" y="192"/>
                    </a:lnTo>
                    <a:lnTo>
                      <a:pt x="230" y="188"/>
                    </a:lnTo>
                    <a:lnTo>
                      <a:pt x="233" y="183"/>
                    </a:lnTo>
                    <a:lnTo>
                      <a:pt x="234" y="177"/>
                    </a:lnTo>
                    <a:lnTo>
                      <a:pt x="237" y="171"/>
                    </a:lnTo>
                    <a:lnTo>
                      <a:pt x="240" y="167"/>
                    </a:lnTo>
                    <a:lnTo>
                      <a:pt x="242" y="161"/>
                    </a:lnTo>
                    <a:lnTo>
                      <a:pt x="243" y="155"/>
                    </a:lnTo>
                    <a:lnTo>
                      <a:pt x="245" y="149"/>
                    </a:lnTo>
                    <a:lnTo>
                      <a:pt x="246" y="143"/>
                    </a:lnTo>
                    <a:lnTo>
                      <a:pt x="246" y="137"/>
                    </a:lnTo>
                    <a:lnTo>
                      <a:pt x="246" y="130"/>
                    </a:lnTo>
                    <a:lnTo>
                      <a:pt x="248" y="124"/>
                    </a:lnTo>
                    <a:lnTo>
                      <a:pt x="246" y="118"/>
                    </a:lnTo>
                    <a:lnTo>
                      <a:pt x="246" y="112"/>
                    </a:lnTo>
                    <a:lnTo>
                      <a:pt x="246" y="106"/>
                    </a:lnTo>
                    <a:lnTo>
                      <a:pt x="245" y="98"/>
                    </a:lnTo>
                    <a:lnTo>
                      <a:pt x="243" y="92"/>
                    </a:lnTo>
                    <a:lnTo>
                      <a:pt x="242" y="86"/>
                    </a:lnTo>
                    <a:lnTo>
                      <a:pt x="240" y="82"/>
                    </a:lnTo>
                    <a:lnTo>
                      <a:pt x="237" y="76"/>
                    </a:lnTo>
                    <a:lnTo>
                      <a:pt x="234" y="70"/>
                    </a:lnTo>
                    <a:lnTo>
                      <a:pt x="233" y="66"/>
                    </a:lnTo>
                    <a:lnTo>
                      <a:pt x="230" y="60"/>
                    </a:lnTo>
                    <a:lnTo>
                      <a:pt x="225" y="55"/>
                    </a:lnTo>
                    <a:lnTo>
                      <a:pt x="222" y="51"/>
                    </a:lnTo>
                    <a:lnTo>
                      <a:pt x="219" y="45"/>
                    </a:lnTo>
                    <a:lnTo>
                      <a:pt x="215" y="40"/>
                    </a:lnTo>
                    <a:lnTo>
                      <a:pt x="210" y="37"/>
                    </a:lnTo>
                    <a:lnTo>
                      <a:pt x="206" y="33"/>
                    </a:lnTo>
                    <a:lnTo>
                      <a:pt x="201" y="28"/>
                    </a:lnTo>
                    <a:lnTo>
                      <a:pt x="197" y="25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11"/>
                    </a:lnTo>
                    <a:lnTo>
                      <a:pt x="166" y="8"/>
                    </a:lnTo>
                    <a:lnTo>
                      <a:pt x="160" y="6"/>
                    </a:lnTo>
                    <a:lnTo>
                      <a:pt x="154" y="5"/>
                    </a:lnTo>
                    <a:lnTo>
                      <a:pt x="148" y="3"/>
                    </a:lnTo>
                    <a:lnTo>
                      <a:pt x="142" y="2"/>
                    </a:lnTo>
                    <a:lnTo>
                      <a:pt x="136" y="2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1" name="Freeform 7"/>
              <p:cNvSpPr>
                <a:spLocks/>
              </p:cNvSpPr>
              <p:nvPr/>
            </p:nvSpPr>
            <p:spPr bwMode="auto">
              <a:xfrm>
                <a:off x="2574" y="2560"/>
                <a:ext cx="247" cy="247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92" y="5"/>
                  </a:cxn>
                  <a:cxn ang="0">
                    <a:pos x="76" y="10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3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6" y="86"/>
                  </a:cxn>
                  <a:cxn ang="0">
                    <a:pos x="2" y="104"/>
                  </a:cxn>
                  <a:cxn ang="0">
                    <a:pos x="0" y="124"/>
                  </a:cxn>
                  <a:cxn ang="0">
                    <a:pos x="2" y="143"/>
                  </a:cxn>
                  <a:cxn ang="0">
                    <a:pos x="6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3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6" y="237"/>
                  </a:cxn>
                  <a:cxn ang="0">
                    <a:pos x="92" y="243"/>
                  </a:cxn>
                  <a:cxn ang="0">
                    <a:pos x="112" y="247"/>
                  </a:cxn>
                  <a:cxn ang="0">
                    <a:pos x="130" y="247"/>
                  </a:cxn>
                  <a:cxn ang="0">
                    <a:pos x="149" y="244"/>
                  </a:cxn>
                  <a:cxn ang="0">
                    <a:pos x="167" y="240"/>
                  </a:cxn>
                  <a:cxn ang="0">
                    <a:pos x="183" y="232"/>
                  </a:cxn>
                  <a:cxn ang="0">
                    <a:pos x="198" y="222"/>
                  </a:cxn>
                  <a:cxn ang="0">
                    <a:pos x="212" y="212"/>
                  </a:cxn>
                  <a:cxn ang="0">
                    <a:pos x="224" y="198"/>
                  </a:cxn>
                  <a:cxn ang="0">
                    <a:pos x="232" y="183"/>
                  </a:cxn>
                  <a:cxn ang="0">
                    <a:pos x="240" y="167"/>
                  </a:cxn>
                  <a:cxn ang="0">
                    <a:pos x="244" y="149"/>
                  </a:cxn>
                  <a:cxn ang="0">
                    <a:pos x="247" y="130"/>
                  </a:cxn>
                  <a:cxn ang="0">
                    <a:pos x="247" y="112"/>
                  </a:cxn>
                  <a:cxn ang="0">
                    <a:pos x="243" y="92"/>
                  </a:cxn>
                  <a:cxn ang="0">
                    <a:pos x="238" y="76"/>
                  </a:cxn>
                  <a:cxn ang="0">
                    <a:pos x="229" y="60"/>
                  </a:cxn>
                  <a:cxn ang="0">
                    <a:pos x="219" y="45"/>
                  </a:cxn>
                  <a:cxn ang="0">
                    <a:pos x="207" y="33"/>
                  </a:cxn>
                  <a:cxn ang="0">
                    <a:pos x="192" y="21"/>
                  </a:cxn>
                  <a:cxn ang="0">
                    <a:pos x="177" y="12"/>
                  </a:cxn>
                  <a:cxn ang="0">
                    <a:pos x="161" y="6"/>
                  </a:cxn>
                  <a:cxn ang="0">
                    <a:pos x="143" y="2"/>
                  </a:cxn>
                  <a:cxn ang="0">
                    <a:pos x="124" y="0"/>
                  </a:cxn>
                </a:cxnLst>
                <a:rect l="0" t="0" r="r" b="b"/>
                <a:pathLst>
                  <a:path w="247" h="247">
                    <a:moveTo>
                      <a:pt x="124" y="0"/>
                    </a:moveTo>
                    <a:lnTo>
                      <a:pt x="118" y="0"/>
                    </a:lnTo>
                    <a:lnTo>
                      <a:pt x="112" y="2"/>
                    </a:lnTo>
                    <a:lnTo>
                      <a:pt x="106" y="2"/>
                    </a:lnTo>
                    <a:lnTo>
                      <a:pt x="98" y="3"/>
                    </a:lnTo>
                    <a:lnTo>
                      <a:pt x="92" y="5"/>
                    </a:lnTo>
                    <a:lnTo>
                      <a:pt x="87" y="6"/>
                    </a:lnTo>
                    <a:lnTo>
                      <a:pt x="82" y="8"/>
                    </a:lnTo>
                    <a:lnTo>
                      <a:pt x="76" y="10"/>
                    </a:lnTo>
                    <a:lnTo>
                      <a:pt x="70" y="12"/>
                    </a:lnTo>
                    <a:lnTo>
                      <a:pt x="66" y="15"/>
                    </a:lnTo>
                    <a:lnTo>
                      <a:pt x="60" y="18"/>
                    </a:lnTo>
                    <a:lnTo>
                      <a:pt x="55" y="21"/>
                    </a:lnTo>
                    <a:lnTo>
                      <a:pt x="51" y="25"/>
                    </a:lnTo>
                    <a:lnTo>
                      <a:pt x="45" y="28"/>
                    </a:lnTo>
                    <a:lnTo>
                      <a:pt x="40" y="33"/>
                    </a:lnTo>
                    <a:lnTo>
                      <a:pt x="36" y="36"/>
                    </a:lnTo>
                    <a:lnTo>
                      <a:pt x="33" y="40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1" y="55"/>
                    </a:lnTo>
                    <a:lnTo>
                      <a:pt x="18" y="60"/>
                    </a:lnTo>
                    <a:lnTo>
                      <a:pt x="15" y="66"/>
                    </a:lnTo>
                    <a:lnTo>
                      <a:pt x="12" y="70"/>
                    </a:lnTo>
                    <a:lnTo>
                      <a:pt x="11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5" y="92"/>
                    </a:lnTo>
                    <a:lnTo>
                      <a:pt x="3" y="98"/>
                    </a:lnTo>
                    <a:lnTo>
                      <a:pt x="2" y="104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2" y="137"/>
                    </a:lnTo>
                    <a:lnTo>
                      <a:pt x="2" y="143"/>
                    </a:lnTo>
                    <a:lnTo>
                      <a:pt x="3" y="149"/>
                    </a:lnTo>
                    <a:lnTo>
                      <a:pt x="5" y="155"/>
                    </a:lnTo>
                    <a:lnTo>
                      <a:pt x="6" y="161"/>
                    </a:lnTo>
                    <a:lnTo>
                      <a:pt x="8" y="167"/>
                    </a:lnTo>
                    <a:lnTo>
                      <a:pt x="11" y="171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5" y="198"/>
                    </a:lnTo>
                    <a:lnTo>
                      <a:pt x="28" y="203"/>
                    </a:lnTo>
                    <a:lnTo>
                      <a:pt x="33" y="207"/>
                    </a:lnTo>
                    <a:lnTo>
                      <a:pt x="36" y="212"/>
                    </a:lnTo>
                    <a:lnTo>
                      <a:pt x="40" y="215"/>
                    </a:lnTo>
                    <a:lnTo>
                      <a:pt x="45" y="219"/>
                    </a:lnTo>
                    <a:lnTo>
                      <a:pt x="51" y="222"/>
                    </a:lnTo>
                    <a:lnTo>
                      <a:pt x="55" y="226"/>
                    </a:lnTo>
                    <a:lnTo>
                      <a:pt x="60" y="229"/>
                    </a:lnTo>
                    <a:lnTo>
                      <a:pt x="66" y="232"/>
                    </a:lnTo>
                    <a:lnTo>
                      <a:pt x="70" y="235"/>
                    </a:lnTo>
                    <a:lnTo>
                      <a:pt x="76" y="237"/>
                    </a:lnTo>
                    <a:lnTo>
                      <a:pt x="82" y="240"/>
                    </a:lnTo>
                    <a:lnTo>
                      <a:pt x="87" y="241"/>
                    </a:lnTo>
                    <a:lnTo>
                      <a:pt x="92" y="243"/>
                    </a:lnTo>
                    <a:lnTo>
                      <a:pt x="98" y="244"/>
                    </a:lnTo>
                    <a:lnTo>
                      <a:pt x="106" y="246"/>
                    </a:lnTo>
                    <a:lnTo>
                      <a:pt x="112" y="247"/>
                    </a:lnTo>
                    <a:lnTo>
                      <a:pt x="118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7" y="247"/>
                    </a:lnTo>
                    <a:lnTo>
                      <a:pt x="143" y="246"/>
                    </a:lnTo>
                    <a:lnTo>
                      <a:pt x="149" y="244"/>
                    </a:lnTo>
                    <a:lnTo>
                      <a:pt x="155" y="243"/>
                    </a:lnTo>
                    <a:lnTo>
                      <a:pt x="161" y="241"/>
                    </a:lnTo>
                    <a:lnTo>
                      <a:pt x="167" y="240"/>
                    </a:lnTo>
                    <a:lnTo>
                      <a:pt x="171" y="237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8" y="222"/>
                    </a:lnTo>
                    <a:lnTo>
                      <a:pt x="203" y="219"/>
                    </a:lnTo>
                    <a:lnTo>
                      <a:pt x="207" y="215"/>
                    </a:lnTo>
                    <a:lnTo>
                      <a:pt x="212" y="212"/>
                    </a:lnTo>
                    <a:lnTo>
                      <a:pt x="215" y="207"/>
                    </a:lnTo>
                    <a:lnTo>
                      <a:pt x="219" y="203"/>
                    </a:lnTo>
                    <a:lnTo>
                      <a:pt x="224" y="198"/>
                    </a:lnTo>
                    <a:lnTo>
                      <a:pt x="227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40" y="167"/>
                    </a:lnTo>
                    <a:lnTo>
                      <a:pt x="241" y="161"/>
                    </a:lnTo>
                    <a:lnTo>
                      <a:pt x="243" y="155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47" y="137"/>
                    </a:lnTo>
                    <a:lnTo>
                      <a:pt x="247" y="130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2"/>
                    </a:lnTo>
                    <a:lnTo>
                      <a:pt x="246" y="104"/>
                    </a:lnTo>
                    <a:lnTo>
                      <a:pt x="244" y="98"/>
                    </a:lnTo>
                    <a:lnTo>
                      <a:pt x="243" y="92"/>
                    </a:lnTo>
                    <a:lnTo>
                      <a:pt x="241" y="86"/>
                    </a:lnTo>
                    <a:lnTo>
                      <a:pt x="240" y="82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6"/>
                    </a:lnTo>
                    <a:lnTo>
                      <a:pt x="229" y="60"/>
                    </a:lnTo>
                    <a:lnTo>
                      <a:pt x="227" y="55"/>
                    </a:lnTo>
                    <a:lnTo>
                      <a:pt x="224" y="49"/>
                    </a:lnTo>
                    <a:lnTo>
                      <a:pt x="219" y="45"/>
                    </a:lnTo>
                    <a:lnTo>
                      <a:pt x="215" y="40"/>
                    </a:lnTo>
                    <a:lnTo>
                      <a:pt x="212" y="36"/>
                    </a:lnTo>
                    <a:lnTo>
                      <a:pt x="207" y="33"/>
                    </a:lnTo>
                    <a:lnTo>
                      <a:pt x="203" y="28"/>
                    </a:lnTo>
                    <a:lnTo>
                      <a:pt x="198" y="25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3" y="15"/>
                    </a:lnTo>
                    <a:lnTo>
                      <a:pt x="177" y="12"/>
                    </a:lnTo>
                    <a:lnTo>
                      <a:pt x="171" y="10"/>
                    </a:lnTo>
                    <a:lnTo>
                      <a:pt x="167" y="8"/>
                    </a:lnTo>
                    <a:lnTo>
                      <a:pt x="161" y="6"/>
                    </a:lnTo>
                    <a:lnTo>
                      <a:pt x="155" y="5"/>
                    </a:lnTo>
                    <a:lnTo>
                      <a:pt x="149" y="3"/>
                    </a:lnTo>
                    <a:lnTo>
                      <a:pt x="143" y="2"/>
                    </a:lnTo>
                    <a:lnTo>
                      <a:pt x="137" y="2"/>
                    </a:lnTo>
                    <a:lnTo>
                      <a:pt x="13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2" name="Freeform 8"/>
              <p:cNvSpPr>
                <a:spLocks/>
              </p:cNvSpPr>
              <p:nvPr/>
            </p:nvSpPr>
            <p:spPr bwMode="auto">
              <a:xfrm>
                <a:off x="2574" y="2560"/>
                <a:ext cx="247" cy="247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92" y="5"/>
                  </a:cxn>
                  <a:cxn ang="0">
                    <a:pos x="76" y="10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3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6" y="86"/>
                  </a:cxn>
                  <a:cxn ang="0">
                    <a:pos x="2" y="104"/>
                  </a:cxn>
                  <a:cxn ang="0">
                    <a:pos x="0" y="124"/>
                  </a:cxn>
                  <a:cxn ang="0">
                    <a:pos x="2" y="143"/>
                  </a:cxn>
                  <a:cxn ang="0">
                    <a:pos x="6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3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6" y="237"/>
                  </a:cxn>
                  <a:cxn ang="0">
                    <a:pos x="92" y="243"/>
                  </a:cxn>
                  <a:cxn ang="0">
                    <a:pos x="112" y="247"/>
                  </a:cxn>
                  <a:cxn ang="0">
                    <a:pos x="130" y="247"/>
                  </a:cxn>
                  <a:cxn ang="0">
                    <a:pos x="149" y="244"/>
                  </a:cxn>
                  <a:cxn ang="0">
                    <a:pos x="167" y="240"/>
                  </a:cxn>
                  <a:cxn ang="0">
                    <a:pos x="183" y="232"/>
                  </a:cxn>
                  <a:cxn ang="0">
                    <a:pos x="198" y="222"/>
                  </a:cxn>
                  <a:cxn ang="0">
                    <a:pos x="212" y="212"/>
                  </a:cxn>
                  <a:cxn ang="0">
                    <a:pos x="224" y="198"/>
                  </a:cxn>
                  <a:cxn ang="0">
                    <a:pos x="232" y="183"/>
                  </a:cxn>
                  <a:cxn ang="0">
                    <a:pos x="240" y="167"/>
                  </a:cxn>
                  <a:cxn ang="0">
                    <a:pos x="244" y="149"/>
                  </a:cxn>
                  <a:cxn ang="0">
                    <a:pos x="247" y="130"/>
                  </a:cxn>
                  <a:cxn ang="0">
                    <a:pos x="247" y="112"/>
                  </a:cxn>
                  <a:cxn ang="0">
                    <a:pos x="243" y="92"/>
                  </a:cxn>
                  <a:cxn ang="0">
                    <a:pos x="238" y="76"/>
                  </a:cxn>
                  <a:cxn ang="0">
                    <a:pos x="229" y="60"/>
                  </a:cxn>
                  <a:cxn ang="0">
                    <a:pos x="219" y="45"/>
                  </a:cxn>
                  <a:cxn ang="0">
                    <a:pos x="207" y="33"/>
                  </a:cxn>
                  <a:cxn ang="0">
                    <a:pos x="192" y="21"/>
                  </a:cxn>
                  <a:cxn ang="0">
                    <a:pos x="177" y="12"/>
                  </a:cxn>
                  <a:cxn ang="0">
                    <a:pos x="161" y="6"/>
                  </a:cxn>
                  <a:cxn ang="0">
                    <a:pos x="143" y="2"/>
                  </a:cxn>
                  <a:cxn ang="0">
                    <a:pos x="124" y="0"/>
                  </a:cxn>
                </a:cxnLst>
                <a:rect l="0" t="0" r="r" b="b"/>
                <a:pathLst>
                  <a:path w="247" h="247">
                    <a:moveTo>
                      <a:pt x="124" y="0"/>
                    </a:moveTo>
                    <a:lnTo>
                      <a:pt x="118" y="0"/>
                    </a:lnTo>
                    <a:lnTo>
                      <a:pt x="112" y="2"/>
                    </a:lnTo>
                    <a:lnTo>
                      <a:pt x="106" y="2"/>
                    </a:lnTo>
                    <a:lnTo>
                      <a:pt x="98" y="3"/>
                    </a:lnTo>
                    <a:lnTo>
                      <a:pt x="92" y="5"/>
                    </a:lnTo>
                    <a:lnTo>
                      <a:pt x="87" y="6"/>
                    </a:lnTo>
                    <a:lnTo>
                      <a:pt x="82" y="8"/>
                    </a:lnTo>
                    <a:lnTo>
                      <a:pt x="76" y="10"/>
                    </a:lnTo>
                    <a:lnTo>
                      <a:pt x="70" y="12"/>
                    </a:lnTo>
                    <a:lnTo>
                      <a:pt x="66" y="15"/>
                    </a:lnTo>
                    <a:lnTo>
                      <a:pt x="60" y="18"/>
                    </a:lnTo>
                    <a:lnTo>
                      <a:pt x="55" y="21"/>
                    </a:lnTo>
                    <a:lnTo>
                      <a:pt x="51" y="25"/>
                    </a:lnTo>
                    <a:lnTo>
                      <a:pt x="45" y="28"/>
                    </a:lnTo>
                    <a:lnTo>
                      <a:pt x="40" y="33"/>
                    </a:lnTo>
                    <a:lnTo>
                      <a:pt x="36" y="36"/>
                    </a:lnTo>
                    <a:lnTo>
                      <a:pt x="33" y="40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1" y="55"/>
                    </a:lnTo>
                    <a:lnTo>
                      <a:pt x="18" y="60"/>
                    </a:lnTo>
                    <a:lnTo>
                      <a:pt x="15" y="66"/>
                    </a:lnTo>
                    <a:lnTo>
                      <a:pt x="12" y="70"/>
                    </a:lnTo>
                    <a:lnTo>
                      <a:pt x="11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5" y="92"/>
                    </a:lnTo>
                    <a:lnTo>
                      <a:pt x="3" y="98"/>
                    </a:lnTo>
                    <a:lnTo>
                      <a:pt x="2" y="104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2" y="137"/>
                    </a:lnTo>
                    <a:lnTo>
                      <a:pt x="2" y="143"/>
                    </a:lnTo>
                    <a:lnTo>
                      <a:pt x="3" y="149"/>
                    </a:lnTo>
                    <a:lnTo>
                      <a:pt x="5" y="155"/>
                    </a:lnTo>
                    <a:lnTo>
                      <a:pt x="6" y="161"/>
                    </a:lnTo>
                    <a:lnTo>
                      <a:pt x="8" y="167"/>
                    </a:lnTo>
                    <a:lnTo>
                      <a:pt x="11" y="171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5" y="198"/>
                    </a:lnTo>
                    <a:lnTo>
                      <a:pt x="28" y="203"/>
                    </a:lnTo>
                    <a:lnTo>
                      <a:pt x="33" y="207"/>
                    </a:lnTo>
                    <a:lnTo>
                      <a:pt x="36" y="212"/>
                    </a:lnTo>
                    <a:lnTo>
                      <a:pt x="40" y="215"/>
                    </a:lnTo>
                    <a:lnTo>
                      <a:pt x="45" y="219"/>
                    </a:lnTo>
                    <a:lnTo>
                      <a:pt x="51" y="222"/>
                    </a:lnTo>
                    <a:lnTo>
                      <a:pt x="55" y="226"/>
                    </a:lnTo>
                    <a:lnTo>
                      <a:pt x="60" y="229"/>
                    </a:lnTo>
                    <a:lnTo>
                      <a:pt x="66" y="232"/>
                    </a:lnTo>
                    <a:lnTo>
                      <a:pt x="70" y="235"/>
                    </a:lnTo>
                    <a:lnTo>
                      <a:pt x="76" y="237"/>
                    </a:lnTo>
                    <a:lnTo>
                      <a:pt x="82" y="240"/>
                    </a:lnTo>
                    <a:lnTo>
                      <a:pt x="87" y="241"/>
                    </a:lnTo>
                    <a:lnTo>
                      <a:pt x="92" y="243"/>
                    </a:lnTo>
                    <a:lnTo>
                      <a:pt x="98" y="244"/>
                    </a:lnTo>
                    <a:lnTo>
                      <a:pt x="106" y="246"/>
                    </a:lnTo>
                    <a:lnTo>
                      <a:pt x="112" y="247"/>
                    </a:lnTo>
                    <a:lnTo>
                      <a:pt x="118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7" y="247"/>
                    </a:lnTo>
                    <a:lnTo>
                      <a:pt x="143" y="246"/>
                    </a:lnTo>
                    <a:lnTo>
                      <a:pt x="149" y="244"/>
                    </a:lnTo>
                    <a:lnTo>
                      <a:pt x="155" y="243"/>
                    </a:lnTo>
                    <a:lnTo>
                      <a:pt x="161" y="241"/>
                    </a:lnTo>
                    <a:lnTo>
                      <a:pt x="167" y="240"/>
                    </a:lnTo>
                    <a:lnTo>
                      <a:pt x="171" y="237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8" y="222"/>
                    </a:lnTo>
                    <a:lnTo>
                      <a:pt x="203" y="219"/>
                    </a:lnTo>
                    <a:lnTo>
                      <a:pt x="207" y="215"/>
                    </a:lnTo>
                    <a:lnTo>
                      <a:pt x="212" y="212"/>
                    </a:lnTo>
                    <a:lnTo>
                      <a:pt x="215" y="207"/>
                    </a:lnTo>
                    <a:lnTo>
                      <a:pt x="219" y="203"/>
                    </a:lnTo>
                    <a:lnTo>
                      <a:pt x="224" y="198"/>
                    </a:lnTo>
                    <a:lnTo>
                      <a:pt x="227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40" y="167"/>
                    </a:lnTo>
                    <a:lnTo>
                      <a:pt x="241" y="161"/>
                    </a:lnTo>
                    <a:lnTo>
                      <a:pt x="243" y="155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47" y="137"/>
                    </a:lnTo>
                    <a:lnTo>
                      <a:pt x="247" y="130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2"/>
                    </a:lnTo>
                    <a:lnTo>
                      <a:pt x="246" y="104"/>
                    </a:lnTo>
                    <a:lnTo>
                      <a:pt x="244" y="98"/>
                    </a:lnTo>
                    <a:lnTo>
                      <a:pt x="243" y="92"/>
                    </a:lnTo>
                    <a:lnTo>
                      <a:pt x="241" y="86"/>
                    </a:lnTo>
                    <a:lnTo>
                      <a:pt x="240" y="82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6"/>
                    </a:lnTo>
                    <a:lnTo>
                      <a:pt x="229" y="60"/>
                    </a:lnTo>
                    <a:lnTo>
                      <a:pt x="227" y="55"/>
                    </a:lnTo>
                    <a:lnTo>
                      <a:pt x="224" y="49"/>
                    </a:lnTo>
                    <a:lnTo>
                      <a:pt x="219" y="45"/>
                    </a:lnTo>
                    <a:lnTo>
                      <a:pt x="215" y="40"/>
                    </a:lnTo>
                    <a:lnTo>
                      <a:pt x="212" y="36"/>
                    </a:lnTo>
                    <a:lnTo>
                      <a:pt x="207" y="33"/>
                    </a:lnTo>
                    <a:lnTo>
                      <a:pt x="203" y="28"/>
                    </a:lnTo>
                    <a:lnTo>
                      <a:pt x="198" y="25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3" y="15"/>
                    </a:lnTo>
                    <a:lnTo>
                      <a:pt x="177" y="12"/>
                    </a:lnTo>
                    <a:lnTo>
                      <a:pt x="171" y="10"/>
                    </a:lnTo>
                    <a:lnTo>
                      <a:pt x="167" y="8"/>
                    </a:lnTo>
                    <a:lnTo>
                      <a:pt x="161" y="6"/>
                    </a:lnTo>
                    <a:lnTo>
                      <a:pt x="155" y="5"/>
                    </a:lnTo>
                    <a:lnTo>
                      <a:pt x="149" y="3"/>
                    </a:lnTo>
                    <a:lnTo>
                      <a:pt x="143" y="2"/>
                    </a:lnTo>
                    <a:lnTo>
                      <a:pt x="137" y="2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3" name="Freeform 9"/>
              <p:cNvSpPr>
                <a:spLocks/>
              </p:cNvSpPr>
              <p:nvPr/>
            </p:nvSpPr>
            <p:spPr bwMode="auto">
              <a:xfrm>
                <a:off x="4710" y="3114"/>
                <a:ext cx="247" cy="247"/>
              </a:xfrm>
              <a:custGeom>
                <a:avLst/>
                <a:gdLst/>
                <a:ahLst/>
                <a:cxnLst>
                  <a:cxn ang="0">
                    <a:pos x="111" y="2"/>
                  </a:cxn>
                  <a:cxn ang="0">
                    <a:pos x="94" y="5"/>
                  </a:cxn>
                  <a:cxn ang="0">
                    <a:pos x="76" y="11"/>
                  </a:cxn>
                  <a:cxn ang="0">
                    <a:pos x="59" y="18"/>
                  </a:cxn>
                  <a:cxn ang="0">
                    <a:pos x="44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6" y="86"/>
                  </a:cxn>
                  <a:cxn ang="0">
                    <a:pos x="1" y="104"/>
                  </a:cxn>
                  <a:cxn ang="0">
                    <a:pos x="0" y="124"/>
                  </a:cxn>
                  <a:cxn ang="0">
                    <a:pos x="1" y="143"/>
                  </a:cxn>
                  <a:cxn ang="0">
                    <a:pos x="6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4" y="219"/>
                  </a:cxn>
                  <a:cxn ang="0">
                    <a:pos x="59" y="229"/>
                  </a:cxn>
                  <a:cxn ang="0">
                    <a:pos x="76" y="238"/>
                  </a:cxn>
                  <a:cxn ang="0">
                    <a:pos x="94" y="243"/>
                  </a:cxn>
                  <a:cxn ang="0">
                    <a:pos x="111" y="247"/>
                  </a:cxn>
                  <a:cxn ang="0">
                    <a:pos x="129" y="247"/>
                  </a:cxn>
                  <a:cxn ang="0">
                    <a:pos x="149" y="244"/>
                  </a:cxn>
                  <a:cxn ang="0">
                    <a:pos x="166" y="240"/>
                  </a:cxn>
                  <a:cxn ang="0">
                    <a:pos x="183" y="232"/>
                  </a:cxn>
                  <a:cxn ang="0">
                    <a:pos x="198" y="224"/>
                  </a:cxn>
                  <a:cxn ang="0">
                    <a:pos x="211" y="212"/>
                  </a:cxn>
                  <a:cxn ang="0">
                    <a:pos x="223" y="198"/>
                  </a:cxn>
                  <a:cxn ang="0">
                    <a:pos x="232" y="183"/>
                  </a:cxn>
                  <a:cxn ang="0">
                    <a:pos x="239" y="167"/>
                  </a:cxn>
                  <a:cxn ang="0">
                    <a:pos x="244" y="149"/>
                  </a:cxn>
                  <a:cxn ang="0">
                    <a:pos x="247" y="130"/>
                  </a:cxn>
                  <a:cxn ang="0">
                    <a:pos x="247" y="112"/>
                  </a:cxn>
                  <a:cxn ang="0">
                    <a:pos x="244" y="92"/>
                  </a:cxn>
                  <a:cxn ang="0">
                    <a:pos x="238" y="76"/>
                  </a:cxn>
                  <a:cxn ang="0">
                    <a:pos x="229" y="60"/>
                  </a:cxn>
                  <a:cxn ang="0">
                    <a:pos x="219" y="45"/>
                  </a:cxn>
                  <a:cxn ang="0">
                    <a:pos x="207" y="33"/>
                  </a:cxn>
                  <a:cxn ang="0">
                    <a:pos x="193" y="21"/>
                  </a:cxn>
                  <a:cxn ang="0">
                    <a:pos x="177" y="12"/>
                  </a:cxn>
                  <a:cxn ang="0">
                    <a:pos x="161" y="6"/>
                  </a:cxn>
                  <a:cxn ang="0">
                    <a:pos x="143" y="2"/>
                  </a:cxn>
                  <a:cxn ang="0">
                    <a:pos x="123" y="0"/>
                  </a:cxn>
                </a:cxnLst>
                <a:rect l="0" t="0" r="r" b="b"/>
                <a:pathLst>
                  <a:path w="247" h="247">
                    <a:moveTo>
                      <a:pt x="123" y="0"/>
                    </a:moveTo>
                    <a:lnTo>
                      <a:pt x="117" y="0"/>
                    </a:lnTo>
                    <a:lnTo>
                      <a:pt x="111" y="2"/>
                    </a:lnTo>
                    <a:lnTo>
                      <a:pt x="105" y="2"/>
                    </a:lnTo>
                    <a:lnTo>
                      <a:pt x="99" y="3"/>
                    </a:lnTo>
                    <a:lnTo>
                      <a:pt x="94" y="5"/>
                    </a:lnTo>
                    <a:lnTo>
                      <a:pt x="88" y="6"/>
                    </a:lnTo>
                    <a:lnTo>
                      <a:pt x="82" y="8"/>
                    </a:lnTo>
                    <a:lnTo>
                      <a:pt x="76" y="11"/>
                    </a:lnTo>
                    <a:lnTo>
                      <a:pt x="70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5" y="21"/>
                    </a:lnTo>
                    <a:lnTo>
                      <a:pt x="50" y="25"/>
                    </a:lnTo>
                    <a:lnTo>
                      <a:pt x="44" y="28"/>
                    </a:lnTo>
                    <a:lnTo>
                      <a:pt x="40" y="33"/>
                    </a:lnTo>
                    <a:lnTo>
                      <a:pt x="37" y="36"/>
                    </a:lnTo>
                    <a:lnTo>
                      <a:pt x="32" y="40"/>
                    </a:lnTo>
                    <a:lnTo>
                      <a:pt x="28" y="45"/>
                    </a:lnTo>
                    <a:lnTo>
                      <a:pt x="25" y="51"/>
                    </a:lnTo>
                    <a:lnTo>
                      <a:pt x="21" y="55"/>
                    </a:lnTo>
                    <a:lnTo>
                      <a:pt x="18" y="60"/>
                    </a:lnTo>
                    <a:lnTo>
                      <a:pt x="15" y="66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7" y="82"/>
                    </a:lnTo>
                    <a:lnTo>
                      <a:pt x="6" y="86"/>
                    </a:lnTo>
                    <a:lnTo>
                      <a:pt x="4" y="92"/>
                    </a:lnTo>
                    <a:lnTo>
                      <a:pt x="3" y="98"/>
                    </a:lnTo>
                    <a:lnTo>
                      <a:pt x="1" y="104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1" y="137"/>
                    </a:lnTo>
                    <a:lnTo>
                      <a:pt x="1" y="143"/>
                    </a:lnTo>
                    <a:lnTo>
                      <a:pt x="3" y="149"/>
                    </a:lnTo>
                    <a:lnTo>
                      <a:pt x="4" y="155"/>
                    </a:lnTo>
                    <a:lnTo>
                      <a:pt x="6" y="161"/>
                    </a:lnTo>
                    <a:lnTo>
                      <a:pt x="7" y="167"/>
                    </a:lnTo>
                    <a:lnTo>
                      <a:pt x="10" y="171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5" y="198"/>
                    </a:lnTo>
                    <a:lnTo>
                      <a:pt x="28" y="203"/>
                    </a:lnTo>
                    <a:lnTo>
                      <a:pt x="32" y="207"/>
                    </a:lnTo>
                    <a:lnTo>
                      <a:pt x="37" y="212"/>
                    </a:lnTo>
                    <a:lnTo>
                      <a:pt x="40" y="215"/>
                    </a:lnTo>
                    <a:lnTo>
                      <a:pt x="44" y="219"/>
                    </a:lnTo>
                    <a:lnTo>
                      <a:pt x="50" y="224"/>
                    </a:lnTo>
                    <a:lnTo>
                      <a:pt x="55" y="226"/>
                    </a:lnTo>
                    <a:lnTo>
                      <a:pt x="59" y="229"/>
                    </a:lnTo>
                    <a:lnTo>
                      <a:pt x="65" y="232"/>
                    </a:lnTo>
                    <a:lnTo>
                      <a:pt x="70" y="235"/>
                    </a:lnTo>
                    <a:lnTo>
                      <a:pt x="76" y="238"/>
                    </a:lnTo>
                    <a:lnTo>
                      <a:pt x="82" y="240"/>
                    </a:lnTo>
                    <a:lnTo>
                      <a:pt x="88" y="241"/>
                    </a:lnTo>
                    <a:lnTo>
                      <a:pt x="94" y="243"/>
                    </a:lnTo>
                    <a:lnTo>
                      <a:pt x="99" y="244"/>
                    </a:lnTo>
                    <a:lnTo>
                      <a:pt x="105" y="246"/>
                    </a:lnTo>
                    <a:lnTo>
                      <a:pt x="111" y="247"/>
                    </a:lnTo>
                    <a:lnTo>
                      <a:pt x="117" y="247"/>
                    </a:lnTo>
                    <a:lnTo>
                      <a:pt x="123" y="247"/>
                    </a:lnTo>
                    <a:lnTo>
                      <a:pt x="129" y="247"/>
                    </a:lnTo>
                    <a:lnTo>
                      <a:pt x="137" y="247"/>
                    </a:lnTo>
                    <a:lnTo>
                      <a:pt x="143" y="246"/>
                    </a:lnTo>
                    <a:lnTo>
                      <a:pt x="149" y="244"/>
                    </a:lnTo>
                    <a:lnTo>
                      <a:pt x="155" y="243"/>
                    </a:lnTo>
                    <a:lnTo>
                      <a:pt x="161" y="241"/>
                    </a:lnTo>
                    <a:lnTo>
                      <a:pt x="166" y="240"/>
                    </a:lnTo>
                    <a:lnTo>
                      <a:pt x="171" y="238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7" y="229"/>
                    </a:lnTo>
                    <a:lnTo>
                      <a:pt x="193" y="226"/>
                    </a:lnTo>
                    <a:lnTo>
                      <a:pt x="198" y="224"/>
                    </a:lnTo>
                    <a:lnTo>
                      <a:pt x="202" y="219"/>
                    </a:lnTo>
                    <a:lnTo>
                      <a:pt x="207" y="215"/>
                    </a:lnTo>
                    <a:lnTo>
                      <a:pt x="211" y="212"/>
                    </a:lnTo>
                    <a:lnTo>
                      <a:pt x="216" y="207"/>
                    </a:lnTo>
                    <a:lnTo>
                      <a:pt x="219" y="203"/>
                    </a:lnTo>
                    <a:lnTo>
                      <a:pt x="223" y="198"/>
                    </a:lnTo>
                    <a:lnTo>
                      <a:pt x="226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39" y="167"/>
                    </a:lnTo>
                    <a:lnTo>
                      <a:pt x="241" y="161"/>
                    </a:lnTo>
                    <a:lnTo>
                      <a:pt x="244" y="155"/>
                    </a:lnTo>
                    <a:lnTo>
                      <a:pt x="244" y="149"/>
                    </a:lnTo>
                    <a:lnTo>
                      <a:pt x="245" y="143"/>
                    </a:lnTo>
                    <a:lnTo>
                      <a:pt x="247" y="137"/>
                    </a:lnTo>
                    <a:lnTo>
                      <a:pt x="247" y="130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2"/>
                    </a:lnTo>
                    <a:lnTo>
                      <a:pt x="245" y="104"/>
                    </a:lnTo>
                    <a:lnTo>
                      <a:pt x="244" y="98"/>
                    </a:lnTo>
                    <a:lnTo>
                      <a:pt x="244" y="92"/>
                    </a:lnTo>
                    <a:lnTo>
                      <a:pt x="241" y="86"/>
                    </a:lnTo>
                    <a:lnTo>
                      <a:pt x="239" y="82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6"/>
                    </a:lnTo>
                    <a:lnTo>
                      <a:pt x="229" y="60"/>
                    </a:lnTo>
                    <a:lnTo>
                      <a:pt x="226" y="55"/>
                    </a:lnTo>
                    <a:lnTo>
                      <a:pt x="223" y="51"/>
                    </a:lnTo>
                    <a:lnTo>
                      <a:pt x="219" y="45"/>
                    </a:lnTo>
                    <a:lnTo>
                      <a:pt x="216" y="40"/>
                    </a:lnTo>
                    <a:lnTo>
                      <a:pt x="211" y="36"/>
                    </a:lnTo>
                    <a:lnTo>
                      <a:pt x="207" y="33"/>
                    </a:lnTo>
                    <a:lnTo>
                      <a:pt x="202" y="28"/>
                    </a:lnTo>
                    <a:lnTo>
                      <a:pt x="198" y="25"/>
                    </a:lnTo>
                    <a:lnTo>
                      <a:pt x="193" y="21"/>
                    </a:lnTo>
                    <a:lnTo>
                      <a:pt x="187" y="18"/>
                    </a:lnTo>
                    <a:lnTo>
                      <a:pt x="183" y="15"/>
                    </a:lnTo>
                    <a:lnTo>
                      <a:pt x="177" y="12"/>
                    </a:lnTo>
                    <a:lnTo>
                      <a:pt x="171" y="11"/>
                    </a:lnTo>
                    <a:lnTo>
                      <a:pt x="166" y="8"/>
                    </a:lnTo>
                    <a:lnTo>
                      <a:pt x="161" y="6"/>
                    </a:lnTo>
                    <a:lnTo>
                      <a:pt x="155" y="5"/>
                    </a:lnTo>
                    <a:lnTo>
                      <a:pt x="149" y="3"/>
                    </a:lnTo>
                    <a:lnTo>
                      <a:pt x="143" y="2"/>
                    </a:lnTo>
                    <a:lnTo>
                      <a:pt x="137" y="2"/>
                    </a:lnTo>
                    <a:lnTo>
                      <a:pt x="129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4" name="Freeform 10"/>
              <p:cNvSpPr>
                <a:spLocks/>
              </p:cNvSpPr>
              <p:nvPr/>
            </p:nvSpPr>
            <p:spPr bwMode="auto">
              <a:xfrm>
                <a:off x="4710" y="3114"/>
                <a:ext cx="247" cy="247"/>
              </a:xfrm>
              <a:custGeom>
                <a:avLst/>
                <a:gdLst/>
                <a:ahLst/>
                <a:cxnLst>
                  <a:cxn ang="0">
                    <a:pos x="111" y="2"/>
                  </a:cxn>
                  <a:cxn ang="0">
                    <a:pos x="94" y="5"/>
                  </a:cxn>
                  <a:cxn ang="0">
                    <a:pos x="76" y="11"/>
                  </a:cxn>
                  <a:cxn ang="0">
                    <a:pos x="59" y="18"/>
                  </a:cxn>
                  <a:cxn ang="0">
                    <a:pos x="44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6" y="86"/>
                  </a:cxn>
                  <a:cxn ang="0">
                    <a:pos x="1" y="106"/>
                  </a:cxn>
                  <a:cxn ang="0">
                    <a:pos x="0" y="124"/>
                  </a:cxn>
                  <a:cxn ang="0">
                    <a:pos x="1" y="143"/>
                  </a:cxn>
                  <a:cxn ang="0">
                    <a:pos x="6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4" y="219"/>
                  </a:cxn>
                  <a:cxn ang="0">
                    <a:pos x="59" y="229"/>
                  </a:cxn>
                  <a:cxn ang="0">
                    <a:pos x="76" y="238"/>
                  </a:cxn>
                  <a:cxn ang="0">
                    <a:pos x="94" y="243"/>
                  </a:cxn>
                  <a:cxn ang="0">
                    <a:pos x="111" y="247"/>
                  </a:cxn>
                  <a:cxn ang="0">
                    <a:pos x="129" y="247"/>
                  </a:cxn>
                  <a:cxn ang="0">
                    <a:pos x="149" y="244"/>
                  </a:cxn>
                  <a:cxn ang="0">
                    <a:pos x="166" y="240"/>
                  </a:cxn>
                  <a:cxn ang="0">
                    <a:pos x="183" y="232"/>
                  </a:cxn>
                  <a:cxn ang="0">
                    <a:pos x="198" y="224"/>
                  </a:cxn>
                  <a:cxn ang="0">
                    <a:pos x="211" y="212"/>
                  </a:cxn>
                  <a:cxn ang="0">
                    <a:pos x="223" y="198"/>
                  </a:cxn>
                  <a:cxn ang="0">
                    <a:pos x="232" y="183"/>
                  </a:cxn>
                  <a:cxn ang="0">
                    <a:pos x="239" y="167"/>
                  </a:cxn>
                  <a:cxn ang="0">
                    <a:pos x="244" y="149"/>
                  </a:cxn>
                  <a:cxn ang="0">
                    <a:pos x="247" y="130"/>
                  </a:cxn>
                  <a:cxn ang="0">
                    <a:pos x="247" y="112"/>
                  </a:cxn>
                  <a:cxn ang="0">
                    <a:pos x="244" y="92"/>
                  </a:cxn>
                  <a:cxn ang="0">
                    <a:pos x="238" y="76"/>
                  </a:cxn>
                  <a:cxn ang="0">
                    <a:pos x="229" y="60"/>
                  </a:cxn>
                  <a:cxn ang="0">
                    <a:pos x="219" y="45"/>
                  </a:cxn>
                  <a:cxn ang="0">
                    <a:pos x="207" y="33"/>
                  </a:cxn>
                  <a:cxn ang="0">
                    <a:pos x="193" y="21"/>
                  </a:cxn>
                  <a:cxn ang="0">
                    <a:pos x="177" y="12"/>
                  </a:cxn>
                  <a:cxn ang="0">
                    <a:pos x="161" y="6"/>
                  </a:cxn>
                  <a:cxn ang="0">
                    <a:pos x="143" y="2"/>
                  </a:cxn>
                  <a:cxn ang="0">
                    <a:pos x="123" y="0"/>
                  </a:cxn>
                </a:cxnLst>
                <a:rect l="0" t="0" r="r" b="b"/>
                <a:pathLst>
                  <a:path w="247" h="247">
                    <a:moveTo>
                      <a:pt x="123" y="0"/>
                    </a:moveTo>
                    <a:lnTo>
                      <a:pt x="117" y="0"/>
                    </a:lnTo>
                    <a:lnTo>
                      <a:pt x="111" y="2"/>
                    </a:lnTo>
                    <a:lnTo>
                      <a:pt x="105" y="2"/>
                    </a:lnTo>
                    <a:lnTo>
                      <a:pt x="99" y="3"/>
                    </a:lnTo>
                    <a:lnTo>
                      <a:pt x="94" y="5"/>
                    </a:lnTo>
                    <a:lnTo>
                      <a:pt x="88" y="6"/>
                    </a:lnTo>
                    <a:lnTo>
                      <a:pt x="82" y="8"/>
                    </a:lnTo>
                    <a:lnTo>
                      <a:pt x="76" y="11"/>
                    </a:lnTo>
                    <a:lnTo>
                      <a:pt x="70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5" y="21"/>
                    </a:lnTo>
                    <a:lnTo>
                      <a:pt x="50" y="25"/>
                    </a:lnTo>
                    <a:lnTo>
                      <a:pt x="44" y="28"/>
                    </a:lnTo>
                    <a:lnTo>
                      <a:pt x="40" y="33"/>
                    </a:lnTo>
                    <a:lnTo>
                      <a:pt x="37" y="36"/>
                    </a:lnTo>
                    <a:lnTo>
                      <a:pt x="32" y="40"/>
                    </a:lnTo>
                    <a:lnTo>
                      <a:pt x="28" y="45"/>
                    </a:lnTo>
                    <a:lnTo>
                      <a:pt x="25" y="51"/>
                    </a:lnTo>
                    <a:lnTo>
                      <a:pt x="21" y="55"/>
                    </a:lnTo>
                    <a:lnTo>
                      <a:pt x="18" y="60"/>
                    </a:lnTo>
                    <a:lnTo>
                      <a:pt x="15" y="66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7" y="82"/>
                    </a:lnTo>
                    <a:lnTo>
                      <a:pt x="6" y="86"/>
                    </a:lnTo>
                    <a:lnTo>
                      <a:pt x="4" y="92"/>
                    </a:lnTo>
                    <a:lnTo>
                      <a:pt x="3" y="98"/>
                    </a:lnTo>
                    <a:lnTo>
                      <a:pt x="1" y="106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1" y="137"/>
                    </a:lnTo>
                    <a:lnTo>
                      <a:pt x="1" y="143"/>
                    </a:lnTo>
                    <a:lnTo>
                      <a:pt x="3" y="149"/>
                    </a:lnTo>
                    <a:lnTo>
                      <a:pt x="4" y="155"/>
                    </a:lnTo>
                    <a:lnTo>
                      <a:pt x="6" y="161"/>
                    </a:lnTo>
                    <a:lnTo>
                      <a:pt x="7" y="167"/>
                    </a:lnTo>
                    <a:lnTo>
                      <a:pt x="10" y="171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5" y="198"/>
                    </a:lnTo>
                    <a:lnTo>
                      <a:pt x="28" y="203"/>
                    </a:lnTo>
                    <a:lnTo>
                      <a:pt x="32" y="207"/>
                    </a:lnTo>
                    <a:lnTo>
                      <a:pt x="37" y="212"/>
                    </a:lnTo>
                    <a:lnTo>
                      <a:pt x="40" y="215"/>
                    </a:lnTo>
                    <a:lnTo>
                      <a:pt x="44" y="219"/>
                    </a:lnTo>
                    <a:lnTo>
                      <a:pt x="50" y="224"/>
                    </a:lnTo>
                    <a:lnTo>
                      <a:pt x="55" y="226"/>
                    </a:lnTo>
                    <a:lnTo>
                      <a:pt x="59" y="229"/>
                    </a:lnTo>
                    <a:lnTo>
                      <a:pt x="65" y="232"/>
                    </a:lnTo>
                    <a:lnTo>
                      <a:pt x="70" y="235"/>
                    </a:lnTo>
                    <a:lnTo>
                      <a:pt x="76" y="238"/>
                    </a:lnTo>
                    <a:lnTo>
                      <a:pt x="82" y="240"/>
                    </a:lnTo>
                    <a:lnTo>
                      <a:pt x="88" y="241"/>
                    </a:lnTo>
                    <a:lnTo>
                      <a:pt x="94" y="243"/>
                    </a:lnTo>
                    <a:lnTo>
                      <a:pt x="99" y="244"/>
                    </a:lnTo>
                    <a:lnTo>
                      <a:pt x="105" y="246"/>
                    </a:lnTo>
                    <a:lnTo>
                      <a:pt x="111" y="247"/>
                    </a:lnTo>
                    <a:lnTo>
                      <a:pt x="117" y="247"/>
                    </a:lnTo>
                    <a:lnTo>
                      <a:pt x="123" y="247"/>
                    </a:lnTo>
                    <a:lnTo>
                      <a:pt x="129" y="247"/>
                    </a:lnTo>
                    <a:lnTo>
                      <a:pt x="137" y="247"/>
                    </a:lnTo>
                    <a:lnTo>
                      <a:pt x="143" y="246"/>
                    </a:lnTo>
                    <a:lnTo>
                      <a:pt x="149" y="244"/>
                    </a:lnTo>
                    <a:lnTo>
                      <a:pt x="155" y="243"/>
                    </a:lnTo>
                    <a:lnTo>
                      <a:pt x="161" y="241"/>
                    </a:lnTo>
                    <a:lnTo>
                      <a:pt x="166" y="240"/>
                    </a:lnTo>
                    <a:lnTo>
                      <a:pt x="171" y="238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7" y="229"/>
                    </a:lnTo>
                    <a:lnTo>
                      <a:pt x="193" y="226"/>
                    </a:lnTo>
                    <a:lnTo>
                      <a:pt x="198" y="224"/>
                    </a:lnTo>
                    <a:lnTo>
                      <a:pt x="202" y="219"/>
                    </a:lnTo>
                    <a:lnTo>
                      <a:pt x="207" y="215"/>
                    </a:lnTo>
                    <a:lnTo>
                      <a:pt x="211" y="212"/>
                    </a:lnTo>
                    <a:lnTo>
                      <a:pt x="216" y="207"/>
                    </a:lnTo>
                    <a:lnTo>
                      <a:pt x="219" y="203"/>
                    </a:lnTo>
                    <a:lnTo>
                      <a:pt x="223" y="198"/>
                    </a:lnTo>
                    <a:lnTo>
                      <a:pt x="226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39" y="167"/>
                    </a:lnTo>
                    <a:lnTo>
                      <a:pt x="241" y="161"/>
                    </a:lnTo>
                    <a:lnTo>
                      <a:pt x="244" y="155"/>
                    </a:lnTo>
                    <a:lnTo>
                      <a:pt x="244" y="149"/>
                    </a:lnTo>
                    <a:lnTo>
                      <a:pt x="245" y="143"/>
                    </a:lnTo>
                    <a:lnTo>
                      <a:pt x="247" y="137"/>
                    </a:lnTo>
                    <a:lnTo>
                      <a:pt x="247" y="130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2"/>
                    </a:lnTo>
                    <a:lnTo>
                      <a:pt x="245" y="106"/>
                    </a:lnTo>
                    <a:lnTo>
                      <a:pt x="244" y="98"/>
                    </a:lnTo>
                    <a:lnTo>
                      <a:pt x="244" y="92"/>
                    </a:lnTo>
                    <a:lnTo>
                      <a:pt x="241" y="86"/>
                    </a:lnTo>
                    <a:lnTo>
                      <a:pt x="239" y="82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6"/>
                    </a:lnTo>
                    <a:lnTo>
                      <a:pt x="229" y="60"/>
                    </a:lnTo>
                    <a:lnTo>
                      <a:pt x="226" y="55"/>
                    </a:lnTo>
                    <a:lnTo>
                      <a:pt x="223" y="51"/>
                    </a:lnTo>
                    <a:lnTo>
                      <a:pt x="219" y="45"/>
                    </a:lnTo>
                    <a:lnTo>
                      <a:pt x="216" y="40"/>
                    </a:lnTo>
                    <a:lnTo>
                      <a:pt x="211" y="36"/>
                    </a:lnTo>
                    <a:lnTo>
                      <a:pt x="207" y="33"/>
                    </a:lnTo>
                    <a:lnTo>
                      <a:pt x="202" y="28"/>
                    </a:lnTo>
                    <a:lnTo>
                      <a:pt x="198" y="25"/>
                    </a:lnTo>
                    <a:lnTo>
                      <a:pt x="193" y="21"/>
                    </a:lnTo>
                    <a:lnTo>
                      <a:pt x="187" y="18"/>
                    </a:lnTo>
                    <a:lnTo>
                      <a:pt x="183" y="15"/>
                    </a:lnTo>
                    <a:lnTo>
                      <a:pt x="177" y="12"/>
                    </a:lnTo>
                    <a:lnTo>
                      <a:pt x="171" y="11"/>
                    </a:lnTo>
                    <a:lnTo>
                      <a:pt x="166" y="8"/>
                    </a:lnTo>
                    <a:lnTo>
                      <a:pt x="161" y="6"/>
                    </a:lnTo>
                    <a:lnTo>
                      <a:pt x="155" y="5"/>
                    </a:lnTo>
                    <a:lnTo>
                      <a:pt x="149" y="3"/>
                    </a:lnTo>
                    <a:lnTo>
                      <a:pt x="143" y="2"/>
                    </a:lnTo>
                    <a:lnTo>
                      <a:pt x="137" y="2"/>
                    </a:lnTo>
                    <a:lnTo>
                      <a:pt x="129" y="0"/>
                    </a:lnTo>
                    <a:lnTo>
                      <a:pt x="123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5" name="Freeform 11"/>
              <p:cNvSpPr>
                <a:spLocks/>
              </p:cNvSpPr>
              <p:nvPr/>
            </p:nvSpPr>
            <p:spPr bwMode="auto">
              <a:xfrm>
                <a:off x="4710" y="2772"/>
                <a:ext cx="247" cy="24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4" y="3"/>
                  </a:cxn>
                  <a:cxn ang="0">
                    <a:pos x="76" y="8"/>
                  </a:cxn>
                  <a:cxn ang="0">
                    <a:pos x="59" y="17"/>
                  </a:cxn>
                  <a:cxn ang="0">
                    <a:pos x="44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6" y="86"/>
                  </a:cxn>
                  <a:cxn ang="0">
                    <a:pos x="1" y="104"/>
                  </a:cxn>
                  <a:cxn ang="0">
                    <a:pos x="0" y="123"/>
                  </a:cxn>
                  <a:cxn ang="0">
                    <a:pos x="1" y="141"/>
                  </a:cxn>
                  <a:cxn ang="0">
                    <a:pos x="6" y="159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4" y="218"/>
                  </a:cxn>
                  <a:cxn ang="0">
                    <a:pos x="59" y="229"/>
                  </a:cxn>
                  <a:cxn ang="0">
                    <a:pos x="76" y="236"/>
                  </a:cxn>
                  <a:cxn ang="0">
                    <a:pos x="94" y="242"/>
                  </a:cxn>
                  <a:cxn ang="0">
                    <a:pos x="111" y="245"/>
                  </a:cxn>
                  <a:cxn ang="0">
                    <a:pos x="129" y="247"/>
                  </a:cxn>
                  <a:cxn ang="0">
                    <a:pos x="149" y="244"/>
                  </a:cxn>
                  <a:cxn ang="0">
                    <a:pos x="166" y="239"/>
                  </a:cxn>
                  <a:cxn ang="0">
                    <a:pos x="183" y="232"/>
                  </a:cxn>
                  <a:cxn ang="0">
                    <a:pos x="198" y="221"/>
                  </a:cxn>
                  <a:cxn ang="0">
                    <a:pos x="211" y="210"/>
                  </a:cxn>
                  <a:cxn ang="0">
                    <a:pos x="223" y="196"/>
                  </a:cxn>
                  <a:cxn ang="0">
                    <a:pos x="232" y="181"/>
                  </a:cxn>
                  <a:cxn ang="0">
                    <a:pos x="239" y="165"/>
                  </a:cxn>
                  <a:cxn ang="0">
                    <a:pos x="244" y="148"/>
                  </a:cxn>
                  <a:cxn ang="0">
                    <a:pos x="247" y="129"/>
                  </a:cxn>
                  <a:cxn ang="0">
                    <a:pos x="247" y="110"/>
                  </a:cxn>
                  <a:cxn ang="0">
                    <a:pos x="244" y="92"/>
                  </a:cxn>
                  <a:cxn ang="0">
                    <a:pos x="238" y="76"/>
                  </a:cxn>
                  <a:cxn ang="0">
                    <a:pos x="229" y="59"/>
                  </a:cxn>
                  <a:cxn ang="0">
                    <a:pos x="219" y="44"/>
                  </a:cxn>
                  <a:cxn ang="0">
                    <a:pos x="207" y="31"/>
                  </a:cxn>
                  <a:cxn ang="0">
                    <a:pos x="193" y="20"/>
                  </a:cxn>
                  <a:cxn ang="0">
                    <a:pos x="177" y="11"/>
                  </a:cxn>
                  <a:cxn ang="0">
                    <a:pos x="161" y="6"/>
                  </a:cxn>
                  <a:cxn ang="0">
                    <a:pos x="143" y="1"/>
                  </a:cxn>
                  <a:cxn ang="0">
                    <a:pos x="123" y="0"/>
                  </a:cxn>
                </a:cxnLst>
                <a:rect l="0" t="0" r="r" b="b"/>
                <a:pathLst>
                  <a:path w="247" h="247">
                    <a:moveTo>
                      <a:pt x="123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1"/>
                    </a:lnTo>
                    <a:lnTo>
                      <a:pt x="99" y="3"/>
                    </a:lnTo>
                    <a:lnTo>
                      <a:pt x="94" y="3"/>
                    </a:lnTo>
                    <a:lnTo>
                      <a:pt x="88" y="6"/>
                    </a:lnTo>
                    <a:lnTo>
                      <a:pt x="82" y="7"/>
                    </a:lnTo>
                    <a:lnTo>
                      <a:pt x="76" y="8"/>
                    </a:lnTo>
                    <a:lnTo>
                      <a:pt x="70" y="11"/>
                    </a:lnTo>
                    <a:lnTo>
                      <a:pt x="65" y="14"/>
                    </a:lnTo>
                    <a:lnTo>
                      <a:pt x="59" y="17"/>
                    </a:lnTo>
                    <a:lnTo>
                      <a:pt x="55" y="20"/>
                    </a:lnTo>
                    <a:lnTo>
                      <a:pt x="50" y="23"/>
                    </a:lnTo>
                    <a:lnTo>
                      <a:pt x="44" y="28"/>
                    </a:lnTo>
                    <a:lnTo>
                      <a:pt x="40" y="31"/>
                    </a:lnTo>
                    <a:lnTo>
                      <a:pt x="37" y="35"/>
                    </a:lnTo>
                    <a:lnTo>
                      <a:pt x="32" y="40"/>
                    </a:lnTo>
                    <a:lnTo>
                      <a:pt x="28" y="44"/>
                    </a:lnTo>
                    <a:lnTo>
                      <a:pt x="25" y="49"/>
                    </a:lnTo>
                    <a:lnTo>
                      <a:pt x="21" y="55"/>
                    </a:lnTo>
                    <a:lnTo>
                      <a:pt x="18" y="59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7" y="80"/>
                    </a:lnTo>
                    <a:lnTo>
                      <a:pt x="6" y="86"/>
                    </a:lnTo>
                    <a:lnTo>
                      <a:pt x="4" y="92"/>
                    </a:lnTo>
                    <a:lnTo>
                      <a:pt x="3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5"/>
                    </a:lnTo>
                    <a:lnTo>
                      <a:pt x="1" y="141"/>
                    </a:lnTo>
                    <a:lnTo>
                      <a:pt x="3" y="148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7" y="165"/>
                    </a:lnTo>
                    <a:lnTo>
                      <a:pt x="10" y="171"/>
                    </a:lnTo>
                    <a:lnTo>
                      <a:pt x="12" y="177"/>
                    </a:lnTo>
                    <a:lnTo>
                      <a:pt x="15" y="181"/>
                    </a:lnTo>
                    <a:lnTo>
                      <a:pt x="18" y="187"/>
                    </a:lnTo>
                    <a:lnTo>
                      <a:pt x="21" y="192"/>
                    </a:lnTo>
                    <a:lnTo>
                      <a:pt x="25" y="196"/>
                    </a:lnTo>
                    <a:lnTo>
                      <a:pt x="28" y="202"/>
                    </a:lnTo>
                    <a:lnTo>
                      <a:pt x="32" y="207"/>
                    </a:lnTo>
                    <a:lnTo>
                      <a:pt x="37" y="210"/>
                    </a:lnTo>
                    <a:lnTo>
                      <a:pt x="40" y="214"/>
                    </a:lnTo>
                    <a:lnTo>
                      <a:pt x="44" y="218"/>
                    </a:lnTo>
                    <a:lnTo>
                      <a:pt x="50" y="221"/>
                    </a:lnTo>
                    <a:lnTo>
                      <a:pt x="55" y="226"/>
                    </a:lnTo>
                    <a:lnTo>
                      <a:pt x="59" y="229"/>
                    </a:lnTo>
                    <a:lnTo>
                      <a:pt x="65" y="232"/>
                    </a:lnTo>
                    <a:lnTo>
                      <a:pt x="70" y="235"/>
                    </a:lnTo>
                    <a:lnTo>
                      <a:pt x="76" y="236"/>
                    </a:lnTo>
                    <a:lnTo>
                      <a:pt x="82" y="239"/>
                    </a:lnTo>
                    <a:lnTo>
                      <a:pt x="88" y="241"/>
                    </a:lnTo>
                    <a:lnTo>
                      <a:pt x="94" y="242"/>
                    </a:lnTo>
                    <a:lnTo>
                      <a:pt x="99" y="244"/>
                    </a:lnTo>
                    <a:lnTo>
                      <a:pt x="105" y="245"/>
                    </a:lnTo>
                    <a:lnTo>
                      <a:pt x="111" y="245"/>
                    </a:lnTo>
                    <a:lnTo>
                      <a:pt x="117" y="247"/>
                    </a:lnTo>
                    <a:lnTo>
                      <a:pt x="123" y="247"/>
                    </a:lnTo>
                    <a:lnTo>
                      <a:pt x="129" y="247"/>
                    </a:lnTo>
                    <a:lnTo>
                      <a:pt x="137" y="245"/>
                    </a:lnTo>
                    <a:lnTo>
                      <a:pt x="143" y="245"/>
                    </a:lnTo>
                    <a:lnTo>
                      <a:pt x="149" y="244"/>
                    </a:lnTo>
                    <a:lnTo>
                      <a:pt x="155" y="242"/>
                    </a:lnTo>
                    <a:lnTo>
                      <a:pt x="161" y="241"/>
                    </a:lnTo>
                    <a:lnTo>
                      <a:pt x="166" y="239"/>
                    </a:lnTo>
                    <a:lnTo>
                      <a:pt x="171" y="236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7" y="229"/>
                    </a:lnTo>
                    <a:lnTo>
                      <a:pt x="193" y="226"/>
                    </a:lnTo>
                    <a:lnTo>
                      <a:pt x="198" y="221"/>
                    </a:lnTo>
                    <a:lnTo>
                      <a:pt x="202" y="218"/>
                    </a:lnTo>
                    <a:lnTo>
                      <a:pt x="207" y="214"/>
                    </a:lnTo>
                    <a:lnTo>
                      <a:pt x="211" y="210"/>
                    </a:lnTo>
                    <a:lnTo>
                      <a:pt x="216" y="207"/>
                    </a:lnTo>
                    <a:lnTo>
                      <a:pt x="219" y="202"/>
                    </a:lnTo>
                    <a:lnTo>
                      <a:pt x="223" y="196"/>
                    </a:lnTo>
                    <a:lnTo>
                      <a:pt x="226" y="192"/>
                    </a:lnTo>
                    <a:lnTo>
                      <a:pt x="229" y="187"/>
                    </a:lnTo>
                    <a:lnTo>
                      <a:pt x="232" y="181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39" y="165"/>
                    </a:lnTo>
                    <a:lnTo>
                      <a:pt x="241" y="159"/>
                    </a:lnTo>
                    <a:lnTo>
                      <a:pt x="244" y="154"/>
                    </a:lnTo>
                    <a:lnTo>
                      <a:pt x="244" y="148"/>
                    </a:lnTo>
                    <a:lnTo>
                      <a:pt x="245" y="141"/>
                    </a:lnTo>
                    <a:lnTo>
                      <a:pt x="247" y="135"/>
                    </a:lnTo>
                    <a:lnTo>
                      <a:pt x="247" y="129"/>
                    </a:lnTo>
                    <a:lnTo>
                      <a:pt x="247" y="123"/>
                    </a:lnTo>
                    <a:lnTo>
                      <a:pt x="247" y="117"/>
                    </a:lnTo>
                    <a:lnTo>
                      <a:pt x="247" y="110"/>
                    </a:lnTo>
                    <a:lnTo>
                      <a:pt x="245" y="104"/>
                    </a:lnTo>
                    <a:lnTo>
                      <a:pt x="244" y="98"/>
                    </a:lnTo>
                    <a:lnTo>
                      <a:pt x="244" y="92"/>
                    </a:lnTo>
                    <a:lnTo>
                      <a:pt x="241" y="86"/>
                    </a:lnTo>
                    <a:lnTo>
                      <a:pt x="239" y="80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4"/>
                    </a:lnTo>
                    <a:lnTo>
                      <a:pt x="229" y="59"/>
                    </a:lnTo>
                    <a:lnTo>
                      <a:pt x="226" y="55"/>
                    </a:lnTo>
                    <a:lnTo>
                      <a:pt x="223" y="49"/>
                    </a:lnTo>
                    <a:lnTo>
                      <a:pt x="219" y="44"/>
                    </a:lnTo>
                    <a:lnTo>
                      <a:pt x="216" y="40"/>
                    </a:lnTo>
                    <a:lnTo>
                      <a:pt x="211" y="35"/>
                    </a:lnTo>
                    <a:lnTo>
                      <a:pt x="207" y="31"/>
                    </a:lnTo>
                    <a:lnTo>
                      <a:pt x="202" y="28"/>
                    </a:lnTo>
                    <a:lnTo>
                      <a:pt x="198" y="23"/>
                    </a:lnTo>
                    <a:lnTo>
                      <a:pt x="193" y="20"/>
                    </a:lnTo>
                    <a:lnTo>
                      <a:pt x="187" y="17"/>
                    </a:lnTo>
                    <a:lnTo>
                      <a:pt x="183" y="14"/>
                    </a:lnTo>
                    <a:lnTo>
                      <a:pt x="177" y="11"/>
                    </a:lnTo>
                    <a:lnTo>
                      <a:pt x="171" y="8"/>
                    </a:lnTo>
                    <a:lnTo>
                      <a:pt x="166" y="7"/>
                    </a:lnTo>
                    <a:lnTo>
                      <a:pt x="161" y="6"/>
                    </a:lnTo>
                    <a:lnTo>
                      <a:pt x="155" y="3"/>
                    </a:lnTo>
                    <a:lnTo>
                      <a:pt x="149" y="3"/>
                    </a:lnTo>
                    <a:lnTo>
                      <a:pt x="143" y="1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6" name="Freeform 12"/>
              <p:cNvSpPr>
                <a:spLocks/>
              </p:cNvSpPr>
              <p:nvPr/>
            </p:nvSpPr>
            <p:spPr bwMode="auto">
              <a:xfrm>
                <a:off x="4710" y="2772"/>
                <a:ext cx="247" cy="24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4" y="3"/>
                  </a:cxn>
                  <a:cxn ang="0">
                    <a:pos x="76" y="8"/>
                  </a:cxn>
                  <a:cxn ang="0">
                    <a:pos x="59" y="17"/>
                  </a:cxn>
                  <a:cxn ang="0">
                    <a:pos x="44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6" y="86"/>
                  </a:cxn>
                  <a:cxn ang="0">
                    <a:pos x="1" y="104"/>
                  </a:cxn>
                  <a:cxn ang="0">
                    <a:pos x="0" y="123"/>
                  </a:cxn>
                  <a:cxn ang="0">
                    <a:pos x="1" y="141"/>
                  </a:cxn>
                  <a:cxn ang="0">
                    <a:pos x="6" y="159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4" y="218"/>
                  </a:cxn>
                  <a:cxn ang="0">
                    <a:pos x="59" y="229"/>
                  </a:cxn>
                  <a:cxn ang="0">
                    <a:pos x="76" y="236"/>
                  </a:cxn>
                  <a:cxn ang="0">
                    <a:pos x="94" y="242"/>
                  </a:cxn>
                  <a:cxn ang="0">
                    <a:pos x="111" y="245"/>
                  </a:cxn>
                  <a:cxn ang="0">
                    <a:pos x="129" y="247"/>
                  </a:cxn>
                  <a:cxn ang="0">
                    <a:pos x="149" y="244"/>
                  </a:cxn>
                  <a:cxn ang="0">
                    <a:pos x="166" y="239"/>
                  </a:cxn>
                  <a:cxn ang="0">
                    <a:pos x="183" y="232"/>
                  </a:cxn>
                  <a:cxn ang="0">
                    <a:pos x="198" y="221"/>
                  </a:cxn>
                  <a:cxn ang="0">
                    <a:pos x="211" y="210"/>
                  </a:cxn>
                  <a:cxn ang="0">
                    <a:pos x="223" y="196"/>
                  </a:cxn>
                  <a:cxn ang="0">
                    <a:pos x="232" y="181"/>
                  </a:cxn>
                  <a:cxn ang="0">
                    <a:pos x="239" y="165"/>
                  </a:cxn>
                  <a:cxn ang="0">
                    <a:pos x="244" y="148"/>
                  </a:cxn>
                  <a:cxn ang="0">
                    <a:pos x="247" y="129"/>
                  </a:cxn>
                  <a:cxn ang="0">
                    <a:pos x="247" y="110"/>
                  </a:cxn>
                  <a:cxn ang="0">
                    <a:pos x="244" y="92"/>
                  </a:cxn>
                  <a:cxn ang="0">
                    <a:pos x="238" y="76"/>
                  </a:cxn>
                  <a:cxn ang="0">
                    <a:pos x="229" y="59"/>
                  </a:cxn>
                  <a:cxn ang="0">
                    <a:pos x="219" y="44"/>
                  </a:cxn>
                  <a:cxn ang="0">
                    <a:pos x="207" y="31"/>
                  </a:cxn>
                  <a:cxn ang="0">
                    <a:pos x="193" y="20"/>
                  </a:cxn>
                  <a:cxn ang="0">
                    <a:pos x="177" y="11"/>
                  </a:cxn>
                  <a:cxn ang="0">
                    <a:pos x="161" y="6"/>
                  </a:cxn>
                  <a:cxn ang="0">
                    <a:pos x="143" y="1"/>
                  </a:cxn>
                  <a:cxn ang="0">
                    <a:pos x="123" y="0"/>
                  </a:cxn>
                </a:cxnLst>
                <a:rect l="0" t="0" r="r" b="b"/>
                <a:pathLst>
                  <a:path w="247" h="247">
                    <a:moveTo>
                      <a:pt x="123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1"/>
                    </a:lnTo>
                    <a:lnTo>
                      <a:pt x="99" y="3"/>
                    </a:lnTo>
                    <a:lnTo>
                      <a:pt x="94" y="3"/>
                    </a:lnTo>
                    <a:lnTo>
                      <a:pt x="88" y="6"/>
                    </a:lnTo>
                    <a:lnTo>
                      <a:pt x="82" y="7"/>
                    </a:lnTo>
                    <a:lnTo>
                      <a:pt x="76" y="8"/>
                    </a:lnTo>
                    <a:lnTo>
                      <a:pt x="70" y="11"/>
                    </a:lnTo>
                    <a:lnTo>
                      <a:pt x="65" y="14"/>
                    </a:lnTo>
                    <a:lnTo>
                      <a:pt x="59" y="17"/>
                    </a:lnTo>
                    <a:lnTo>
                      <a:pt x="55" y="20"/>
                    </a:lnTo>
                    <a:lnTo>
                      <a:pt x="50" y="23"/>
                    </a:lnTo>
                    <a:lnTo>
                      <a:pt x="44" y="28"/>
                    </a:lnTo>
                    <a:lnTo>
                      <a:pt x="40" y="31"/>
                    </a:lnTo>
                    <a:lnTo>
                      <a:pt x="37" y="35"/>
                    </a:lnTo>
                    <a:lnTo>
                      <a:pt x="32" y="40"/>
                    </a:lnTo>
                    <a:lnTo>
                      <a:pt x="28" y="44"/>
                    </a:lnTo>
                    <a:lnTo>
                      <a:pt x="25" y="49"/>
                    </a:lnTo>
                    <a:lnTo>
                      <a:pt x="21" y="55"/>
                    </a:lnTo>
                    <a:lnTo>
                      <a:pt x="18" y="59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7" y="80"/>
                    </a:lnTo>
                    <a:lnTo>
                      <a:pt x="6" y="86"/>
                    </a:lnTo>
                    <a:lnTo>
                      <a:pt x="4" y="92"/>
                    </a:lnTo>
                    <a:lnTo>
                      <a:pt x="3" y="98"/>
                    </a:lnTo>
                    <a:lnTo>
                      <a:pt x="1" y="104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1" y="135"/>
                    </a:lnTo>
                    <a:lnTo>
                      <a:pt x="1" y="141"/>
                    </a:lnTo>
                    <a:lnTo>
                      <a:pt x="3" y="148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7" y="165"/>
                    </a:lnTo>
                    <a:lnTo>
                      <a:pt x="10" y="171"/>
                    </a:lnTo>
                    <a:lnTo>
                      <a:pt x="12" y="177"/>
                    </a:lnTo>
                    <a:lnTo>
                      <a:pt x="15" y="181"/>
                    </a:lnTo>
                    <a:lnTo>
                      <a:pt x="18" y="187"/>
                    </a:lnTo>
                    <a:lnTo>
                      <a:pt x="21" y="192"/>
                    </a:lnTo>
                    <a:lnTo>
                      <a:pt x="25" y="196"/>
                    </a:lnTo>
                    <a:lnTo>
                      <a:pt x="28" y="202"/>
                    </a:lnTo>
                    <a:lnTo>
                      <a:pt x="32" y="207"/>
                    </a:lnTo>
                    <a:lnTo>
                      <a:pt x="37" y="210"/>
                    </a:lnTo>
                    <a:lnTo>
                      <a:pt x="40" y="214"/>
                    </a:lnTo>
                    <a:lnTo>
                      <a:pt x="44" y="218"/>
                    </a:lnTo>
                    <a:lnTo>
                      <a:pt x="50" y="221"/>
                    </a:lnTo>
                    <a:lnTo>
                      <a:pt x="55" y="226"/>
                    </a:lnTo>
                    <a:lnTo>
                      <a:pt x="59" y="229"/>
                    </a:lnTo>
                    <a:lnTo>
                      <a:pt x="65" y="232"/>
                    </a:lnTo>
                    <a:lnTo>
                      <a:pt x="70" y="235"/>
                    </a:lnTo>
                    <a:lnTo>
                      <a:pt x="76" y="236"/>
                    </a:lnTo>
                    <a:lnTo>
                      <a:pt x="82" y="239"/>
                    </a:lnTo>
                    <a:lnTo>
                      <a:pt x="88" y="241"/>
                    </a:lnTo>
                    <a:lnTo>
                      <a:pt x="94" y="242"/>
                    </a:lnTo>
                    <a:lnTo>
                      <a:pt x="99" y="244"/>
                    </a:lnTo>
                    <a:lnTo>
                      <a:pt x="105" y="245"/>
                    </a:lnTo>
                    <a:lnTo>
                      <a:pt x="111" y="245"/>
                    </a:lnTo>
                    <a:lnTo>
                      <a:pt x="117" y="247"/>
                    </a:lnTo>
                    <a:lnTo>
                      <a:pt x="123" y="247"/>
                    </a:lnTo>
                    <a:lnTo>
                      <a:pt x="129" y="247"/>
                    </a:lnTo>
                    <a:lnTo>
                      <a:pt x="137" y="245"/>
                    </a:lnTo>
                    <a:lnTo>
                      <a:pt x="143" y="245"/>
                    </a:lnTo>
                    <a:lnTo>
                      <a:pt x="149" y="244"/>
                    </a:lnTo>
                    <a:lnTo>
                      <a:pt x="155" y="242"/>
                    </a:lnTo>
                    <a:lnTo>
                      <a:pt x="161" y="241"/>
                    </a:lnTo>
                    <a:lnTo>
                      <a:pt x="166" y="239"/>
                    </a:lnTo>
                    <a:lnTo>
                      <a:pt x="171" y="236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7" y="229"/>
                    </a:lnTo>
                    <a:lnTo>
                      <a:pt x="193" y="226"/>
                    </a:lnTo>
                    <a:lnTo>
                      <a:pt x="198" y="221"/>
                    </a:lnTo>
                    <a:lnTo>
                      <a:pt x="202" y="218"/>
                    </a:lnTo>
                    <a:lnTo>
                      <a:pt x="207" y="214"/>
                    </a:lnTo>
                    <a:lnTo>
                      <a:pt x="211" y="210"/>
                    </a:lnTo>
                    <a:lnTo>
                      <a:pt x="216" y="207"/>
                    </a:lnTo>
                    <a:lnTo>
                      <a:pt x="219" y="202"/>
                    </a:lnTo>
                    <a:lnTo>
                      <a:pt x="223" y="196"/>
                    </a:lnTo>
                    <a:lnTo>
                      <a:pt x="226" y="192"/>
                    </a:lnTo>
                    <a:lnTo>
                      <a:pt x="229" y="187"/>
                    </a:lnTo>
                    <a:lnTo>
                      <a:pt x="232" y="181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39" y="165"/>
                    </a:lnTo>
                    <a:lnTo>
                      <a:pt x="241" y="159"/>
                    </a:lnTo>
                    <a:lnTo>
                      <a:pt x="244" y="154"/>
                    </a:lnTo>
                    <a:lnTo>
                      <a:pt x="244" y="148"/>
                    </a:lnTo>
                    <a:lnTo>
                      <a:pt x="245" y="141"/>
                    </a:lnTo>
                    <a:lnTo>
                      <a:pt x="247" y="135"/>
                    </a:lnTo>
                    <a:lnTo>
                      <a:pt x="247" y="129"/>
                    </a:lnTo>
                    <a:lnTo>
                      <a:pt x="247" y="123"/>
                    </a:lnTo>
                    <a:lnTo>
                      <a:pt x="247" y="117"/>
                    </a:lnTo>
                    <a:lnTo>
                      <a:pt x="247" y="110"/>
                    </a:lnTo>
                    <a:lnTo>
                      <a:pt x="245" y="104"/>
                    </a:lnTo>
                    <a:lnTo>
                      <a:pt x="244" y="98"/>
                    </a:lnTo>
                    <a:lnTo>
                      <a:pt x="244" y="92"/>
                    </a:lnTo>
                    <a:lnTo>
                      <a:pt x="241" y="86"/>
                    </a:lnTo>
                    <a:lnTo>
                      <a:pt x="239" y="80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4"/>
                    </a:lnTo>
                    <a:lnTo>
                      <a:pt x="229" y="59"/>
                    </a:lnTo>
                    <a:lnTo>
                      <a:pt x="226" y="55"/>
                    </a:lnTo>
                    <a:lnTo>
                      <a:pt x="223" y="49"/>
                    </a:lnTo>
                    <a:lnTo>
                      <a:pt x="219" y="44"/>
                    </a:lnTo>
                    <a:lnTo>
                      <a:pt x="216" y="40"/>
                    </a:lnTo>
                    <a:lnTo>
                      <a:pt x="211" y="35"/>
                    </a:lnTo>
                    <a:lnTo>
                      <a:pt x="207" y="31"/>
                    </a:lnTo>
                    <a:lnTo>
                      <a:pt x="202" y="28"/>
                    </a:lnTo>
                    <a:lnTo>
                      <a:pt x="198" y="23"/>
                    </a:lnTo>
                    <a:lnTo>
                      <a:pt x="193" y="20"/>
                    </a:lnTo>
                    <a:lnTo>
                      <a:pt x="187" y="17"/>
                    </a:lnTo>
                    <a:lnTo>
                      <a:pt x="183" y="14"/>
                    </a:lnTo>
                    <a:lnTo>
                      <a:pt x="177" y="11"/>
                    </a:lnTo>
                    <a:lnTo>
                      <a:pt x="171" y="8"/>
                    </a:lnTo>
                    <a:lnTo>
                      <a:pt x="166" y="7"/>
                    </a:lnTo>
                    <a:lnTo>
                      <a:pt x="161" y="6"/>
                    </a:lnTo>
                    <a:lnTo>
                      <a:pt x="155" y="3"/>
                    </a:lnTo>
                    <a:lnTo>
                      <a:pt x="149" y="3"/>
                    </a:lnTo>
                    <a:lnTo>
                      <a:pt x="143" y="1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3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7" name="Freeform 13"/>
              <p:cNvSpPr>
                <a:spLocks/>
              </p:cNvSpPr>
              <p:nvPr/>
            </p:nvSpPr>
            <p:spPr bwMode="auto">
              <a:xfrm>
                <a:off x="3521" y="2563"/>
                <a:ext cx="502" cy="396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189" y="6"/>
                  </a:cxn>
                  <a:cxn ang="0">
                    <a:pos x="154" y="15"/>
                  </a:cxn>
                  <a:cxn ang="0">
                    <a:pos x="121" y="28"/>
                  </a:cxn>
                  <a:cxn ang="0">
                    <a:pos x="93" y="45"/>
                  </a:cxn>
                  <a:cxn ang="0">
                    <a:pos x="66" y="64"/>
                  </a:cxn>
                  <a:cxn ang="0">
                    <a:pos x="43" y="86"/>
                  </a:cxn>
                  <a:cxn ang="0">
                    <a:pos x="26" y="112"/>
                  </a:cxn>
                  <a:cxn ang="0">
                    <a:pos x="12" y="139"/>
                  </a:cxn>
                  <a:cxn ang="0">
                    <a:pos x="3" y="167"/>
                  </a:cxn>
                  <a:cxn ang="0">
                    <a:pos x="0" y="198"/>
                  </a:cxn>
                  <a:cxn ang="0">
                    <a:pos x="3" y="228"/>
                  </a:cxn>
                  <a:cxn ang="0">
                    <a:pos x="12" y="256"/>
                  </a:cxn>
                  <a:cxn ang="0">
                    <a:pos x="26" y="283"/>
                  </a:cxn>
                  <a:cxn ang="0">
                    <a:pos x="43" y="308"/>
                  </a:cxn>
                  <a:cxn ang="0">
                    <a:pos x="66" y="331"/>
                  </a:cxn>
                  <a:cxn ang="0">
                    <a:pos x="93" y="350"/>
                  </a:cxn>
                  <a:cxn ang="0">
                    <a:pos x="121" y="366"/>
                  </a:cxn>
                  <a:cxn ang="0">
                    <a:pos x="154" y="380"/>
                  </a:cxn>
                  <a:cxn ang="0">
                    <a:pos x="189" y="389"/>
                  </a:cxn>
                  <a:cxn ang="0">
                    <a:pos x="225" y="395"/>
                  </a:cxn>
                  <a:cxn ang="0">
                    <a:pos x="264" y="395"/>
                  </a:cxn>
                  <a:cxn ang="0">
                    <a:pos x="301" y="392"/>
                  </a:cxn>
                  <a:cxn ang="0">
                    <a:pos x="337" y="384"/>
                  </a:cxn>
                  <a:cxn ang="0">
                    <a:pos x="371" y="372"/>
                  </a:cxn>
                  <a:cxn ang="0">
                    <a:pos x="401" y="356"/>
                  </a:cxn>
                  <a:cxn ang="0">
                    <a:pos x="428" y="338"/>
                  </a:cxn>
                  <a:cxn ang="0">
                    <a:pos x="452" y="316"/>
                  </a:cxn>
                  <a:cxn ang="0">
                    <a:pos x="471" y="292"/>
                  </a:cxn>
                  <a:cxn ang="0">
                    <a:pos x="487" y="265"/>
                  </a:cxn>
                  <a:cxn ang="0">
                    <a:pos x="496" y="237"/>
                  </a:cxn>
                  <a:cxn ang="0">
                    <a:pos x="502" y="207"/>
                  </a:cxn>
                  <a:cxn ang="0">
                    <a:pos x="501" y="177"/>
                  </a:cxn>
                  <a:cxn ang="0">
                    <a:pos x="493" y="147"/>
                  </a:cxn>
                  <a:cxn ang="0">
                    <a:pos x="481" y="121"/>
                  </a:cxn>
                  <a:cxn ang="0">
                    <a:pos x="465" y="95"/>
                  </a:cxn>
                  <a:cxn ang="0">
                    <a:pos x="444" y="72"/>
                  </a:cxn>
                  <a:cxn ang="0">
                    <a:pos x="420" y="51"/>
                  </a:cxn>
                  <a:cxn ang="0">
                    <a:pos x="390" y="33"/>
                  </a:cxn>
                  <a:cxn ang="0">
                    <a:pos x="359" y="19"/>
                  </a:cxn>
                  <a:cxn ang="0">
                    <a:pos x="325" y="9"/>
                  </a:cxn>
                  <a:cxn ang="0">
                    <a:pos x="289" y="2"/>
                  </a:cxn>
                  <a:cxn ang="0">
                    <a:pos x="252" y="0"/>
                  </a:cxn>
                </a:cxnLst>
                <a:rect l="0" t="0" r="r" b="b"/>
                <a:pathLst>
                  <a:path w="502" h="396">
                    <a:moveTo>
                      <a:pt x="252" y="0"/>
                    </a:move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1" y="3"/>
                    </a:lnTo>
                    <a:lnTo>
                      <a:pt x="189" y="6"/>
                    </a:lnTo>
                    <a:lnTo>
                      <a:pt x="178" y="9"/>
                    </a:lnTo>
                    <a:lnTo>
                      <a:pt x="166" y="12"/>
                    </a:lnTo>
                    <a:lnTo>
                      <a:pt x="154" y="15"/>
                    </a:lnTo>
                    <a:lnTo>
                      <a:pt x="143" y="19"/>
                    </a:lnTo>
                    <a:lnTo>
                      <a:pt x="131" y="24"/>
                    </a:lnTo>
                    <a:lnTo>
                      <a:pt x="121" y="28"/>
                    </a:lnTo>
                    <a:lnTo>
                      <a:pt x="112" y="33"/>
                    </a:lnTo>
                    <a:lnTo>
                      <a:pt x="102" y="39"/>
                    </a:lnTo>
                    <a:lnTo>
                      <a:pt x="93" y="45"/>
                    </a:lnTo>
                    <a:lnTo>
                      <a:pt x="82" y="51"/>
                    </a:lnTo>
                    <a:lnTo>
                      <a:pt x="75" y="58"/>
                    </a:lnTo>
                    <a:lnTo>
                      <a:pt x="66" y="64"/>
                    </a:lnTo>
                    <a:lnTo>
                      <a:pt x="58" y="72"/>
                    </a:lnTo>
                    <a:lnTo>
                      <a:pt x="51" y="79"/>
                    </a:lnTo>
                    <a:lnTo>
                      <a:pt x="43" y="86"/>
                    </a:lnTo>
                    <a:lnTo>
                      <a:pt x="38" y="95"/>
                    </a:lnTo>
                    <a:lnTo>
                      <a:pt x="32" y="103"/>
                    </a:lnTo>
                    <a:lnTo>
                      <a:pt x="26" y="112"/>
                    </a:lnTo>
                    <a:lnTo>
                      <a:pt x="21" y="121"/>
                    </a:lnTo>
                    <a:lnTo>
                      <a:pt x="17" y="130"/>
                    </a:lnTo>
                    <a:lnTo>
                      <a:pt x="12" y="139"/>
                    </a:lnTo>
                    <a:lnTo>
                      <a:pt x="9" y="147"/>
                    </a:lnTo>
                    <a:lnTo>
                      <a:pt x="6" y="158"/>
                    </a:lnTo>
                    <a:lnTo>
                      <a:pt x="3" y="167"/>
                    </a:lnTo>
                    <a:lnTo>
                      <a:pt x="2" y="177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0" y="207"/>
                    </a:lnTo>
                    <a:lnTo>
                      <a:pt x="2" y="217"/>
                    </a:lnTo>
                    <a:lnTo>
                      <a:pt x="3" y="228"/>
                    </a:lnTo>
                    <a:lnTo>
                      <a:pt x="6" y="237"/>
                    </a:lnTo>
                    <a:lnTo>
                      <a:pt x="9" y="247"/>
                    </a:lnTo>
                    <a:lnTo>
                      <a:pt x="12" y="256"/>
                    </a:lnTo>
                    <a:lnTo>
                      <a:pt x="17" y="265"/>
                    </a:lnTo>
                    <a:lnTo>
                      <a:pt x="21" y="274"/>
                    </a:lnTo>
                    <a:lnTo>
                      <a:pt x="26" y="283"/>
                    </a:lnTo>
                    <a:lnTo>
                      <a:pt x="32" y="292"/>
                    </a:lnTo>
                    <a:lnTo>
                      <a:pt x="38" y="301"/>
                    </a:lnTo>
                    <a:lnTo>
                      <a:pt x="43" y="308"/>
                    </a:lnTo>
                    <a:lnTo>
                      <a:pt x="51" y="316"/>
                    </a:lnTo>
                    <a:lnTo>
                      <a:pt x="58" y="323"/>
                    </a:lnTo>
                    <a:lnTo>
                      <a:pt x="66" y="331"/>
                    </a:lnTo>
                    <a:lnTo>
                      <a:pt x="75" y="338"/>
                    </a:lnTo>
                    <a:lnTo>
                      <a:pt x="82" y="344"/>
                    </a:lnTo>
                    <a:lnTo>
                      <a:pt x="93" y="350"/>
                    </a:lnTo>
                    <a:lnTo>
                      <a:pt x="102" y="356"/>
                    </a:lnTo>
                    <a:lnTo>
                      <a:pt x="112" y="362"/>
                    </a:lnTo>
                    <a:lnTo>
                      <a:pt x="121" y="366"/>
                    </a:lnTo>
                    <a:lnTo>
                      <a:pt x="131" y="372"/>
                    </a:lnTo>
                    <a:lnTo>
                      <a:pt x="143" y="375"/>
                    </a:lnTo>
                    <a:lnTo>
                      <a:pt x="154" y="380"/>
                    </a:lnTo>
                    <a:lnTo>
                      <a:pt x="166" y="384"/>
                    </a:lnTo>
                    <a:lnTo>
                      <a:pt x="178" y="387"/>
                    </a:lnTo>
                    <a:lnTo>
                      <a:pt x="189" y="389"/>
                    </a:lnTo>
                    <a:lnTo>
                      <a:pt x="201" y="392"/>
                    </a:lnTo>
                    <a:lnTo>
                      <a:pt x="213" y="393"/>
                    </a:lnTo>
                    <a:lnTo>
                      <a:pt x="225" y="395"/>
                    </a:lnTo>
                    <a:lnTo>
                      <a:pt x="239" y="395"/>
                    </a:lnTo>
                    <a:lnTo>
                      <a:pt x="252" y="396"/>
                    </a:lnTo>
                    <a:lnTo>
                      <a:pt x="264" y="395"/>
                    </a:lnTo>
                    <a:lnTo>
                      <a:pt x="277" y="395"/>
                    </a:lnTo>
                    <a:lnTo>
                      <a:pt x="289" y="393"/>
                    </a:lnTo>
                    <a:lnTo>
                      <a:pt x="301" y="392"/>
                    </a:lnTo>
                    <a:lnTo>
                      <a:pt x="313" y="389"/>
                    </a:lnTo>
                    <a:lnTo>
                      <a:pt x="325" y="387"/>
                    </a:lnTo>
                    <a:lnTo>
                      <a:pt x="337" y="384"/>
                    </a:lnTo>
                    <a:lnTo>
                      <a:pt x="349" y="380"/>
                    </a:lnTo>
                    <a:lnTo>
                      <a:pt x="359" y="375"/>
                    </a:lnTo>
                    <a:lnTo>
                      <a:pt x="371" y="372"/>
                    </a:lnTo>
                    <a:lnTo>
                      <a:pt x="382" y="366"/>
                    </a:lnTo>
                    <a:lnTo>
                      <a:pt x="390" y="362"/>
                    </a:lnTo>
                    <a:lnTo>
                      <a:pt x="401" y="356"/>
                    </a:lnTo>
                    <a:lnTo>
                      <a:pt x="410" y="350"/>
                    </a:lnTo>
                    <a:lnTo>
                      <a:pt x="420" y="344"/>
                    </a:lnTo>
                    <a:lnTo>
                      <a:pt x="428" y="338"/>
                    </a:lnTo>
                    <a:lnTo>
                      <a:pt x="437" y="331"/>
                    </a:lnTo>
                    <a:lnTo>
                      <a:pt x="444" y="323"/>
                    </a:lnTo>
                    <a:lnTo>
                      <a:pt x="452" y="316"/>
                    </a:lnTo>
                    <a:lnTo>
                      <a:pt x="459" y="308"/>
                    </a:lnTo>
                    <a:lnTo>
                      <a:pt x="465" y="301"/>
                    </a:lnTo>
                    <a:lnTo>
                      <a:pt x="471" y="292"/>
                    </a:lnTo>
                    <a:lnTo>
                      <a:pt x="477" y="283"/>
                    </a:lnTo>
                    <a:lnTo>
                      <a:pt x="481" y="274"/>
                    </a:lnTo>
                    <a:lnTo>
                      <a:pt x="487" y="265"/>
                    </a:lnTo>
                    <a:lnTo>
                      <a:pt x="490" y="256"/>
                    </a:lnTo>
                    <a:lnTo>
                      <a:pt x="493" y="247"/>
                    </a:lnTo>
                    <a:lnTo>
                      <a:pt x="496" y="237"/>
                    </a:lnTo>
                    <a:lnTo>
                      <a:pt x="499" y="228"/>
                    </a:lnTo>
                    <a:lnTo>
                      <a:pt x="501" y="217"/>
                    </a:lnTo>
                    <a:lnTo>
                      <a:pt x="502" y="207"/>
                    </a:lnTo>
                    <a:lnTo>
                      <a:pt x="502" y="198"/>
                    </a:lnTo>
                    <a:lnTo>
                      <a:pt x="502" y="188"/>
                    </a:lnTo>
                    <a:lnTo>
                      <a:pt x="501" y="177"/>
                    </a:lnTo>
                    <a:lnTo>
                      <a:pt x="499" y="167"/>
                    </a:lnTo>
                    <a:lnTo>
                      <a:pt x="496" y="158"/>
                    </a:lnTo>
                    <a:lnTo>
                      <a:pt x="493" y="147"/>
                    </a:lnTo>
                    <a:lnTo>
                      <a:pt x="490" y="139"/>
                    </a:lnTo>
                    <a:lnTo>
                      <a:pt x="487" y="130"/>
                    </a:lnTo>
                    <a:lnTo>
                      <a:pt x="481" y="121"/>
                    </a:lnTo>
                    <a:lnTo>
                      <a:pt x="477" y="112"/>
                    </a:lnTo>
                    <a:lnTo>
                      <a:pt x="471" y="103"/>
                    </a:lnTo>
                    <a:lnTo>
                      <a:pt x="465" y="95"/>
                    </a:lnTo>
                    <a:lnTo>
                      <a:pt x="459" y="86"/>
                    </a:lnTo>
                    <a:lnTo>
                      <a:pt x="452" y="79"/>
                    </a:lnTo>
                    <a:lnTo>
                      <a:pt x="444" y="72"/>
                    </a:lnTo>
                    <a:lnTo>
                      <a:pt x="437" y="64"/>
                    </a:lnTo>
                    <a:lnTo>
                      <a:pt x="428" y="58"/>
                    </a:lnTo>
                    <a:lnTo>
                      <a:pt x="420" y="51"/>
                    </a:lnTo>
                    <a:lnTo>
                      <a:pt x="410" y="45"/>
                    </a:lnTo>
                    <a:lnTo>
                      <a:pt x="401" y="39"/>
                    </a:lnTo>
                    <a:lnTo>
                      <a:pt x="390" y="33"/>
                    </a:lnTo>
                    <a:lnTo>
                      <a:pt x="382" y="28"/>
                    </a:lnTo>
                    <a:lnTo>
                      <a:pt x="371" y="24"/>
                    </a:lnTo>
                    <a:lnTo>
                      <a:pt x="359" y="19"/>
                    </a:lnTo>
                    <a:lnTo>
                      <a:pt x="349" y="15"/>
                    </a:lnTo>
                    <a:lnTo>
                      <a:pt x="337" y="12"/>
                    </a:lnTo>
                    <a:lnTo>
                      <a:pt x="325" y="9"/>
                    </a:lnTo>
                    <a:lnTo>
                      <a:pt x="313" y="6"/>
                    </a:lnTo>
                    <a:lnTo>
                      <a:pt x="301" y="3"/>
                    </a:lnTo>
                    <a:lnTo>
                      <a:pt x="289" y="2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8" name="Freeform 14"/>
              <p:cNvSpPr>
                <a:spLocks/>
              </p:cNvSpPr>
              <p:nvPr/>
            </p:nvSpPr>
            <p:spPr bwMode="auto">
              <a:xfrm>
                <a:off x="3521" y="2563"/>
                <a:ext cx="502" cy="396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189" y="6"/>
                  </a:cxn>
                  <a:cxn ang="0">
                    <a:pos x="154" y="15"/>
                  </a:cxn>
                  <a:cxn ang="0">
                    <a:pos x="121" y="28"/>
                  </a:cxn>
                  <a:cxn ang="0">
                    <a:pos x="93" y="45"/>
                  </a:cxn>
                  <a:cxn ang="0">
                    <a:pos x="66" y="64"/>
                  </a:cxn>
                  <a:cxn ang="0">
                    <a:pos x="43" y="86"/>
                  </a:cxn>
                  <a:cxn ang="0">
                    <a:pos x="26" y="112"/>
                  </a:cxn>
                  <a:cxn ang="0">
                    <a:pos x="12" y="139"/>
                  </a:cxn>
                  <a:cxn ang="0">
                    <a:pos x="3" y="167"/>
                  </a:cxn>
                  <a:cxn ang="0">
                    <a:pos x="0" y="198"/>
                  </a:cxn>
                  <a:cxn ang="0">
                    <a:pos x="3" y="228"/>
                  </a:cxn>
                  <a:cxn ang="0">
                    <a:pos x="12" y="256"/>
                  </a:cxn>
                  <a:cxn ang="0">
                    <a:pos x="26" y="283"/>
                  </a:cxn>
                  <a:cxn ang="0">
                    <a:pos x="43" y="308"/>
                  </a:cxn>
                  <a:cxn ang="0">
                    <a:pos x="66" y="331"/>
                  </a:cxn>
                  <a:cxn ang="0">
                    <a:pos x="93" y="350"/>
                  </a:cxn>
                  <a:cxn ang="0">
                    <a:pos x="121" y="366"/>
                  </a:cxn>
                  <a:cxn ang="0">
                    <a:pos x="154" y="380"/>
                  </a:cxn>
                  <a:cxn ang="0">
                    <a:pos x="189" y="389"/>
                  </a:cxn>
                  <a:cxn ang="0">
                    <a:pos x="225" y="395"/>
                  </a:cxn>
                  <a:cxn ang="0">
                    <a:pos x="264" y="395"/>
                  </a:cxn>
                  <a:cxn ang="0">
                    <a:pos x="301" y="392"/>
                  </a:cxn>
                  <a:cxn ang="0">
                    <a:pos x="337" y="384"/>
                  </a:cxn>
                  <a:cxn ang="0">
                    <a:pos x="371" y="372"/>
                  </a:cxn>
                  <a:cxn ang="0">
                    <a:pos x="401" y="356"/>
                  </a:cxn>
                  <a:cxn ang="0">
                    <a:pos x="428" y="338"/>
                  </a:cxn>
                  <a:cxn ang="0">
                    <a:pos x="452" y="316"/>
                  </a:cxn>
                  <a:cxn ang="0">
                    <a:pos x="471" y="292"/>
                  </a:cxn>
                  <a:cxn ang="0">
                    <a:pos x="487" y="265"/>
                  </a:cxn>
                  <a:cxn ang="0">
                    <a:pos x="496" y="237"/>
                  </a:cxn>
                  <a:cxn ang="0">
                    <a:pos x="502" y="207"/>
                  </a:cxn>
                  <a:cxn ang="0">
                    <a:pos x="501" y="177"/>
                  </a:cxn>
                  <a:cxn ang="0">
                    <a:pos x="493" y="147"/>
                  </a:cxn>
                  <a:cxn ang="0">
                    <a:pos x="481" y="121"/>
                  </a:cxn>
                  <a:cxn ang="0">
                    <a:pos x="465" y="95"/>
                  </a:cxn>
                  <a:cxn ang="0">
                    <a:pos x="444" y="72"/>
                  </a:cxn>
                  <a:cxn ang="0">
                    <a:pos x="420" y="51"/>
                  </a:cxn>
                  <a:cxn ang="0">
                    <a:pos x="390" y="33"/>
                  </a:cxn>
                  <a:cxn ang="0">
                    <a:pos x="359" y="19"/>
                  </a:cxn>
                  <a:cxn ang="0">
                    <a:pos x="325" y="9"/>
                  </a:cxn>
                  <a:cxn ang="0">
                    <a:pos x="289" y="2"/>
                  </a:cxn>
                  <a:cxn ang="0">
                    <a:pos x="252" y="0"/>
                  </a:cxn>
                </a:cxnLst>
                <a:rect l="0" t="0" r="r" b="b"/>
                <a:pathLst>
                  <a:path w="502" h="396">
                    <a:moveTo>
                      <a:pt x="252" y="0"/>
                    </a:move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1" y="3"/>
                    </a:lnTo>
                    <a:lnTo>
                      <a:pt x="189" y="6"/>
                    </a:lnTo>
                    <a:lnTo>
                      <a:pt x="178" y="9"/>
                    </a:lnTo>
                    <a:lnTo>
                      <a:pt x="166" y="12"/>
                    </a:lnTo>
                    <a:lnTo>
                      <a:pt x="154" y="15"/>
                    </a:lnTo>
                    <a:lnTo>
                      <a:pt x="143" y="19"/>
                    </a:lnTo>
                    <a:lnTo>
                      <a:pt x="131" y="24"/>
                    </a:lnTo>
                    <a:lnTo>
                      <a:pt x="121" y="28"/>
                    </a:lnTo>
                    <a:lnTo>
                      <a:pt x="112" y="33"/>
                    </a:lnTo>
                    <a:lnTo>
                      <a:pt x="102" y="39"/>
                    </a:lnTo>
                    <a:lnTo>
                      <a:pt x="93" y="45"/>
                    </a:lnTo>
                    <a:lnTo>
                      <a:pt x="82" y="51"/>
                    </a:lnTo>
                    <a:lnTo>
                      <a:pt x="75" y="58"/>
                    </a:lnTo>
                    <a:lnTo>
                      <a:pt x="66" y="64"/>
                    </a:lnTo>
                    <a:lnTo>
                      <a:pt x="58" y="72"/>
                    </a:lnTo>
                    <a:lnTo>
                      <a:pt x="51" y="79"/>
                    </a:lnTo>
                    <a:lnTo>
                      <a:pt x="43" y="86"/>
                    </a:lnTo>
                    <a:lnTo>
                      <a:pt x="38" y="95"/>
                    </a:lnTo>
                    <a:lnTo>
                      <a:pt x="32" y="103"/>
                    </a:lnTo>
                    <a:lnTo>
                      <a:pt x="26" y="112"/>
                    </a:lnTo>
                    <a:lnTo>
                      <a:pt x="21" y="121"/>
                    </a:lnTo>
                    <a:lnTo>
                      <a:pt x="17" y="130"/>
                    </a:lnTo>
                    <a:lnTo>
                      <a:pt x="12" y="139"/>
                    </a:lnTo>
                    <a:lnTo>
                      <a:pt x="9" y="147"/>
                    </a:lnTo>
                    <a:lnTo>
                      <a:pt x="6" y="158"/>
                    </a:lnTo>
                    <a:lnTo>
                      <a:pt x="3" y="167"/>
                    </a:lnTo>
                    <a:lnTo>
                      <a:pt x="2" y="177"/>
                    </a:lnTo>
                    <a:lnTo>
                      <a:pt x="2" y="188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2" y="217"/>
                    </a:lnTo>
                    <a:lnTo>
                      <a:pt x="3" y="228"/>
                    </a:lnTo>
                    <a:lnTo>
                      <a:pt x="6" y="237"/>
                    </a:lnTo>
                    <a:lnTo>
                      <a:pt x="9" y="247"/>
                    </a:lnTo>
                    <a:lnTo>
                      <a:pt x="12" y="256"/>
                    </a:lnTo>
                    <a:lnTo>
                      <a:pt x="17" y="265"/>
                    </a:lnTo>
                    <a:lnTo>
                      <a:pt x="21" y="274"/>
                    </a:lnTo>
                    <a:lnTo>
                      <a:pt x="26" y="283"/>
                    </a:lnTo>
                    <a:lnTo>
                      <a:pt x="32" y="292"/>
                    </a:lnTo>
                    <a:lnTo>
                      <a:pt x="38" y="301"/>
                    </a:lnTo>
                    <a:lnTo>
                      <a:pt x="43" y="308"/>
                    </a:lnTo>
                    <a:lnTo>
                      <a:pt x="51" y="316"/>
                    </a:lnTo>
                    <a:lnTo>
                      <a:pt x="58" y="323"/>
                    </a:lnTo>
                    <a:lnTo>
                      <a:pt x="66" y="331"/>
                    </a:lnTo>
                    <a:lnTo>
                      <a:pt x="75" y="338"/>
                    </a:lnTo>
                    <a:lnTo>
                      <a:pt x="82" y="344"/>
                    </a:lnTo>
                    <a:lnTo>
                      <a:pt x="93" y="350"/>
                    </a:lnTo>
                    <a:lnTo>
                      <a:pt x="102" y="356"/>
                    </a:lnTo>
                    <a:lnTo>
                      <a:pt x="112" y="362"/>
                    </a:lnTo>
                    <a:lnTo>
                      <a:pt x="121" y="366"/>
                    </a:lnTo>
                    <a:lnTo>
                      <a:pt x="131" y="372"/>
                    </a:lnTo>
                    <a:lnTo>
                      <a:pt x="143" y="375"/>
                    </a:lnTo>
                    <a:lnTo>
                      <a:pt x="154" y="380"/>
                    </a:lnTo>
                    <a:lnTo>
                      <a:pt x="166" y="384"/>
                    </a:lnTo>
                    <a:lnTo>
                      <a:pt x="178" y="387"/>
                    </a:lnTo>
                    <a:lnTo>
                      <a:pt x="189" y="389"/>
                    </a:lnTo>
                    <a:lnTo>
                      <a:pt x="201" y="392"/>
                    </a:lnTo>
                    <a:lnTo>
                      <a:pt x="213" y="393"/>
                    </a:lnTo>
                    <a:lnTo>
                      <a:pt x="225" y="395"/>
                    </a:lnTo>
                    <a:lnTo>
                      <a:pt x="239" y="395"/>
                    </a:lnTo>
                    <a:lnTo>
                      <a:pt x="252" y="396"/>
                    </a:lnTo>
                    <a:lnTo>
                      <a:pt x="264" y="395"/>
                    </a:lnTo>
                    <a:lnTo>
                      <a:pt x="277" y="395"/>
                    </a:lnTo>
                    <a:lnTo>
                      <a:pt x="289" y="393"/>
                    </a:lnTo>
                    <a:lnTo>
                      <a:pt x="301" y="392"/>
                    </a:lnTo>
                    <a:lnTo>
                      <a:pt x="313" y="389"/>
                    </a:lnTo>
                    <a:lnTo>
                      <a:pt x="325" y="387"/>
                    </a:lnTo>
                    <a:lnTo>
                      <a:pt x="337" y="384"/>
                    </a:lnTo>
                    <a:lnTo>
                      <a:pt x="349" y="380"/>
                    </a:lnTo>
                    <a:lnTo>
                      <a:pt x="359" y="375"/>
                    </a:lnTo>
                    <a:lnTo>
                      <a:pt x="371" y="372"/>
                    </a:lnTo>
                    <a:lnTo>
                      <a:pt x="382" y="366"/>
                    </a:lnTo>
                    <a:lnTo>
                      <a:pt x="390" y="362"/>
                    </a:lnTo>
                    <a:lnTo>
                      <a:pt x="401" y="356"/>
                    </a:lnTo>
                    <a:lnTo>
                      <a:pt x="410" y="350"/>
                    </a:lnTo>
                    <a:lnTo>
                      <a:pt x="420" y="344"/>
                    </a:lnTo>
                    <a:lnTo>
                      <a:pt x="428" y="338"/>
                    </a:lnTo>
                    <a:lnTo>
                      <a:pt x="437" y="331"/>
                    </a:lnTo>
                    <a:lnTo>
                      <a:pt x="444" y="323"/>
                    </a:lnTo>
                    <a:lnTo>
                      <a:pt x="452" y="316"/>
                    </a:lnTo>
                    <a:lnTo>
                      <a:pt x="459" y="308"/>
                    </a:lnTo>
                    <a:lnTo>
                      <a:pt x="465" y="301"/>
                    </a:lnTo>
                    <a:lnTo>
                      <a:pt x="471" y="292"/>
                    </a:lnTo>
                    <a:lnTo>
                      <a:pt x="477" y="283"/>
                    </a:lnTo>
                    <a:lnTo>
                      <a:pt x="481" y="274"/>
                    </a:lnTo>
                    <a:lnTo>
                      <a:pt x="487" y="265"/>
                    </a:lnTo>
                    <a:lnTo>
                      <a:pt x="490" y="256"/>
                    </a:lnTo>
                    <a:lnTo>
                      <a:pt x="493" y="247"/>
                    </a:lnTo>
                    <a:lnTo>
                      <a:pt x="496" y="237"/>
                    </a:lnTo>
                    <a:lnTo>
                      <a:pt x="499" y="228"/>
                    </a:lnTo>
                    <a:lnTo>
                      <a:pt x="501" y="217"/>
                    </a:lnTo>
                    <a:lnTo>
                      <a:pt x="502" y="207"/>
                    </a:lnTo>
                    <a:lnTo>
                      <a:pt x="502" y="198"/>
                    </a:lnTo>
                    <a:lnTo>
                      <a:pt x="502" y="188"/>
                    </a:lnTo>
                    <a:lnTo>
                      <a:pt x="501" y="177"/>
                    </a:lnTo>
                    <a:lnTo>
                      <a:pt x="499" y="167"/>
                    </a:lnTo>
                    <a:lnTo>
                      <a:pt x="496" y="158"/>
                    </a:lnTo>
                    <a:lnTo>
                      <a:pt x="493" y="147"/>
                    </a:lnTo>
                    <a:lnTo>
                      <a:pt x="490" y="139"/>
                    </a:lnTo>
                    <a:lnTo>
                      <a:pt x="487" y="130"/>
                    </a:lnTo>
                    <a:lnTo>
                      <a:pt x="481" y="121"/>
                    </a:lnTo>
                    <a:lnTo>
                      <a:pt x="477" y="112"/>
                    </a:lnTo>
                    <a:lnTo>
                      <a:pt x="471" y="103"/>
                    </a:lnTo>
                    <a:lnTo>
                      <a:pt x="465" y="95"/>
                    </a:lnTo>
                    <a:lnTo>
                      <a:pt x="459" y="86"/>
                    </a:lnTo>
                    <a:lnTo>
                      <a:pt x="452" y="79"/>
                    </a:lnTo>
                    <a:lnTo>
                      <a:pt x="444" y="72"/>
                    </a:lnTo>
                    <a:lnTo>
                      <a:pt x="437" y="64"/>
                    </a:lnTo>
                    <a:lnTo>
                      <a:pt x="428" y="58"/>
                    </a:lnTo>
                    <a:lnTo>
                      <a:pt x="420" y="51"/>
                    </a:lnTo>
                    <a:lnTo>
                      <a:pt x="410" y="45"/>
                    </a:lnTo>
                    <a:lnTo>
                      <a:pt x="401" y="39"/>
                    </a:lnTo>
                    <a:lnTo>
                      <a:pt x="390" y="33"/>
                    </a:lnTo>
                    <a:lnTo>
                      <a:pt x="382" y="28"/>
                    </a:lnTo>
                    <a:lnTo>
                      <a:pt x="371" y="24"/>
                    </a:lnTo>
                    <a:lnTo>
                      <a:pt x="359" y="19"/>
                    </a:lnTo>
                    <a:lnTo>
                      <a:pt x="349" y="15"/>
                    </a:lnTo>
                    <a:lnTo>
                      <a:pt x="337" y="12"/>
                    </a:lnTo>
                    <a:lnTo>
                      <a:pt x="325" y="9"/>
                    </a:lnTo>
                    <a:lnTo>
                      <a:pt x="313" y="6"/>
                    </a:lnTo>
                    <a:lnTo>
                      <a:pt x="301" y="3"/>
                    </a:lnTo>
                    <a:lnTo>
                      <a:pt x="289" y="2"/>
                    </a:lnTo>
                    <a:lnTo>
                      <a:pt x="277" y="0"/>
                    </a:lnTo>
                    <a:lnTo>
                      <a:pt x="264" y="0"/>
                    </a:lnTo>
                    <a:lnTo>
                      <a:pt x="2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19" name="Freeform 15"/>
              <p:cNvSpPr>
                <a:spLocks/>
              </p:cNvSpPr>
              <p:nvPr/>
            </p:nvSpPr>
            <p:spPr bwMode="auto">
              <a:xfrm>
                <a:off x="2574" y="2934"/>
                <a:ext cx="247" cy="247"/>
              </a:xfrm>
              <a:custGeom>
                <a:avLst/>
                <a:gdLst/>
                <a:ahLst/>
                <a:cxnLst>
                  <a:cxn ang="0">
                    <a:pos x="112" y="1"/>
                  </a:cxn>
                  <a:cxn ang="0">
                    <a:pos x="92" y="4"/>
                  </a:cxn>
                  <a:cxn ang="0">
                    <a:pos x="76" y="10"/>
                  </a:cxn>
                  <a:cxn ang="0">
                    <a:pos x="60" y="19"/>
                  </a:cxn>
                  <a:cxn ang="0">
                    <a:pos x="45" y="28"/>
                  </a:cxn>
                  <a:cxn ang="0">
                    <a:pos x="33" y="42"/>
                  </a:cxn>
                  <a:cxn ang="0">
                    <a:pos x="21" y="55"/>
                  </a:cxn>
                  <a:cxn ang="0">
                    <a:pos x="12" y="71"/>
                  </a:cxn>
                  <a:cxn ang="0">
                    <a:pos x="6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2" y="143"/>
                  </a:cxn>
                  <a:cxn ang="0">
                    <a:pos x="6" y="161"/>
                  </a:cxn>
                  <a:cxn ang="0">
                    <a:pos x="12" y="177"/>
                  </a:cxn>
                  <a:cxn ang="0">
                    <a:pos x="21" y="194"/>
                  </a:cxn>
                  <a:cxn ang="0">
                    <a:pos x="33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6" y="238"/>
                  </a:cxn>
                  <a:cxn ang="0">
                    <a:pos x="92" y="244"/>
                  </a:cxn>
                  <a:cxn ang="0">
                    <a:pos x="112" y="247"/>
                  </a:cxn>
                  <a:cxn ang="0">
                    <a:pos x="130" y="247"/>
                  </a:cxn>
                  <a:cxn ang="0">
                    <a:pos x="149" y="246"/>
                  </a:cxn>
                  <a:cxn ang="0">
                    <a:pos x="167" y="240"/>
                  </a:cxn>
                  <a:cxn ang="0">
                    <a:pos x="183" y="232"/>
                  </a:cxn>
                  <a:cxn ang="0">
                    <a:pos x="198" y="223"/>
                  </a:cxn>
                  <a:cxn ang="0">
                    <a:pos x="212" y="211"/>
                  </a:cxn>
                  <a:cxn ang="0">
                    <a:pos x="224" y="198"/>
                  </a:cxn>
                  <a:cxn ang="0">
                    <a:pos x="232" y="183"/>
                  </a:cxn>
                  <a:cxn ang="0">
                    <a:pos x="240" y="167"/>
                  </a:cxn>
                  <a:cxn ang="0">
                    <a:pos x="244" y="149"/>
                  </a:cxn>
                  <a:cxn ang="0">
                    <a:pos x="247" y="131"/>
                  </a:cxn>
                  <a:cxn ang="0">
                    <a:pos x="247" y="112"/>
                  </a:cxn>
                  <a:cxn ang="0">
                    <a:pos x="243" y="94"/>
                  </a:cxn>
                  <a:cxn ang="0">
                    <a:pos x="238" y="76"/>
                  </a:cxn>
                  <a:cxn ang="0">
                    <a:pos x="229" y="59"/>
                  </a:cxn>
                  <a:cxn ang="0">
                    <a:pos x="219" y="46"/>
                  </a:cxn>
                  <a:cxn ang="0">
                    <a:pos x="207" y="33"/>
                  </a:cxn>
                  <a:cxn ang="0">
                    <a:pos x="192" y="22"/>
                  </a:cxn>
                  <a:cxn ang="0">
                    <a:pos x="177" y="13"/>
                  </a:cxn>
                  <a:cxn ang="0">
                    <a:pos x="161" y="6"/>
                  </a:cxn>
                  <a:cxn ang="0">
                    <a:pos x="143" y="1"/>
                  </a:cxn>
                  <a:cxn ang="0">
                    <a:pos x="124" y="0"/>
                  </a:cxn>
                </a:cxnLst>
                <a:rect l="0" t="0" r="r" b="b"/>
                <a:pathLst>
                  <a:path w="247" h="247">
                    <a:moveTo>
                      <a:pt x="124" y="0"/>
                    </a:moveTo>
                    <a:lnTo>
                      <a:pt x="118" y="1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2" y="9"/>
                    </a:lnTo>
                    <a:lnTo>
                      <a:pt x="76" y="10"/>
                    </a:lnTo>
                    <a:lnTo>
                      <a:pt x="70" y="13"/>
                    </a:lnTo>
                    <a:lnTo>
                      <a:pt x="66" y="16"/>
                    </a:lnTo>
                    <a:lnTo>
                      <a:pt x="60" y="19"/>
                    </a:lnTo>
                    <a:lnTo>
                      <a:pt x="55" y="22"/>
                    </a:lnTo>
                    <a:lnTo>
                      <a:pt x="51" y="25"/>
                    </a:lnTo>
                    <a:lnTo>
                      <a:pt x="45" y="28"/>
                    </a:lnTo>
                    <a:lnTo>
                      <a:pt x="40" y="33"/>
                    </a:lnTo>
                    <a:lnTo>
                      <a:pt x="36" y="37"/>
                    </a:lnTo>
                    <a:lnTo>
                      <a:pt x="33" y="42"/>
                    </a:lnTo>
                    <a:lnTo>
                      <a:pt x="28" y="46"/>
                    </a:lnTo>
                    <a:lnTo>
                      <a:pt x="25" y="51"/>
                    </a:lnTo>
                    <a:lnTo>
                      <a:pt x="21" y="55"/>
                    </a:lnTo>
                    <a:lnTo>
                      <a:pt x="18" y="59"/>
                    </a:lnTo>
                    <a:lnTo>
                      <a:pt x="15" y="65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82"/>
                    </a:lnTo>
                    <a:lnTo>
                      <a:pt x="6" y="88"/>
                    </a:lnTo>
                    <a:lnTo>
                      <a:pt x="5" y="94"/>
                    </a:lnTo>
                    <a:lnTo>
                      <a:pt x="3" y="100"/>
                    </a:lnTo>
                    <a:lnTo>
                      <a:pt x="2" y="106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2" y="137"/>
                    </a:lnTo>
                    <a:lnTo>
                      <a:pt x="2" y="143"/>
                    </a:lnTo>
                    <a:lnTo>
                      <a:pt x="3" y="149"/>
                    </a:lnTo>
                    <a:lnTo>
                      <a:pt x="5" y="155"/>
                    </a:lnTo>
                    <a:lnTo>
                      <a:pt x="6" y="161"/>
                    </a:lnTo>
                    <a:lnTo>
                      <a:pt x="8" y="167"/>
                    </a:lnTo>
                    <a:lnTo>
                      <a:pt x="11" y="173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4"/>
                    </a:lnTo>
                    <a:lnTo>
                      <a:pt x="25" y="198"/>
                    </a:lnTo>
                    <a:lnTo>
                      <a:pt x="28" y="202"/>
                    </a:lnTo>
                    <a:lnTo>
                      <a:pt x="33" y="207"/>
                    </a:lnTo>
                    <a:lnTo>
                      <a:pt x="36" y="211"/>
                    </a:lnTo>
                    <a:lnTo>
                      <a:pt x="40" y="216"/>
                    </a:lnTo>
                    <a:lnTo>
                      <a:pt x="45" y="219"/>
                    </a:lnTo>
                    <a:lnTo>
                      <a:pt x="51" y="223"/>
                    </a:lnTo>
                    <a:lnTo>
                      <a:pt x="55" y="226"/>
                    </a:lnTo>
                    <a:lnTo>
                      <a:pt x="60" y="229"/>
                    </a:lnTo>
                    <a:lnTo>
                      <a:pt x="66" y="232"/>
                    </a:lnTo>
                    <a:lnTo>
                      <a:pt x="70" y="235"/>
                    </a:lnTo>
                    <a:lnTo>
                      <a:pt x="76" y="238"/>
                    </a:lnTo>
                    <a:lnTo>
                      <a:pt x="82" y="240"/>
                    </a:lnTo>
                    <a:lnTo>
                      <a:pt x="87" y="243"/>
                    </a:lnTo>
                    <a:lnTo>
                      <a:pt x="92" y="244"/>
                    </a:lnTo>
                    <a:lnTo>
                      <a:pt x="98" y="246"/>
                    </a:lnTo>
                    <a:lnTo>
                      <a:pt x="106" y="246"/>
                    </a:lnTo>
                    <a:lnTo>
                      <a:pt x="112" y="247"/>
                    </a:lnTo>
                    <a:lnTo>
                      <a:pt x="118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7" y="247"/>
                    </a:lnTo>
                    <a:lnTo>
                      <a:pt x="143" y="246"/>
                    </a:lnTo>
                    <a:lnTo>
                      <a:pt x="149" y="246"/>
                    </a:lnTo>
                    <a:lnTo>
                      <a:pt x="155" y="244"/>
                    </a:lnTo>
                    <a:lnTo>
                      <a:pt x="161" y="243"/>
                    </a:lnTo>
                    <a:lnTo>
                      <a:pt x="167" y="240"/>
                    </a:lnTo>
                    <a:lnTo>
                      <a:pt x="171" y="238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8" y="223"/>
                    </a:lnTo>
                    <a:lnTo>
                      <a:pt x="203" y="219"/>
                    </a:lnTo>
                    <a:lnTo>
                      <a:pt x="207" y="216"/>
                    </a:lnTo>
                    <a:lnTo>
                      <a:pt x="212" y="211"/>
                    </a:lnTo>
                    <a:lnTo>
                      <a:pt x="215" y="207"/>
                    </a:lnTo>
                    <a:lnTo>
                      <a:pt x="219" y="202"/>
                    </a:lnTo>
                    <a:lnTo>
                      <a:pt x="224" y="198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5" y="177"/>
                    </a:lnTo>
                    <a:lnTo>
                      <a:pt x="238" y="173"/>
                    </a:lnTo>
                    <a:lnTo>
                      <a:pt x="240" y="167"/>
                    </a:lnTo>
                    <a:lnTo>
                      <a:pt x="241" y="161"/>
                    </a:lnTo>
                    <a:lnTo>
                      <a:pt x="243" y="155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47" y="137"/>
                    </a:lnTo>
                    <a:lnTo>
                      <a:pt x="247" y="131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2"/>
                    </a:lnTo>
                    <a:lnTo>
                      <a:pt x="246" y="106"/>
                    </a:lnTo>
                    <a:lnTo>
                      <a:pt x="244" y="100"/>
                    </a:lnTo>
                    <a:lnTo>
                      <a:pt x="243" y="94"/>
                    </a:lnTo>
                    <a:lnTo>
                      <a:pt x="241" y="88"/>
                    </a:lnTo>
                    <a:lnTo>
                      <a:pt x="240" y="82"/>
                    </a:lnTo>
                    <a:lnTo>
                      <a:pt x="238" y="76"/>
                    </a:lnTo>
                    <a:lnTo>
                      <a:pt x="235" y="71"/>
                    </a:lnTo>
                    <a:lnTo>
                      <a:pt x="232" y="65"/>
                    </a:lnTo>
                    <a:lnTo>
                      <a:pt x="229" y="59"/>
                    </a:lnTo>
                    <a:lnTo>
                      <a:pt x="227" y="55"/>
                    </a:lnTo>
                    <a:lnTo>
                      <a:pt x="224" y="51"/>
                    </a:lnTo>
                    <a:lnTo>
                      <a:pt x="219" y="46"/>
                    </a:lnTo>
                    <a:lnTo>
                      <a:pt x="215" y="42"/>
                    </a:lnTo>
                    <a:lnTo>
                      <a:pt x="212" y="37"/>
                    </a:lnTo>
                    <a:lnTo>
                      <a:pt x="207" y="33"/>
                    </a:lnTo>
                    <a:lnTo>
                      <a:pt x="203" y="28"/>
                    </a:lnTo>
                    <a:lnTo>
                      <a:pt x="198" y="25"/>
                    </a:lnTo>
                    <a:lnTo>
                      <a:pt x="192" y="22"/>
                    </a:lnTo>
                    <a:lnTo>
                      <a:pt x="188" y="19"/>
                    </a:lnTo>
                    <a:lnTo>
                      <a:pt x="183" y="16"/>
                    </a:lnTo>
                    <a:lnTo>
                      <a:pt x="177" y="13"/>
                    </a:lnTo>
                    <a:lnTo>
                      <a:pt x="171" y="10"/>
                    </a:lnTo>
                    <a:lnTo>
                      <a:pt x="167" y="9"/>
                    </a:lnTo>
                    <a:lnTo>
                      <a:pt x="161" y="6"/>
                    </a:lnTo>
                    <a:lnTo>
                      <a:pt x="155" y="4"/>
                    </a:lnTo>
                    <a:lnTo>
                      <a:pt x="149" y="3"/>
                    </a:lnTo>
                    <a:lnTo>
                      <a:pt x="143" y="1"/>
                    </a:lnTo>
                    <a:lnTo>
                      <a:pt x="137" y="1"/>
                    </a:lnTo>
                    <a:lnTo>
                      <a:pt x="130" y="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0" name="Freeform 16"/>
              <p:cNvSpPr>
                <a:spLocks/>
              </p:cNvSpPr>
              <p:nvPr/>
            </p:nvSpPr>
            <p:spPr bwMode="auto">
              <a:xfrm>
                <a:off x="2574" y="2934"/>
                <a:ext cx="247" cy="247"/>
              </a:xfrm>
              <a:custGeom>
                <a:avLst/>
                <a:gdLst/>
                <a:ahLst/>
                <a:cxnLst>
                  <a:cxn ang="0">
                    <a:pos x="112" y="1"/>
                  </a:cxn>
                  <a:cxn ang="0">
                    <a:pos x="92" y="4"/>
                  </a:cxn>
                  <a:cxn ang="0">
                    <a:pos x="76" y="10"/>
                  </a:cxn>
                  <a:cxn ang="0">
                    <a:pos x="60" y="19"/>
                  </a:cxn>
                  <a:cxn ang="0">
                    <a:pos x="45" y="28"/>
                  </a:cxn>
                  <a:cxn ang="0">
                    <a:pos x="33" y="42"/>
                  </a:cxn>
                  <a:cxn ang="0">
                    <a:pos x="21" y="55"/>
                  </a:cxn>
                  <a:cxn ang="0">
                    <a:pos x="12" y="71"/>
                  </a:cxn>
                  <a:cxn ang="0">
                    <a:pos x="6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2" y="143"/>
                  </a:cxn>
                  <a:cxn ang="0">
                    <a:pos x="6" y="161"/>
                  </a:cxn>
                  <a:cxn ang="0">
                    <a:pos x="12" y="177"/>
                  </a:cxn>
                  <a:cxn ang="0">
                    <a:pos x="21" y="194"/>
                  </a:cxn>
                  <a:cxn ang="0">
                    <a:pos x="33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6" y="238"/>
                  </a:cxn>
                  <a:cxn ang="0">
                    <a:pos x="92" y="244"/>
                  </a:cxn>
                  <a:cxn ang="0">
                    <a:pos x="112" y="247"/>
                  </a:cxn>
                  <a:cxn ang="0">
                    <a:pos x="130" y="247"/>
                  </a:cxn>
                  <a:cxn ang="0">
                    <a:pos x="149" y="246"/>
                  </a:cxn>
                  <a:cxn ang="0">
                    <a:pos x="167" y="240"/>
                  </a:cxn>
                  <a:cxn ang="0">
                    <a:pos x="183" y="232"/>
                  </a:cxn>
                  <a:cxn ang="0">
                    <a:pos x="198" y="223"/>
                  </a:cxn>
                  <a:cxn ang="0">
                    <a:pos x="212" y="211"/>
                  </a:cxn>
                  <a:cxn ang="0">
                    <a:pos x="224" y="198"/>
                  </a:cxn>
                  <a:cxn ang="0">
                    <a:pos x="232" y="183"/>
                  </a:cxn>
                  <a:cxn ang="0">
                    <a:pos x="240" y="167"/>
                  </a:cxn>
                  <a:cxn ang="0">
                    <a:pos x="244" y="149"/>
                  </a:cxn>
                  <a:cxn ang="0">
                    <a:pos x="247" y="131"/>
                  </a:cxn>
                  <a:cxn ang="0">
                    <a:pos x="247" y="112"/>
                  </a:cxn>
                  <a:cxn ang="0">
                    <a:pos x="243" y="94"/>
                  </a:cxn>
                  <a:cxn ang="0">
                    <a:pos x="238" y="76"/>
                  </a:cxn>
                  <a:cxn ang="0">
                    <a:pos x="229" y="59"/>
                  </a:cxn>
                  <a:cxn ang="0">
                    <a:pos x="219" y="46"/>
                  </a:cxn>
                  <a:cxn ang="0">
                    <a:pos x="207" y="33"/>
                  </a:cxn>
                  <a:cxn ang="0">
                    <a:pos x="192" y="22"/>
                  </a:cxn>
                  <a:cxn ang="0">
                    <a:pos x="177" y="13"/>
                  </a:cxn>
                  <a:cxn ang="0">
                    <a:pos x="161" y="6"/>
                  </a:cxn>
                  <a:cxn ang="0">
                    <a:pos x="143" y="1"/>
                  </a:cxn>
                  <a:cxn ang="0">
                    <a:pos x="124" y="0"/>
                  </a:cxn>
                </a:cxnLst>
                <a:rect l="0" t="0" r="r" b="b"/>
                <a:pathLst>
                  <a:path w="247" h="247">
                    <a:moveTo>
                      <a:pt x="124" y="0"/>
                    </a:moveTo>
                    <a:lnTo>
                      <a:pt x="118" y="1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2" y="9"/>
                    </a:lnTo>
                    <a:lnTo>
                      <a:pt x="76" y="10"/>
                    </a:lnTo>
                    <a:lnTo>
                      <a:pt x="70" y="13"/>
                    </a:lnTo>
                    <a:lnTo>
                      <a:pt x="66" y="16"/>
                    </a:lnTo>
                    <a:lnTo>
                      <a:pt x="60" y="19"/>
                    </a:lnTo>
                    <a:lnTo>
                      <a:pt x="55" y="22"/>
                    </a:lnTo>
                    <a:lnTo>
                      <a:pt x="51" y="25"/>
                    </a:lnTo>
                    <a:lnTo>
                      <a:pt x="45" y="28"/>
                    </a:lnTo>
                    <a:lnTo>
                      <a:pt x="40" y="33"/>
                    </a:lnTo>
                    <a:lnTo>
                      <a:pt x="36" y="37"/>
                    </a:lnTo>
                    <a:lnTo>
                      <a:pt x="33" y="42"/>
                    </a:lnTo>
                    <a:lnTo>
                      <a:pt x="28" y="46"/>
                    </a:lnTo>
                    <a:lnTo>
                      <a:pt x="25" y="51"/>
                    </a:lnTo>
                    <a:lnTo>
                      <a:pt x="21" y="55"/>
                    </a:lnTo>
                    <a:lnTo>
                      <a:pt x="18" y="59"/>
                    </a:lnTo>
                    <a:lnTo>
                      <a:pt x="15" y="65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82"/>
                    </a:lnTo>
                    <a:lnTo>
                      <a:pt x="6" y="88"/>
                    </a:lnTo>
                    <a:lnTo>
                      <a:pt x="5" y="94"/>
                    </a:lnTo>
                    <a:lnTo>
                      <a:pt x="3" y="100"/>
                    </a:lnTo>
                    <a:lnTo>
                      <a:pt x="2" y="106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2" y="137"/>
                    </a:lnTo>
                    <a:lnTo>
                      <a:pt x="2" y="143"/>
                    </a:lnTo>
                    <a:lnTo>
                      <a:pt x="3" y="149"/>
                    </a:lnTo>
                    <a:lnTo>
                      <a:pt x="5" y="155"/>
                    </a:lnTo>
                    <a:lnTo>
                      <a:pt x="6" y="161"/>
                    </a:lnTo>
                    <a:lnTo>
                      <a:pt x="8" y="167"/>
                    </a:lnTo>
                    <a:lnTo>
                      <a:pt x="11" y="173"/>
                    </a:lnTo>
                    <a:lnTo>
                      <a:pt x="12" y="177"/>
                    </a:lnTo>
                    <a:lnTo>
                      <a:pt x="15" y="183"/>
                    </a:lnTo>
                    <a:lnTo>
                      <a:pt x="18" y="188"/>
                    </a:lnTo>
                    <a:lnTo>
                      <a:pt x="21" y="194"/>
                    </a:lnTo>
                    <a:lnTo>
                      <a:pt x="25" y="198"/>
                    </a:lnTo>
                    <a:lnTo>
                      <a:pt x="28" y="202"/>
                    </a:lnTo>
                    <a:lnTo>
                      <a:pt x="33" y="207"/>
                    </a:lnTo>
                    <a:lnTo>
                      <a:pt x="36" y="211"/>
                    </a:lnTo>
                    <a:lnTo>
                      <a:pt x="40" y="216"/>
                    </a:lnTo>
                    <a:lnTo>
                      <a:pt x="45" y="219"/>
                    </a:lnTo>
                    <a:lnTo>
                      <a:pt x="51" y="223"/>
                    </a:lnTo>
                    <a:lnTo>
                      <a:pt x="55" y="226"/>
                    </a:lnTo>
                    <a:lnTo>
                      <a:pt x="60" y="229"/>
                    </a:lnTo>
                    <a:lnTo>
                      <a:pt x="66" y="232"/>
                    </a:lnTo>
                    <a:lnTo>
                      <a:pt x="70" y="235"/>
                    </a:lnTo>
                    <a:lnTo>
                      <a:pt x="76" y="238"/>
                    </a:lnTo>
                    <a:lnTo>
                      <a:pt x="82" y="240"/>
                    </a:lnTo>
                    <a:lnTo>
                      <a:pt x="87" y="243"/>
                    </a:lnTo>
                    <a:lnTo>
                      <a:pt x="92" y="244"/>
                    </a:lnTo>
                    <a:lnTo>
                      <a:pt x="98" y="246"/>
                    </a:lnTo>
                    <a:lnTo>
                      <a:pt x="106" y="246"/>
                    </a:lnTo>
                    <a:lnTo>
                      <a:pt x="112" y="247"/>
                    </a:lnTo>
                    <a:lnTo>
                      <a:pt x="118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7" y="247"/>
                    </a:lnTo>
                    <a:lnTo>
                      <a:pt x="143" y="246"/>
                    </a:lnTo>
                    <a:lnTo>
                      <a:pt x="149" y="246"/>
                    </a:lnTo>
                    <a:lnTo>
                      <a:pt x="155" y="244"/>
                    </a:lnTo>
                    <a:lnTo>
                      <a:pt x="161" y="243"/>
                    </a:lnTo>
                    <a:lnTo>
                      <a:pt x="167" y="240"/>
                    </a:lnTo>
                    <a:lnTo>
                      <a:pt x="171" y="238"/>
                    </a:lnTo>
                    <a:lnTo>
                      <a:pt x="177" y="235"/>
                    </a:lnTo>
                    <a:lnTo>
                      <a:pt x="183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8" y="223"/>
                    </a:lnTo>
                    <a:lnTo>
                      <a:pt x="203" y="219"/>
                    </a:lnTo>
                    <a:lnTo>
                      <a:pt x="207" y="216"/>
                    </a:lnTo>
                    <a:lnTo>
                      <a:pt x="212" y="211"/>
                    </a:lnTo>
                    <a:lnTo>
                      <a:pt x="215" y="207"/>
                    </a:lnTo>
                    <a:lnTo>
                      <a:pt x="219" y="202"/>
                    </a:lnTo>
                    <a:lnTo>
                      <a:pt x="224" y="198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5" y="177"/>
                    </a:lnTo>
                    <a:lnTo>
                      <a:pt x="238" y="173"/>
                    </a:lnTo>
                    <a:lnTo>
                      <a:pt x="240" y="167"/>
                    </a:lnTo>
                    <a:lnTo>
                      <a:pt x="241" y="161"/>
                    </a:lnTo>
                    <a:lnTo>
                      <a:pt x="243" y="155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47" y="137"/>
                    </a:lnTo>
                    <a:lnTo>
                      <a:pt x="247" y="131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2"/>
                    </a:lnTo>
                    <a:lnTo>
                      <a:pt x="246" y="106"/>
                    </a:lnTo>
                    <a:lnTo>
                      <a:pt x="244" y="100"/>
                    </a:lnTo>
                    <a:lnTo>
                      <a:pt x="243" y="94"/>
                    </a:lnTo>
                    <a:lnTo>
                      <a:pt x="241" y="88"/>
                    </a:lnTo>
                    <a:lnTo>
                      <a:pt x="240" y="82"/>
                    </a:lnTo>
                    <a:lnTo>
                      <a:pt x="238" y="76"/>
                    </a:lnTo>
                    <a:lnTo>
                      <a:pt x="235" y="71"/>
                    </a:lnTo>
                    <a:lnTo>
                      <a:pt x="232" y="65"/>
                    </a:lnTo>
                    <a:lnTo>
                      <a:pt x="229" y="59"/>
                    </a:lnTo>
                    <a:lnTo>
                      <a:pt x="227" y="55"/>
                    </a:lnTo>
                    <a:lnTo>
                      <a:pt x="224" y="51"/>
                    </a:lnTo>
                    <a:lnTo>
                      <a:pt x="219" y="46"/>
                    </a:lnTo>
                    <a:lnTo>
                      <a:pt x="215" y="42"/>
                    </a:lnTo>
                    <a:lnTo>
                      <a:pt x="212" y="37"/>
                    </a:lnTo>
                    <a:lnTo>
                      <a:pt x="207" y="33"/>
                    </a:lnTo>
                    <a:lnTo>
                      <a:pt x="203" y="28"/>
                    </a:lnTo>
                    <a:lnTo>
                      <a:pt x="198" y="25"/>
                    </a:lnTo>
                    <a:lnTo>
                      <a:pt x="192" y="22"/>
                    </a:lnTo>
                    <a:lnTo>
                      <a:pt x="188" y="19"/>
                    </a:lnTo>
                    <a:lnTo>
                      <a:pt x="183" y="16"/>
                    </a:lnTo>
                    <a:lnTo>
                      <a:pt x="177" y="13"/>
                    </a:lnTo>
                    <a:lnTo>
                      <a:pt x="171" y="10"/>
                    </a:lnTo>
                    <a:lnTo>
                      <a:pt x="167" y="9"/>
                    </a:lnTo>
                    <a:lnTo>
                      <a:pt x="161" y="6"/>
                    </a:lnTo>
                    <a:lnTo>
                      <a:pt x="155" y="4"/>
                    </a:lnTo>
                    <a:lnTo>
                      <a:pt x="149" y="3"/>
                    </a:lnTo>
                    <a:lnTo>
                      <a:pt x="143" y="1"/>
                    </a:lnTo>
                    <a:lnTo>
                      <a:pt x="137" y="1"/>
                    </a:lnTo>
                    <a:lnTo>
                      <a:pt x="130" y="1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1" name="Freeform 17"/>
              <p:cNvSpPr>
                <a:spLocks/>
              </p:cNvSpPr>
              <p:nvPr/>
            </p:nvSpPr>
            <p:spPr bwMode="auto">
              <a:xfrm>
                <a:off x="2574" y="3309"/>
                <a:ext cx="247" cy="24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2" y="3"/>
                  </a:cxn>
                  <a:cxn ang="0">
                    <a:pos x="76" y="9"/>
                  </a:cxn>
                  <a:cxn ang="0">
                    <a:pos x="60" y="18"/>
                  </a:cxn>
                  <a:cxn ang="0">
                    <a:pos x="45" y="29"/>
                  </a:cxn>
                  <a:cxn ang="0">
                    <a:pos x="33" y="40"/>
                  </a:cxn>
                  <a:cxn ang="0">
                    <a:pos x="21" y="54"/>
                  </a:cxn>
                  <a:cxn ang="0">
                    <a:pos x="12" y="70"/>
                  </a:cxn>
                  <a:cxn ang="0">
                    <a:pos x="6" y="87"/>
                  </a:cxn>
                  <a:cxn ang="0">
                    <a:pos x="2" y="104"/>
                  </a:cxn>
                  <a:cxn ang="0">
                    <a:pos x="0" y="124"/>
                  </a:cxn>
                  <a:cxn ang="0">
                    <a:pos x="2" y="142"/>
                  </a:cxn>
                  <a:cxn ang="0">
                    <a:pos x="6" y="160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3" y="207"/>
                  </a:cxn>
                  <a:cxn ang="0">
                    <a:pos x="45" y="219"/>
                  </a:cxn>
                  <a:cxn ang="0">
                    <a:pos x="60" y="230"/>
                  </a:cxn>
                  <a:cxn ang="0">
                    <a:pos x="76" y="237"/>
                  </a:cxn>
                  <a:cxn ang="0">
                    <a:pos x="92" y="243"/>
                  </a:cxn>
                  <a:cxn ang="0">
                    <a:pos x="112" y="246"/>
                  </a:cxn>
                  <a:cxn ang="0">
                    <a:pos x="130" y="247"/>
                  </a:cxn>
                  <a:cxn ang="0">
                    <a:pos x="149" y="244"/>
                  </a:cxn>
                  <a:cxn ang="0">
                    <a:pos x="167" y="240"/>
                  </a:cxn>
                  <a:cxn ang="0">
                    <a:pos x="183" y="233"/>
                  </a:cxn>
                  <a:cxn ang="0">
                    <a:pos x="198" y="222"/>
                  </a:cxn>
                  <a:cxn ang="0">
                    <a:pos x="212" y="210"/>
                  </a:cxn>
                  <a:cxn ang="0">
                    <a:pos x="224" y="197"/>
                  </a:cxn>
                  <a:cxn ang="0">
                    <a:pos x="232" y="182"/>
                  </a:cxn>
                  <a:cxn ang="0">
                    <a:pos x="240" y="166"/>
                  </a:cxn>
                  <a:cxn ang="0">
                    <a:pos x="244" y="148"/>
                  </a:cxn>
                  <a:cxn ang="0">
                    <a:pos x="247" y="130"/>
                  </a:cxn>
                  <a:cxn ang="0">
                    <a:pos x="247" y="110"/>
                  </a:cxn>
                  <a:cxn ang="0">
                    <a:pos x="243" y="93"/>
                  </a:cxn>
                  <a:cxn ang="0">
                    <a:pos x="238" y="76"/>
                  </a:cxn>
                  <a:cxn ang="0">
                    <a:pos x="229" y="60"/>
                  </a:cxn>
                  <a:cxn ang="0">
                    <a:pos x="219" y="45"/>
                  </a:cxn>
                  <a:cxn ang="0">
                    <a:pos x="207" y="31"/>
                  </a:cxn>
                  <a:cxn ang="0">
                    <a:pos x="192" y="21"/>
                  </a:cxn>
                  <a:cxn ang="0">
                    <a:pos x="177" y="12"/>
                  </a:cxn>
                  <a:cxn ang="0">
                    <a:pos x="161" y="6"/>
                  </a:cxn>
                  <a:cxn ang="0">
                    <a:pos x="143" y="2"/>
                  </a:cxn>
                  <a:cxn ang="0">
                    <a:pos x="124" y="0"/>
                  </a:cxn>
                </a:cxnLst>
                <a:rect l="0" t="0" r="r" b="b"/>
                <a:pathLst>
                  <a:path w="247" h="247">
                    <a:moveTo>
                      <a:pt x="124" y="0"/>
                    </a:moveTo>
                    <a:lnTo>
                      <a:pt x="118" y="0"/>
                    </a:lnTo>
                    <a:lnTo>
                      <a:pt x="112" y="0"/>
                    </a:lnTo>
                    <a:lnTo>
                      <a:pt x="106" y="2"/>
                    </a:lnTo>
                    <a:lnTo>
                      <a:pt x="98" y="3"/>
                    </a:lnTo>
                    <a:lnTo>
                      <a:pt x="92" y="3"/>
                    </a:lnTo>
                    <a:lnTo>
                      <a:pt x="87" y="6"/>
                    </a:lnTo>
                    <a:lnTo>
                      <a:pt x="82" y="8"/>
                    </a:lnTo>
                    <a:lnTo>
                      <a:pt x="76" y="9"/>
                    </a:lnTo>
                    <a:lnTo>
                      <a:pt x="70" y="12"/>
                    </a:lnTo>
                    <a:lnTo>
                      <a:pt x="66" y="15"/>
                    </a:lnTo>
                    <a:lnTo>
                      <a:pt x="60" y="18"/>
                    </a:lnTo>
                    <a:lnTo>
                      <a:pt x="55" y="21"/>
                    </a:lnTo>
                    <a:lnTo>
                      <a:pt x="51" y="24"/>
                    </a:lnTo>
                    <a:lnTo>
                      <a:pt x="45" y="29"/>
                    </a:lnTo>
                    <a:lnTo>
                      <a:pt x="40" y="31"/>
                    </a:lnTo>
                    <a:lnTo>
                      <a:pt x="36" y="36"/>
                    </a:lnTo>
                    <a:lnTo>
                      <a:pt x="33" y="40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11" y="76"/>
                    </a:lnTo>
                    <a:lnTo>
                      <a:pt x="8" y="81"/>
                    </a:lnTo>
                    <a:lnTo>
                      <a:pt x="6" y="87"/>
                    </a:lnTo>
                    <a:lnTo>
                      <a:pt x="5" y="93"/>
                    </a:lnTo>
                    <a:lnTo>
                      <a:pt x="3" y="99"/>
                    </a:lnTo>
                    <a:lnTo>
                      <a:pt x="2" y="104"/>
                    </a:lnTo>
                    <a:lnTo>
                      <a:pt x="2" y="110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2" y="136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5" y="155"/>
                    </a:lnTo>
                    <a:lnTo>
                      <a:pt x="6" y="160"/>
                    </a:lnTo>
                    <a:lnTo>
                      <a:pt x="8" y="166"/>
                    </a:lnTo>
                    <a:lnTo>
                      <a:pt x="11" y="171"/>
                    </a:lnTo>
                    <a:lnTo>
                      <a:pt x="12" y="177"/>
                    </a:lnTo>
                    <a:lnTo>
                      <a:pt x="15" y="182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5" y="197"/>
                    </a:lnTo>
                    <a:lnTo>
                      <a:pt x="28" y="203"/>
                    </a:lnTo>
                    <a:lnTo>
                      <a:pt x="33" y="207"/>
                    </a:lnTo>
                    <a:lnTo>
                      <a:pt x="36" y="210"/>
                    </a:lnTo>
                    <a:lnTo>
                      <a:pt x="40" y="215"/>
                    </a:lnTo>
                    <a:lnTo>
                      <a:pt x="45" y="219"/>
                    </a:lnTo>
                    <a:lnTo>
                      <a:pt x="51" y="222"/>
                    </a:lnTo>
                    <a:lnTo>
                      <a:pt x="55" y="227"/>
                    </a:lnTo>
                    <a:lnTo>
                      <a:pt x="60" y="230"/>
                    </a:lnTo>
                    <a:lnTo>
                      <a:pt x="66" y="233"/>
                    </a:lnTo>
                    <a:lnTo>
                      <a:pt x="70" y="236"/>
                    </a:lnTo>
                    <a:lnTo>
                      <a:pt x="76" y="237"/>
                    </a:lnTo>
                    <a:lnTo>
                      <a:pt x="82" y="240"/>
                    </a:lnTo>
                    <a:lnTo>
                      <a:pt x="87" y="241"/>
                    </a:lnTo>
                    <a:lnTo>
                      <a:pt x="92" y="243"/>
                    </a:lnTo>
                    <a:lnTo>
                      <a:pt x="98" y="244"/>
                    </a:lnTo>
                    <a:lnTo>
                      <a:pt x="106" y="246"/>
                    </a:lnTo>
                    <a:lnTo>
                      <a:pt x="112" y="246"/>
                    </a:lnTo>
                    <a:lnTo>
                      <a:pt x="118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7" y="246"/>
                    </a:lnTo>
                    <a:lnTo>
                      <a:pt x="143" y="246"/>
                    </a:lnTo>
                    <a:lnTo>
                      <a:pt x="149" y="244"/>
                    </a:lnTo>
                    <a:lnTo>
                      <a:pt x="155" y="243"/>
                    </a:lnTo>
                    <a:lnTo>
                      <a:pt x="161" y="241"/>
                    </a:lnTo>
                    <a:lnTo>
                      <a:pt x="167" y="240"/>
                    </a:lnTo>
                    <a:lnTo>
                      <a:pt x="171" y="237"/>
                    </a:lnTo>
                    <a:lnTo>
                      <a:pt x="177" y="236"/>
                    </a:lnTo>
                    <a:lnTo>
                      <a:pt x="183" y="233"/>
                    </a:lnTo>
                    <a:lnTo>
                      <a:pt x="188" y="230"/>
                    </a:lnTo>
                    <a:lnTo>
                      <a:pt x="192" y="227"/>
                    </a:lnTo>
                    <a:lnTo>
                      <a:pt x="198" y="222"/>
                    </a:lnTo>
                    <a:lnTo>
                      <a:pt x="203" y="219"/>
                    </a:lnTo>
                    <a:lnTo>
                      <a:pt x="207" y="215"/>
                    </a:lnTo>
                    <a:lnTo>
                      <a:pt x="212" y="210"/>
                    </a:lnTo>
                    <a:lnTo>
                      <a:pt x="215" y="207"/>
                    </a:lnTo>
                    <a:lnTo>
                      <a:pt x="219" y="203"/>
                    </a:lnTo>
                    <a:lnTo>
                      <a:pt x="224" y="197"/>
                    </a:lnTo>
                    <a:lnTo>
                      <a:pt x="227" y="192"/>
                    </a:lnTo>
                    <a:lnTo>
                      <a:pt x="229" y="188"/>
                    </a:lnTo>
                    <a:lnTo>
                      <a:pt x="232" y="182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40" y="166"/>
                    </a:lnTo>
                    <a:lnTo>
                      <a:pt x="241" y="160"/>
                    </a:lnTo>
                    <a:lnTo>
                      <a:pt x="243" y="155"/>
                    </a:lnTo>
                    <a:lnTo>
                      <a:pt x="244" y="148"/>
                    </a:lnTo>
                    <a:lnTo>
                      <a:pt x="246" y="142"/>
                    </a:lnTo>
                    <a:lnTo>
                      <a:pt x="247" y="136"/>
                    </a:lnTo>
                    <a:lnTo>
                      <a:pt x="247" y="130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0"/>
                    </a:lnTo>
                    <a:lnTo>
                      <a:pt x="246" y="104"/>
                    </a:lnTo>
                    <a:lnTo>
                      <a:pt x="244" y="99"/>
                    </a:lnTo>
                    <a:lnTo>
                      <a:pt x="243" y="93"/>
                    </a:lnTo>
                    <a:lnTo>
                      <a:pt x="241" y="87"/>
                    </a:lnTo>
                    <a:lnTo>
                      <a:pt x="240" y="81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4"/>
                    </a:lnTo>
                    <a:lnTo>
                      <a:pt x="229" y="60"/>
                    </a:lnTo>
                    <a:lnTo>
                      <a:pt x="227" y="54"/>
                    </a:lnTo>
                    <a:lnTo>
                      <a:pt x="224" y="49"/>
                    </a:lnTo>
                    <a:lnTo>
                      <a:pt x="219" y="45"/>
                    </a:lnTo>
                    <a:lnTo>
                      <a:pt x="215" y="40"/>
                    </a:lnTo>
                    <a:lnTo>
                      <a:pt x="212" y="36"/>
                    </a:lnTo>
                    <a:lnTo>
                      <a:pt x="207" y="31"/>
                    </a:lnTo>
                    <a:lnTo>
                      <a:pt x="203" y="29"/>
                    </a:lnTo>
                    <a:lnTo>
                      <a:pt x="198" y="24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3" y="15"/>
                    </a:lnTo>
                    <a:lnTo>
                      <a:pt x="177" y="12"/>
                    </a:lnTo>
                    <a:lnTo>
                      <a:pt x="171" y="9"/>
                    </a:lnTo>
                    <a:lnTo>
                      <a:pt x="167" y="8"/>
                    </a:lnTo>
                    <a:lnTo>
                      <a:pt x="161" y="6"/>
                    </a:lnTo>
                    <a:lnTo>
                      <a:pt x="155" y="3"/>
                    </a:lnTo>
                    <a:lnTo>
                      <a:pt x="149" y="3"/>
                    </a:lnTo>
                    <a:lnTo>
                      <a:pt x="143" y="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2" name="Freeform 18"/>
              <p:cNvSpPr>
                <a:spLocks/>
              </p:cNvSpPr>
              <p:nvPr/>
            </p:nvSpPr>
            <p:spPr bwMode="auto">
              <a:xfrm>
                <a:off x="2574" y="3309"/>
                <a:ext cx="247" cy="24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92" y="3"/>
                  </a:cxn>
                  <a:cxn ang="0">
                    <a:pos x="76" y="9"/>
                  </a:cxn>
                  <a:cxn ang="0">
                    <a:pos x="60" y="18"/>
                  </a:cxn>
                  <a:cxn ang="0">
                    <a:pos x="45" y="29"/>
                  </a:cxn>
                  <a:cxn ang="0">
                    <a:pos x="33" y="40"/>
                  </a:cxn>
                  <a:cxn ang="0">
                    <a:pos x="21" y="54"/>
                  </a:cxn>
                  <a:cxn ang="0">
                    <a:pos x="12" y="70"/>
                  </a:cxn>
                  <a:cxn ang="0">
                    <a:pos x="6" y="87"/>
                  </a:cxn>
                  <a:cxn ang="0">
                    <a:pos x="2" y="104"/>
                  </a:cxn>
                  <a:cxn ang="0">
                    <a:pos x="0" y="124"/>
                  </a:cxn>
                  <a:cxn ang="0">
                    <a:pos x="2" y="142"/>
                  </a:cxn>
                  <a:cxn ang="0">
                    <a:pos x="6" y="160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3" y="207"/>
                  </a:cxn>
                  <a:cxn ang="0">
                    <a:pos x="45" y="219"/>
                  </a:cxn>
                  <a:cxn ang="0">
                    <a:pos x="60" y="230"/>
                  </a:cxn>
                  <a:cxn ang="0">
                    <a:pos x="76" y="237"/>
                  </a:cxn>
                  <a:cxn ang="0">
                    <a:pos x="92" y="243"/>
                  </a:cxn>
                  <a:cxn ang="0">
                    <a:pos x="112" y="246"/>
                  </a:cxn>
                  <a:cxn ang="0">
                    <a:pos x="130" y="247"/>
                  </a:cxn>
                  <a:cxn ang="0">
                    <a:pos x="149" y="244"/>
                  </a:cxn>
                  <a:cxn ang="0">
                    <a:pos x="167" y="240"/>
                  </a:cxn>
                  <a:cxn ang="0">
                    <a:pos x="183" y="233"/>
                  </a:cxn>
                  <a:cxn ang="0">
                    <a:pos x="198" y="222"/>
                  </a:cxn>
                  <a:cxn ang="0">
                    <a:pos x="212" y="210"/>
                  </a:cxn>
                  <a:cxn ang="0">
                    <a:pos x="224" y="197"/>
                  </a:cxn>
                  <a:cxn ang="0">
                    <a:pos x="232" y="182"/>
                  </a:cxn>
                  <a:cxn ang="0">
                    <a:pos x="240" y="166"/>
                  </a:cxn>
                  <a:cxn ang="0">
                    <a:pos x="244" y="148"/>
                  </a:cxn>
                  <a:cxn ang="0">
                    <a:pos x="247" y="130"/>
                  </a:cxn>
                  <a:cxn ang="0">
                    <a:pos x="247" y="110"/>
                  </a:cxn>
                  <a:cxn ang="0">
                    <a:pos x="243" y="93"/>
                  </a:cxn>
                  <a:cxn ang="0">
                    <a:pos x="238" y="76"/>
                  </a:cxn>
                  <a:cxn ang="0">
                    <a:pos x="229" y="60"/>
                  </a:cxn>
                  <a:cxn ang="0">
                    <a:pos x="219" y="45"/>
                  </a:cxn>
                  <a:cxn ang="0">
                    <a:pos x="207" y="31"/>
                  </a:cxn>
                  <a:cxn ang="0">
                    <a:pos x="192" y="21"/>
                  </a:cxn>
                  <a:cxn ang="0">
                    <a:pos x="177" y="12"/>
                  </a:cxn>
                  <a:cxn ang="0">
                    <a:pos x="161" y="6"/>
                  </a:cxn>
                  <a:cxn ang="0">
                    <a:pos x="143" y="2"/>
                  </a:cxn>
                  <a:cxn ang="0">
                    <a:pos x="124" y="0"/>
                  </a:cxn>
                </a:cxnLst>
                <a:rect l="0" t="0" r="r" b="b"/>
                <a:pathLst>
                  <a:path w="247" h="247">
                    <a:moveTo>
                      <a:pt x="124" y="0"/>
                    </a:moveTo>
                    <a:lnTo>
                      <a:pt x="118" y="0"/>
                    </a:lnTo>
                    <a:lnTo>
                      <a:pt x="112" y="0"/>
                    </a:lnTo>
                    <a:lnTo>
                      <a:pt x="106" y="2"/>
                    </a:lnTo>
                    <a:lnTo>
                      <a:pt x="98" y="3"/>
                    </a:lnTo>
                    <a:lnTo>
                      <a:pt x="92" y="3"/>
                    </a:lnTo>
                    <a:lnTo>
                      <a:pt x="87" y="6"/>
                    </a:lnTo>
                    <a:lnTo>
                      <a:pt x="82" y="8"/>
                    </a:lnTo>
                    <a:lnTo>
                      <a:pt x="76" y="9"/>
                    </a:lnTo>
                    <a:lnTo>
                      <a:pt x="70" y="12"/>
                    </a:lnTo>
                    <a:lnTo>
                      <a:pt x="66" y="15"/>
                    </a:lnTo>
                    <a:lnTo>
                      <a:pt x="60" y="18"/>
                    </a:lnTo>
                    <a:lnTo>
                      <a:pt x="55" y="21"/>
                    </a:lnTo>
                    <a:lnTo>
                      <a:pt x="51" y="24"/>
                    </a:lnTo>
                    <a:lnTo>
                      <a:pt x="45" y="29"/>
                    </a:lnTo>
                    <a:lnTo>
                      <a:pt x="40" y="31"/>
                    </a:lnTo>
                    <a:lnTo>
                      <a:pt x="36" y="36"/>
                    </a:lnTo>
                    <a:lnTo>
                      <a:pt x="33" y="40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11" y="76"/>
                    </a:lnTo>
                    <a:lnTo>
                      <a:pt x="8" y="81"/>
                    </a:lnTo>
                    <a:lnTo>
                      <a:pt x="6" y="87"/>
                    </a:lnTo>
                    <a:lnTo>
                      <a:pt x="5" y="93"/>
                    </a:lnTo>
                    <a:lnTo>
                      <a:pt x="3" y="99"/>
                    </a:lnTo>
                    <a:lnTo>
                      <a:pt x="2" y="104"/>
                    </a:lnTo>
                    <a:lnTo>
                      <a:pt x="2" y="110"/>
                    </a:lnTo>
                    <a:lnTo>
                      <a:pt x="0" y="118"/>
                    </a:lnTo>
                    <a:lnTo>
                      <a:pt x="0" y="124"/>
                    </a:lnTo>
                    <a:lnTo>
                      <a:pt x="0" y="130"/>
                    </a:lnTo>
                    <a:lnTo>
                      <a:pt x="2" y="136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5" y="155"/>
                    </a:lnTo>
                    <a:lnTo>
                      <a:pt x="6" y="160"/>
                    </a:lnTo>
                    <a:lnTo>
                      <a:pt x="8" y="166"/>
                    </a:lnTo>
                    <a:lnTo>
                      <a:pt x="11" y="171"/>
                    </a:lnTo>
                    <a:lnTo>
                      <a:pt x="12" y="177"/>
                    </a:lnTo>
                    <a:lnTo>
                      <a:pt x="15" y="182"/>
                    </a:lnTo>
                    <a:lnTo>
                      <a:pt x="18" y="188"/>
                    </a:lnTo>
                    <a:lnTo>
                      <a:pt x="21" y="192"/>
                    </a:lnTo>
                    <a:lnTo>
                      <a:pt x="25" y="197"/>
                    </a:lnTo>
                    <a:lnTo>
                      <a:pt x="28" y="203"/>
                    </a:lnTo>
                    <a:lnTo>
                      <a:pt x="33" y="207"/>
                    </a:lnTo>
                    <a:lnTo>
                      <a:pt x="36" y="210"/>
                    </a:lnTo>
                    <a:lnTo>
                      <a:pt x="40" y="215"/>
                    </a:lnTo>
                    <a:lnTo>
                      <a:pt x="45" y="219"/>
                    </a:lnTo>
                    <a:lnTo>
                      <a:pt x="51" y="222"/>
                    </a:lnTo>
                    <a:lnTo>
                      <a:pt x="55" y="227"/>
                    </a:lnTo>
                    <a:lnTo>
                      <a:pt x="60" y="230"/>
                    </a:lnTo>
                    <a:lnTo>
                      <a:pt x="66" y="233"/>
                    </a:lnTo>
                    <a:lnTo>
                      <a:pt x="70" y="236"/>
                    </a:lnTo>
                    <a:lnTo>
                      <a:pt x="76" y="237"/>
                    </a:lnTo>
                    <a:lnTo>
                      <a:pt x="82" y="240"/>
                    </a:lnTo>
                    <a:lnTo>
                      <a:pt x="87" y="241"/>
                    </a:lnTo>
                    <a:lnTo>
                      <a:pt x="92" y="243"/>
                    </a:lnTo>
                    <a:lnTo>
                      <a:pt x="98" y="244"/>
                    </a:lnTo>
                    <a:lnTo>
                      <a:pt x="106" y="246"/>
                    </a:lnTo>
                    <a:lnTo>
                      <a:pt x="112" y="246"/>
                    </a:lnTo>
                    <a:lnTo>
                      <a:pt x="118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7" y="246"/>
                    </a:lnTo>
                    <a:lnTo>
                      <a:pt x="143" y="246"/>
                    </a:lnTo>
                    <a:lnTo>
                      <a:pt x="149" y="244"/>
                    </a:lnTo>
                    <a:lnTo>
                      <a:pt x="155" y="243"/>
                    </a:lnTo>
                    <a:lnTo>
                      <a:pt x="161" y="241"/>
                    </a:lnTo>
                    <a:lnTo>
                      <a:pt x="167" y="240"/>
                    </a:lnTo>
                    <a:lnTo>
                      <a:pt x="171" y="237"/>
                    </a:lnTo>
                    <a:lnTo>
                      <a:pt x="177" y="236"/>
                    </a:lnTo>
                    <a:lnTo>
                      <a:pt x="183" y="233"/>
                    </a:lnTo>
                    <a:lnTo>
                      <a:pt x="188" y="230"/>
                    </a:lnTo>
                    <a:lnTo>
                      <a:pt x="192" y="227"/>
                    </a:lnTo>
                    <a:lnTo>
                      <a:pt x="198" y="222"/>
                    </a:lnTo>
                    <a:lnTo>
                      <a:pt x="203" y="219"/>
                    </a:lnTo>
                    <a:lnTo>
                      <a:pt x="207" y="215"/>
                    </a:lnTo>
                    <a:lnTo>
                      <a:pt x="212" y="210"/>
                    </a:lnTo>
                    <a:lnTo>
                      <a:pt x="215" y="207"/>
                    </a:lnTo>
                    <a:lnTo>
                      <a:pt x="219" y="203"/>
                    </a:lnTo>
                    <a:lnTo>
                      <a:pt x="224" y="197"/>
                    </a:lnTo>
                    <a:lnTo>
                      <a:pt x="227" y="192"/>
                    </a:lnTo>
                    <a:lnTo>
                      <a:pt x="229" y="188"/>
                    </a:lnTo>
                    <a:lnTo>
                      <a:pt x="232" y="182"/>
                    </a:lnTo>
                    <a:lnTo>
                      <a:pt x="235" y="177"/>
                    </a:lnTo>
                    <a:lnTo>
                      <a:pt x="238" y="171"/>
                    </a:lnTo>
                    <a:lnTo>
                      <a:pt x="240" y="166"/>
                    </a:lnTo>
                    <a:lnTo>
                      <a:pt x="241" y="160"/>
                    </a:lnTo>
                    <a:lnTo>
                      <a:pt x="243" y="155"/>
                    </a:lnTo>
                    <a:lnTo>
                      <a:pt x="244" y="148"/>
                    </a:lnTo>
                    <a:lnTo>
                      <a:pt x="246" y="142"/>
                    </a:lnTo>
                    <a:lnTo>
                      <a:pt x="247" y="136"/>
                    </a:lnTo>
                    <a:lnTo>
                      <a:pt x="247" y="130"/>
                    </a:lnTo>
                    <a:lnTo>
                      <a:pt x="247" y="124"/>
                    </a:lnTo>
                    <a:lnTo>
                      <a:pt x="247" y="118"/>
                    </a:lnTo>
                    <a:lnTo>
                      <a:pt x="247" y="110"/>
                    </a:lnTo>
                    <a:lnTo>
                      <a:pt x="246" y="104"/>
                    </a:lnTo>
                    <a:lnTo>
                      <a:pt x="244" y="99"/>
                    </a:lnTo>
                    <a:lnTo>
                      <a:pt x="243" y="93"/>
                    </a:lnTo>
                    <a:lnTo>
                      <a:pt x="241" y="87"/>
                    </a:lnTo>
                    <a:lnTo>
                      <a:pt x="240" y="81"/>
                    </a:lnTo>
                    <a:lnTo>
                      <a:pt x="238" y="76"/>
                    </a:lnTo>
                    <a:lnTo>
                      <a:pt x="235" y="70"/>
                    </a:lnTo>
                    <a:lnTo>
                      <a:pt x="232" y="64"/>
                    </a:lnTo>
                    <a:lnTo>
                      <a:pt x="229" y="60"/>
                    </a:lnTo>
                    <a:lnTo>
                      <a:pt x="227" y="54"/>
                    </a:lnTo>
                    <a:lnTo>
                      <a:pt x="224" y="49"/>
                    </a:lnTo>
                    <a:lnTo>
                      <a:pt x="219" y="45"/>
                    </a:lnTo>
                    <a:lnTo>
                      <a:pt x="215" y="40"/>
                    </a:lnTo>
                    <a:lnTo>
                      <a:pt x="212" y="36"/>
                    </a:lnTo>
                    <a:lnTo>
                      <a:pt x="207" y="31"/>
                    </a:lnTo>
                    <a:lnTo>
                      <a:pt x="203" y="29"/>
                    </a:lnTo>
                    <a:lnTo>
                      <a:pt x="198" y="24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3" y="15"/>
                    </a:lnTo>
                    <a:lnTo>
                      <a:pt x="177" y="12"/>
                    </a:lnTo>
                    <a:lnTo>
                      <a:pt x="171" y="9"/>
                    </a:lnTo>
                    <a:lnTo>
                      <a:pt x="167" y="8"/>
                    </a:lnTo>
                    <a:lnTo>
                      <a:pt x="161" y="6"/>
                    </a:lnTo>
                    <a:lnTo>
                      <a:pt x="155" y="3"/>
                    </a:lnTo>
                    <a:lnTo>
                      <a:pt x="149" y="3"/>
                    </a:lnTo>
                    <a:lnTo>
                      <a:pt x="143" y="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3" name="Freeform 19"/>
              <p:cNvSpPr>
                <a:spLocks/>
              </p:cNvSpPr>
              <p:nvPr/>
            </p:nvSpPr>
            <p:spPr bwMode="auto">
              <a:xfrm>
                <a:off x="3649" y="3095"/>
                <a:ext cx="248" cy="24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3" y="4"/>
                  </a:cxn>
                  <a:cxn ang="0">
                    <a:pos x="75" y="9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5" y="86"/>
                  </a:cxn>
                  <a:cxn ang="0">
                    <a:pos x="2" y="104"/>
                  </a:cxn>
                  <a:cxn ang="0">
                    <a:pos x="0" y="123"/>
                  </a:cxn>
                  <a:cxn ang="0">
                    <a:pos x="2" y="141"/>
                  </a:cxn>
                  <a:cxn ang="0">
                    <a:pos x="5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5" y="237"/>
                  </a:cxn>
                  <a:cxn ang="0">
                    <a:pos x="93" y="243"/>
                  </a:cxn>
                  <a:cxn ang="0">
                    <a:pos x="111" y="245"/>
                  </a:cxn>
                  <a:cxn ang="0">
                    <a:pos x="130" y="247"/>
                  </a:cxn>
                  <a:cxn ang="0">
                    <a:pos x="148" y="244"/>
                  </a:cxn>
                  <a:cxn ang="0">
                    <a:pos x="166" y="240"/>
                  </a:cxn>
                  <a:cxn ang="0">
                    <a:pos x="182" y="232"/>
                  </a:cxn>
                  <a:cxn ang="0">
                    <a:pos x="197" y="222"/>
                  </a:cxn>
                  <a:cxn ang="0">
                    <a:pos x="210" y="211"/>
                  </a:cxn>
                  <a:cxn ang="0">
                    <a:pos x="222" y="196"/>
                  </a:cxn>
                  <a:cxn ang="0">
                    <a:pos x="233" y="181"/>
                  </a:cxn>
                  <a:cxn ang="0">
                    <a:pos x="240" y="165"/>
                  </a:cxn>
                  <a:cxn ang="0">
                    <a:pos x="245" y="149"/>
                  </a:cxn>
                  <a:cxn ang="0">
                    <a:pos x="246" y="129"/>
                  </a:cxn>
                  <a:cxn ang="0">
                    <a:pos x="246" y="110"/>
                  </a:cxn>
                  <a:cxn ang="0">
                    <a:pos x="243" y="92"/>
                  </a:cxn>
                  <a:cxn ang="0">
                    <a:pos x="237" y="76"/>
                  </a:cxn>
                  <a:cxn ang="0">
                    <a:pos x="230" y="59"/>
                  </a:cxn>
                  <a:cxn ang="0">
                    <a:pos x="219" y="44"/>
                  </a:cxn>
                  <a:cxn ang="0">
                    <a:pos x="206" y="33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6"/>
                  </a:cxn>
                  <a:cxn ang="0">
                    <a:pos x="142" y="1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7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1"/>
                    </a:lnTo>
                    <a:lnTo>
                      <a:pt x="99" y="3"/>
                    </a:lnTo>
                    <a:lnTo>
                      <a:pt x="93" y="4"/>
                    </a:lnTo>
                    <a:lnTo>
                      <a:pt x="87" y="6"/>
                    </a:lnTo>
                    <a:lnTo>
                      <a:pt x="81" y="7"/>
                    </a:lnTo>
                    <a:lnTo>
                      <a:pt x="75" y="9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4"/>
                    </a:lnTo>
                    <a:lnTo>
                      <a:pt x="45" y="28"/>
                    </a:lnTo>
                    <a:lnTo>
                      <a:pt x="41" y="33"/>
                    </a:lnTo>
                    <a:lnTo>
                      <a:pt x="36" y="35"/>
                    </a:lnTo>
                    <a:lnTo>
                      <a:pt x="32" y="40"/>
                    </a:lnTo>
                    <a:lnTo>
                      <a:pt x="29" y="44"/>
                    </a:lnTo>
                    <a:lnTo>
                      <a:pt x="24" y="49"/>
                    </a:lnTo>
                    <a:lnTo>
                      <a:pt x="21" y="55"/>
                    </a:lnTo>
                    <a:lnTo>
                      <a:pt x="18" y="59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9" y="76"/>
                    </a:lnTo>
                    <a:lnTo>
                      <a:pt x="8" y="80"/>
                    </a:lnTo>
                    <a:lnTo>
                      <a:pt x="5" y="86"/>
                    </a:lnTo>
                    <a:lnTo>
                      <a:pt x="3" y="92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0" y="110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2" y="141"/>
                    </a:lnTo>
                    <a:lnTo>
                      <a:pt x="2" y="149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8" y="165"/>
                    </a:lnTo>
                    <a:lnTo>
                      <a:pt x="9" y="171"/>
                    </a:lnTo>
                    <a:lnTo>
                      <a:pt x="12" y="177"/>
                    </a:lnTo>
                    <a:lnTo>
                      <a:pt x="15" y="181"/>
                    </a:lnTo>
                    <a:lnTo>
                      <a:pt x="18" y="187"/>
                    </a:lnTo>
                    <a:lnTo>
                      <a:pt x="21" y="192"/>
                    </a:lnTo>
                    <a:lnTo>
                      <a:pt x="24" y="196"/>
                    </a:lnTo>
                    <a:lnTo>
                      <a:pt x="29" y="202"/>
                    </a:lnTo>
                    <a:lnTo>
                      <a:pt x="32" y="207"/>
                    </a:lnTo>
                    <a:lnTo>
                      <a:pt x="36" y="211"/>
                    </a:lnTo>
                    <a:lnTo>
                      <a:pt x="41" y="214"/>
                    </a:lnTo>
                    <a:lnTo>
                      <a:pt x="45" y="219"/>
                    </a:lnTo>
                    <a:lnTo>
                      <a:pt x="50" y="222"/>
                    </a:lnTo>
                    <a:lnTo>
                      <a:pt x="54" y="226"/>
                    </a:lnTo>
                    <a:lnTo>
                      <a:pt x="60" y="229"/>
                    </a:lnTo>
                    <a:lnTo>
                      <a:pt x="64" y="232"/>
                    </a:lnTo>
                    <a:lnTo>
                      <a:pt x="70" y="235"/>
                    </a:lnTo>
                    <a:lnTo>
                      <a:pt x="75" y="237"/>
                    </a:lnTo>
                    <a:lnTo>
                      <a:pt x="81" y="240"/>
                    </a:lnTo>
                    <a:lnTo>
                      <a:pt x="87" y="241"/>
                    </a:lnTo>
                    <a:lnTo>
                      <a:pt x="93" y="243"/>
                    </a:lnTo>
                    <a:lnTo>
                      <a:pt x="99" y="244"/>
                    </a:lnTo>
                    <a:lnTo>
                      <a:pt x="105" y="245"/>
                    </a:lnTo>
                    <a:lnTo>
                      <a:pt x="111" y="245"/>
                    </a:lnTo>
                    <a:lnTo>
                      <a:pt x="117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6" y="245"/>
                    </a:lnTo>
                    <a:lnTo>
                      <a:pt x="142" y="245"/>
                    </a:lnTo>
                    <a:lnTo>
                      <a:pt x="148" y="244"/>
                    </a:lnTo>
                    <a:lnTo>
                      <a:pt x="154" y="243"/>
                    </a:lnTo>
                    <a:lnTo>
                      <a:pt x="160" y="241"/>
                    </a:lnTo>
                    <a:lnTo>
                      <a:pt x="166" y="240"/>
                    </a:lnTo>
                    <a:lnTo>
                      <a:pt x="172" y="237"/>
                    </a:lnTo>
                    <a:lnTo>
                      <a:pt x="178" y="235"/>
                    </a:lnTo>
                    <a:lnTo>
                      <a:pt x="182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7" y="222"/>
                    </a:lnTo>
                    <a:lnTo>
                      <a:pt x="201" y="219"/>
                    </a:lnTo>
                    <a:lnTo>
                      <a:pt x="206" y="214"/>
                    </a:lnTo>
                    <a:lnTo>
                      <a:pt x="210" y="211"/>
                    </a:lnTo>
                    <a:lnTo>
                      <a:pt x="215" y="207"/>
                    </a:lnTo>
                    <a:lnTo>
                      <a:pt x="219" y="202"/>
                    </a:lnTo>
                    <a:lnTo>
                      <a:pt x="222" y="196"/>
                    </a:lnTo>
                    <a:lnTo>
                      <a:pt x="225" y="192"/>
                    </a:lnTo>
                    <a:lnTo>
                      <a:pt x="230" y="187"/>
                    </a:lnTo>
                    <a:lnTo>
                      <a:pt x="233" y="181"/>
                    </a:lnTo>
                    <a:lnTo>
                      <a:pt x="234" y="177"/>
                    </a:lnTo>
                    <a:lnTo>
                      <a:pt x="237" y="171"/>
                    </a:lnTo>
                    <a:lnTo>
                      <a:pt x="240" y="165"/>
                    </a:lnTo>
                    <a:lnTo>
                      <a:pt x="242" y="161"/>
                    </a:lnTo>
                    <a:lnTo>
                      <a:pt x="243" y="155"/>
                    </a:lnTo>
                    <a:lnTo>
                      <a:pt x="245" y="149"/>
                    </a:lnTo>
                    <a:lnTo>
                      <a:pt x="246" y="141"/>
                    </a:lnTo>
                    <a:lnTo>
                      <a:pt x="246" y="135"/>
                    </a:lnTo>
                    <a:lnTo>
                      <a:pt x="246" y="129"/>
                    </a:lnTo>
                    <a:lnTo>
                      <a:pt x="248" y="123"/>
                    </a:lnTo>
                    <a:lnTo>
                      <a:pt x="246" y="117"/>
                    </a:lnTo>
                    <a:lnTo>
                      <a:pt x="246" y="110"/>
                    </a:lnTo>
                    <a:lnTo>
                      <a:pt x="246" y="104"/>
                    </a:lnTo>
                    <a:lnTo>
                      <a:pt x="245" y="98"/>
                    </a:lnTo>
                    <a:lnTo>
                      <a:pt x="243" y="92"/>
                    </a:lnTo>
                    <a:lnTo>
                      <a:pt x="242" y="86"/>
                    </a:lnTo>
                    <a:lnTo>
                      <a:pt x="240" y="80"/>
                    </a:lnTo>
                    <a:lnTo>
                      <a:pt x="237" y="76"/>
                    </a:lnTo>
                    <a:lnTo>
                      <a:pt x="234" y="70"/>
                    </a:lnTo>
                    <a:lnTo>
                      <a:pt x="233" y="64"/>
                    </a:lnTo>
                    <a:lnTo>
                      <a:pt x="230" y="59"/>
                    </a:lnTo>
                    <a:lnTo>
                      <a:pt x="225" y="55"/>
                    </a:lnTo>
                    <a:lnTo>
                      <a:pt x="222" y="49"/>
                    </a:lnTo>
                    <a:lnTo>
                      <a:pt x="219" y="44"/>
                    </a:lnTo>
                    <a:lnTo>
                      <a:pt x="215" y="40"/>
                    </a:lnTo>
                    <a:lnTo>
                      <a:pt x="210" y="35"/>
                    </a:lnTo>
                    <a:lnTo>
                      <a:pt x="206" y="33"/>
                    </a:lnTo>
                    <a:lnTo>
                      <a:pt x="201" y="28"/>
                    </a:lnTo>
                    <a:lnTo>
                      <a:pt x="197" y="24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0" y="6"/>
                    </a:lnTo>
                    <a:lnTo>
                      <a:pt x="154" y="4"/>
                    </a:lnTo>
                    <a:lnTo>
                      <a:pt x="148" y="3"/>
                    </a:lnTo>
                    <a:lnTo>
                      <a:pt x="142" y="1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4" name="Freeform 20"/>
              <p:cNvSpPr>
                <a:spLocks/>
              </p:cNvSpPr>
              <p:nvPr/>
            </p:nvSpPr>
            <p:spPr bwMode="auto">
              <a:xfrm>
                <a:off x="3649" y="3095"/>
                <a:ext cx="248" cy="24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3" y="4"/>
                  </a:cxn>
                  <a:cxn ang="0">
                    <a:pos x="75" y="9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2" y="40"/>
                  </a:cxn>
                  <a:cxn ang="0">
                    <a:pos x="21" y="55"/>
                  </a:cxn>
                  <a:cxn ang="0">
                    <a:pos x="12" y="70"/>
                  </a:cxn>
                  <a:cxn ang="0">
                    <a:pos x="5" y="86"/>
                  </a:cxn>
                  <a:cxn ang="0">
                    <a:pos x="2" y="104"/>
                  </a:cxn>
                  <a:cxn ang="0">
                    <a:pos x="0" y="123"/>
                  </a:cxn>
                  <a:cxn ang="0">
                    <a:pos x="2" y="141"/>
                  </a:cxn>
                  <a:cxn ang="0">
                    <a:pos x="5" y="161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7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5" y="237"/>
                  </a:cxn>
                  <a:cxn ang="0">
                    <a:pos x="93" y="243"/>
                  </a:cxn>
                  <a:cxn ang="0">
                    <a:pos x="111" y="245"/>
                  </a:cxn>
                  <a:cxn ang="0">
                    <a:pos x="130" y="247"/>
                  </a:cxn>
                  <a:cxn ang="0">
                    <a:pos x="148" y="244"/>
                  </a:cxn>
                  <a:cxn ang="0">
                    <a:pos x="166" y="240"/>
                  </a:cxn>
                  <a:cxn ang="0">
                    <a:pos x="182" y="232"/>
                  </a:cxn>
                  <a:cxn ang="0">
                    <a:pos x="197" y="222"/>
                  </a:cxn>
                  <a:cxn ang="0">
                    <a:pos x="210" y="211"/>
                  </a:cxn>
                  <a:cxn ang="0">
                    <a:pos x="222" y="196"/>
                  </a:cxn>
                  <a:cxn ang="0">
                    <a:pos x="233" y="181"/>
                  </a:cxn>
                  <a:cxn ang="0">
                    <a:pos x="240" y="165"/>
                  </a:cxn>
                  <a:cxn ang="0">
                    <a:pos x="245" y="149"/>
                  </a:cxn>
                  <a:cxn ang="0">
                    <a:pos x="246" y="129"/>
                  </a:cxn>
                  <a:cxn ang="0">
                    <a:pos x="246" y="110"/>
                  </a:cxn>
                  <a:cxn ang="0">
                    <a:pos x="243" y="92"/>
                  </a:cxn>
                  <a:cxn ang="0">
                    <a:pos x="237" y="76"/>
                  </a:cxn>
                  <a:cxn ang="0">
                    <a:pos x="230" y="59"/>
                  </a:cxn>
                  <a:cxn ang="0">
                    <a:pos x="219" y="44"/>
                  </a:cxn>
                  <a:cxn ang="0">
                    <a:pos x="206" y="33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6"/>
                  </a:cxn>
                  <a:cxn ang="0">
                    <a:pos x="142" y="1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7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1"/>
                    </a:lnTo>
                    <a:lnTo>
                      <a:pt x="99" y="3"/>
                    </a:lnTo>
                    <a:lnTo>
                      <a:pt x="93" y="4"/>
                    </a:lnTo>
                    <a:lnTo>
                      <a:pt x="87" y="6"/>
                    </a:lnTo>
                    <a:lnTo>
                      <a:pt x="81" y="7"/>
                    </a:lnTo>
                    <a:lnTo>
                      <a:pt x="75" y="9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4"/>
                    </a:lnTo>
                    <a:lnTo>
                      <a:pt x="45" y="28"/>
                    </a:lnTo>
                    <a:lnTo>
                      <a:pt x="41" y="33"/>
                    </a:lnTo>
                    <a:lnTo>
                      <a:pt x="36" y="35"/>
                    </a:lnTo>
                    <a:lnTo>
                      <a:pt x="32" y="40"/>
                    </a:lnTo>
                    <a:lnTo>
                      <a:pt x="29" y="44"/>
                    </a:lnTo>
                    <a:lnTo>
                      <a:pt x="24" y="49"/>
                    </a:lnTo>
                    <a:lnTo>
                      <a:pt x="21" y="55"/>
                    </a:lnTo>
                    <a:lnTo>
                      <a:pt x="18" y="59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9" y="76"/>
                    </a:lnTo>
                    <a:lnTo>
                      <a:pt x="8" y="80"/>
                    </a:lnTo>
                    <a:lnTo>
                      <a:pt x="5" y="86"/>
                    </a:lnTo>
                    <a:lnTo>
                      <a:pt x="3" y="92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0" y="110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2" y="141"/>
                    </a:lnTo>
                    <a:lnTo>
                      <a:pt x="2" y="149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8" y="165"/>
                    </a:lnTo>
                    <a:lnTo>
                      <a:pt x="9" y="171"/>
                    </a:lnTo>
                    <a:lnTo>
                      <a:pt x="12" y="177"/>
                    </a:lnTo>
                    <a:lnTo>
                      <a:pt x="15" y="181"/>
                    </a:lnTo>
                    <a:lnTo>
                      <a:pt x="18" y="187"/>
                    </a:lnTo>
                    <a:lnTo>
                      <a:pt x="21" y="192"/>
                    </a:lnTo>
                    <a:lnTo>
                      <a:pt x="24" y="196"/>
                    </a:lnTo>
                    <a:lnTo>
                      <a:pt x="29" y="202"/>
                    </a:lnTo>
                    <a:lnTo>
                      <a:pt x="32" y="207"/>
                    </a:lnTo>
                    <a:lnTo>
                      <a:pt x="36" y="211"/>
                    </a:lnTo>
                    <a:lnTo>
                      <a:pt x="41" y="214"/>
                    </a:lnTo>
                    <a:lnTo>
                      <a:pt x="45" y="219"/>
                    </a:lnTo>
                    <a:lnTo>
                      <a:pt x="50" y="222"/>
                    </a:lnTo>
                    <a:lnTo>
                      <a:pt x="54" y="226"/>
                    </a:lnTo>
                    <a:lnTo>
                      <a:pt x="60" y="229"/>
                    </a:lnTo>
                    <a:lnTo>
                      <a:pt x="64" y="232"/>
                    </a:lnTo>
                    <a:lnTo>
                      <a:pt x="70" y="235"/>
                    </a:lnTo>
                    <a:lnTo>
                      <a:pt x="75" y="237"/>
                    </a:lnTo>
                    <a:lnTo>
                      <a:pt x="81" y="240"/>
                    </a:lnTo>
                    <a:lnTo>
                      <a:pt x="87" y="241"/>
                    </a:lnTo>
                    <a:lnTo>
                      <a:pt x="93" y="243"/>
                    </a:lnTo>
                    <a:lnTo>
                      <a:pt x="99" y="244"/>
                    </a:lnTo>
                    <a:lnTo>
                      <a:pt x="105" y="245"/>
                    </a:lnTo>
                    <a:lnTo>
                      <a:pt x="111" y="245"/>
                    </a:lnTo>
                    <a:lnTo>
                      <a:pt x="117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6" y="245"/>
                    </a:lnTo>
                    <a:lnTo>
                      <a:pt x="142" y="245"/>
                    </a:lnTo>
                    <a:lnTo>
                      <a:pt x="148" y="244"/>
                    </a:lnTo>
                    <a:lnTo>
                      <a:pt x="154" y="243"/>
                    </a:lnTo>
                    <a:lnTo>
                      <a:pt x="160" y="241"/>
                    </a:lnTo>
                    <a:lnTo>
                      <a:pt x="166" y="240"/>
                    </a:lnTo>
                    <a:lnTo>
                      <a:pt x="172" y="237"/>
                    </a:lnTo>
                    <a:lnTo>
                      <a:pt x="178" y="235"/>
                    </a:lnTo>
                    <a:lnTo>
                      <a:pt x="182" y="232"/>
                    </a:lnTo>
                    <a:lnTo>
                      <a:pt x="188" y="229"/>
                    </a:lnTo>
                    <a:lnTo>
                      <a:pt x="192" y="226"/>
                    </a:lnTo>
                    <a:lnTo>
                      <a:pt x="197" y="222"/>
                    </a:lnTo>
                    <a:lnTo>
                      <a:pt x="201" y="219"/>
                    </a:lnTo>
                    <a:lnTo>
                      <a:pt x="206" y="214"/>
                    </a:lnTo>
                    <a:lnTo>
                      <a:pt x="210" y="211"/>
                    </a:lnTo>
                    <a:lnTo>
                      <a:pt x="215" y="207"/>
                    </a:lnTo>
                    <a:lnTo>
                      <a:pt x="219" y="202"/>
                    </a:lnTo>
                    <a:lnTo>
                      <a:pt x="222" y="196"/>
                    </a:lnTo>
                    <a:lnTo>
                      <a:pt x="225" y="192"/>
                    </a:lnTo>
                    <a:lnTo>
                      <a:pt x="230" y="187"/>
                    </a:lnTo>
                    <a:lnTo>
                      <a:pt x="233" y="181"/>
                    </a:lnTo>
                    <a:lnTo>
                      <a:pt x="234" y="177"/>
                    </a:lnTo>
                    <a:lnTo>
                      <a:pt x="237" y="171"/>
                    </a:lnTo>
                    <a:lnTo>
                      <a:pt x="240" y="165"/>
                    </a:lnTo>
                    <a:lnTo>
                      <a:pt x="242" y="161"/>
                    </a:lnTo>
                    <a:lnTo>
                      <a:pt x="243" y="155"/>
                    </a:lnTo>
                    <a:lnTo>
                      <a:pt x="245" y="149"/>
                    </a:lnTo>
                    <a:lnTo>
                      <a:pt x="246" y="141"/>
                    </a:lnTo>
                    <a:lnTo>
                      <a:pt x="246" y="135"/>
                    </a:lnTo>
                    <a:lnTo>
                      <a:pt x="246" y="129"/>
                    </a:lnTo>
                    <a:lnTo>
                      <a:pt x="248" y="123"/>
                    </a:lnTo>
                    <a:lnTo>
                      <a:pt x="246" y="117"/>
                    </a:lnTo>
                    <a:lnTo>
                      <a:pt x="246" y="110"/>
                    </a:lnTo>
                    <a:lnTo>
                      <a:pt x="246" y="104"/>
                    </a:lnTo>
                    <a:lnTo>
                      <a:pt x="245" y="98"/>
                    </a:lnTo>
                    <a:lnTo>
                      <a:pt x="243" y="92"/>
                    </a:lnTo>
                    <a:lnTo>
                      <a:pt x="242" y="86"/>
                    </a:lnTo>
                    <a:lnTo>
                      <a:pt x="240" y="80"/>
                    </a:lnTo>
                    <a:lnTo>
                      <a:pt x="237" y="76"/>
                    </a:lnTo>
                    <a:lnTo>
                      <a:pt x="234" y="70"/>
                    </a:lnTo>
                    <a:lnTo>
                      <a:pt x="233" y="64"/>
                    </a:lnTo>
                    <a:lnTo>
                      <a:pt x="230" y="59"/>
                    </a:lnTo>
                    <a:lnTo>
                      <a:pt x="225" y="55"/>
                    </a:lnTo>
                    <a:lnTo>
                      <a:pt x="222" y="49"/>
                    </a:lnTo>
                    <a:lnTo>
                      <a:pt x="219" y="44"/>
                    </a:lnTo>
                    <a:lnTo>
                      <a:pt x="215" y="40"/>
                    </a:lnTo>
                    <a:lnTo>
                      <a:pt x="210" y="35"/>
                    </a:lnTo>
                    <a:lnTo>
                      <a:pt x="206" y="33"/>
                    </a:lnTo>
                    <a:lnTo>
                      <a:pt x="201" y="28"/>
                    </a:lnTo>
                    <a:lnTo>
                      <a:pt x="197" y="24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0" y="6"/>
                    </a:lnTo>
                    <a:lnTo>
                      <a:pt x="154" y="4"/>
                    </a:lnTo>
                    <a:lnTo>
                      <a:pt x="148" y="3"/>
                    </a:lnTo>
                    <a:lnTo>
                      <a:pt x="142" y="1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5" name="Freeform 21"/>
              <p:cNvSpPr>
                <a:spLocks/>
              </p:cNvSpPr>
              <p:nvPr/>
            </p:nvSpPr>
            <p:spPr bwMode="auto">
              <a:xfrm>
                <a:off x="3649" y="3416"/>
                <a:ext cx="248" cy="246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3" y="3"/>
                  </a:cxn>
                  <a:cxn ang="0">
                    <a:pos x="75" y="9"/>
                  </a:cxn>
                  <a:cxn ang="0">
                    <a:pos x="60" y="18"/>
                  </a:cxn>
                  <a:cxn ang="0">
                    <a:pos x="45" y="27"/>
                  </a:cxn>
                  <a:cxn ang="0">
                    <a:pos x="32" y="41"/>
                  </a:cxn>
                  <a:cxn ang="0">
                    <a:pos x="21" y="54"/>
                  </a:cxn>
                  <a:cxn ang="0">
                    <a:pos x="12" y="70"/>
                  </a:cxn>
                  <a:cxn ang="0">
                    <a:pos x="5" y="87"/>
                  </a:cxn>
                  <a:cxn ang="0">
                    <a:pos x="2" y="105"/>
                  </a:cxn>
                  <a:cxn ang="0">
                    <a:pos x="0" y="123"/>
                  </a:cxn>
                  <a:cxn ang="0">
                    <a:pos x="2" y="142"/>
                  </a:cxn>
                  <a:cxn ang="0">
                    <a:pos x="5" y="160"/>
                  </a:cxn>
                  <a:cxn ang="0">
                    <a:pos x="12" y="176"/>
                  </a:cxn>
                  <a:cxn ang="0">
                    <a:pos x="21" y="193"/>
                  </a:cxn>
                  <a:cxn ang="0">
                    <a:pos x="32" y="206"/>
                  </a:cxn>
                  <a:cxn ang="0">
                    <a:pos x="45" y="218"/>
                  </a:cxn>
                  <a:cxn ang="0">
                    <a:pos x="60" y="228"/>
                  </a:cxn>
                  <a:cxn ang="0">
                    <a:pos x="75" y="237"/>
                  </a:cxn>
                  <a:cxn ang="0">
                    <a:pos x="93" y="243"/>
                  </a:cxn>
                  <a:cxn ang="0">
                    <a:pos x="111" y="246"/>
                  </a:cxn>
                  <a:cxn ang="0">
                    <a:pos x="130" y="246"/>
                  </a:cxn>
                  <a:cxn ang="0">
                    <a:pos x="148" y="245"/>
                  </a:cxn>
                  <a:cxn ang="0">
                    <a:pos x="166" y="239"/>
                  </a:cxn>
                  <a:cxn ang="0">
                    <a:pos x="182" y="231"/>
                  </a:cxn>
                  <a:cxn ang="0">
                    <a:pos x="197" y="222"/>
                  </a:cxn>
                  <a:cxn ang="0">
                    <a:pos x="210" y="210"/>
                  </a:cxn>
                  <a:cxn ang="0">
                    <a:pos x="222" y="197"/>
                  </a:cxn>
                  <a:cxn ang="0">
                    <a:pos x="233" y="182"/>
                  </a:cxn>
                  <a:cxn ang="0">
                    <a:pos x="240" y="166"/>
                  </a:cxn>
                  <a:cxn ang="0">
                    <a:pos x="245" y="148"/>
                  </a:cxn>
                  <a:cxn ang="0">
                    <a:pos x="246" y="130"/>
                  </a:cxn>
                  <a:cxn ang="0">
                    <a:pos x="246" y="111"/>
                  </a:cxn>
                  <a:cxn ang="0">
                    <a:pos x="243" y="93"/>
                  </a:cxn>
                  <a:cxn ang="0">
                    <a:pos x="237" y="75"/>
                  </a:cxn>
                  <a:cxn ang="0">
                    <a:pos x="230" y="60"/>
                  </a:cxn>
                  <a:cxn ang="0">
                    <a:pos x="219" y="45"/>
                  </a:cxn>
                  <a:cxn ang="0">
                    <a:pos x="206" y="32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5"/>
                  </a:cxn>
                  <a:cxn ang="0">
                    <a:pos x="142" y="0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6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0"/>
                    </a:lnTo>
                    <a:lnTo>
                      <a:pt x="99" y="2"/>
                    </a:lnTo>
                    <a:lnTo>
                      <a:pt x="93" y="3"/>
                    </a:lnTo>
                    <a:lnTo>
                      <a:pt x="87" y="5"/>
                    </a:lnTo>
                    <a:lnTo>
                      <a:pt x="81" y="8"/>
                    </a:lnTo>
                    <a:lnTo>
                      <a:pt x="75" y="9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4"/>
                    </a:lnTo>
                    <a:lnTo>
                      <a:pt x="45" y="27"/>
                    </a:lnTo>
                    <a:lnTo>
                      <a:pt x="41" y="32"/>
                    </a:lnTo>
                    <a:lnTo>
                      <a:pt x="36" y="36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4" y="50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9" y="75"/>
                    </a:lnTo>
                    <a:lnTo>
                      <a:pt x="8" y="81"/>
                    </a:lnTo>
                    <a:lnTo>
                      <a:pt x="5" y="87"/>
                    </a:lnTo>
                    <a:lnTo>
                      <a:pt x="3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8" y="166"/>
                    </a:lnTo>
                    <a:lnTo>
                      <a:pt x="9" y="172"/>
                    </a:lnTo>
                    <a:lnTo>
                      <a:pt x="12" y="176"/>
                    </a:lnTo>
                    <a:lnTo>
                      <a:pt x="15" y="182"/>
                    </a:lnTo>
                    <a:lnTo>
                      <a:pt x="18" y="187"/>
                    </a:lnTo>
                    <a:lnTo>
                      <a:pt x="21" y="193"/>
                    </a:lnTo>
                    <a:lnTo>
                      <a:pt x="24" y="197"/>
                    </a:lnTo>
                    <a:lnTo>
                      <a:pt x="29" y="202"/>
                    </a:lnTo>
                    <a:lnTo>
                      <a:pt x="32" y="206"/>
                    </a:lnTo>
                    <a:lnTo>
                      <a:pt x="36" y="210"/>
                    </a:lnTo>
                    <a:lnTo>
                      <a:pt x="41" y="215"/>
                    </a:lnTo>
                    <a:lnTo>
                      <a:pt x="45" y="218"/>
                    </a:lnTo>
                    <a:lnTo>
                      <a:pt x="50" y="222"/>
                    </a:lnTo>
                    <a:lnTo>
                      <a:pt x="54" y="225"/>
                    </a:lnTo>
                    <a:lnTo>
                      <a:pt x="60" y="228"/>
                    </a:lnTo>
                    <a:lnTo>
                      <a:pt x="64" y="231"/>
                    </a:lnTo>
                    <a:lnTo>
                      <a:pt x="70" y="234"/>
                    </a:lnTo>
                    <a:lnTo>
                      <a:pt x="75" y="237"/>
                    </a:lnTo>
                    <a:lnTo>
                      <a:pt x="81" y="239"/>
                    </a:lnTo>
                    <a:lnTo>
                      <a:pt x="87" y="242"/>
                    </a:lnTo>
                    <a:lnTo>
                      <a:pt x="93" y="243"/>
                    </a:lnTo>
                    <a:lnTo>
                      <a:pt x="99" y="245"/>
                    </a:lnTo>
                    <a:lnTo>
                      <a:pt x="105" y="245"/>
                    </a:lnTo>
                    <a:lnTo>
                      <a:pt x="111" y="246"/>
                    </a:lnTo>
                    <a:lnTo>
                      <a:pt x="117" y="246"/>
                    </a:lnTo>
                    <a:lnTo>
                      <a:pt x="124" y="246"/>
                    </a:lnTo>
                    <a:lnTo>
                      <a:pt x="130" y="246"/>
                    </a:lnTo>
                    <a:lnTo>
                      <a:pt x="136" y="246"/>
                    </a:lnTo>
                    <a:lnTo>
                      <a:pt x="142" y="245"/>
                    </a:lnTo>
                    <a:lnTo>
                      <a:pt x="148" y="245"/>
                    </a:lnTo>
                    <a:lnTo>
                      <a:pt x="154" y="243"/>
                    </a:lnTo>
                    <a:lnTo>
                      <a:pt x="160" y="242"/>
                    </a:lnTo>
                    <a:lnTo>
                      <a:pt x="166" y="239"/>
                    </a:lnTo>
                    <a:lnTo>
                      <a:pt x="172" y="237"/>
                    </a:lnTo>
                    <a:lnTo>
                      <a:pt x="178" y="234"/>
                    </a:lnTo>
                    <a:lnTo>
                      <a:pt x="182" y="231"/>
                    </a:lnTo>
                    <a:lnTo>
                      <a:pt x="188" y="228"/>
                    </a:lnTo>
                    <a:lnTo>
                      <a:pt x="192" y="225"/>
                    </a:lnTo>
                    <a:lnTo>
                      <a:pt x="197" y="222"/>
                    </a:lnTo>
                    <a:lnTo>
                      <a:pt x="201" y="218"/>
                    </a:lnTo>
                    <a:lnTo>
                      <a:pt x="206" y="215"/>
                    </a:lnTo>
                    <a:lnTo>
                      <a:pt x="210" y="210"/>
                    </a:lnTo>
                    <a:lnTo>
                      <a:pt x="215" y="206"/>
                    </a:lnTo>
                    <a:lnTo>
                      <a:pt x="219" y="202"/>
                    </a:lnTo>
                    <a:lnTo>
                      <a:pt x="222" y="197"/>
                    </a:lnTo>
                    <a:lnTo>
                      <a:pt x="225" y="193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4" y="176"/>
                    </a:lnTo>
                    <a:lnTo>
                      <a:pt x="237" y="172"/>
                    </a:lnTo>
                    <a:lnTo>
                      <a:pt x="240" y="166"/>
                    </a:lnTo>
                    <a:lnTo>
                      <a:pt x="242" y="160"/>
                    </a:lnTo>
                    <a:lnTo>
                      <a:pt x="243" y="154"/>
                    </a:lnTo>
                    <a:lnTo>
                      <a:pt x="245" y="148"/>
                    </a:lnTo>
                    <a:lnTo>
                      <a:pt x="246" y="142"/>
                    </a:lnTo>
                    <a:lnTo>
                      <a:pt x="246" y="136"/>
                    </a:lnTo>
                    <a:lnTo>
                      <a:pt x="246" y="130"/>
                    </a:lnTo>
                    <a:lnTo>
                      <a:pt x="248" y="123"/>
                    </a:lnTo>
                    <a:lnTo>
                      <a:pt x="246" y="117"/>
                    </a:lnTo>
                    <a:lnTo>
                      <a:pt x="246" y="111"/>
                    </a:lnTo>
                    <a:lnTo>
                      <a:pt x="246" y="105"/>
                    </a:lnTo>
                    <a:lnTo>
                      <a:pt x="245" y="99"/>
                    </a:lnTo>
                    <a:lnTo>
                      <a:pt x="243" y="93"/>
                    </a:lnTo>
                    <a:lnTo>
                      <a:pt x="242" y="87"/>
                    </a:lnTo>
                    <a:lnTo>
                      <a:pt x="240" y="81"/>
                    </a:lnTo>
                    <a:lnTo>
                      <a:pt x="237" y="75"/>
                    </a:lnTo>
                    <a:lnTo>
                      <a:pt x="234" y="70"/>
                    </a:lnTo>
                    <a:lnTo>
                      <a:pt x="233" y="64"/>
                    </a:lnTo>
                    <a:lnTo>
                      <a:pt x="230" y="60"/>
                    </a:lnTo>
                    <a:lnTo>
                      <a:pt x="225" y="54"/>
                    </a:lnTo>
                    <a:lnTo>
                      <a:pt x="222" y="50"/>
                    </a:lnTo>
                    <a:lnTo>
                      <a:pt x="219" y="45"/>
                    </a:lnTo>
                    <a:lnTo>
                      <a:pt x="215" y="41"/>
                    </a:lnTo>
                    <a:lnTo>
                      <a:pt x="210" y="36"/>
                    </a:lnTo>
                    <a:lnTo>
                      <a:pt x="206" y="32"/>
                    </a:lnTo>
                    <a:lnTo>
                      <a:pt x="201" y="27"/>
                    </a:lnTo>
                    <a:lnTo>
                      <a:pt x="197" y="24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9"/>
                    </a:lnTo>
                    <a:lnTo>
                      <a:pt x="166" y="8"/>
                    </a:lnTo>
                    <a:lnTo>
                      <a:pt x="160" y="5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6" name="Freeform 22"/>
              <p:cNvSpPr>
                <a:spLocks/>
              </p:cNvSpPr>
              <p:nvPr/>
            </p:nvSpPr>
            <p:spPr bwMode="auto">
              <a:xfrm>
                <a:off x="3649" y="3416"/>
                <a:ext cx="248" cy="246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3" y="3"/>
                  </a:cxn>
                  <a:cxn ang="0">
                    <a:pos x="75" y="9"/>
                  </a:cxn>
                  <a:cxn ang="0">
                    <a:pos x="60" y="18"/>
                  </a:cxn>
                  <a:cxn ang="0">
                    <a:pos x="45" y="27"/>
                  </a:cxn>
                  <a:cxn ang="0">
                    <a:pos x="32" y="41"/>
                  </a:cxn>
                  <a:cxn ang="0">
                    <a:pos x="21" y="54"/>
                  </a:cxn>
                  <a:cxn ang="0">
                    <a:pos x="12" y="70"/>
                  </a:cxn>
                  <a:cxn ang="0">
                    <a:pos x="5" y="87"/>
                  </a:cxn>
                  <a:cxn ang="0">
                    <a:pos x="2" y="105"/>
                  </a:cxn>
                  <a:cxn ang="0">
                    <a:pos x="0" y="123"/>
                  </a:cxn>
                  <a:cxn ang="0">
                    <a:pos x="2" y="142"/>
                  </a:cxn>
                  <a:cxn ang="0">
                    <a:pos x="5" y="160"/>
                  </a:cxn>
                  <a:cxn ang="0">
                    <a:pos x="12" y="176"/>
                  </a:cxn>
                  <a:cxn ang="0">
                    <a:pos x="21" y="193"/>
                  </a:cxn>
                  <a:cxn ang="0">
                    <a:pos x="32" y="206"/>
                  </a:cxn>
                  <a:cxn ang="0">
                    <a:pos x="45" y="218"/>
                  </a:cxn>
                  <a:cxn ang="0">
                    <a:pos x="60" y="228"/>
                  </a:cxn>
                  <a:cxn ang="0">
                    <a:pos x="75" y="237"/>
                  </a:cxn>
                  <a:cxn ang="0">
                    <a:pos x="93" y="243"/>
                  </a:cxn>
                  <a:cxn ang="0">
                    <a:pos x="111" y="246"/>
                  </a:cxn>
                  <a:cxn ang="0">
                    <a:pos x="130" y="246"/>
                  </a:cxn>
                  <a:cxn ang="0">
                    <a:pos x="148" y="245"/>
                  </a:cxn>
                  <a:cxn ang="0">
                    <a:pos x="166" y="239"/>
                  </a:cxn>
                  <a:cxn ang="0">
                    <a:pos x="182" y="231"/>
                  </a:cxn>
                  <a:cxn ang="0">
                    <a:pos x="197" y="222"/>
                  </a:cxn>
                  <a:cxn ang="0">
                    <a:pos x="210" y="210"/>
                  </a:cxn>
                  <a:cxn ang="0">
                    <a:pos x="222" y="197"/>
                  </a:cxn>
                  <a:cxn ang="0">
                    <a:pos x="233" y="182"/>
                  </a:cxn>
                  <a:cxn ang="0">
                    <a:pos x="240" y="166"/>
                  </a:cxn>
                  <a:cxn ang="0">
                    <a:pos x="245" y="148"/>
                  </a:cxn>
                  <a:cxn ang="0">
                    <a:pos x="246" y="130"/>
                  </a:cxn>
                  <a:cxn ang="0">
                    <a:pos x="246" y="111"/>
                  </a:cxn>
                  <a:cxn ang="0">
                    <a:pos x="243" y="93"/>
                  </a:cxn>
                  <a:cxn ang="0">
                    <a:pos x="237" y="75"/>
                  </a:cxn>
                  <a:cxn ang="0">
                    <a:pos x="230" y="60"/>
                  </a:cxn>
                  <a:cxn ang="0">
                    <a:pos x="219" y="45"/>
                  </a:cxn>
                  <a:cxn ang="0">
                    <a:pos x="206" y="32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5"/>
                  </a:cxn>
                  <a:cxn ang="0">
                    <a:pos x="142" y="0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6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0"/>
                    </a:lnTo>
                    <a:lnTo>
                      <a:pt x="99" y="2"/>
                    </a:lnTo>
                    <a:lnTo>
                      <a:pt x="93" y="3"/>
                    </a:lnTo>
                    <a:lnTo>
                      <a:pt x="87" y="5"/>
                    </a:lnTo>
                    <a:lnTo>
                      <a:pt x="81" y="8"/>
                    </a:lnTo>
                    <a:lnTo>
                      <a:pt x="75" y="9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4"/>
                    </a:lnTo>
                    <a:lnTo>
                      <a:pt x="45" y="27"/>
                    </a:lnTo>
                    <a:lnTo>
                      <a:pt x="41" y="32"/>
                    </a:lnTo>
                    <a:lnTo>
                      <a:pt x="36" y="36"/>
                    </a:lnTo>
                    <a:lnTo>
                      <a:pt x="32" y="41"/>
                    </a:lnTo>
                    <a:lnTo>
                      <a:pt x="29" y="45"/>
                    </a:lnTo>
                    <a:lnTo>
                      <a:pt x="24" y="50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9" y="75"/>
                    </a:lnTo>
                    <a:lnTo>
                      <a:pt x="8" y="81"/>
                    </a:lnTo>
                    <a:lnTo>
                      <a:pt x="5" y="87"/>
                    </a:lnTo>
                    <a:lnTo>
                      <a:pt x="3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8" y="166"/>
                    </a:lnTo>
                    <a:lnTo>
                      <a:pt x="9" y="172"/>
                    </a:lnTo>
                    <a:lnTo>
                      <a:pt x="12" y="176"/>
                    </a:lnTo>
                    <a:lnTo>
                      <a:pt x="15" y="182"/>
                    </a:lnTo>
                    <a:lnTo>
                      <a:pt x="18" y="187"/>
                    </a:lnTo>
                    <a:lnTo>
                      <a:pt x="21" y="193"/>
                    </a:lnTo>
                    <a:lnTo>
                      <a:pt x="24" y="197"/>
                    </a:lnTo>
                    <a:lnTo>
                      <a:pt x="29" y="202"/>
                    </a:lnTo>
                    <a:lnTo>
                      <a:pt x="32" y="206"/>
                    </a:lnTo>
                    <a:lnTo>
                      <a:pt x="36" y="210"/>
                    </a:lnTo>
                    <a:lnTo>
                      <a:pt x="41" y="215"/>
                    </a:lnTo>
                    <a:lnTo>
                      <a:pt x="45" y="218"/>
                    </a:lnTo>
                    <a:lnTo>
                      <a:pt x="50" y="222"/>
                    </a:lnTo>
                    <a:lnTo>
                      <a:pt x="54" y="225"/>
                    </a:lnTo>
                    <a:lnTo>
                      <a:pt x="60" y="228"/>
                    </a:lnTo>
                    <a:lnTo>
                      <a:pt x="64" y="231"/>
                    </a:lnTo>
                    <a:lnTo>
                      <a:pt x="70" y="234"/>
                    </a:lnTo>
                    <a:lnTo>
                      <a:pt x="75" y="237"/>
                    </a:lnTo>
                    <a:lnTo>
                      <a:pt x="81" y="239"/>
                    </a:lnTo>
                    <a:lnTo>
                      <a:pt x="87" y="242"/>
                    </a:lnTo>
                    <a:lnTo>
                      <a:pt x="93" y="243"/>
                    </a:lnTo>
                    <a:lnTo>
                      <a:pt x="99" y="245"/>
                    </a:lnTo>
                    <a:lnTo>
                      <a:pt x="105" y="245"/>
                    </a:lnTo>
                    <a:lnTo>
                      <a:pt x="111" y="246"/>
                    </a:lnTo>
                    <a:lnTo>
                      <a:pt x="117" y="246"/>
                    </a:lnTo>
                    <a:lnTo>
                      <a:pt x="124" y="246"/>
                    </a:lnTo>
                    <a:lnTo>
                      <a:pt x="130" y="246"/>
                    </a:lnTo>
                    <a:lnTo>
                      <a:pt x="136" y="246"/>
                    </a:lnTo>
                    <a:lnTo>
                      <a:pt x="142" y="245"/>
                    </a:lnTo>
                    <a:lnTo>
                      <a:pt x="148" y="245"/>
                    </a:lnTo>
                    <a:lnTo>
                      <a:pt x="154" y="243"/>
                    </a:lnTo>
                    <a:lnTo>
                      <a:pt x="160" y="242"/>
                    </a:lnTo>
                    <a:lnTo>
                      <a:pt x="166" y="239"/>
                    </a:lnTo>
                    <a:lnTo>
                      <a:pt x="172" y="237"/>
                    </a:lnTo>
                    <a:lnTo>
                      <a:pt x="178" y="234"/>
                    </a:lnTo>
                    <a:lnTo>
                      <a:pt x="182" y="231"/>
                    </a:lnTo>
                    <a:lnTo>
                      <a:pt x="188" y="228"/>
                    </a:lnTo>
                    <a:lnTo>
                      <a:pt x="192" y="225"/>
                    </a:lnTo>
                    <a:lnTo>
                      <a:pt x="197" y="222"/>
                    </a:lnTo>
                    <a:lnTo>
                      <a:pt x="201" y="218"/>
                    </a:lnTo>
                    <a:lnTo>
                      <a:pt x="206" y="215"/>
                    </a:lnTo>
                    <a:lnTo>
                      <a:pt x="210" y="210"/>
                    </a:lnTo>
                    <a:lnTo>
                      <a:pt x="215" y="206"/>
                    </a:lnTo>
                    <a:lnTo>
                      <a:pt x="219" y="202"/>
                    </a:lnTo>
                    <a:lnTo>
                      <a:pt x="222" y="197"/>
                    </a:lnTo>
                    <a:lnTo>
                      <a:pt x="225" y="193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4" y="176"/>
                    </a:lnTo>
                    <a:lnTo>
                      <a:pt x="237" y="172"/>
                    </a:lnTo>
                    <a:lnTo>
                      <a:pt x="240" y="166"/>
                    </a:lnTo>
                    <a:lnTo>
                      <a:pt x="242" y="160"/>
                    </a:lnTo>
                    <a:lnTo>
                      <a:pt x="243" y="154"/>
                    </a:lnTo>
                    <a:lnTo>
                      <a:pt x="245" y="148"/>
                    </a:lnTo>
                    <a:lnTo>
                      <a:pt x="246" y="142"/>
                    </a:lnTo>
                    <a:lnTo>
                      <a:pt x="246" y="136"/>
                    </a:lnTo>
                    <a:lnTo>
                      <a:pt x="246" y="130"/>
                    </a:lnTo>
                    <a:lnTo>
                      <a:pt x="248" y="123"/>
                    </a:lnTo>
                    <a:lnTo>
                      <a:pt x="246" y="117"/>
                    </a:lnTo>
                    <a:lnTo>
                      <a:pt x="246" y="111"/>
                    </a:lnTo>
                    <a:lnTo>
                      <a:pt x="246" y="105"/>
                    </a:lnTo>
                    <a:lnTo>
                      <a:pt x="245" y="99"/>
                    </a:lnTo>
                    <a:lnTo>
                      <a:pt x="243" y="93"/>
                    </a:lnTo>
                    <a:lnTo>
                      <a:pt x="242" y="87"/>
                    </a:lnTo>
                    <a:lnTo>
                      <a:pt x="240" y="81"/>
                    </a:lnTo>
                    <a:lnTo>
                      <a:pt x="237" y="75"/>
                    </a:lnTo>
                    <a:lnTo>
                      <a:pt x="234" y="70"/>
                    </a:lnTo>
                    <a:lnTo>
                      <a:pt x="233" y="64"/>
                    </a:lnTo>
                    <a:lnTo>
                      <a:pt x="230" y="60"/>
                    </a:lnTo>
                    <a:lnTo>
                      <a:pt x="225" y="54"/>
                    </a:lnTo>
                    <a:lnTo>
                      <a:pt x="222" y="50"/>
                    </a:lnTo>
                    <a:lnTo>
                      <a:pt x="219" y="45"/>
                    </a:lnTo>
                    <a:lnTo>
                      <a:pt x="215" y="41"/>
                    </a:lnTo>
                    <a:lnTo>
                      <a:pt x="210" y="36"/>
                    </a:lnTo>
                    <a:lnTo>
                      <a:pt x="206" y="32"/>
                    </a:lnTo>
                    <a:lnTo>
                      <a:pt x="201" y="27"/>
                    </a:lnTo>
                    <a:lnTo>
                      <a:pt x="197" y="24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9"/>
                    </a:lnTo>
                    <a:lnTo>
                      <a:pt x="166" y="8"/>
                    </a:lnTo>
                    <a:lnTo>
                      <a:pt x="160" y="5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7" name="Freeform 23"/>
              <p:cNvSpPr>
                <a:spLocks/>
              </p:cNvSpPr>
              <p:nvPr/>
            </p:nvSpPr>
            <p:spPr bwMode="auto">
              <a:xfrm>
                <a:off x="3648" y="3737"/>
                <a:ext cx="248" cy="24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3" y="3"/>
                  </a:cxn>
                  <a:cxn ang="0">
                    <a:pos x="75" y="9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2" y="40"/>
                  </a:cxn>
                  <a:cxn ang="0">
                    <a:pos x="21" y="53"/>
                  </a:cxn>
                  <a:cxn ang="0">
                    <a:pos x="12" y="70"/>
                  </a:cxn>
                  <a:cxn ang="0">
                    <a:pos x="5" y="86"/>
                  </a:cxn>
                  <a:cxn ang="0">
                    <a:pos x="2" y="104"/>
                  </a:cxn>
                  <a:cxn ang="0">
                    <a:pos x="0" y="123"/>
                  </a:cxn>
                  <a:cxn ang="0">
                    <a:pos x="2" y="141"/>
                  </a:cxn>
                  <a:cxn ang="0">
                    <a:pos x="5" y="159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5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5" y="236"/>
                  </a:cxn>
                  <a:cxn ang="0">
                    <a:pos x="93" y="242"/>
                  </a:cxn>
                  <a:cxn ang="0">
                    <a:pos x="111" y="245"/>
                  </a:cxn>
                  <a:cxn ang="0">
                    <a:pos x="130" y="247"/>
                  </a:cxn>
                  <a:cxn ang="0">
                    <a:pos x="148" y="244"/>
                  </a:cxn>
                  <a:cxn ang="0">
                    <a:pos x="166" y="239"/>
                  </a:cxn>
                  <a:cxn ang="0">
                    <a:pos x="182" y="232"/>
                  </a:cxn>
                  <a:cxn ang="0">
                    <a:pos x="197" y="222"/>
                  </a:cxn>
                  <a:cxn ang="0">
                    <a:pos x="210" y="210"/>
                  </a:cxn>
                  <a:cxn ang="0">
                    <a:pos x="222" y="196"/>
                  </a:cxn>
                  <a:cxn ang="0">
                    <a:pos x="233" y="181"/>
                  </a:cxn>
                  <a:cxn ang="0">
                    <a:pos x="240" y="165"/>
                  </a:cxn>
                  <a:cxn ang="0">
                    <a:pos x="245" y="147"/>
                  </a:cxn>
                  <a:cxn ang="0">
                    <a:pos x="246" y="129"/>
                  </a:cxn>
                  <a:cxn ang="0">
                    <a:pos x="246" y="110"/>
                  </a:cxn>
                  <a:cxn ang="0">
                    <a:pos x="243" y="92"/>
                  </a:cxn>
                  <a:cxn ang="0">
                    <a:pos x="237" y="74"/>
                  </a:cxn>
                  <a:cxn ang="0">
                    <a:pos x="230" y="59"/>
                  </a:cxn>
                  <a:cxn ang="0">
                    <a:pos x="219" y="44"/>
                  </a:cxn>
                  <a:cxn ang="0">
                    <a:pos x="206" y="31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4"/>
                  </a:cxn>
                  <a:cxn ang="0">
                    <a:pos x="142" y="1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7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3" y="3"/>
                    </a:lnTo>
                    <a:lnTo>
                      <a:pt x="87" y="4"/>
                    </a:lnTo>
                    <a:lnTo>
                      <a:pt x="81" y="7"/>
                    </a:lnTo>
                    <a:lnTo>
                      <a:pt x="75" y="9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3"/>
                    </a:lnTo>
                    <a:lnTo>
                      <a:pt x="45" y="28"/>
                    </a:lnTo>
                    <a:lnTo>
                      <a:pt x="41" y="31"/>
                    </a:lnTo>
                    <a:lnTo>
                      <a:pt x="36" y="35"/>
                    </a:lnTo>
                    <a:lnTo>
                      <a:pt x="32" y="40"/>
                    </a:lnTo>
                    <a:lnTo>
                      <a:pt x="29" y="44"/>
                    </a:lnTo>
                    <a:lnTo>
                      <a:pt x="24" y="49"/>
                    </a:lnTo>
                    <a:lnTo>
                      <a:pt x="21" y="53"/>
                    </a:lnTo>
                    <a:lnTo>
                      <a:pt x="18" y="59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80"/>
                    </a:lnTo>
                    <a:lnTo>
                      <a:pt x="5" y="86"/>
                    </a:lnTo>
                    <a:lnTo>
                      <a:pt x="3" y="92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2" y="141"/>
                    </a:lnTo>
                    <a:lnTo>
                      <a:pt x="2" y="147"/>
                    </a:lnTo>
                    <a:lnTo>
                      <a:pt x="3" y="153"/>
                    </a:lnTo>
                    <a:lnTo>
                      <a:pt x="5" y="159"/>
                    </a:lnTo>
                    <a:lnTo>
                      <a:pt x="8" y="165"/>
                    </a:lnTo>
                    <a:lnTo>
                      <a:pt x="9" y="171"/>
                    </a:lnTo>
                    <a:lnTo>
                      <a:pt x="12" y="177"/>
                    </a:lnTo>
                    <a:lnTo>
                      <a:pt x="15" y="181"/>
                    </a:lnTo>
                    <a:lnTo>
                      <a:pt x="18" y="187"/>
                    </a:lnTo>
                    <a:lnTo>
                      <a:pt x="21" y="192"/>
                    </a:lnTo>
                    <a:lnTo>
                      <a:pt x="24" y="196"/>
                    </a:lnTo>
                    <a:lnTo>
                      <a:pt x="29" y="201"/>
                    </a:lnTo>
                    <a:lnTo>
                      <a:pt x="32" y="205"/>
                    </a:lnTo>
                    <a:lnTo>
                      <a:pt x="36" y="210"/>
                    </a:lnTo>
                    <a:lnTo>
                      <a:pt x="41" y="214"/>
                    </a:lnTo>
                    <a:lnTo>
                      <a:pt x="45" y="219"/>
                    </a:lnTo>
                    <a:lnTo>
                      <a:pt x="50" y="222"/>
                    </a:lnTo>
                    <a:lnTo>
                      <a:pt x="54" y="225"/>
                    </a:lnTo>
                    <a:lnTo>
                      <a:pt x="60" y="229"/>
                    </a:lnTo>
                    <a:lnTo>
                      <a:pt x="64" y="232"/>
                    </a:lnTo>
                    <a:lnTo>
                      <a:pt x="70" y="234"/>
                    </a:lnTo>
                    <a:lnTo>
                      <a:pt x="75" y="236"/>
                    </a:lnTo>
                    <a:lnTo>
                      <a:pt x="81" y="239"/>
                    </a:lnTo>
                    <a:lnTo>
                      <a:pt x="87" y="241"/>
                    </a:lnTo>
                    <a:lnTo>
                      <a:pt x="93" y="242"/>
                    </a:lnTo>
                    <a:lnTo>
                      <a:pt x="99" y="244"/>
                    </a:lnTo>
                    <a:lnTo>
                      <a:pt x="105" y="245"/>
                    </a:lnTo>
                    <a:lnTo>
                      <a:pt x="111" y="245"/>
                    </a:lnTo>
                    <a:lnTo>
                      <a:pt x="117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6" y="245"/>
                    </a:lnTo>
                    <a:lnTo>
                      <a:pt x="142" y="245"/>
                    </a:lnTo>
                    <a:lnTo>
                      <a:pt x="148" y="244"/>
                    </a:lnTo>
                    <a:lnTo>
                      <a:pt x="154" y="242"/>
                    </a:lnTo>
                    <a:lnTo>
                      <a:pt x="160" y="241"/>
                    </a:lnTo>
                    <a:lnTo>
                      <a:pt x="166" y="239"/>
                    </a:lnTo>
                    <a:lnTo>
                      <a:pt x="172" y="236"/>
                    </a:lnTo>
                    <a:lnTo>
                      <a:pt x="178" y="234"/>
                    </a:lnTo>
                    <a:lnTo>
                      <a:pt x="182" y="232"/>
                    </a:lnTo>
                    <a:lnTo>
                      <a:pt x="188" y="229"/>
                    </a:lnTo>
                    <a:lnTo>
                      <a:pt x="192" y="225"/>
                    </a:lnTo>
                    <a:lnTo>
                      <a:pt x="197" y="222"/>
                    </a:lnTo>
                    <a:lnTo>
                      <a:pt x="201" y="219"/>
                    </a:lnTo>
                    <a:lnTo>
                      <a:pt x="206" y="214"/>
                    </a:lnTo>
                    <a:lnTo>
                      <a:pt x="210" y="210"/>
                    </a:lnTo>
                    <a:lnTo>
                      <a:pt x="215" y="205"/>
                    </a:lnTo>
                    <a:lnTo>
                      <a:pt x="219" y="201"/>
                    </a:lnTo>
                    <a:lnTo>
                      <a:pt x="222" y="196"/>
                    </a:lnTo>
                    <a:lnTo>
                      <a:pt x="225" y="192"/>
                    </a:lnTo>
                    <a:lnTo>
                      <a:pt x="230" y="187"/>
                    </a:lnTo>
                    <a:lnTo>
                      <a:pt x="233" y="181"/>
                    </a:lnTo>
                    <a:lnTo>
                      <a:pt x="234" y="177"/>
                    </a:lnTo>
                    <a:lnTo>
                      <a:pt x="237" y="171"/>
                    </a:lnTo>
                    <a:lnTo>
                      <a:pt x="240" y="165"/>
                    </a:lnTo>
                    <a:lnTo>
                      <a:pt x="242" y="159"/>
                    </a:lnTo>
                    <a:lnTo>
                      <a:pt x="243" y="153"/>
                    </a:lnTo>
                    <a:lnTo>
                      <a:pt x="245" y="147"/>
                    </a:lnTo>
                    <a:lnTo>
                      <a:pt x="246" y="141"/>
                    </a:lnTo>
                    <a:lnTo>
                      <a:pt x="246" y="135"/>
                    </a:lnTo>
                    <a:lnTo>
                      <a:pt x="246" y="129"/>
                    </a:lnTo>
                    <a:lnTo>
                      <a:pt x="248" y="123"/>
                    </a:lnTo>
                    <a:lnTo>
                      <a:pt x="246" y="116"/>
                    </a:lnTo>
                    <a:lnTo>
                      <a:pt x="246" y="110"/>
                    </a:lnTo>
                    <a:lnTo>
                      <a:pt x="246" y="104"/>
                    </a:lnTo>
                    <a:lnTo>
                      <a:pt x="245" y="98"/>
                    </a:lnTo>
                    <a:lnTo>
                      <a:pt x="243" y="92"/>
                    </a:lnTo>
                    <a:lnTo>
                      <a:pt x="242" y="86"/>
                    </a:lnTo>
                    <a:lnTo>
                      <a:pt x="240" y="80"/>
                    </a:lnTo>
                    <a:lnTo>
                      <a:pt x="237" y="74"/>
                    </a:lnTo>
                    <a:lnTo>
                      <a:pt x="234" y="70"/>
                    </a:lnTo>
                    <a:lnTo>
                      <a:pt x="233" y="64"/>
                    </a:lnTo>
                    <a:lnTo>
                      <a:pt x="230" y="59"/>
                    </a:lnTo>
                    <a:lnTo>
                      <a:pt x="225" y="53"/>
                    </a:lnTo>
                    <a:lnTo>
                      <a:pt x="222" y="49"/>
                    </a:lnTo>
                    <a:lnTo>
                      <a:pt x="219" y="44"/>
                    </a:lnTo>
                    <a:lnTo>
                      <a:pt x="215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1" y="28"/>
                    </a:lnTo>
                    <a:lnTo>
                      <a:pt x="197" y="23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0" y="4"/>
                    </a:lnTo>
                    <a:lnTo>
                      <a:pt x="154" y="3"/>
                    </a:lnTo>
                    <a:lnTo>
                      <a:pt x="148" y="1"/>
                    </a:lnTo>
                    <a:lnTo>
                      <a:pt x="142" y="1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8" name="Freeform 24"/>
              <p:cNvSpPr>
                <a:spLocks/>
              </p:cNvSpPr>
              <p:nvPr/>
            </p:nvSpPr>
            <p:spPr bwMode="auto">
              <a:xfrm>
                <a:off x="3661" y="3737"/>
                <a:ext cx="248" cy="24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93" y="3"/>
                  </a:cxn>
                  <a:cxn ang="0">
                    <a:pos x="75" y="9"/>
                  </a:cxn>
                  <a:cxn ang="0">
                    <a:pos x="60" y="18"/>
                  </a:cxn>
                  <a:cxn ang="0">
                    <a:pos x="45" y="28"/>
                  </a:cxn>
                  <a:cxn ang="0">
                    <a:pos x="32" y="40"/>
                  </a:cxn>
                  <a:cxn ang="0">
                    <a:pos x="21" y="53"/>
                  </a:cxn>
                  <a:cxn ang="0">
                    <a:pos x="12" y="70"/>
                  </a:cxn>
                  <a:cxn ang="0">
                    <a:pos x="5" y="86"/>
                  </a:cxn>
                  <a:cxn ang="0">
                    <a:pos x="2" y="104"/>
                  </a:cxn>
                  <a:cxn ang="0">
                    <a:pos x="0" y="123"/>
                  </a:cxn>
                  <a:cxn ang="0">
                    <a:pos x="2" y="141"/>
                  </a:cxn>
                  <a:cxn ang="0">
                    <a:pos x="5" y="159"/>
                  </a:cxn>
                  <a:cxn ang="0">
                    <a:pos x="12" y="177"/>
                  </a:cxn>
                  <a:cxn ang="0">
                    <a:pos x="21" y="192"/>
                  </a:cxn>
                  <a:cxn ang="0">
                    <a:pos x="32" y="205"/>
                  </a:cxn>
                  <a:cxn ang="0">
                    <a:pos x="45" y="219"/>
                  </a:cxn>
                  <a:cxn ang="0">
                    <a:pos x="60" y="229"/>
                  </a:cxn>
                  <a:cxn ang="0">
                    <a:pos x="75" y="236"/>
                  </a:cxn>
                  <a:cxn ang="0">
                    <a:pos x="93" y="242"/>
                  </a:cxn>
                  <a:cxn ang="0">
                    <a:pos x="111" y="245"/>
                  </a:cxn>
                  <a:cxn ang="0">
                    <a:pos x="130" y="247"/>
                  </a:cxn>
                  <a:cxn ang="0">
                    <a:pos x="148" y="244"/>
                  </a:cxn>
                  <a:cxn ang="0">
                    <a:pos x="166" y="239"/>
                  </a:cxn>
                  <a:cxn ang="0">
                    <a:pos x="182" y="232"/>
                  </a:cxn>
                  <a:cxn ang="0">
                    <a:pos x="197" y="222"/>
                  </a:cxn>
                  <a:cxn ang="0">
                    <a:pos x="210" y="210"/>
                  </a:cxn>
                  <a:cxn ang="0">
                    <a:pos x="222" y="196"/>
                  </a:cxn>
                  <a:cxn ang="0">
                    <a:pos x="233" y="181"/>
                  </a:cxn>
                  <a:cxn ang="0">
                    <a:pos x="240" y="165"/>
                  </a:cxn>
                  <a:cxn ang="0">
                    <a:pos x="245" y="147"/>
                  </a:cxn>
                  <a:cxn ang="0">
                    <a:pos x="246" y="129"/>
                  </a:cxn>
                  <a:cxn ang="0">
                    <a:pos x="246" y="110"/>
                  </a:cxn>
                  <a:cxn ang="0">
                    <a:pos x="243" y="92"/>
                  </a:cxn>
                  <a:cxn ang="0">
                    <a:pos x="237" y="74"/>
                  </a:cxn>
                  <a:cxn ang="0">
                    <a:pos x="230" y="59"/>
                  </a:cxn>
                  <a:cxn ang="0">
                    <a:pos x="219" y="44"/>
                  </a:cxn>
                  <a:cxn ang="0">
                    <a:pos x="206" y="31"/>
                  </a:cxn>
                  <a:cxn ang="0">
                    <a:pos x="192" y="21"/>
                  </a:cxn>
                  <a:cxn ang="0">
                    <a:pos x="178" y="12"/>
                  </a:cxn>
                  <a:cxn ang="0">
                    <a:pos x="160" y="4"/>
                  </a:cxn>
                  <a:cxn ang="0">
                    <a:pos x="142" y="1"/>
                  </a:cxn>
                  <a:cxn ang="0">
                    <a:pos x="124" y="0"/>
                  </a:cxn>
                </a:cxnLst>
                <a:rect l="0" t="0" r="r" b="b"/>
                <a:pathLst>
                  <a:path w="248" h="247">
                    <a:moveTo>
                      <a:pt x="124" y="0"/>
                    </a:moveTo>
                    <a:lnTo>
                      <a:pt x="117" y="0"/>
                    </a:lnTo>
                    <a:lnTo>
                      <a:pt x="111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3" y="3"/>
                    </a:lnTo>
                    <a:lnTo>
                      <a:pt x="87" y="4"/>
                    </a:lnTo>
                    <a:lnTo>
                      <a:pt x="81" y="7"/>
                    </a:lnTo>
                    <a:lnTo>
                      <a:pt x="75" y="9"/>
                    </a:lnTo>
                    <a:lnTo>
                      <a:pt x="70" y="12"/>
                    </a:lnTo>
                    <a:lnTo>
                      <a:pt x="64" y="15"/>
                    </a:lnTo>
                    <a:lnTo>
                      <a:pt x="60" y="18"/>
                    </a:lnTo>
                    <a:lnTo>
                      <a:pt x="54" y="21"/>
                    </a:lnTo>
                    <a:lnTo>
                      <a:pt x="50" y="23"/>
                    </a:lnTo>
                    <a:lnTo>
                      <a:pt x="45" y="28"/>
                    </a:lnTo>
                    <a:lnTo>
                      <a:pt x="41" y="31"/>
                    </a:lnTo>
                    <a:lnTo>
                      <a:pt x="36" y="35"/>
                    </a:lnTo>
                    <a:lnTo>
                      <a:pt x="32" y="40"/>
                    </a:lnTo>
                    <a:lnTo>
                      <a:pt x="29" y="44"/>
                    </a:lnTo>
                    <a:lnTo>
                      <a:pt x="24" y="49"/>
                    </a:lnTo>
                    <a:lnTo>
                      <a:pt x="21" y="53"/>
                    </a:lnTo>
                    <a:lnTo>
                      <a:pt x="18" y="59"/>
                    </a:lnTo>
                    <a:lnTo>
                      <a:pt x="15" y="64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80"/>
                    </a:lnTo>
                    <a:lnTo>
                      <a:pt x="5" y="86"/>
                    </a:lnTo>
                    <a:lnTo>
                      <a:pt x="3" y="92"/>
                    </a:lnTo>
                    <a:lnTo>
                      <a:pt x="2" y="98"/>
                    </a:lnTo>
                    <a:lnTo>
                      <a:pt x="2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2" y="141"/>
                    </a:lnTo>
                    <a:lnTo>
                      <a:pt x="2" y="147"/>
                    </a:lnTo>
                    <a:lnTo>
                      <a:pt x="3" y="153"/>
                    </a:lnTo>
                    <a:lnTo>
                      <a:pt x="5" y="159"/>
                    </a:lnTo>
                    <a:lnTo>
                      <a:pt x="8" y="165"/>
                    </a:lnTo>
                    <a:lnTo>
                      <a:pt x="9" y="171"/>
                    </a:lnTo>
                    <a:lnTo>
                      <a:pt x="12" y="177"/>
                    </a:lnTo>
                    <a:lnTo>
                      <a:pt x="15" y="181"/>
                    </a:lnTo>
                    <a:lnTo>
                      <a:pt x="18" y="187"/>
                    </a:lnTo>
                    <a:lnTo>
                      <a:pt x="21" y="192"/>
                    </a:lnTo>
                    <a:lnTo>
                      <a:pt x="24" y="196"/>
                    </a:lnTo>
                    <a:lnTo>
                      <a:pt x="29" y="201"/>
                    </a:lnTo>
                    <a:lnTo>
                      <a:pt x="32" y="205"/>
                    </a:lnTo>
                    <a:lnTo>
                      <a:pt x="36" y="210"/>
                    </a:lnTo>
                    <a:lnTo>
                      <a:pt x="41" y="214"/>
                    </a:lnTo>
                    <a:lnTo>
                      <a:pt x="45" y="219"/>
                    </a:lnTo>
                    <a:lnTo>
                      <a:pt x="50" y="222"/>
                    </a:lnTo>
                    <a:lnTo>
                      <a:pt x="54" y="225"/>
                    </a:lnTo>
                    <a:lnTo>
                      <a:pt x="60" y="229"/>
                    </a:lnTo>
                    <a:lnTo>
                      <a:pt x="64" y="232"/>
                    </a:lnTo>
                    <a:lnTo>
                      <a:pt x="70" y="234"/>
                    </a:lnTo>
                    <a:lnTo>
                      <a:pt x="75" y="236"/>
                    </a:lnTo>
                    <a:lnTo>
                      <a:pt x="81" y="239"/>
                    </a:lnTo>
                    <a:lnTo>
                      <a:pt x="87" y="241"/>
                    </a:lnTo>
                    <a:lnTo>
                      <a:pt x="93" y="242"/>
                    </a:lnTo>
                    <a:lnTo>
                      <a:pt x="99" y="244"/>
                    </a:lnTo>
                    <a:lnTo>
                      <a:pt x="105" y="245"/>
                    </a:lnTo>
                    <a:lnTo>
                      <a:pt x="111" y="245"/>
                    </a:lnTo>
                    <a:lnTo>
                      <a:pt x="117" y="247"/>
                    </a:lnTo>
                    <a:lnTo>
                      <a:pt x="124" y="247"/>
                    </a:lnTo>
                    <a:lnTo>
                      <a:pt x="130" y="247"/>
                    </a:lnTo>
                    <a:lnTo>
                      <a:pt x="136" y="245"/>
                    </a:lnTo>
                    <a:lnTo>
                      <a:pt x="142" y="245"/>
                    </a:lnTo>
                    <a:lnTo>
                      <a:pt x="148" y="244"/>
                    </a:lnTo>
                    <a:lnTo>
                      <a:pt x="154" y="242"/>
                    </a:lnTo>
                    <a:lnTo>
                      <a:pt x="160" y="241"/>
                    </a:lnTo>
                    <a:lnTo>
                      <a:pt x="166" y="239"/>
                    </a:lnTo>
                    <a:lnTo>
                      <a:pt x="172" y="236"/>
                    </a:lnTo>
                    <a:lnTo>
                      <a:pt x="178" y="234"/>
                    </a:lnTo>
                    <a:lnTo>
                      <a:pt x="182" y="232"/>
                    </a:lnTo>
                    <a:lnTo>
                      <a:pt x="188" y="229"/>
                    </a:lnTo>
                    <a:lnTo>
                      <a:pt x="192" y="225"/>
                    </a:lnTo>
                    <a:lnTo>
                      <a:pt x="197" y="222"/>
                    </a:lnTo>
                    <a:lnTo>
                      <a:pt x="201" y="219"/>
                    </a:lnTo>
                    <a:lnTo>
                      <a:pt x="206" y="214"/>
                    </a:lnTo>
                    <a:lnTo>
                      <a:pt x="210" y="210"/>
                    </a:lnTo>
                    <a:lnTo>
                      <a:pt x="215" y="205"/>
                    </a:lnTo>
                    <a:lnTo>
                      <a:pt x="219" y="201"/>
                    </a:lnTo>
                    <a:lnTo>
                      <a:pt x="222" y="196"/>
                    </a:lnTo>
                    <a:lnTo>
                      <a:pt x="225" y="192"/>
                    </a:lnTo>
                    <a:lnTo>
                      <a:pt x="230" y="187"/>
                    </a:lnTo>
                    <a:lnTo>
                      <a:pt x="233" y="181"/>
                    </a:lnTo>
                    <a:lnTo>
                      <a:pt x="234" y="177"/>
                    </a:lnTo>
                    <a:lnTo>
                      <a:pt x="237" y="171"/>
                    </a:lnTo>
                    <a:lnTo>
                      <a:pt x="240" y="165"/>
                    </a:lnTo>
                    <a:lnTo>
                      <a:pt x="242" y="159"/>
                    </a:lnTo>
                    <a:lnTo>
                      <a:pt x="243" y="153"/>
                    </a:lnTo>
                    <a:lnTo>
                      <a:pt x="245" y="147"/>
                    </a:lnTo>
                    <a:lnTo>
                      <a:pt x="246" y="141"/>
                    </a:lnTo>
                    <a:lnTo>
                      <a:pt x="246" y="135"/>
                    </a:lnTo>
                    <a:lnTo>
                      <a:pt x="246" y="129"/>
                    </a:lnTo>
                    <a:lnTo>
                      <a:pt x="248" y="123"/>
                    </a:lnTo>
                    <a:lnTo>
                      <a:pt x="246" y="116"/>
                    </a:lnTo>
                    <a:lnTo>
                      <a:pt x="246" y="110"/>
                    </a:lnTo>
                    <a:lnTo>
                      <a:pt x="246" y="104"/>
                    </a:lnTo>
                    <a:lnTo>
                      <a:pt x="245" y="98"/>
                    </a:lnTo>
                    <a:lnTo>
                      <a:pt x="243" y="92"/>
                    </a:lnTo>
                    <a:lnTo>
                      <a:pt x="242" y="86"/>
                    </a:lnTo>
                    <a:lnTo>
                      <a:pt x="240" y="80"/>
                    </a:lnTo>
                    <a:lnTo>
                      <a:pt x="237" y="74"/>
                    </a:lnTo>
                    <a:lnTo>
                      <a:pt x="234" y="70"/>
                    </a:lnTo>
                    <a:lnTo>
                      <a:pt x="233" y="64"/>
                    </a:lnTo>
                    <a:lnTo>
                      <a:pt x="230" y="59"/>
                    </a:lnTo>
                    <a:lnTo>
                      <a:pt x="225" y="53"/>
                    </a:lnTo>
                    <a:lnTo>
                      <a:pt x="222" y="49"/>
                    </a:lnTo>
                    <a:lnTo>
                      <a:pt x="219" y="44"/>
                    </a:lnTo>
                    <a:lnTo>
                      <a:pt x="215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1" y="28"/>
                    </a:lnTo>
                    <a:lnTo>
                      <a:pt x="197" y="23"/>
                    </a:lnTo>
                    <a:lnTo>
                      <a:pt x="192" y="21"/>
                    </a:lnTo>
                    <a:lnTo>
                      <a:pt x="188" y="18"/>
                    </a:lnTo>
                    <a:lnTo>
                      <a:pt x="182" y="15"/>
                    </a:lnTo>
                    <a:lnTo>
                      <a:pt x="178" y="12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0" y="4"/>
                    </a:lnTo>
                    <a:lnTo>
                      <a:pt x="154" y="3"/>
                    </a:lnTo>
                    <a:lnTo>
                      <a:pt x="148" y="1"/>
                    </a:lnTo>
                    <a:lnTo>
                      <a:pt x="142" y="1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4" y="0"/>
                    </a:lnTo>
                  </a:path>
                </a:pathLst>
              </a:custGeom>
              <a:noFill/>
              <a:ln w="0">
                <a:solidFill>
                  <a:srgbClr val="0000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29" name="Line 25"/>
              <p:cNvSpPr>
                <a:spLocks noChangeShapeType="1"/>
              </p:cNvSpPr>
              <p:nvPr/>
            </p:nvSpPr>
            <p:spPr bwMode="auto">
              <a:xfrm flipH="1">
                <a:off x="2821" y="2256"/>
                <a:ext cx="827" cy="4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0" name="Line 26"/>
              <p:cNvSpPr>
                <a:spLocks noChangeShapeType="1"/>
              </p:cNvSpPr>
              <p:nvPr/>
            </p:nvSpPr>
            <p:spPr bwMode="auto">
              <a:xfrm flipH="1" flipV="1">
                <a:off x="2821" y="2690"/>
                <a:ext cx="703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1" name="Freeform 27"/>
              <p:cNvSpPr>
                <a:spLocks/>
              </p:cNvSpPr>
              <p:nvPr/>
            </p:nvSpPr>
            <p:spPr bwMode="auto">
              <a:xfrm>
                <a:off x="2821" y="2691"/>
                <a:ext cx="827" cy="855"/>
              </a:xfrm>
              <a:custGeom>
                <a:avLst/>
                <a:gdLst/>
                <a:ahLst/>
                <a:cxnLst>
                  <a:cxn ang="0">
                    <a:pos x="827" y="536"/>
                  </a:cxn>
                  <a:cxn ang="0">
                    <a:pos x="0" y="0"/>
                  </a:cxn>
                  <a:cxn ang="0">
                    <a:pos x="827" y="855"/>
                  </a:cxn>
                </a:cxnLst>
                <a:rect l="0" t="0" r="r" b="b"/>
                <a:pathLst>
                  <a:path w="827" h="855">
                    <a:moveTo>
                      <a:pt x="827" y="536"/>
                    </a:moveTo>
                    <a:lnTo>
                      <a:pt x="0" y="0"/>
                    </a:lnTo>
                    <a:lnTo>
                      <a:pt x="827" y="8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2" name="Line 28"/>
              <p:cNvSpPr>
                <a:spLocks noChangeShapeType="1"/>
              </p:cNvSpPr>
              <p:nvPr/>
            </p:nvSpPr>
            <p:spPr bwMode="auto">
              <a:xfrm flipH="1" flipV="1">
                <a:off x="2821" y="2690"/>
                <a:ext cx="827" cy="1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3" name="Freeform 29"/>
              <p:cNvSpPr>
                <a:spLocks/>
              </p:cNvSpPr>
              <p:nvPr/>
            </p:nvSpPr>
            <p:spPr bwMode="auto">
              <a:xfrm>
                <a:off x="2821" y="2249"/>
                <a:ext cx="827" cy="816"/>
              </a:xfrm>
              <a:custGeom>
                <a:avLst/>
                <a:gdLst/>
                <a:ahLst/>
                <a:cxnLst>
                  <a:cxn ang="0">
                    <a:pos x="827" y="0"/>
                  </a:cxn>
                  <a:cxn ang="0">
                    <a:pos x="0" y="816"/>
                  </a:cxn>
                  <a:cxn ang="0">
                    <a:pos x="703" y="533"/>
                  </a:cxn>
                </a:cxnLst>
                <a:rect l="0" t="0" r="r" b="b"/>
                <a:pathLst>
                  <a:path w="827" h="816">
                    <a:moveTo>
                      <a:pt x="827" y="0"/>
                    </a:moveTo>
                    <a:lnTo>
                      <a:pt x="0" y="816"/>
                    </a:lnTo>
                    <a:lnTo>
                      <a:pt x="703" y="5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4" name="Line 30"/>
              <p:cNvSpPr>
                <a:spLocks noChangeShapeType="1"/>
              </p:cNvSpPr>
              <p:nvPr/>
            </p:nvSpPr>
            <p:spPr bwMode="auto">
              <a:xfrm flipH="1" flipV="1">
                <a:off x="2821" y="3065"/>
                <a:ext cx="827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5" name="Freeform 31"/>
              <p:cNvSpPr>
                <a:spLocks/>
              </p:cNvSpPr>
              <p:nvPr/>
            </p:nvSpPr>
            <p:spPr bwMode="auto">
              <a:xfrm>
                <a:off x="2821" y="3065"/>
                <a:ext cx="827" cy="785"/>
              </a:xfrm>
              <a:custGeom>
                <a:avLst/>
                <a:gdLst/>
                <a:ahLst/>
                <a:cxnLst>
                  <a:cxn ang="0">
                    <a:pos x="827" y="466"/>
                  </a:cxn>
                  <a:cxn ang="0">
                    <a:pos x="0" y="0"/>
                  </a:cxn>
                  <a:cxn ang="0">
                    <a:pos x="818" y="785"/>
                  </a:cxn>
                </a:cxnLst>
                <a:rect l="0" t="0" r="r" b="b"/>
                <a:pathLst>
                  <a:path w="827" h="785">
                    <a:moveTo>
                      <a:pt x="827" y="466"/>
                    </a:moveTo>
                    <a:lnTo>
                      <a:pt x="0" y="0"/>
                    </a:lnTo>
                    <a:lnTo>
                      <a:pt x="818" y="78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6" name="Line 32"/>
              <p:cNvSpPr>
                <a:spLocks noChangeShapeType="1"/>
              </p:cNvSpPr>
              <p:nvPr/>
            </p:nvSpPr>
            <p:spPr bwMode="auto">
              <a:xfrm flipH="1">
                <a:off x="2820" y="2255"/>
                <a:ext cx="831" cy="1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7" name="Line 33"/>
              <p:cNvSpPr>
                <a:spLocks noChangeShapeType="1"/>
              </p:cNvSpPr>
              <p:nvPr/>
            </p:nvSpPr>
            <p:spPr bwMode="auto">
              <a:xfrm flipH="1">
                <a:off x="2820" y="2782"/>
                <a:ext cx="703" cy="6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8" name="Line 34"/>
              <p:cNvSpPr>
                <a:spLocks noChangeShapeType="1"/>
              </p:cNvSpPr>
              <p:nvPr/>
            </p:nvSpPr>
            <p:spPr bwMode="auto">
              <a:xfrm flipH="1" flipV="1">
                <a:off x="2820" y="3446"/>
                <a:ext cx="826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39" name="Line 35"/>
              <p:cNvSpPr>
                <a:spLocks noChangeShapeType="1"/>
              </p:cNvSpPr>
              <p:nvPr/>
            </p:nvSpPr>
            <p:spPr bwMode="auto">
              <a:xfrm flipH="1" flipV="1">
                <a:off x="2820" y="3446"/>
                <a:ext cx="831" cy="4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0" name="Line 36"/>
              <p:cNvSpPr>
                <a:spLocks noChangeShapeType="1"/>
              </p:cNvSpPr>
              <p:nvPr/>
            </p:nvSpPr>
            <p:spPr bwMode="auto">
              <a:xfrm>
                <a:off x="3897" y="2252"/>
                <a:ext cx="813" cy="9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1" name="Line 37"/>
              <p:cNvSpPr>
                <a:spLocks noChangeShapeType="1"/>
              </p:cNvSpPr>
              <p:nvPr/>
            </p:nvSpPr>
            <p:spPr bwMode="auto">
              <a:xfrm>
                <a:off x="3897" y="2252"/>
                <a:ext cx="816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2" name="Line 38"/>
              <p:cNvSpPr>
                <a:spLocks noChangeShapeType="1"/>
              </p:cNvSpPr>
              <p:nvPr/>
            </p:nvSpPr>
            <p:spPr bwMode="auto">
              <a:xfrm>
                <a:off x="4025" y="2779"/>
                <a:ext cx="688" cy="4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3" name="Line 39"/>
              <p:cNvSpPr>
                <a:spLocks noChangeShapeType="1"/>
              </p:cNvSpPr>
              <p:nvPr/>
            </p:nvSpPr>
            <p:spPr bwMode="auto">
              <a:xfrm>
                <a:off x="4022" y="2779"/>
                <a:ext cx="689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4" name="Freeform 40"/>
              <p:cNvSpPr>
                <a:spLocks/>
              </p:cNvSpPr>
              <p:nvPr/>
            </p:nvSpPr>
            <p:spPr bwMode="auto">
              <a:xfrm>
                <a:off x="3897" y="3217"/>
                <a:ext cx="813" cy="33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13" y="30"/>
                  </a:cxn>
                  <a:cxn ang="0">
                    <a:pos x="0" y="331"/>
                  </a:cxn>
                </a:cxnLst>
                <a:rect l="0" t="0" r="r" b="b"/>
                <a:pathLst>
                  <a:path w="813" h="331">
                    <a:moveTo>
                      <a:pt x="3" y="0"/>
                    </a:moveTo>
                    <a:lnTo>
                      <a:pt x="813" y="30"/>
                    </a:lnTo>
                    <a:lnTo>
                      <a:pt x="0" y="3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5" name="Freeform 41"/>
              <p:cNvSpPr>
                <a:spLocks/>
              </p:cNvSpPr>
              <p:nvPr/>
            </p:nvSpPr>
            <p:spPr bwMode="auto">
              <a:xfrm>
                <a:off x="3897" y="2889"/>
                <a:ext cx="810" cy="659"/>
              </a:xfrm>
              <a:custGeom>
                <a:avLst/>
                <a:gdLst/>
                <a:ahLst/>
                <a:cxnLst>
                  <a:cxn ang="0">
                    <a:pos x="3" y="328"/>
                  </a:cxn>
                  <a:cxn ang="0">
                    <a:pos x="810" y="0"/>
                  </a:cxn>
                  <a:cxn ang="0">
                    <a:pos x="0" y="659"/>
                  </a:cxn>
                </a:cxnLst>
                <a:rect l="0" t="0" r="r" b="b"/>
                <a:pathLst>
                  <a:path w="810" h="659">
                    <a:moveTo>
                      <a:pt x="3" y="328"/>
                    </a:moveTo>
                    <a:lnTo>
                      <a:pt x="810" y="0"/>
                    </a:lnTo>
                    <a:lnTo>
                      <a:pt x="0" y="6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6" name="Line 42"/>
              <p:cNvSpPr>
                <a:spLocks noChangeShapeType="1"/>
              </p:cNvSpPr>
              <p:nvPr/>
            </p:nvSpPr>
            <p:spPr bwMode="auto">
              <a:xfrm flipV="1">
                <a:off x="3897" y="3244"/>
                <a:ext cx="813" cy="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7" name="Line 43"/>
              <p:cNvSpPr>
                <a:spLocks noChangeShapeType="1"/>
              </p:cNvSpPr>
              <p:nvPr/>
            </p:nvSpPr>
            <p:spPr bwMode="auto">
              <a:xfrm flipV="1">
                <a:off x="3897" y="2888"/>
                <a:ext cx="814" cy="9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8" name="Freeform 44"/>
              <p:cNvSpPr>
                <a:spLocks/>
              </p:cNvSpPr>
              <p:nvPr/>
            </p:nvSpPr>
            <p:spPr bwMode="auto">
              <a:xfrm>
                <a:off x="2181" y="3406"/>
                <a:ext cx="259" cy="13"/>
              </a:xfrm>
              <a:custGeom>
                <a:avLst/>
                <a:gdLst/>
                <a:ahLst/>
                <a:cxnLst>
                  <a:cxn ang="0">
                    <a:pos x="259" y="6"/>
                  </a:cxn>
                  <a:cxn ang="0">
                    <a:pos x="259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59" y="13"/>
                  </a:cxn>
                  <a:cxn ang="0">
                    <a:pos x="259" y="6"/>
                  </a:cxn>
                </a:cxnLst>
                <a:rect l="0" t="0" r="r" b="b"/>
                <a:pathLst>
                  <a:path w="259" h="13">
                    <a:moveTo>
                      <a:pt x="259" y="6"/>
                    </a:moveTo>
                    <a:lnTo>
                      <a:pt x="25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9" y="13"/>
                    </a:lnTo>
                    <a:lnTo>
                      <a:pt x="25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49" name="Freeform 45"/>
              <p:cNvSpPr>
                <a:spLocks/>
              </p:cNvSpPr>
              <p:nvPr/>
            </p:nvSpPr>
            <p:spPr bwMode="auto">
              <a:xfrm>
                <a:off x="2434" y="3378"/>
                <a:ext cx="64" cy="70"/>
              </a:xfrm>
              <a:custGeom>
                <a:avLst/>
                <a:gdLst/>
                <a:ahLst/>
                <a:cxnLst>
                  <a:cxn ang="0">
                    <a:pos x="64" y="34"/>
                  </a:cxn>
                  <a:cxn ang="0">
                    <a:pos x="0" y="0"/>
                  </a:cxn>
                  <a:cxn ang="0">
                    <a:pos x="64" y="34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4" y="34"/>
                  </a:cxn>
                </a:cxnLst>
                <a:rect l="0" t="0" r="r" b="b"/>
                <a:pathLst>
                  <a:path w="64" h="70">
                    <a:moveTo>
                      <a:pt x="64" y="34"/>
                    </a:moveTo>
                    <a:lnTo>
                      <a:pt x="0" y="0"/>
                    </a:lnTo>
                    <a:lnTo>
                      <a:pt x="64" y="34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0" name="Freeform 46"/>
              <p:cNvSpPr>
                <a:spLocks/>
              </p:cNvSpPr>
              <p:nvPr/>
            </p:nvSpPr>
            <p:spPr bwMode="auto">
              <a:xfrm>
                <a:off x="2181" y="3038"/>
                <a:ext cx="259" cy="14"/>
              </a:xfrm>
              <a:custGeom>
                <a:avLst/>
                <a:gdLst/>
                <a:ahLst/>
                <a:cxnLst>
                  <a:cxn ang="0">
                    <a:pos x="259" y="8"/>
                  </a:cxn>
                  <a:cxn ang="0">
                    <a:pos x="259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59" y="14"/>
                  </a:cxn>
                  <a:cxn ang="0">
                    <a:pos x="259" y="8"/>
                  </a:cxn>
                </a:cxnLst>
                <a:rect l="0" t="0" r="r" b="b"/>
                <a:pathLst>
                  <a:path w="259" h="14">
                    <a:moveTo>
                      <a:pt x="259" y="8"/>
                    </a:moveTo>
                    <a:lnTo>
                      <a:pt x="25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59" y="14"/>
                    </a:lnTo>
                    <a:lnTo>
                      <a:pt x="25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1" name="Freeform 47"/>
              <p:cNvSpPr>
                <a:spLocks/>
              </p:cNvSpPr>
              <p:nvPr/>
            </p:nvSpPr>
            <p:spPr bwMode="auto">
              <a:xfrm>
                <a:off x="2434" y="3010"/>
                <a:ext cx="64" cy="70"/>
              </a:xfrm>
              <a:custGeom>
                <a:avLst/>
                <a:gdLst/>
                <a:ahLst/>
                <a:cxnLst>
                  <a:cxn ang="0">
                    <a:pos x="64" y="36"/>
                  </a:cxn>
                  <a:cxn ang="0">
                    <a:pos x="0" y="0"/>
                  </a:cxn>
                  <a:cxn ang="0">
                    <a:pos x="64" y="36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4" y="36"/>
                  </a:cxn>
                </a:cxnLst>
                <a:rect l="0" t="0" r="r" b="b"/>
                <a:pathLst>
                  <a:path w="64" h="70">
                    <a:moveTo>
                      <a:pt x="64" y="36"/>
                    </a:moveTo>
                    <a:lnTo>
                      <a:pt x="0" y="0"/>
                    </a:lnTo>
                    <a:lnTo>
                      <a:pt x="64" y="36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6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2" name="Freeform 48"/>
              <p:cNvSpPr>
                <a:spLocks/>
              </p:cNvSpPr>
              <p:nvPr/>
            </p:nvSpPr>
            <p:spPr bwMode="auto">
              <a:xfrm>
                <a:off x="2181" y="2670"/>
                <a:ext cx="258" cy="14"/>
              </a:xfrm>
              <a:custGeom>
                <a:avLst/>
                <a:gdLst/>
                <a:ahLst/>
                <a:cxnLst>
                  <a:cxn ang="0">
                    <a:pos x="258" y="6"/>
                  </a:cxn>
                  <a:cxn ang="0">
                    <a:pos x="258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58" y="14"/>
                  </a:cxn>
                  <a:cxn ang="0">
                    <a:pos x="258" y="6"/>
                  </a:cxn>
                </a:cxnLst>
                <a:rect l="0" t="0" r="r" b="b"/>
                <a:pathLst>
                  <a:path w="258" h="14">
                    <a:moveTo>
                      <a:pt x="258" y="6"/>
                    </a:moveTo>
                    <a:lnTo>
                      <a:pt x="258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58" y="14"/>
                    </a:lnTo>
                    <a:lnTo>
                      <a:pt x="2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3" name="Freeform 49"/>
              <p:cNvSpPr>
                <a:spLocks/>
              </p:cNvSpPr>
              <p:nvPr/>
            </p:nvSpPr>
            <p:spPr bwMode="auto">
              <a:xfrm>
                <a:off x="2434" y="2642"/>
                <a:ext cx="64" cy="70"/>
              </a:xfrm>
              <a:custGeom>
                <a:avLst/>
                <a:gdLst/>
                <a:ahLst/>
                <a:cxnLst>
                  <a:cxn ang="0">
                    <a:pos x="64" y="34"/>
                  </a:cxn>
                  <a:cxn ang="0">
                    <a:pos x="0" y="0"/>
                  </a:cxn>
                  <a:cxn ang="0">
                    <a:pos x="64" y="34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4" y="34"/>
                  </a:cxn>
                </a:cxnLst>
                <a:rect l="0" t="0" r="r" b="b"/>
                <a:pathLst>
                  <a:path w="64" h="70">
                    <a:moveTo>
                      <a:pt x="64" y="34"/>
                    </a:moveTo>
                    <a:lnTo>
                      <a:pt x="0" y="0"/>
                    </a:lnTo>
                    <a:lnTo>
                      <a:pt x="64" y="34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4" name="Freeform 50"/>
              <p:cNvSpPr>
                <a:spLocks/>
              </p:cNvSpPr>
              <p:nvPr/>
            </p:nvSpPr>
            <p:spPr bwMode="auto">
              <a:xfrm>
                <a:off x="5042" y="2894"/>
                <a:ext cx="259" cy="13"/>
              </a:xfrm>
              <a:custGeom>
                <a:avLst/>
                <a:gdLst/>
                <a:ahLst/>
                <a:cxnLst>
                  <a:cxn ang="0">
                    <a:pos x="259" y="6"/>
                  </a:cxn>
                  <a:cxn ang="0">
                    <a:pos x="259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59" y="13"/>
                  </a:cxn>
                  <a:cxn ang="0">
                    <a:pos x="259" y="6"/>
                  </a:cxn>
                </a:cxnLst>
                <a:rect l="0" t="0" r="r" b="b"/>
                <a:pathLst>
                  <a:path w="259" h="13">
                    <a:moveTo>
                      <a:pt x="259" y="6"/>
                    </a:moveTo>
                    <a:lnTo>
                      <a:pt x="25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9" y="13"/>
                    </a:lnTo>
                    <a:lnTo>
                      <a:pt x="25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5" name="Freeform 51"/>
              <p:cNvSpPr>
                <a:spLocks/>
              </p:cNvSpPr>
              <p:nvPr/>
            </p:nvSpPr>
            <p:spPr bwMode="auto">
              <a:xfrm>
                <a:off x="5295" y="2865"/>
                <a:ext cx="64" cy="70"/>
              </a:xfrm>
              <a:custGeom>
                <a:avLst/>
                <a:gdLst/>
                <a:ahLst/>
                <a:cxnLst>
                  <a:cxn ang="0">
                    <a:pos x="64" y="35"/>
                  </a:cxn>
                  <a:cxn ang="0">
                    <a:pos x="0" y="0"/>
                  </a:cxn>
                  <a:cxn ang="0">
                    <a:pos x="64" y="35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4" y="35"/>
                  </a:cxn>
                </a:cxnLst>
                <a:rect l="0" t="0" r="r" b="b"/>
                <a:pathLst>
                  <a:path w="64" h="70">
                    <a:moveTo>
                      <a:pt x="64" y="35"/>
                    </a:moveTo>
                    <a:lnTo>
                      <a:pt x="0" y="0"/>
                    </a:lnTo>
                    <a:lnTo>
                      <a:pt x="64" y="35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64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6" name="Freeform 52"/>
              <p:cNvSpPr>
                <a:spLocks/>
              </p:cNvSpPr>
              <p:nvPr/>
            </p:nvSpPr>
            <p:spPr bwMode="auto">
              <a:xfrm>
                <a:off x="5042" y="3251"/>
                <a:ext cx="259" cy="14"/>
              </a:xfrm>
              <a:custGeom>
                <a:avLst/>
                <a:gdLst/>
                <a:ahLst/>
                <a:cxnLst>
                  <a:cxn ang="0">
                    <a:pos x="259" y="8"/>
                  </a:cxn>
                  <a:cxn ang="0">
                    <a:pos x="259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59" y="14"/>
                  </a:cxn>
                  <a:cxn ang="0">
                    <a:pos x="259" y="8"/>
                  </a:cxn>
                </a:cxnLst>
                <a:rect l="0" t="0" r="r" b="b"/>
                <a:pathLst>
                  <a:path w="259" h="14">
                    <a:moveTo>
                      <a:pt x="259" y="8"/>
                    </a:moveTo>
                    <a:lnTo>
                      <a:pt x="25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59" y="14"/>
                    </a:lnTo>
                    <a:lnTo>
                      <a:pt x="25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7" name="Freeform 53"/>
              <p:cNvSpPr>
                <a:spLocks/>
              </p:cNvSpPr>
              <p:nvPr/>
            </p:nvSpPr>
            <p:spPr bwMode="auto">
              <a:xfrm>
                <a:off x="5295" y="3223"/>
                <a:ext cx="64" cy="70"/>
              </a:xfrm>
              <a:custGeom>
                <a:avLst/>
                <a:gdLst/>
                <a:ahLst/>
                <a:cxnLst>
                  <a:cxn ang="0">
                    <a:pos x="64" y="36"/>
                  </a:cxn>
                  <a:cxn ang="0">
                    <a:pos x="0" y="0"/>
                  </a:cxn>
                  <a:cxn ang="0">
                    <a:pos x="64" y="36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64" y="36"/>
                  </a:cxn>
                </a:cxnLst>
                <a:rect l="0" t="0" r="r" b="b"/>
                <a:pathLst>
                  <a:path w="64" h="70">
                    <a:moveTo>
                      <a:pt x="64" y="36"/>
                    </a:moveTo>
                    <a:lnTo>
                      <a:pt x="0" y="0"/>
                    </a:lnTo>
                    <a:lnTo>
                      <a:pt x="64" y="36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6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8" name="Line 54"/>
              <p:cNvSpPr>
                <a:spLocks noChangeShapeType="1"/>
              </p:cNvSpPr>
              <p:nvPr/>
            </p:nvSpPr>
            <p:spPr bwMode="auto">
              <a:xfrm>
                <a:off x="3773" y="2565"/>
                <a:ext cx="1" cy="3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59" name="Freeform 55"/>
              <p:cNvSpPr>
                <a:spLocks/>
              </p:cNvSpPr>
              <p:nvPr/>
            </p:nvSpPr>
            <p:spPr bwMode="auto">
              <a:xfrm>
                <a:off x="3855" y="2669"/>
                <a:ext cx="33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3" y="30"/>
                  </a:cxn>
                  <a:cxn ang="0">
                    <a:pos x="16" y="0"/>
                  </a:cxn>
                  <a:cxn ang="0">
                    <a:pos x="0" y="30"/>
                  </a:cxn>
                  <a:cxn ang="0">
                    <a:pos x="33" y="30"/>
                  </a:cxn>
                  <a:cxn ang="0">
                    <a:pos x="16" y="0"/>
                  </a:cxn>
                </a:cxnLst>
                <a:rect l="0" t="0" r="r" b="b"/>
                <a:pathLst>
                  <a:path w="33" h="30">
                    <a:moveTo>
                      <a:pt x="16" y="0"/>
                    </a:moveTo>
                    <a:lnTo>
                      <a:pt x="33" y="30"/>
                    </a:lnTo>
                    <a:lnTo>
                      <a:pt x="16" y="0"/>
                    </a:lnTo>
                    <a:lnTo>
                      <a:pt x="0" y="30"/>
                    </a:lnTo>
                    <a:lnTo>
                      <a:pt x="33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0" name="Line 56"/>
              <p:cNvSpPr>
                <a:spLocks noChangeShapeType="1"/>
              </p:cNvSpPr>
              <p:nvPr/>
            </p:nvSpPr>
            <p:spPr bwMode="auto">
              <a:xfrm>
                <a:off x="3871" y="2696"/>
                <a:ext cx="1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1" name="Line 57"/>
              <p:cNvSpPr>
                <a:spLocks noChangeShapeType="1"/>
              </p:cNvSpPr>
              <p:nvPr/>
            </p:nvSpPr>
            <p:spPr bwMode="auto">
              <a:xfrm>
                <a:off x="3788" y="2794"/>
                <a:ext cx="1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2" name="Freeform 58"/>
              <p:cNvSpPr>
                <a:spLocks/>
              </p:cNvSpPr>
              <p:nvPr/>
            </p:nvSpPr>
            <p:spPr bwMode="auto">
              <a:xfrm>
                <a:off x="3967" y="2778"/>
                <a:ext cx="29" cy="32"/>
              </a:xfrm>
              <a:custGeom>
                <a:avLst/>
                <a:gdLst/>
                <a:ahLst/>
                <a:cxnLst>
                  <a:cxn ang="0">
                    <a:pos x="29" y="16"/>
                  </a:cxn>
                  <a:cxn ang="0">
                    <a:pos x="0" y="0"/>
                  </a:cxn>
                  <a:cxn ang="0">
                    <a:pos x="29" y="16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29" y="16"/>
                  </a:cxn>
                </a:cxnLst>
                <a:rect l="0" t="0" r="r" b="b"/>
                <a:pathLst>
                  <a:path w="29" h="32">
                    <a:moveTo>
                      <a:pt x="29" y="16"/>
                    </a:moveTo>
                    <a:lnTo>
                      <a:pt x="0" y="0"/>
                    </a:lnTo>
                    <a:lnTo>
                      <a:pt x="29" y="16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3" name="Freeform 59"/>
              <p:cNvSpPr>
                <a:spLocks/>
              </p:cNvSpPr>
              <p:nvPr/>
            </p:nvSpPr>
            <p:spPr bwMode="auto">
              <a:xfrm>
                <a:off x="3792" y="2709"/>
                <a:ext cx="169" cy="74"/>
              </a:xfrm>
              <a:custGeom>
                <a:avLst/>
                <a:gdLst/>
                <a:ahLst/>
                <a:cxnLst>
                  <a:cxn ang="0">
                    <a:pos x="3" y="74"/>
                  </a:cxn>
                  <a:cxn ang="0">
                    <a:pos x="11" y="74"/>
                  </a:cxn>
                  <a:cxn ang="0">
                    <a:pos x="17" y="73"/>
                  </a:cxn>
                  <a:cxn ang="0">
                    <a:pos x="23" y="73"/>
                  </a:cxn>
                  <a:cxn ang="0">
                    <a:pos x="29" y="73"/>
                  </a:cxn>
                  <a:cxn ang="0">
                    <a:pos x="35" y="71"/>
                  </a:cxn>
                  <a:cxn ang="0">
                    <a:pos x="39" y="71"/>
                  </a:cxn>
                  <a:cxn ang="0">
                    <a:pos x="45" y="70"/>
                  </a:cxn>
                  <a:cxn ang="0">
                    <a:pos x="49" y="67"/>
                  </a:cxn>
                  <a:cxn ang="0">
                    <a:pos x="54" y="66"/>
                  </a:cxn>
                  <a:cxn ang="0">
                    <a:pos x="58" y="63"/>
                  </a:cxn>
                  <a:cxn ang="0">
                    <a:pos x="63" y="60"/>
                  </a:cxn>
                  <a:cxn ang="0">
                    <a:pos x="66" y="57"/>
                  </a:cxn>
                  <a:cxn ang="0">
                    <a:pos x="69" y="52"/>
                  </a:cxn>
                  <a:cxn ang="0">
                    <a:pos x="72" y="48"/>
                  </a:cxn>
                  <a:cxn ang="0">
                    <a:pos x="73" y="42"/>
                  </a:cxn>
                  <a:cxn ang="0">
                    <a:pos x="76" y="34"/>
                  </a:cxn>
                  <a:cxn ang="0">
                    <a:pos x="79" y="27"/>
                  </a:cxn>
                  <a:cxn ang="0">
                    <a:pos x="82" y="19"/>
                  </a:cxn>
                  <a:cxn ang="0">
                    <a:pos x="87" y="13"/>
                  </a:cxn>
                  <a:cxn ang="0">
                    <a:pos x="93" y="10"/>
                  </a:cxn>
                  <a:cxn ang="0">
                    <a:pos x="99" y="6"/>
                  </a:cxn>
                  <a:cxn ang="0">
                    <a:pos x="105" y="4"/>
                  </a:cxn>
                  <a:cxn ang="0">
                    <a:pos x="112" y="3"/>
                  </a:cxn>
                  <a:cxn ang="0">
                    <a:pos x="119" y="1"/>
                  </a:cxn>
                  <a:cxn ang="0">
                    <a:pos x="127" y="1"/>
                  </a:cxn>
                  <a:cxn ang="0">
                    <a:pos x="133" y="1"/>
                  </a:cxn>
                  <a:cxn ang="0">
                    <a:pos x="140" y="1"/>
                  </a:cxn>
                  <a:cxn ang="0">
                    <a:pos x="148" y="1"/>
                  </a:cxn>
                  <a:cxn ang="0">
                    <a:pos x="155" y="1"/>
                  </a:cxn>
                  <a:cxn ang="0">
                    <a:pos x="161" y="1"/>
                  </a:cxn>
                  <a:cxn ang="0">
                    <a:pos x="167" y="0"/>
                  </a:cxn>
                </a:cxnLst>
                <a:rect l="0" t="0" r="r" b="b"/>
                <a:pathLst>
                  <a:path w="169" h="74">
                    <a:moveTo>
                      <a:pt x="0" y="74"/>
                    </a:moveTo>
                    <a:lnTo>
                      <a:pt x="3" y="74"/>
                    </a:lnTo>
                    <a:lnTo>
                      <a:pt x="8" y="74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17" y="73"/>
                    </a:lnTo>
                    <a:lnTo>
                      <a:pt x="20" y="73"/>
                    </a:lnTo>
                    <a:lnTo>
                      <a:pt x="23" y="73"/>
                    </a:lnTo>
                    <a:lnTo>
                      <a:pt x="26" y="73"/>
                    </a:lnTo>
                    <a:lnTo>
                      <a:pt x="29" y="73"/>
                    </a:lnTo>
                    <a:lnTo>
                      <a:pt x="32" y="73"/>
                    </a:lnTo>
                    <a:lnTo>
                      <a:pt x="35" y="71"/>
                    </a:lnTo>
                    <a:lnTo>
                      <a:pt x="38" y="71"/>
                    </a:lnTo>
                    <a:lnTo>
                      <a:pt x="39" y="71"/>
                    </a:lnTo>
                    <a:lnTo>
                      <a:pt x="42" y="70"/>
                    </a:lnTo>
                    <a:lnTo>
                      <a:pt x="45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2" y="67"/>
                    </a:lnTo>
                    <a:lnTo>
                      <a:pt x="54" y="66"/>
                    </a:lnTo>
                    <a:lnTo>
                      <a:pt x="57" y="64"/>
                    </a:lnTo>
                    <a:lnTo>
                      <a:pt x="58" y="63"/>
                    </a:lnTo>
                    <a:lnTo>
                      <a:pt x="60" y="61"/>
                    </a:lnTo>
                    <a:lnTo>
                      <a:pt x="63" y="60"/>
                    </a:lnTo>
                    <a:lnTo>
                      <a:pt x="64" y="58"/>
                    </a:lnTo>
                    <a:lnTo>
                      <a:pt x="66" y="57"/>
                    </a:lnTo>
                    <a:lnTo>
                      <a:pt x="67" y="55"/>
                    </a:lnTo>
                    <a:lnTo>
                      <a:pt x="69" y="52"/>
                    </a:lnTo>
                    <a:lnTo>
                      <a:pt x="70" y="51"/>
                    </a:lnTo>
                    <a:lnTo>
                      <a:pt x="72" y="48"/>
                    </a:lnTo>
                    <a:lnTo>
                      <a:pt x="73" y="45"/>
                    </a:lnTo>
                    <a:lnTo>
                      <a:pt x="73" y="42"/>
                    </a:lnTo>
                    <a:lnTo>
                      <a:pt x="75" y="39"/>
                    </a:lnTo>
                    <a:lnTo>
                      <a:pt x="76" y="34"/>
                    </a:lnTo>
                    <a:lnTo>
                      <a:pt x="78" y="30"/>
                    </a:lnTo>
                    <a:lnTo>
                      <a:pt x="79" y="27"/>
                    </a:lnTo>
                    <a:lnTo>
                      <a:pt x="81" y="22"/>
                    </a:lnTo>
                    <a:lnTo>
                      <a:pt x="82" y="19"/>
                    </a:lnTo>
                    <a:lnTo>
                      <a:pt x="85" y="16"/>
                    </a:lnTo>
                    <a:lnTo>
                      <a:pt x="87" y="13"/>
                    </a:lnTo>
                    <a:lnTo>
                      <a:pt x="90" y="12"/>
                    </a:lnTo>
                    <a:lnTo>
                      <a:pt x="93" y="10"/>
                    </a:lnTo>
                    <a:lnTo>
                      <a:pt x="96" y="7"/>
                    </a:lnTo>
                    <a:lnTo>
                      <a:pt x="99" y="6"/>
                    </a:lnTo>
                    <a:lnTo>
                      <a:pt x="102" y="6"/>
                    </a:lnTo>
                    <a:lnTo>
                      <a:pt x="105" y="4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1"/>
                    </a:lnTo>
                    <a:lnTo>
                      <a:pt x="119" y="1"/>
                    </a:lnTo>
                    <a:lnTo>
                      <a:pt x="122" y="1"/>
                    </a:lnTo>
                    <a:lnTo>
                      <a:pt x="127" y="1"/>
                    </a:lnTo>
                    <a:lnTo>
                      <a:pt x="130" y="1"/>
                    </a:lnTo>
                    <a:lnTo>
                      <a:pt x="133" y="1"/>
                    </a:lnTo>
                    <a:lnTo>
                      <a:pt x="137" y="1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1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58" y="1"/>
                    </a:lnTo>
                    <a:lnTo>
                      <a:pt x="161" y="1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6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4" name="Rectangle 60"/>
              <p:cNvSpPr>
                <a:spLocks noChangeArrowheads="1"/>
              </p:cNvSpPr>
              <p:nvPr/>
            </p:nvSpPr>
            <p:spPr bwMode="auto">
              <a:xfrm>
                <a:off x="3599" y="2671"/>
                <a:ext cx="1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_tradnl" sz="1900">
                    <a:solidFill>
                      <a:srgbClr val="000000"/>
                    </a:solidFill>
                    <a:latin typeface="Wingdings" pitchFamily="2" charset="2"/>
                  </a:rPr>
                  <a:t>å</a:t>
                </a:r>
                <a:endParaRPr lang="es-ES_tradnl"/>
              </a:p>
            </p:txBody>
          </p:sp>
          <p:sp>
            <p:nvSpPr>
              <p:cNvPr id="405565" name="Freeform 61"/>
              <p:cNvSpPr>
                <a:spLocks/>
              </p:cNvSpPr>
              <p:nvPr/>
            </p:nvSpPr>
            <p:spPr bwMode="auto">
              <a:xfrm>
                <a:off x="4059" y="2219"/>
                <a:ext cx="621" cy="426"/>
              </a:xfrm>
              <a:custGeom>
                <a:avLst/>
                <a:gdLst/>
                <a:ahLst/>
                <a:cxnLst>
                  <a:cxn ang="0">
                    <a:pos x="4" y="420"/>
                  </a:cxn>
                  <a:cxn ang="0">
                    <a:pos x="7" y="426"/>
                  </a:cxn>
                  <a:cxn ang="0">
                    <a:pos x="621" y="10"/>
                  </a:cxn>
                  <a:cxn ang="0">
                    <a:pos x="613" y="0"/>
                  </a:cxn>
                  <a:cxn ang="0">
                    <a:pos x="0" y="414"/>
                  </a:cxn>
                  <a:cxn ang="0">
                    <a:pos x="4" y="420"/>
                  </a:cxn>
                </a:cxnLst>
                <a:rect l="0" t="0" r="r" b="b"/>
                <a:pathLst>
                  <a:path w="621" h="426">
                    <a:moveTo>
                      <a:pt x="4" y="420"/>
                    </a:moveTo>
                    <a:lnTo>
                      <a:pt x="7" y="426"/>
                    </a:lnTo>
                    <a:lnTo>
                      <a:pt x="621" y="10"/>
                    </a:lnTo>
                    <a:lnTo>
                      <a:pt x="613" y="0"/>
                    </a:lnTo>
                    <a:lnTo>
                      <a:pt x="0" y="414"/>
                    </a:lnTo>
                    <a:lnTo>
                      <a:pt x="4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6" name="Freeform 62"/>
              <p:cNvSpPr>
                <a:spLocks/>
              </p:cNvSpPr>
              <p:nvPr/>
            </p:nvSpPr>
            <p:spPr bwMode="auto">
              <a:xfrm>
                <a:off x="4014" y="2606"/>
                <a:ext cx="73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73" y="58"/>
                  </a:cxn>
                  <a:cxn ang="0">
                    <a:pos x="0" y="66"/>
                  </a:cxn>
                  <a:cxn ang="0">
                    <a:pos x="34" y="0"/>
                  </a:cxn>
                  <a:cxn ang="0">
                    <a:pos x="73" y="58"/>
                  </a:cxn>
                  <a:cxn ang="0">
                    <a:pos x="0" y="66"/>
                  </a:cxn>
                </a:cxnLst>
                <a:rect l="0" t="0" r="r" b="b"/>
                <a:pathLst>
                  <a:path w="73" h="66">
                    <a:moveTo>
                      <a:pt x="0" y="66"/>
                    </a:moveTo>
                    <a:lnTo>
                      <a:pt x="73" y="58"/>
                    </a:lnTo>
                    <a:lnTo>
                      <a:pt x="0" y="66"/>
                    </a:lnTo>
                    <a:lnTo>
                      <a:pt x="34" y="0"/>
                    </a:lnTo>
                    <a:lnTo>
                      <a:pt x="73" y="5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5567" name="Text Box 63"/>
              <p:cNvSpPr txBox="1">
                <a:spLocks noChangeArrowheads="1"/>
              </p:cNvSpPr>
              <p:nvPr/>
            </p:nvSpPr>
            <p:spPr bwMode="auto">
              <a:xfrm>
                <a:off x="2844" y="4065"/>
                <a:ext cx="18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dirty="0"/>
                  <a:t>Conexiones con pesos </a:t>
                </a:r>
              </a:p>
            </p:txBody>
          </p:sp>
          <p:sp>
            <p:nvSpPr>
              <p:cNvPr id="405568" name="Text Box 64"/>
              <p:cNvSpPr txBox="1">
                <a:spLocks noChangeArrowheads="1"/>
              </p:cNvSpPr>
              <p:nvPr/>
            </p:nvSpPr>
            <p:spPr bwMode="auto">
              <a:xfrm>
                <a:off x="4375" y="1968"/>
                <a:ext cx="8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Neurona </a:t>
                </a:r>
              </a:p>
            </p:txBody>
          </p:sp>
          <p:sp>
            <p:nvSpPr>
              <p:cNvPr id="405569" name="Line 65"/>
              <p:cNvSpPr>
                <a:spLocks noChangeShapeType="1"/>
              </p:cNvSpPr>
              <p:nvPr/>
            </p:nvSpPr>
            <p:spPr bwMode="auto">
              <a:xfrm flipH="1">
                <a:off x="3093" y="3648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05570" name="Line 66"/>
              <p:cNvSpPr>
                <a:spLocks noChangeShapeType="1"/>
              </p:cNvSpPr>
              <p:nvPr/>
            </p:nvSpPr>
            <p:spPr bwMode="auto">
              <a:xfrm flipH="1" flipV="1">
                <a:off x="4245" y="3648"/>
                <a:ext cx="288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405571" name="Line 67"/>
            <p:cNvSpPr>
              <a:spLocks noChangeShapeType="1"/>
            </p:cNvSpPr>
            <p:nvPr/>
          </p:nvSpPr>
          <p:spPr bwMode="auto">
            <a:xfrm>
              <a:off x="2448" y="672"/>
              <a:ext cx="96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5572" name="Text Box 68"/>
            <p:cNvSpPr txBox="1">
              <a:spLocks noChangeArrowheads="1"/>
            </p:cNvSpPr>
            <p:nvPr/>
          </p:nvSpPr>
          <p:spPr bwMode="auto">
            <a:xfrm>
              <a:off x="2884" y="1008"/>
              <a:ext cx="8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artificial 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0" y="1066800"/>
            <a:ext cx="3886200" cy="4829175"/>
            <a:chOff x="0" y="672"/>
            <a:chExt cx="2448" cy="3042"/>
          </a:xfrm>
        </p:grpSpPr>
        <p:sp>
          <p:nvSpPr>
            <p:cNvPr id="405574" name="Line 70"/>
            <p:cNvSpPr>
              <a:spLocks noChangeShapeType="1"/>
            </p:cNvSpPr>
            <p:nvPr/>
          </p:nvSpPr>
          <p:spPr bwMode="auto">
            <a:xfrm flipH="1">
              <a:off x="1392" y="672"/>
              <a:ext cx="1056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5575" name="Text Box 71"/>
            <p:cNvSpPr txBox="1">
              <a:spLocks noChangeArrowheads="1"/>
            </p:cNvSpPr>
            <p:nvPr/>
          </p:nvSpPr>
          <p:spPr bwMode="auto">
            <a:xfrm>
              <a:off x="1368" y="1008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natural </a:t>
              </a:r>
            </a:p>
          </p:txBody>
        </p:sp>
        <p:pic>
          <p:nvPicPr>
            <p:cNvPr id="405576" name="Picture 72" descr="brai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208"/>
              <a:ext cx="1968" cy="15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550DB53-6850-4B8F-BD60-B2E0CC4157F0}" type="slidenum">
              <a:rPr lang="es-ES_tradnl"/>
              <a:pPr/>
              <a:t>52</a:t>
            </a:fld>
            <a:endParaRPr lang="es-ES_tradnl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751"/>
            <a:ext cx="7772400" cy="1143001"/>
          </a:xfrm>
        </p:spPr>
        <p:txBody>
          <a:bodyPr/>
          <a:lstStyle/>
          <a:p>
            <a:r>
              <a:rPr lang="es-ES" sz="4000" dirty="0"/>
              <a:t>Neuronas Artificiales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42988"/>
            <a:ext cx="7772400" cy="4114800"/>
          </a:xfrm>
        </p:spPr>
        <p:txBody>
          <a:bodyPr/>
          <a:lstStyle/>
          <a:p>
            <a:r>
              <a:rPr lang="es-ES"/>
              <a:t>Neuronas “Verdaderas”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Neuronas Artificiales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95513" y="908050"/>
            <a:ext cx="6264275" cy="3673475"/>
            <a:chOff x="839" y="754"/>
            <a:chExt cx="3946" cy="2314"/>
          </a:xfrm>
        </p:grpSpPr>
        <p:pic>
          <p:nvPicPr>
            <p:cNvPr id="4075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1207"/>
              <a:ext cx="1743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7558" name="Line 6"/>
            <p:cNvSpPr>
              <a:spLocks noChangeShapeType="1"/>
            </p:cNvSpPr>
            <p:nvPr/>
          </p:nvSpPr>
          <p:spPr bwMode="auto">
            <a:xfrm>
              <a:off x="839" y="1797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59" name="Line 7"/>
            <p:cNvSpPr>
              <a:spLocks noChangeShapeType="1"/>
            </p:cNvSpPr>
            <p:nvPr/>
          </p:nvSpPr>
          <p:spPr bwMode="auto">
            <a:xfrm>
              <a:off x="3651" y="184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60" name="Line 8"/>
            <p:cNvSpPr>
              <a:spLocks noChangeShapeType="1"/>
            </p:cNvSpPr>
            <p:nvPr/>
          </p:nvSpPr>
          <p:spPr bwMode="auto">
            <a:xfrm>
              <a:off x="2971" y="2523"/>
              <a:ext cx="227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 flipV="1">
              <a:off x="2109" y="2478"/>
              <a:ext cx="272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62" name="Line 10"/>
            <p:cNvSpPr>
              <a:spLocks noChangeShapeType="1"/>
            </p:cNvSpPr>
            <p:nvPr/>
          </p:nvSpPr>
          <p:spPr bwMode="auto">
            <a:xfrm flipV="1">
              <a:off x="2971" y="799"/>
              <a:ext cx="408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63" name="Line 11"/>
            <p:cNvSpPr>
              <a:spLocks noChangeShapeType="1"/>
            </p:cNvSpPr>
            <p:nvPr/>
          </p:nvSpPr>
          <p:spPr bwMode="auto">
            <a:xfrm flipH="1">
              <a:off x="2789" y="1434"/>
              <a:ext cx="59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64" name="Text Box 12"/>
            <p:cNvSpPr txBox="1">
              <a:spLocks noChangeArrowheads="1"/>
            </p:cNvSpPr>
            <p:nvPr/>
          </p:nvSpPr>
          <p:spPr bwMode="auto">
            <a:xfrm>
              <a:off x="3334" y="1253"/>
              <a:ext cx="545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>
                  <a:latin typeface="Tahoma" pitchFamily="34" charset="0"/>
                </a:rPr>
                <a:t>Núcleo</a:t>
              </a:r>
            </a:p>
          </p:txBody>
        </p:sp>
        <p:sp>
          <p:nvSpPr>
            <p:cNvPr id="407565" name="Line 13"/>
            <p:cNvSpPr>
              <a:spLocks noChangeShapeType="1"/>
            </p:cNvSpPr>
            <p:nvPr/>
          </p:nvSpPr>
          <p:spPr bwMode="auto">
            <a:xfrm flipH="1" flipV="1">
              <a:off x="2925" y="2024"/>
              <a:ext cx="54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66" name="Text Box 14"/>
            <p:cNvSpPr txBox="1">
              <a:spLocks noChangeArrowheads="1"/>
            </p:cNvSpPr>
            <p:nvPr/>
          </p:nvSpPr>
          <p:spPr bwMode="auto">
            <a:xfrm>
              <a:off x="3470" y="2296"/>
              <a:ext cx="1049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>
                  <a:latin typeface="Tahoma" pitchFamily="34" charset="0"/>
                </a:rPr>
                <a:t>Cuerpo Celular</a:t>
              </a:r>
            </a:p>
          </p:txBody>
        </p:sp>
        <p:sp>
          <p:nvSpPr>
            <p:cNvPr id="407567" name="Text Box 15"/>
            <p:cNvSpPr txBox="1">
              <a:spLocks noChangeArrowheads="1"/>
            </p:cNvSpPr>
            <p:nvPr/>
          </p:nvSpPr>
          <p:spPr bwMode="auto">
            <a:xfrm>
              <a:off x="3878" y="1888"/>
              <a:ext cx="431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>
                  <a:latin typeface="Tahoma" pitchFamily="34" charset="0"/>
                </a:rPr>
                <a:t>Axon</a:t>
              </a:r>
            </a:p>
          </p:txBody>
        </p:sp>
        <p:sp>
          <p:nvSpPr>
            <p:cNvPr id="407568" name="Text Box 16"/>
            <p:cNvSpPr txBox="1">
              <a:spLocks noChangeArrowheads="1"/>
            </p:cNvSpPr>
            <p:nvPr/>
          </p:nvSpPr>
          <p:spPr bwMode="auto">
            <a:xfrm>
              <a:off x="1247" y="2115"/>
              <a:ext cx="723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>
                  <a:latin typeface="Tahoma" pitchFamily="34" charset="0"/>
                </a:rPr>
                <a:t>Dendritas</a:t>
              </a:r>
            </a:p>
          </p:txBody>
        </p:sp>
        <p:sp>
          <p:nvSpPr>
            <p:cNvPr id="407569" name="Line 17"/>
            <p:cNvSpPr>
              <a:spLocks noChangeShapeType="1"/>
            </p:cNvSpPr>
            <p:nvPr/>
          </p:nvSpPr>
          <p:spPr bwMode="auto">
            <a:xfrm flipV="1">
              <a:off x="1519" y="1842"/>
              <a:ext cx="18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70" name="Line 18"/>
            <p:cNvSpPr>
              <a:spLocks noChangeShapeType="1"/>
            </p:cNvSpPr>
            <p:nvPr/>
          </p:nvSpPr>
          <p:spPr bwMode="auto">
            <a:xfrm>
              <a:off x="1746" y="2341"/>
              <a:ext cx="45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71" name="Text Box 19"/>
            <p:cNvSpPr txBox="1">
              <a:spLocks noChangeArrowheads="1"/>
            </p:cNvSpPr>
            <p:nvPr/>
          </p:nvSpPr>
          <p:spPr bwMode="auto">
            <a:xfrm>
              <a:off x="3742" y="754"/>
              <a:ext cx="610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>
                  <a:latin typeface="Tahoma" pitchFamily="34" charset="0"/>
                </a:rPr>
                <a:t>sinapsis</a:t>
              </a:r>
            </a:p>
          </p:txBody>
        </p:sp>
        <p:sp>
          <p:nvSpPr>
            <p:cNvPr id="407572" name="Line 20"/>
            <p:cNvSpPr>
              <a:spLocks noChangeShapeType="1"/>
            </p:cNvSpPr>
            <p:nvPr/>
          </p:nvSpPr>
          <p:spPr bwMode="auto">
            <a:xfrm>
              <a:off x="3334" y="935"/>
              <a:ext cx="77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73" name="Rectangle 21"/>
            <p:cNvSpPr>
              <a:spLocks noChangeArrowheads="1"/>
            </p:cNvSpPr>
            <p:nvPr/>
          </p:nvSpPr>
          <p:spPr bwMode="auto">
            <a:xfrm>
              <a:off x="3334" y="890"/>
              <a:ext cx="46" cy="4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7574" name="Line 22"/>
            <p:cNvSpPr>
              <a:spLocks noChangeShapeType="1"/>
            </p:cNvSpPr>
            <p:nvPr/>
          </p:nvSpPr>
          <p:spPr bwMode="auto">
            <a:xfrm>
              <a:off x="3198" y="2840"/>
              <a:ext cx="77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75" name="Rectangle 23"/>
            <p:cNvSpPr>
              <a:spLocks noChangeArrowheads="1"/>
            </p:cNvSpPr>
            <p:nvPr/>
          </p:nvSpPr>
          <p:spPr bwMode="auto">
            <a:xfrm>
              <a:off x="3198" y="2795"/>
              <a:ext cx="46" cy="4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7576" name="Line 24"/>
            <p:cNvSpPr>
              <a:spLocks noChangeShapeType="1"/>
            </p:cNvSpPr>
            <p:nvPr/>
          </p:nvSpPr>
          <p:spPr bwMode="auto">
            <a:xfrm>
              <a:off x="2200" y="2886"/>
              <a:ext cx="77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7577" name="Rectangle 25"/>
            <p:cNvSpPr>
              <a:spLocks noChangeArrowheads="1"/>
            </p:cNvSpPr>
            <p:nvPr/>
          </p:nvSpPr>
          <p:spPr bwMode="auto">
            <a:xfrm>
              <a:off x="2200" y="2841"/>
              <a:ext cx="46" cy="4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07578" name="Oval 26"/>
          <p:cNvSpPr>
            <a:spLocks noChangeArrowheads="1"/>
          </p:cNvSpPr>
          <p:nvPr/>
        </p:nvSpPr>
        <p:spPr bwMode="auto">
          <a:xfrm>
            <a:off x="3276600" y="5157788"/>
            <a:ext cx="792163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07579" name="Text Box 27"/>
          <p:cNvSpPr txBox="1">
            <a:spLocks noChangeArrowheads="1"/>
          </p:cNvSpPr>
          <p:nvPr/>
        </p:nvSpPr>
        <p:spPr bwMode="auto">
          <a:xfrm>
            <a:off x="3492500" y="5302250"/>
            <a:ext cx="34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>
                <a:latin typeface="Tahoma" pitchFamily="34" charset="0"/>
                <a:sym typeface="Symbol" pitchFamily="18" charset="2"/>
              </a:rPr>
              <a:t></a:t>
            </a:r>
          </a:p>
        </p:txBody>
      </p:sp>
      <p:sp>
        <p:nvSpPr>
          <p:cNvPr id="407580" name="Line 28"/>
          <p:cNvSpPr>
            <a:spLocks noChangeShapeType="1"/>
          </p:cNvSpPr>
          <p:nvPr/>
        </p:nvSpPr>
        <p:spPr bwMode="auto">
          <a:xfrm>
            <a:off x="2195513" y="5013325"/>
            <a:ext cx="10810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81" name="Text Box 29"/>
          <p:cNvSpPr txBox="1">
            <a:spLocks noChangeArrowheads="1"/>
          </p:cNvSpPr>
          <p:nvPr/>
        </p:nvSpPr>
        <p:spPr bwMode="auto">
          <a:xfrm>
            <a:off x="2608263" y="48196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w</a:t>
            </a:r>
            <a:r>
              <a:rPr lang="es-ES" sz="1800" i="1" baseline="-25000"/>
              <a:t>1</a:t>
            </a:r>
            <a:endParaRPr lang="es-ES" sz="1800" i="1"/>
          </a:p>
        </p:txBody>
      </p:sp>
      <p:sp>
        <p:nvSpPr>
          <p:cNvPr id="407582" name="Line 30"/>
          <p:cNvSpPr>
            <a:spLocks noChangeShapeType="1"/>
          </p:cNvSpPr>
          <p:nvPr/>
        </p:nvSpPr>
        <p:spPr bwMode="auto">
          <a:xfrm>
            <a:off x="2195513" y="551815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83" name="Text Box 31"/>
          <p:cNvSpPr txBox="1">
            <a:spLocks noChangeArrowheads="1"/>
          </p:cNvSpPr>
          <p:nvPr/>
        </p:nvSpPr>
        <p:spPr bwMode="auto">
          <a:xfrm>
            <a:off x="2339975" y="51577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w</a:t>
            </a:r>
            <a:r>
              <a:rPr lang="es-ES" sz="1800" i="1" baseline="-25000"/>
              <a:t>2</a:t>
            </a:r>
            <a:endParaRPr lang="es-ES" sz="1800" i="1"/>
          </a:p>
        </p:txBody>
      </p:sp>
      <p:sp>
        <p:nvSpPr>
          <p:cNvPr id="407584" name="Line 32"/>
          <p:cNvSpPr>
            <a:spLocks noChangeShapeType="1"/>
          </p:cNvSpPr>
          <p:nvPr/>
        </p:nvSpPr>
        <p:spPr bwMode="auto">
          <a:xfrm flipV="1">
            <a:off x="2195513" y="580548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85" name="Text Box 33"/>
          <p:cNvSpPr txBox="1">
            <a:spLocks noChangeArrowheads="1"/>
          </p:cNvSpPr>
          <p:nvPr/>
        </p:nvSpPr>
        <p:spPr bwMode="auto">
          <a:xfrm rot="5400000">
            <a:off x="2320131" y="5606257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>
                <a:latin typeface="Tahoma" pitchFamily="34" charset="0"/>
              </a:rPr>
              <a:t>…</a:t>
            </a:r>
          </a:p>
        </p:txBody>
      </p:sp>
      <p:sp>
        <p:nvSpPr>
          <p:cNvPr id="407586" name="Text Box 34"/>
          <p:cNvSpPr txBox="1">
            <a:spLocks noChangeArrowheads="1"/>
          </p:cNvSpPr>
          <p:nvPr/>
        </p:nvSpPr>
        <p:spPr bwMode="auto">
          <a:xfrm>
            <a:off x="1692275" y="4797425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i="1" baseline="-25000"/>
              <a:t>1</a:t>
            </a:r>
            <a:r>
              <a:rPr lang="es-ES" sz="1800" i="1"/>
              <a:t>(t)</a:t>
            </a:r>
          </a:p>
        </p:txBody>
      </p:sp>
      <p:sp>
        <p:nvSpPr>
          <p:cNvPr id="407587" name="Text Box 35"/>
          <p:cNvSpPr txBox="1">
            <a:spLocks noChangeArrowheads="1"/>
          </p:cNvSpPr>
          <p:nvPr/>
        </p:nvSpPr>
        <p:spPr bwMode="auto">
          <a:xfrm>
            <a:off x="1620838" y="530225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i="1" baseline="-25000"/>
              <a:t>2</a:t>
            </a:r>
            <a:r>
              <a:rPr lang="es-ES" sz="1800" i="1"/>
              <a:t>(t)</a:t>
            </a:r>
          </a:p>
        </p:txBody>
      </p:sp>
      <p:sp>
        <p:nvSpPr>
          <p:cNvPr id="407588" name="Text Box 36"/>
          <p:cNvSpPr txBox="1">
            <a:spLocks noChangeArrowheads="1"/>
          </p:cNvSpPr>
          <p:nvPr/>
        </p:nvSpPr>
        <p:spPr bwMode="auto">
          <a:xfrm>
            <a:off x="1620838" y="602138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i="1" baseline="-25000"/>
              <a:t>n</a:t>
            </a:r>
            <a:r>
              <a:rPr lang="es-ES" sz="1800" i="1"/>
              <a:t>(t)</a:t>
            </a:r>
          </a:p>
        </p:txBody>
      </p:sp>
      <p:sp>
        <p:nvSpPr>
          <p:cNvPr id="407589" name="Text Box 37"/>
          <p:cNvSpPr txBox="1">
            <a:spLocks noChangeArrowheads="1"/>
          </p:cNvSpPr>
          <p:nvPr/>
        </p:nvSpPr>
        <p:spPr bwMode="auto">
          <a:xfrm>
            <a:off x="2771775" y="60213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w</a:t>
            </a:r>
            <a:r>
              <a:rPr lang="es-ES" sz="1800" i="1" baseline="-25000"/>
              <a:t>n</a:t>
            </a:r>
            <a:endParaRPr lang="es-ES" sz="1800" i="1"/>
          </a:p>
        </p:txBody>
      </p:sp>
      <p:sp>
        <p:nvSpPr>
          <p:cNvPr id="407590" name="Rectangle 38"/>
          <p:cNvSpPr>
            <a:spLocks noChangeArrowheads="1"/>
          </p:cNvSpPr>
          <p:nvPr/>
        </p:nvSpPr>
        <p:spPr bwMode="auto">
          <a:xfrm>
            <a:off x="5292725" y="4652963"/>
            <a:ext cx="1655763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07591" name="Line 39"/>
          <p:cNvSpPr>
            <a:spLocks noChangeShapeType="1"/>
          </p:cNvSpPr>
          <p:nvPr/>
        </p:nvSpPr>
        <p:spPr bwMode="auto">
          <a:xfrm>
            <a:off x="4067175" y="5516563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92" name="Text Box 40"/>
          <p:cNvSpPr txBox="1">
            <a:spLocks noChangeArrowheads="1"/>
          </p:cNvSpPr>
          <p:nvPr/>
        </p:nvSpPr>
        <p:spPr bwMode="auto">
          <a:xfrm>
            <a:off x="4356100" y="55165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a(t)</a:t>
            </a:r>
            <a:endParaRPr lang="es-ES" sz="1800" i="1"/>
          </a:p>
        </p:txBody>
      </p:sp>
      <p:sp>
        <p:nvSpPr>
          <p:cNvPr id="407593" name="Line 41"/>
          <p:cNvSpPr>
            <a:spLocks noChangeShapeType="1"/>
          </p:cNvSpPr>
          <p:nvPr/>
        </p:nvSpPr>
        <p:spPr bwMode="auto">
          <a:xfrm flipV="1">
            <a:off x="5435600" y="50847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94" name="Line 42"/>
          <p:cNvSpPr>
            <a:spLocks noChangeShapeType="1"/>
          </p:cNvSpPr>
          <p:nvPr/>
        </p:nvSpPr>
        <p:spPr bwMode="auto">
          <a:xfrm>
            <a:off x="5435600" y="60213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95" name="Text Box 43"/>
          <p:cNvSpPr txBox="1">
            <a:spLocks noChangeArrowheads="1"/>
          </p:cNvSpPr>
          <p:nvPr/>
        </p:nvSpPr>
        <p:spPr bwMode="auto">
          <a:xfrm>
            <a:off x="5940425" y="5013325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y=f(a)</a:t>
            </a:r>
            <a:endParaRPr lang="es-ES" sz="1800" i="1"/>
          </a:p>
        </p:txBody>
      </p:sp>
      <p:sp>
        <p:nvSpPr>
          <p:cNvPr id="407596" name="Text Box 44"/>
          <p:cNvSpPr txBox="1">
            <a:spLocks noChangeArrowheads="1"/>
          </p:cNvSpPr>
          <p:nvPr/>
        </p:nvSpPr>
        <p:spPr bwMode="auto">
          <a:xfrm>
            <a:off x="5435600" y="47244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y</a:t>
            </a:r>
            <a:endParaRPr lang="es-ES" sz="1800" i="1"/>
          </a:p>
        </p:txBody>
      </p:sp>
      <p:sp>
        <p:nvSpPr>
          <p:cNvPr id="407597" name="Text Box 45"/>
          <p:cNvSpPr txBox="1">
            <a:spLocks noChangeArrowheads="1"/>
          </p:cNvSpPr>
          <p:nvPr/>
        </p:nvSpPr>
        <p:spPr bwMode="auto">
          <a:xfrm>
            <a:off x="6516688" y="602138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/>
              <a:t>a</a:t>
            </a:r>
            <a:endParaRPr lang="es-ES" sz="1800" i="1"/>
          </a:p>
        </p:txBody>
      </p:sp>
      <p:sp>
        <p:nvSpPr>
          <p:cNvPr id="407598" name="Line 46"/>
          <p:cNvSpPr>
            <a:spLocks noChangeShapeType="1"/>
          </p:cNvSpPr>
          <p:nvPr/>
        </p:nvSpPr>
        <p:spPr bwMode="auto">
          <a:xfrm flipV="1">
            <a:off x="5940425" y="5445125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599" name="Line 47"/>
          <p:cNvSpPr>
            <a:spLocks noChangeShapeType="1"/>
          </p:cNvSpPr>
          <p:nvPr/>
        </p:nvSpPr>
        <p:spPr bwMode="auto">
          <a:xfrm>
            <a:off x="5940425" y="5445125"/>
            <a:ext cx="719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600" name="Line 48"/>
          <p:cNvSpPr>
            <a:spLocks noChangeShapeType="1"/>
          </p:cNvSpPr>
          <p:nvPr/>
        </p:nvSpPr>
        <p:spPr bwMode="auto">
          <a:xfrm>
            <a:off x="5435600" y="6021388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601" name="Text Box 49"/>
          <p:cNvSpPr txBox="1">
            <a:spLocks noChangeArrowheads="1"/>
          </p:cNvSpPr>
          <p:nvPr/>
        </p:nvSpPr>
        <p:spPr bwMode="auto">
          <a:xfrm>
            <a:off x="5795963" y="60213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w</a:t>
            </a:r>
            <a:r>
              <a:rPr lang="es-ES" sz="1800" i="1" baseline="-25000"/>
              <a:t>0</a:t>
            </a:r>
            <a:endParaRPr lang="es-ES" sz="1800" i="1"/>
          </a:p>
        </p:txBody>
      </p:sp>
      <p:sp>
        <p:nvSpPr>
          <p:cNvPr id="407602" name="Line 50"/>
          <p:cNvSpPr>
            <a:spLocks noChangeShapeType="1"/>
          </p:cNvSpPr>
          <p:nvPr/>
        </p:nvSpPr>
        <p:spPr bwMode="auto">
          <a:xfrm>
            <a:off x="6948488" y="55165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07603" name="Text Box 51"/>
          <p:cNvSpPr txBox="1">
            <a:spLocks noChangeArrowheads="1"/>
          </p:cNvSpPr>
          <p:nvPr/>
        </p:nvSpPr>
        <p:spPr bwMode="auto">
          <a:xfrm>
            <a:off x="7308850" y="5589588"/>
            <a:ext cx="75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o(t+1)</a:t>
            </a:r>
            <a:endParaRPr lang="es-ES" sz="1800" i="1"/>
          </a:p>
        </p:txBody>
      </p:sp>
      <p:sp>
        <p:nvSpPr>
          <p:cNvPr id="407604" name="Oval 52"/>
          <p:cNvSpPr>
            <a:spLocks noChangeArrowheads="1"/>
          </p:cNvSpPr>
          <p:nvPr/>
        </p:nvSpPr>
        <p:spPr bwMode="auto">
          <a:xfrm>
            <a:off x="2987675" y="4581525"/>
            <a:ext cx="4392613" cy="208756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BA9EF35-D98C-48AD-9837-57E56F5D9CA5}" type="slidenum">
              <a:rPr lang="es-ES_tradnl"/>
              <a:pPr/>
              <a:t>53</a:t>
            </a:fld>
            <a:endParaRPr lang="es-ES_tradnl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s-ES" sz="4000"/>
              <a:t>Perceptron (1962)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01763"/>
            <a:ext cx="7772400" cy="4114800"/>
          </a:xfrm>
        </p:spPr>
        <p:txBody>
          <a:bodyPr/>
          <a:lstStyle/>
          <a:p>
            <a:r>
              <a:rPr lang="es-ES"/>
              <a:t>Generalización y formalización de las redes neuronales.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76375" y="2605088"/>
            <a:ext cx="5507038" cy="3992562"/>
            <a:chOff x="930" y="981"/>
            <a:chExt cx="3469" cy="2515"/>
          </a:xfrm>
        </p:grpSpPr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1156" y="1389"/>
              <a:ext cx="181" cy="1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1519" y="1389"/>
              <a:ext cx="181" cy="1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2199" y="1389"/>
              <a:ext cx="181" cy="1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08" name="Text Box 8"/>
            <p:cNvSpPr txBox="1">
              <a:spLocks noChangeArrowheads="1"/>
            </p:cNvSpPr>
            <p:nvPr/>
          </p:nvSpPr>
          <p:spPr bwMode="auto">
            <a:xfrm>
              <a:off x="1836" y="13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b="1">
                  <a:latin typeface="Tahoma" pitchFamily="34" charset="0"/>
                </a:rPr>
                <a:t>…</a:t>
              </a:r>
            </a:p>
          </p:txBody>
        </p:sp>
        <p:sp>
          <p:nvSpPr>
            <p:cNvPr id="409609" name="Oval 9"/>
            <p:cNvSpPr>
              <a:spLocks noChangeArrowheads="1"/>
            </p:cNvSpPr>
            <p:nvPr/>
          </p:nvSpPr>
          <p:spPr bwMode="auto">
            <a:xfrm>
              <a:off x="1020" y="2160"/>
              <a:ext cx="45" cy="46"/>
            </a:xfrm>
            <a:prstGeom prst="ellipse">
              <a:avLst/>
            </a:prstGeom>
            <a:solidFill>
              <a:srgbClr val="3333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10" name="Oval 10"/>
            <p:cNvSpPr>
              <a:spLocks noChangeArrowheads="1"/>
            </p:cNvSpPr>
            <p:nvPr/>
          </p:nvSpPr>
          <p:spPr bwMode="auto">
            <a:xfrm>
              <a:off x="1383" y="2160"/>
              <a:ext cx="45" cy="46"/>
            </a:xfrm>
            <a:prstGeom prst="ellipse">
              <a:avLst/>
            </a:prstGeom>
            <a:solidFill>
              <a:srgbClr val="3333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11" name="Oval 11"/>
            <p:cNvSpPr>
              <a:spLocks noChangeArrowheads="1"/>
            </p:cNvSpPr>
            <p:nvPr/>
          </p:nvSpPr>
          <p:spPr bwMode="auto">
            <a:xfrm>
              <a:off x="1791" y="2160"/>
              <a:ext cx="45" cy="46"/>
            </a:xfrm>
            <a:prstGeom prst="ellipse">
              <a:avLst/>
            </a:prstGeom>
            <a:solidFill>
              <a:srgbClr val="3333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12" name="Oval 12"/>
            <p:cNvSpPr>
              <a:spLocks noChangeArrowheads="1"/>
            </p:cNvSpPr>
            <p:nvPr/>
          </p:nvSpPr>
          <p:spPr bwMode="auto">
            <a:xfrm>
              <a:off x="2381" y="2160"/>
              <a:ext cx="45" cy="46"/>
            </a:xfrm>
            <a:prstGeom prst="ellipse">
              <a:avLst/>
            </a:prstGeom>
            <a:solidFill>
              <a:srgbClr val="3333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13" name="Text Box 13"/>
            <p:cNvSpPr txBox="1">
              <a:spLocks noChangeArrowheads="1"/>
            </p:cNvSpPr>
            <p:nvPr/>
          </p:nvSpPr>
          <p:spPr bwMode="auto">
            <a:xfrm>
              <a:off x="930" y="225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x</a:t>
              </a:r>
              <a:r>
                <a:rPr lang="es-ES" sz="1800" baseline="-25000"/>
                <a:t>1</a:t>
              </a:r>
              <a:endParaRPr lang="es-ES" sz="1800"/>
            </a:p>
          </p:txBody>
        </p:sp>
        <p:sp>
          <p:nvSpPr>
            <p:cNvPr id="409614" name="Text Box 14"/>
            <p:cNvSpPr txBox="1">
              <a:spLocks noChangeArrowheads="1"/>
            </p:cNvSpPr>
            <p:nvPr/>
          </p:nvSpPr>
          <p:spPr bwMode="auto">
            <a:xfrm>
              <a:off x="1247" y="225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x</a:t>
              </a:r>
              <a:r>
                <a:rPr lang="es-ES" sz="1800" baseline="-25000"/>
                <a:t>2</a:t>
              </a:r>
              <a:endParaRPr lang="es-ES" sz="1800"/>
            </a:p>
          </p:txBody>
        </p:sp>
        <p:sp>
          <p:nvSpPr>
            <p:cNvPr id="409615" name="Text Box 15"/>
            <p:cNvSpPr txBox="1">
              <a:spLocks noChangeArrowheads="1"/>
            </p:cNvSpPr>
            <p:nvPr/>
          </p:nvSpPr>
          <p:spPr bwMode="auto">
            <a:xfrm>
              <a:off x="1701" y="225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x</a:t>
              </a:r>
              <a:r>
                <a:rPr lang="es-ES" sz="1800" baseline="-25000"/>
                <a:t>3</a:t>
              </a:r>
              <a:endParaRPr lang="es-ES" sz="1800"/>
            </a:p>
          </p:txBody>
        </p:sp>
        <p:sp>
          <p:nvSpPr>
            <p:cNvPr id="409616" name="Text Box 16"/>
            <p:cNvSpPr txBox="1">
              <a:spLocks noChangeArrowheads="1"/>
            </p:cNvSpPr>
            <p:nvPr/>
          </p:nvSpPr>
          <p:spPr bwMode="auto">
            <a:xfrm>
              <a:off x="2290" y="225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x</a:t>
              </a:r>
              <a:r>
                <a:rPr lang="es-ES" sz="1800" baseline="-25000"/>
                <a:t>n</a:t>
              </a:r>
              <a:endParaRPr lang="es-ES" sz="1800"/>
            </a:p>
          </p:txBody>
        </p:sp>
        <p:sp>
          <p:nvSpPr>
            <p:cNvPr id="409617" name="Text Box 17"/>
            <p:cNvSpPr txBox="1">
              <a:spLocks noChangeArrowheads="1"/>
            </p:cNvSpPr>
            <p:nvPr/>
          </p:nvSpPr>
          <p:spPr bwMode="auto">
            <a:xfrm>
              <a:off x="1973" y="2251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b="1">
                  <a:latin typeface="Tahoma" pitchFamily="34" charset="0"/>
                </a:rPr>
                <a:t>…</a:t>
              </a:r>
            </a:p>
          </p:txBody>
        </p:sp>
        <p:sp>
          <p:nvSpPr>
            <p:cNvPr id="409618" name="Text Box 18"/>
            <p:cNvSpPr txBox="1">
              <a:spLocks noChangeArrowheads="1"/>
            </p:cNvSpPr>
            <p:nvPr/>
          </p:nvSpPr>
          <p:spPr bwMode="auto">
            <a:xfrm>
              <a:off x="1973" y="2069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b="1">
                  <a:latin typeface="Tahoma" pitchFamily="34" charset="0"/>
                </a:rPr>
                <a:t>…</a:t>
              </a:r>
            </a:p>
          </p:txBody>
        </p:sp>
        <p:cxnSp>
          <p:nvCxnSpPr>
            <p:cNvPr id="409619" name="AutoShape 19"/>
            <p:cNvCxnSpPr>
              <a:cxnSpLocks noChangeShapeType="1"/>
              <a:stCxn id="409609" idx="0"/>
              <a:endCxn id="409605" idx="4"/>
            </p:cNvCxnSpPr>
            <p:nvPr/>
          </p:nvCxnSpPr>
          <p:spPr bwMode="auto">
            <a:xfrm flipV="1">
              <a:off x="1043" y="1580"/>
              <a:ext cx="204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0" name="AutoShape 20"/>
            <p:cNvCxnSpPr>
              <a:cxnSpLocks noChangeShapeType="1"/>
              <a:stCxn id="409610" idx="0"/>
              <a:endCxn id="409605" idx="4"/>
            </p:cNvCxnSpPr>
            <p:nvPr/>
          </p:nvCxnSpPr>
          <p:spPr bwMode="auto">
            <a:xfrm flipH="1" flipV="1">
              <a:off x="1247" y="1580"/>
              <a:ext cx="159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1" name="AutoShape 21"/>
            <p:cNvCxnSpPr>
              <a:cxnSpLocks noChangeShapeType="1"/>
              <a:stCxn id="409609" idx="0"/>
              <a:endCxn id="409606" idx="4"/>
            </p:cNvCxnSpPr>
            <p:nvPr/>
          </p:nvCxnSpPr>
          <p:spPr bwMode="auto">
            <a:xfrm flipV="1">
              <a:off x="1043" y="1580"/>
              <a:ext cx="567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2" name="AutoShape 22"/>
            <p:cNvCxnSpPr>
              <a:cxnSpLocks noChangeShapeType="1"/>
              <a:stCxn id="409609" idx="7"/>
              <a:endCxn id="409607" idx="4"/>
            </p:cNvCxnSpPr>
            <p:nvPr/>
          </p:nvCxnSpPr>
          <p:spPr bwMode="auto">
            <a:xfrm flipV="1">
              <a:off x="1058" y="1580"/>
              <a:ext cx="1232" cy="5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3" name="AutoShape 23"/>
            <p:cNvCxnSpPr>
              <a:cxnSpLocks noChangeShapeType="1"/>
              <a:stCxn id="409610" idx="0"/>
              <a:endCxn id="409606" idx="4"/>
            </p:cNvCxnSpPr>
            <p:nvPr/>
          </p:nvCxnSpPr>
          <p:spPr bwMode="auto">
            <a:xfrm flipV="1">
              <a:off x="1406" y="1580"/>
              <a:ext cx="204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4" name="AutoShape 24"/>
            <p:cNvCxnSpPr>
              <a:cxnSpLocks noChangeShapeType="1"/>
              <a:stCxn id="409611" idx="7"/>
              <a:endCxn id="409606" idx="4"/>
            </p:cNvCxnSpPr>
            <p:nvPr/>
          </p:nvCxnSpPr>
          <p:spPr bwMode="auto">
            <a:xfrm flipH="1" flipV="1">
              <a:off x="1610" y="1580"/>
              <a:ext cx="219" cy="5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5" name="AutoShape 25"/>
            <p:cNvCxnSpPr>
              <a:cxnSpLocks noChangeShapeType="1"/>
              <a:stCxn id="409610" idx="0"/>
              <a:endCxn id="409607" idx="4"/>
            </p:cNvCxnSpPr>
            <p:nvPr/>
          </p:nvCxnSpPr>
          <p:spPr bwMode="auto">
            <a:xfrm flipV="1">
              <a:off x="1406" y="1580"/>
              <a:ext cx="884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6" name="AutoShape 26"/>
            <p:cNvCxnSpPr>
              <a:cxnSpLocks noChangeShapeType="1"/>
              <a:stCxn id="409611" idx="0"/>
              <a:endCxn id="409605" idx="4"/>
            </p:cNvCxnSpPr>
            <p:nvPr/>
          </p:nvCxnSpPr>
          <p:spPr bwMode="auto">
            <a:xfrm flipH="1" flipV="1">
              <a:off x="1247" y="1580"/>
              <a:ext cx="567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7" name="AutoShape 27"/>
            <p:cNvCxnSpPr>
              <a:cxnSpLocks noChangeShapeType="1"/>
              <a:stCxn id="409611" idx="0"/>
              <a:endCxn id="409607" idx="4"/>
            </p:cNvCxnSpPr>
            <p:nvPr/>
          </p:nvCxnSpPr>
          <p:spPr bwMode="auto">
            <a:xfrm flipV="1">
              <a:off x="1814" y="1580"/>
              <a:ext cx="476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8" name="AutoShape 28"/>
            <p:cNvCxnSpPr>
              <a:cxnSpLocks noChangeShapeType="1"/>
              <a:stCxn id="409612" idx="0"/>
              <a:endCxn id="409605" idx="4"/>
            </p:cNvCxnSpPr>
            <p:nvPr/>
          </p:nvCxnSpPr>
          <p:spPr bwMode="auto">
            <a:xfrm flipH="1" flipV="1">
              <a:off x="1247" y="1580"/>
              <a:ext cx="1157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29" name="AutoShape 29"/>
            <p:cNvCxnSpPr>
              <a:cxnSpLocks noChangeShapeType="1"/>
              <a:stCxn id="409612" idx="0"/>
              <a:endCxn id="409606" idx="4"/>
            </p:cNvCxnSpPr>
            <p:nvPr/>
          </p:nvCxnSpPr>
          <p:spPr bwMode="auto">
            <a:xfrm flipH="1" flipV="1">
              <a:off x="1610" y="1580"/>
              <a:ext cx="794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9630" name="AutoShape 30"/>
            <p:cNvCxnSpPr>
              <a:cxnSpLocks noChangeShapeType="1"/>
              <a:stCxn id="409612" idx="0"/>
              <a:endCxn id="409607" idx="4"/>
            </p:cNvCxnSpPr>
            <p:nvPr/>
          </p:nvCxnSpPr>
          <p:spPr bwMode="auto">
            <a:xfrm flipH="1" flipV="1">
              <a:off x="2290" y="1580"/>
              <a:ext cx="114" cy="5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9631" name="Line 31"/>
            <p:cNvSpPr>
              <a:spLocks noChangeShapeType="1"/>
            </p:cNvSpPr>
            <p:nvPr/>
          </p:nvSpPr>
          <p:spPr bwMode="auto">
            <a:xfrm flipV="1">
              <a:off x="1247" y="120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9632" name="Line 32"/>
            <p:cNvSpPr>
              <a:spLocks noChangeShapeType="1"/>
            </p:cNvSpPr>
            <p:nvPr/>
          </p:nvSpPr>
          <p:spPr bwMode="auto">
            <a:xfrm flipV="1">
              <a:off x="1610" y="120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9633" name="Line 33"/>
            <p:cNvSpPr>
              <a:spLocks noChangeShapeType="1"/>
            </p:cNvSpPr>
            <p:nvPr/>
          </p:nvSpPr>
          <p:spPr bwMode="auto">
            <a:xfrm flipV="1">
              <a:off x="2290" y="120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409634" name="Text Box 34"/>
            <p:cNvSpPr txBox="1">
              <a:spLocks noChangeArrowheads="1"/>
            </p:cNvSpPr>
            <p:nvPr/>
          </p:nvSpPr>
          <p:spPr bwMode="auto">
            <a:xfrm>
              <a:off x="1156" y="98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o</a:t>
              </a:r>
              <a:r>
                <a:rPr lang="es-ES" sz="1800" baseline="-25000"/>
                <a:t>1</a:t>
              </a:r>
              <a:endParaRPr lang="es-ES" sz="1800"/>
            </a:p>
          </p:txBody>
        </p:sp>
        <p:sp>
          <p:nvSpPr>
            <p:cNvPr id="409635" name="Text Box 35"/>
            <p:cNvSpPr txBox="1">
              <a:spLocks noChangeArrowheads="1"/>
            </p:cNvSpPr>
            <p:nvPr/>
          </p:nvSpPr>
          <p:spPr bwMode="auto">
            <a:xfrm>
              <a:off x="1519" y="98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o</a:t>
              </a:r>
              <a:r>
                <a:rPr lang="es-ES" sz="1800" baseline="-25000"/>
                <a:t>2</a:t>
              </a:r>
              <a:endParaRPr lang="es-ES" sz="1800"/>
            </a:p>
          </p:txBody>
        </p:sp>
        <p:sp>
          <p:nvSpPr>
            <p:cNvPr id="409636" name="Text Box 36"/>
            <p:cNvSpPr txBox="1">
              <a:spLocks noChangeArrowheads="1"/>
            </p:cNvSpPr>
            <p:nvPr/>
          </p:nvSpPr>
          <p:spPr bwMode="auto">
            <a:xfrm>
              <a:off x="2200" y="98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800" i="1"/>
                <a:t>o</a:t>
              </a:r>
              <a:r>
                <a:rPr lang="es-ES" sz="1800" baseline="-25000"/>
                <a:t>p</a:t>
              </a:r>
              <a:endParaRPr lang="es-ES" sz="1800"/>
            </a:p>
          </p:txBody>
        </p:sp>
        <p:graphicFrame>
          <p:nvGraphicFramePr>
            <p:cNvPr id="409637" name="Object 37"/>
            <p:cNvGraphicFramePr>
              <a:graphicFrameLocks noChangeAspect="1"/>
            </p:cNvGraphicFramePr>
            <p:nvPr/>
          </p:nvGraphicFramePr>
          <p:xfrm>
            <a:off x="975" y="2840"/>
            <a:ext cx="2205" cy="656"/>
          </p:xfrm>
          <a:graphic>
            <a:graphicData uri="http://schemas.openxmlformats.org/presentationml/2006/ole">
              <p:oleObj spid="_x0000_s133122" name="Ecuación" r:id="rId4" imgW="1536480" imgH="457200" progId="Equation.3">
                <p:embed/>
              </p:oleObj>
            </a:graphicData>
          </a:graphic>
        </p:graphicFrame>
        <p:graphicFrame>
          <p:nvGraphicFramePr>
            <p:cNvPr id="409638" name="Object 38"/>
            <p:cNvGraphicFramePr>
              <a:graphicFrameLocks noChangeAspect="1"/>
            </p:cNvGraphicFramePr>
            <p:nvPr/>
          </p:nvGraphicFramePr>
          <p:xfrm>
            <a:off x="3470" y="3022"/>
            <a:ext cx="929" cy="292"/>
          </p:xfrm>
          <a:graphic>
            <a:graphicData uri="http://schemas.openxmlformats.org/presentationml/2006/ole">
              <p:oleObj spid="_x0000_s133123" name="Ecuación" r:id="rId5" imgW="647640" imgH="203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094ED2D-8E76-4244-A23F-30196A742A0E}" type="slidenum">
              <a:rPr lang="es-ES_tradnl"/>
              <a:pPr/>
              <a:t>54</a:t>
            </a:fld>
            <a:endParaRPr lang="es-ES_tradnl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s-ES" sz="4000"/>
              <a:t>Perceptron la falla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r>
              <a:rPr lang="es-ES"/>
              <a:t>La función XOR (exclusive or):</a:t>
            </a:r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1349375" y="22987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baseline="-25000"/>
              <a:t>1</a:t>
            </a:r>
            <a:endParaRPr lang="es-ES" sz="1800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2016125" y="22987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baseline="-25000"/>
              <a:t>2</a:t>
            </a:r>
            <a:endParaRPr lang="es-ES" sz="1800"/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2652713" y="22987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y</a:t>
            </a:r>
            <a:endParaRPr lang="es-ES" sz="1800"/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381125" y="2708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2047875" y="2708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2646363" y="2708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1381125" y="2997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2047875" y="2997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60" name="Text Box 12"/>
          <p:cNvSpPr txBox="1">
            <a:spLocks noChangeArrowheads="1"/>
          </p:cNvSpPr>
          <p:nvPr/>
        </p:nvSpPr>
        <p:spPr bwMode="auto">
          <a:xfrm>
            <a:off x="2646363" y="2997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61" name="Text Box 13"/>
          <p:cNvSpPr txBox="1">
            <a:spLocks noChangeArrowheads="1"/>
          </p:cNvSpPr>
          <p:nvPr/>
        </p:nvSpPr>
        <p:spPr bwMode="auto">
          <a:xfrm>
            <a:off x="1381125" y="32861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2047875" y="32861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2646363" y="32861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81125" y="3646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2047875" y="3646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2646363" y="3646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67" name="Line 19"/>
          <p:cNvSpPr>
            <a:spLocks noChangeShapeType="1"/>
          </p:cNvSpPr>
          <p:nvPr/>
        </p:nvSpPr>
        <p:spPr bwMode="auto">
          <a:xfrm>
            <a:off x="2555875" y="22050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>
            <a:off x="1116013" y="2708275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11669" name="Line 21"/>
          <p:cNvSpPr>
            <a:spLocks noChangeShapeType="1"/>
          </p:cNvSpPr>
          <p:nvPr/>
        </p:nvSpPr>
        <p:spPr bwMode="auto">
          <a:xfrm flipV="1">
            <a:off x="4787900" y="22050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11670" name="Line 22"/>
          <p:cNvSpPr>
            <a:spLocks noChangeShapeType="1"/>
          </p:cNvSpPr>
          <p:nvPr/>
        </p:nvSpPr>
        <p:spPr bwMode="auto">
          <a:xfrm flipV="1">
            <a:off x="4787900" y="42211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11671" name="Oval 23"/>
          <p:cNvSpPr>
            <a:spLocks noChangeArrowheads="1"/>
          </p:cNvSpPr>
          <p:nvPr/>
        </p:nvSpPr>
        <p:spPr bwMode="auto">
          <a:xfrm>
            <a:off x="4643438" y="407670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1672" name="Oval 24"/>
          <p:cNvSpPr>
            <a:spLocks noChangeArrowheads="1"/>
          </p:cNvSpPr>
          <p:nvPr/>
        </p:nvSpPr>
        <p:spPr bwMode="auto">
          <a:xfrm>
            <a:off x="6084888" y="256540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1673" name="Rectangle 25"/>
          <p:cNvSpPr>
            <a:spLocks noChangeArrowheads="1"/>
          </p:cNvSpPr>
          <p:nvPr/>
        </p:nvSpPr>
        <p:spPr bwMode="auto">
          <a:xfrm>
            <a:off x="6156325" y="4149725"/>
            <a:ext cx="215900" cy="215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1674" name="Rectangle 26"/>
          <p:cNvSpPr>
            <a:spLocks noChangeArrowheads="1"/>
          </p:cNvSpPr>
          <p:nvPr/>
        </p:nvSpPr>
        <p:spPr bwMode="auto">
          <a:xfrm>
            <a:off x="4643438" y="2565400"/>
            <a:ext cx="215900" cy="215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1675" name="Text Box 27"/>
          <p:cNvSpPr txBox="1">
            <a:spLocks noChangeArrowheads="1"/>
          </p:cNvSpPr>
          <p:nvPr/>
        </p:nvSpPr>
        <p:spPr bwMode="auto">
          <a:xfrm>
            <a:off x="4284663" y="40052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76" name="Text Box 28"/>
          <p:cNvSpPr txBox="1">
            <a:spLocks noChangeArrowheads="1"/>
          </p:cNvSpPr>
          <p:nvPr/>
        </p:nvSpPr>
        <p:spPr bwMode="auto">
          <a:xfrm>
            <a:off x="4643438" y="43656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0</a:t>
            </a:r>
          </a:p>
        </p:txBody>
      </p:sp>
      <p:sp>
        <p:nvSpPr>
          <p:cNvPr id="411677" name="Text Box 29"/>
          <p:cNvSpPr txBox="1">
            <a:spLocks noChangeArrowheads="1"/>
          </p:cNvSpPr>
          <p:nvPr/>
        </p:nvSpPr>
        <p:spPr bwMode="auto">
          <a:xfrm>
            <a:off x="6156325" y="44370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78" name="Text Box 30"/>
          <p:cNvSpPr txBox="1">
            <a:spLocks noChangeArrowheads="1"/>
          </p:cNvSpPr>
          <p:nvPr/>
        </p:nvSpPr>
        <p:spPr bwMode="auto">
          <a:xfrm>
            <a:off x="4284663" y="24923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411679" name="Text Box 31"/>
          <p:cNvSpPr txBox="1">
            <a:spLocks noChangeArrowheads="1"/>
          </p:cNvSpPr>
          <p:nvPr/>
        </p:nvSpPr>
        <p:spPr bwMode="auto">
          <a:xfrm>
            <a:off x="4356100" y="19161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baseline="-25000"/>
              <a:t>2</a:t>
            </a:r>
            <a:endParaRPr lang="es-ES" sz="1800"/>
          </a:p>
        </p:txBody>
      </p:sp>
      <p:sp>
        <p:nvSpPr>
          <p:cNvPr id="411680" name="Text Box 32"/>
          <p:cNvSpPr txBox="1">
            <a:spLocks noChangeArrowheads="1"/>
          </p:cNvSpPr>
          <p:nvPr/>
        </p:nvSpPr>
        <p:spPr bwMode="auto">
          <a:xfrm>
            <a:off x="6804025" y="4292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800" i="1"/>
              <a:t>x</a:t>
            </a:r>
            <a:r>
              <a:rPr lang="es-ES" sz="1800" baseline="-25000"/>
              <a:t>1</a:t>
            </a:r>
            <a:endParaRPr lang="es-ES" sz="1800"/>
          </a:p>
        </p:txBody>
      </p:sp>
      <p:sp>
        <p:nvSpPr>
          <p:cNvPr id="411681" name="Line 33"/>
          <p:cNvSpPr>
            <a:spLocks noChangeShapeType="1"/>
          </p:cNvSpPr>
          <p:nvPr/>
        </p:nvSpPr>
        <p:spPr bwMode="auto">
          <a:xfrm flipV="1">
            <a:off x="5148263" y="2133600"/>
            <a:ext cx="792162" cy="2519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950913" y="5532438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CL" sz="1800">
                <a:latin typeface="Tahoma" pitchFamily="34" charset="0"/>
              </a:rPr>
              <a:t>Minsky, Papert (1969)</a:t>
            </a:r>
            <a:endParaRPr lang="en-US" sz="1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D3A8F36-6BA9-4AAB-97FE-4DEDF303FEE8}" type="slidenum">
              <a:rPr lang="es-ES_tradnl"/>
              <a:pPr/>
              <a:t>55</a:t>
            </a:fld>
            <a:endParaRPr lang="es-ES_tradnl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s-ES" sz="4000"/>
              <a:t>Multilayer Perceptron (MLP)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2988"/>
            <a:ext cx="7772400" cy="4114800"/>
          </a:xfrm>
        </p:spPr>
        <p:txBody>
          <a:bodyPr/>
          <a:lstStyle/>
          <a:p>
            <a:r>
              <a:rPr lang="es-ES"/>
              <a:t>El 90% de las aplicaciones de redes neuronales están referidas a MLP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¿Cómo resuelvo esto?,</a:t>
            </a:r>
            <a:r>
              <a:rPr lang="es-ES">
                <a:sym typeface="Wingdings" pitchFamily="2" charset="2"/>
              </a:rPr>
              <a:t> Backpropagation, Un ejemplo:</a:t>
            </a:r>
            <a:endParaRPr lang="es-ES"/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2195513" y="2133600"/>
          <a:ext cx="3789362" cy="1100138"/>
        </p:xfrm>
        <a:graphic>
          <a:graphicData uri="http://schemas.openxmlformats.org/presentationml/2006/ole">
            <p:oleObj spid="_x0000_s134146" name="Ecuación" r:id="rId4" imgW="1663560" imgH="482400" progId="Equation.3">
              <p:embed/>
            </p:oleObj>
          </a:graphicData>
        </a:graphic>
      </p:graphicFrame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684213" y="3284538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i="1">
                <a:sym typeface="Symbol" pitchFamily="18" charset="2"/>
              </a:rPr>
              <a:t>Es una función no lineal, de una combinación lineal de funciones nolineales de funciones de combinaciones lineales de los datos de entrada; </a:t>
            </a:r>
            <a:r>
              <a:rPr lang="en-US" i="1">
                <a:cs typeface="Times New Roman" pitchFamily="18" charset="0"/>
                <a:sym typeface="Symbol" pitchFamily="18" charset="2"/>
              </a:rPr>
              <a:t>=&gt; </a:t>
            </a:r>
            <a:r>
              <a:rPr lang="en-US" b="1" i="1">
                <a:cs typeface="Times New Roman" pitchFamily="18" charset="0"/>
                <a:sym typeface="Symbol" pitchFamily="18" charset="2"/>
              </a:rPr>
              <a:t>Clasificación y Regresión no lineal!! </a:t>
            </a:r>
            <a:endParaRPr lang="en-US" b="1" baseline="-2500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1331913" y="5410200"/>
          <a:ext cx="6981825" cy="1331913"/>
        </p:xfrm>
        <a:graphic>
          <a:graphicData uri="http://schemas.openxmlformats.org/presentationml/2006/ole">
            <p:oleObj spid="_x0000_s134147" name="Equation" r:id="rId5" imgW="23238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EAD0-9016-45B6-95FA-52E50FE12489}" type="slidenum">
              <a:rPr lang="es-ES_tradnl"/>
              <a:pPr/>
              <a:t>56</a:t>
            </a:fld>
            <a:endParaRPr lang="es-ES_tradnl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r>
              <a:rPr lang="es-ES" sz="4000"/>
              <a:t>Backpropagation un ejemplo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75" y="1976438"/>
            <a:ext cx="5486400" cy="1981200"/>
            <a:chOff x="960" y="864"/>
            <a:chExt cx="3456" cy="12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0" y="864"/>
              <a:ext cx="3456" cy="1248"/>
              <a:chOff x="960" y="864"/>
              <a:chExt cx="3456" cy="124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60" y="864"/>
                <a:ext cx="240" cy="1248"/>
                <a:chOff x="960" y="864"/>
                <a:chExt cx="240" cy="1248"/>
              </a:xfrm>
            </p:grpSpPr>
            <p:sp>
              <p:nvSpPr>
                <p:cNvPr id="415750" name="Oval 6"/>
                <p:cNvSpPr>
                  <a:spLocks noChangeArrowheads="1"/>
                </p:cNvSpPr>
                <p:nvPr/>
              </p:nvSpPr>
              <p:spPr bwMode="auto">
                <a:xfrm>
                  <a:off x="960" y="864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15751" name="Oval 7"/>
                <p:cNvSpPr>
                  <a:spLocks noChangeArrowheads="1"/>
                </p:cNvSpPr>
                <p:nvPr/>
              </p:nvSpPr>
              <p:spPr bwMode="auto">
                <a:xfrm>
                  <a:off x="960" y="1392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15752" name="Oval 8"/>
                <p:cNvSpPr>
                  <a:spLocks noChangeArrowheads="1"/>
                </p:cNvSpPr>
                <p:nvPr/>
              </p:nvSpPr>
              <p:spPr bwMode="auto">
                <a:xfrm>
                  <a:off x="960" y="1920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92" y="1056"/>
                <a:ext cx="240" cy="720"/>
                <a:chOff x="2592" y="1056"/>
                <a:chExt cx="240" cy="720"/>
              </a:xfrm>
            </p:grpSpPr>
            <p:sp>
              <p:nvSpPr>
                <p:cNvPr id="415754" name="Oval 10"/>
                <p:cNvSpPr>
                  <a:spLocks noChangeArrowheads="1"/>
                </p:cNvSpPr>
                <p:nvPr/>
              </p:nvSpPr>
              <p:spPr bwMode="auto">
                <a:xfrm>
                  <a:off x="2592" y="1056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415755" name="Oval 11"/>
                <p:cNvSpPr>
                  <a:spLocks noChangeArrowheads="1"/>
                </p:cNvSpPr>
                <p:nvPr/>
              </p:nvSpPr>
              <p:spPr bwMode="auto">
                <a:xfrm>
                  <a:off x="2592" y="1584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415756" name="Oval 12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240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415757" name="Line 13"/>
            <p:cNvSpPr>
              <a:spLocks noChangeShapeType="1"/>
            </p:cNvSpPr>
            <p:nvPr/>
          </p:nvSpPr>
          <p:spPr bwMode="auto">
            <a:xfrm>
              <a:off x="1200" y="960"/>
              <a:ext cx="13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58" name="Line 14"/>
            <p:cNvSpPr>
              <a:spLocks noChangeShapeType="1"/>
            </p:cNvSpPr>
            <p:nvPr/>
          </p:nvSpPr>
          <p:spPr bwMode="auto">
            <a:xfrm>
              <a:off x="1152" y="1008"/>
              <a:ext cx="14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59" name="Line 15"/>
            <p:cNvSpPr>
              <a:spLocks noChangeShapeType="1"/>
            </p:cNvSpPr>
            <p:nvPr/>
          </p:nvSpPr>
          <p:spPr bwMode="auto">
            <a:xfrm flipV="1">
              <a:off x="1152" y="1200"/>
              <a:ext cx="14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60" name="Line 16"/>
            <p:cNvSpPr>
              <a:spLocks noChangeShapeType="1"/>
            </p:cNvSpPr>
            <p:nvPr/>
          </p:nvSpPr>
          <p:spPr bwMode="auto">
            <a:xfrm>
              <a:off x="1200" y="1488"/>
              <a:ext cx="13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61" name="Line 17"/>
            <p:cNvSpPr>
              <a:spLocks noChangeShapeType="1"/>
            </p:cNvSpPr>
            <p:nvPr/>
          </p:nvSpPr>
          <p:spPr bwMode="auto">
            <a:xfrm flipV="1">
              <a:off x="1152" y="1248"/>
              <a:ext cx="15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62" name="Line 18"/>
            <p:cNvSpPr>
              <a:spLocks noChangeShapeType="1"/>
            </p:cNvSpPr>
            <p:nvPr/>
          </p:nvSpPr>
          <p:spPr bwMode="auto">
            <a:xfrm flipV="1">
              <a:off x="1200" y="1776"/>
              <a:ext cx="14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63" name="Line 19"/>
            <p:cNvSpPr>
              <a:spLocks noChangeShapeType="1"/>
            </p:cNvSpPr>
            <p:nvPr/>
          </p:nvSpPr>
          <p:spPr bwMode="auto">
            <a:xfrm>
              <a:off x="2832" y="1152"/>
              <a:ext cx="13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5764" name="Line 20"/>
            <p:cNvSpPr>
              <a:spLocks noChangeShapeType="1"/>
            </p:cNvSpPr>
            <p:nvPr/>
          </p:nvSpPr>
          <p:spPr bwMode="auto">
            <a:xfrm flipV="1">
              <a:off x="2832" y="1392"/>
              <a:ext cx="13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15765" name="Text Box 21"/>
          <p:cNvSpPr txBox="1">
            <a:spLocks noChangeArrowheads="1"/>
          </p:cNvSpPr>
          <p:nvPr/>
        </p:nvSpPr>
        <p:spPr bwMode="auto">
          <a:xfrm>
            <a:off x="307975" y="14430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r=3</a:t>
            </a:r>
          </a:p>
        </p:txBody>
      </p:sp>
      <p:sp>
        <p:nvSpPr>
          <p:cNvPr id="415766" name="Text Box 22"/>
          <p:cNvSpPr txBox="1">
            <a:spLocks noChangeArrowheads="1"/>
          </p:cNvSpPr>
          <p:nvPr/>
        </p:nvSpPr>
        <p:spPr bwMode="auto">
          <a:xfrm>
            <a:off x="3736975" y="18240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n=2</a:t>
            </a:r>
          </a:p>
        </p:txBody>
      </p:sp>
      <p:sp>
        <p:nvSpPr>
          <p:cNvPr id="415767" name="Text Box 23"/>
          <p:cNvSpPr txBox="1">
            <a:spLocks noChangeArrowheads="1"/>
          </p:cNvSpPr>
          <p:nvPr/>
        </p:nvSpPr>
        <p:spPr bwMode="auto">
          <a:xfrm>
            <a:off x="6175375" y="197643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s=1</a:t>
            </a: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1603375" y="16716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11</a:t>
            </a:r>
          </a:p>
        </p:txBody>
      </p:sp>
      <p:sp>
        <p:nvSpPr>
          <p:cNvPr id="415769" name="Rectangle 25"/>
          <p:cNvSpPr>
            <a:spLocks noChangeArrowheads="1"/>
          </p:cNvSpPr>
          <p:nvPr/>
        </p:nvSpPr>
        <p:spPr bwMode="auto">
          <a:xfrm>
            <a:off x="2289175" y="21288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21</a:t>
            </a:r>
          </a:p>
        </p:txBody>
      </p:sp>
      <p:sp>
        <p:nvSpPr>
          <p:cNvPr id="415770" name="Rectangle 26"/>
          <p:cNvSpPr>
            <a:spLocks noChangeArrowheads="1"/>
          </p:cNvSpPr>
          <p:nvPr/>
        </p:nvSpPr>
        <p:spPr bwMode="auto">
          <a:xfrm>
            <a:off x="1603375" y="23574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12</a:t>
            </a:r>
          </a:p>
        </p:txBody>
      </p:sp>
      <p:sp>
        <p:nvSpPr>
          <p:cNvPr id="415771" name="Rectangle 27"/>
          <p:cNvSpPr>
            <a:spLocks noChangeArrowheads="1"/>
          </p:cNvSpPr>
          <p:nvPr/>
        </p:nvSpPr>
        <p:spPr bwMode="auto">
          <a:xfrm>
            <a:off x="1603375" y="30432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13</a:t>
            </a:r>
          </a:p>
        </p:txBody>
      </p:sp>
      <p:sp>
        <p:nvSpPr>
          <p:cNvPr id="415772" name="Rectangle 28"/>
          <p:cNvSpPr>
            <a:spLocks noChangeArrowheads="1"/>
          </p:cNvSpPr>
          <p:nvPr/>
        </p:nvSpPr>
        <p:spPr bwMode="auto">
          <a:xfrm>
            <a:off x="2289175" y="26622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22</a:t>
            </a:r>
          </a:p>
        </p:txBody>
      </p:sp>
      <p:sp>
        <p:nvSpPr>
          <p:cNvPr id="415773" name="Rectangle 29"/>
          <p:cNvSpPr>
            <a:spLocks noChangeArrowheads="1"/>
          </p:cNvSpPr>
          <p:nvPr/>
        </p:nvSpPr>
        <p:spPr bwMode="auto">
          <a:xfrm>
            <a:off x="2289175" y="319563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23</a:t>
            </a:r>
          </a:p>
        </p:txBody>
      </p:sp>
      <p:sp>
        <p:nvSpPr>
          <p:cNvPr id="415774" name="Rectangle 30"/>
          <p:cNvSpPr>
            <a:spLocks noChangeArrowheads="1"/>
          </p:cNvSpPr>
          <p:nvPr/>
        </p:nvSpPr>
        <p:spPr bwMode="auto">
          <a:xfrm>
            <a:off x="4727575" y="205263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w’</a:t>
            </a:r>
            <a:r>
              <a:rPr lang="en-US" baseline="-25000"/>
              <a:t>11</a:t>
            </a:r>
          </a:p>
        </p:txBody>
      </p:sp>
      <p:sp>
        <p:nvSpPr>
          <p:cNvPr id="415775" name="Rectangle 31"/>
          <p:cNvSpPr>
            <a:spLocks noChangeArrowheads="1"/>
          </p:cNvSpPr>
          <p:nvPr/>
        </p:nvSpPr>
        <p:spPr bwMode="auto">
          <a:xfrm>
            <a:off x="4727575" y="258603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w’</a:t>
            </a:r>
            <a:r>
              <a:rPr lang="en-US" baseline="-25000"/>
              <a:t>12</a:t>
            </a:r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>
            <a:off x="6556375" y="2738438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77" name="Text Box 33"/>
          <p:cNvSpPr txBox="1">
            <a:spLocks noChangeArrowheads="1"/>
          </p:cNvSpPr>
          <p:nvPr/>
        </p:nvSpPr>
        <p:spPr bwMode="auto">
          <a:xfrm>
            <a:off x="155575" y="250983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</a:rPr>
              <a:t>x</a:t>
            </a:r>
            <a:r>
              <a:rPr lang="en-US" i="1" baseline="-25000">
                <a:solidFill>
                  <a:srgbClr val="FF3300"/>
                </a:solidFill>
              </a:rPr>
              <a:t>p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15778" name="Line 34"/>
          <p:cNvSpPr>
            <a:spLocks noChangeShapeType="1"/>
          </p:cNvSpPr>
          <p:nvPr/>
        </p:nvSpPr>
        <p:spPr bwMode="auto">
          <a:xfrm flipV="1">
            <a:off x="688975" y="2281238"/>
            <a:ext cx="457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>
            <a:off x="612775" y="2967038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612775" y="3195638"/>
            <a:ext cx="609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81" name="Text Box 37"/>
          <p:cNvSpPr txBox="1">
            <a:spLocks noChangeArrowheads="1"/>
          </p:cNvSpPr>
          <p:nvPr/>
        </p:nvSpPr>
        <p:spPr bwMode="auto">
          <a:xfrm>
            <a:off x="6937375" y="243363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</a:rPr>
              <a:t>o</a:t>
            </a:r>
            <a:r>
              <a:rPr lang="en-US" i="1" baseline="-25000">
                <a:solidFill>
                  <a:srgbClr val="FF3300"/>
                </a:solidFill>
              </a:rPr>
              <a:t>p</a:t>
            </a:r>
            <a:endParaRPr lang="en-US"/>
          </a:p>
        </p:txBody>
      </p:sp>
      <p:sp>
        <p:nvSpPr>
          <p:cNvPr id="415782" name="Text Box 38"/>
          <p:cNvSpPr txBox="1">
            <a:spLocks noChangeArrowheads="1"/>
          </p:cNvSpPr>
          <p:nvPr/>
        </p:nvSpPr>
        <p:spPr bwMode="auto">
          <a:xfrm>
            <a:off x="7775575" y="243363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</a:rPr>
              <a:t>y</a:t>
            </a:r>
            <a:r>
              <a:rPr lang="en-US" i="1" baseline="-25000">
                <a:solidFill>
                  <a:srgbClr val="FF3300"/>
                </a:solidFill>
              </a:rPr>
              <a:t>p</a:t>
            </a:r>
            <a:endParaRPr lang="en-US"/>
          </a:p>
        </p:txBody>
      </p:sp>
      <p:graphicFrame>
        <p:nvGraphicFramePr>
          <p:cNvPr id="415783" name="Object 39"/>
          <p:cNvGraphicFramePr>
            <a:graphicFrameLocks noChangeAspect="1"/>
          </p:cNvGraphicFramePr>
          <p:nvPr/>
        </p:nvGraphicFramePr>
        <p:xfrm>
          <a:off x="3949700" y="4491038"/>
          <a:ext cx="4881563" cy="973137"/>
        </p:xfrm>
        <a:graphic>
          <a:graphicData uri="http://schemas.openxmlformats.org/presentationml/2006/ole">
            <p:oleObj spid="_x0000_s135170" name="Equation" r:id="rId4" imgW="2717640" imgH="444240" progId="Equation.3">
              <p:embed/>
            </p:oleObj>
          </a:graphicData>
        </a:graphic>
      </p:graphicFrame>
      <p:graphicFrame>
        <p:nvGraphicFramePr>
          <p:cNvPr id="415784" name="Object 40"/>
          <p:cNvGraphicFramePr>
            <a:graphicFrameLocks noChangeAspect="1"/>
          </p:cNvGraphicFramePr>
          <p:nvPr/>
        </p:nvGraphicFramePr>
        <p:xfrm>
          <a:off x="885825" y="5314950"/>
          <a:ext cx="4408488" cy="1004888"/>
        </p:xfrm>
        <a:graphic>
          <a:graphicData uri="http://schemas.openxmlformats.org/presentationml/2006/ole">
            <p:oleObj spid="_x0000_s135171" name="Equation" r:id="rId5" imgW="1739880" imgH="431640" progId="Equation.3">
              <p:embed/>
            </p:oleObj>
          </a:graphicData>
        </a:graphic>
      </p:graphicFrame>
      <p:graphicFrame>
        <p:nvGraphicFramePr>
          <p:cNvPr id="415785" name="Object 41"/>
          <p:cNvGraphicFramePr>
            <a:graphicFrameLocks noChangeAspect="1"/>
          </p:cNvGraphicFramePr>
          <p:nvPr/>
        </p:nvGraphicFramePr>
        <p:xfrm>
          <a:off x="4332288" y="3133725"/>
          <a:ext cx="4011612" cy="1006475"/>
        </p:xfrm>
        <a:graphic>
          <a:graphicData uri="http://schemas.openxmlformats.org/presentationml/2006/ole">
            <p:oleObj spid="_x0000_s135172" name="Equation" r:id="rId6" imgW="1714320" imgH="431640" progId="Equation.3">
              <p:embed/>
            </p:oleObj>
          </a:graphicData>
        </a:graphic>
      </p:graphicFrame>
      <p:graphicFrame>
        <p:nvGraphicFramePr>
          <p:cNvPr id="415786" name="Object 42"/>
          <p:cNvGraphicFramePr>
            <a:graphicFrameLocks noChangeAspect="1"/>
          </p:cNvGraphicFramePr>
          <p:nvPr/>
        </p:nvGraphicFramePr>
        <p:xfrm>
          <a:off x="1527175" y="4033838"/>
          <a:ext cx="2381250" cy="592137"/>
        </p:xfrm>
        <a:graphic>
          <a:graphicData uri="http://schemas.openxmlformats.org/presentationml/2006/ole">
            <p:oleObj spid="_x0000_s135173" name="Equation" r:id="rId7" imgW="965160" imgH="241200" progId="Equation.3">
              <p:embed/>
            </p:oleObj>
          </a:graphicData>
        </a:graphic>
      </p:graphicFrame>
      <p:sp>
        <p:nvSpPr>
          <p:cNvPr id="415787" name="Freeform 43"/>
          <p:cNvSpPr>
            <a:spLocks/>
          </p:cNvSpPr>
          <p:nvPr/>
        </p:nvSpPr>
        <p:spPr bwMode="auto">
          <a:xfrm>
            <a:off x="4625975" y="2967038"/>
            <a:ext cx="2997200" cy="2032000"/>
          </a:xfrm>
          <a:custGeom>
            <a:avLst/>
            <a:gdLst/>
            <a:ahLst/>
            <a:cxnLst>
              <a:cxn ang="0">
                <a:pos x="1888" y="0"/>
              </a:cxn>
              <a:cxn ang="0">
                <a:pos x="1744" y="720"/>
              </a:cxn>
              <a:cxn ang="0">
                <a:pos x="1024" y="1248"/>
              </a:cxn>
              <a:cxn ang="0">
                <a:pos x="160" y="528"/>
              </a:cxn>
              <a:cxn ang="0">
                <a:pos x="64" y="192"/>
              </a:cxn>
            </a:cxnLst>
            <a:rect l="0" t="0" r="r" b="b"/>
            <a:pathLst>
              <a:path w="1888" h="1280">
                <a:moveTo>
                  <a:pt x="1888" y="0"/>
                </a:moveTo>
                <a:cubicBezTo>
                  <a:pt x="1888" y="256"/>
                  <a:pt x="1888" y="512"/>
                  <a:pt x="1744" y="720"/>
                </a:cubicBezTo>
                <a:cubicBezTo>
                  <a:pt x="1600" y="928"/>
                  <a:pt x="1288" y="1280"/>
                  <a:pt x="1024" y="1248"/>
                </a:cubicBezTo>
                <a:cubicBezTo>
                  <a:pt x="760" y="1216"/>
                  <a:pt x="320" y="704"/>
                  <a:pt x="160" y="528"/>
                </a:cubicBezTo>
                <a:cubicBezTo>
                  <a:pt x="0" y="352"/>
                  <a:pt x="80" y="248"/>
                  <a:pt x="64" y="19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88" name="Freeform 44"/>
          <p:cNvSpPr>
            <a:spLocks/>
          </p:cNvSpPr>
          <p:nvPr/>
        </p:nvSpPr>
        <p:spPr bwMode="auto">
          <a:xfrm>
            <a:off x="1997075" y="3881438"/>
            <a:ext cx="3644900" cy="1968500"/>
          </a:xfrm>
          <a:custGeom>
            <a:avLst/>
            <a:gdLst/>
            <a:ahLst/>
            <a:cxnLst>
              <a:cxn ang="0">
                <a:pos x="2296" y="576"/>
              </a:cxn>
              <a:cxn ang="0">
                <a:pos x="1048" y="1152"/>
              </a:cxn>
              <a:cxn ang="0">
                <a:pos x="280" y="1104"/>
              </a:cxn>
              <a:cxn ang="0">
                <a:pos x="40" y="480"/>
              </a:cxn>
              <a:cxn ang="0">
                <a:pos x="40" y="0"/>
              </a:cxn>
            </a:cxnLst>
            <a:rect l="0" t="0" r="r" b="b"/>
            <a:pathLst>
              <a:path w="2296" h="1240">
                <a:moveTo>
                  <a:pt x="2296" y="576"/>
                </a:moveTo>
                <a:cubicBezTo>
                  <a:pt x="1840" y="820"/>
                  <a:pt x="1384" y="1064"/>
                  <a:pt x="1048" y="1152"/>
                </a:cubicBezTo>
                <a:cubicBezTo>
                  <a:pt x="712" y="1240"/>
                  <a:pt x="448" y="1216"/>
                  <a:pt x="280" y="1104"/>
                </a:cubicBezTo>
                <a:cubicBezTo>
                  <a:pt x="112" y="992"/>
                  <a:pt x="80" y="664"/>
                  <a:pt x="40" y="480"/>
                </a:cubicBezTo>
                <a:cubicBezTo>
                  <a:pt x="0" y="296"/>
                  <a:pt x="40" y="88"/>
                  <a:pt x="4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89" name="Line 45"/>
          <p:cNvSpPr>
            <a:spLocks noChangeShapeType="1"/>
          </p:cNvSpPr>
          <p:nvPr/>
        </p:nvSpPr>
        <p:spPr bwMode="auto">
          <a:xfrm flipV="1">
            <a:off x="1603375" y="2738438"/>
            <a:ext cx="44958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415790" name="Object 46"/>
          <p:cNvGraphicFramePr>
            <a:graphicFrameLocks noChangeAspect="1"/>
          </p:cNvGraphicFramePr>
          <p:nvPr/>
        </p:nvGraphicFramePr>
        <p:xfrm>
          <a:off x="2212975" y="1214438"/>
          <a:ext cx="2133600" cy="925512"/>
        </p:xfrm>
        <a:graphic>
          <a:graphicData uri="http://schemas.openxmlformats.org/presentationml/2006/ole">
            <p:oleObj spid="_x0000_s135174" name="Equation" r:id="rId8" imgW="990360" imgH="431640" progId="Equation.3">
              <p:embed/>
            </p:oleObj>
          </a:graphicData>
        </a:graphic>
      </p:graphicFrame>
      <p:graphicFrame>
        <p:nvGraphicFramePr>
          <p:cNvPr id="415791" name="Object 47"/>
          <p:cNvGraphicFramePr>
            <a:graphicFrameLocks noChangeAspect="1"/>
          </p:cNvGraphicFramePr>
          <p:nvPr/>
        </p:nvGraphicFramePr>
        <p:xfrm>
          <a:off x="4575175" y="1214438"/>
          <a:ext cx="4021138" cy="952500"/>
        </p:xfrm>
        <a:graphic>
          <a:graphicData uri="http://schemas.openxmlformats.org/presentationml/2006/ole">
            <p:oleObj spid="_x0000_s135175" name="Equation" r:id="rId9" imgW="1866600" imgH="444240" progId="Equation.3">
              <p:embed/>
            </p:oleObj>
          </a:graphicData>
        </a:graphic>
      </p:graphicFrame>
      <p:sp>
        <p:nvSpPr>
          <p:cNvPr id="415792" name="Freeform 48"/>
          <p:cNvSpPr>
            <a:spLocks/>
          </p:cNvSpPr>
          <p:nvPr/>
        </p:nvSpPr>
        <p:spPr bwMode="auto">
          <a:xfrm>
            <a:off x="1908175" y="1125538"/>
            <a:ext cx="2133600" cy="10795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768" y="56"/>
              </a:cxn>
              <a:cxn ang="0">
                <a:pos x="1344" y="680"/>
              </a:cxn>
            </a:cxnLst>
            <a:rect l="0" t="0" r="r" b="b"/>
            <a:pathLst>
              <a:path w="1344" h="680">
                <a:moveTo>
                  <a:pt x="0" y="344"/>
                </a:moveTo>
                <a:cubicBezTo>
                  <a:pt x="272" y="172"/>
                  <a:pt x="544" y="0"/>
                  <a:pt x="768" y="56"/>
                </a:cubicBezTo>
                <a:cubicBezTo>
                  <a:pt x="992" y="112"/>
                  <a:pt x="1168" y="396"/>
                  <a:pt x="1344" y="68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5793" name="Freeform 49"/>
          <p:cNvSpPr>
            <a:spLocks/>
          </p:cNvSpPr>
          <p:nvPr/>
        </p:nvSpPr>
        <p:spPr bwMode="auto">
          <a:xfrm>
            <a:off x="4270375" y="1201738"/>
            <a:ext cx="2133600" cy="13081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192" y="200"/>
              </a:cxn>
              <a:cxn ang="0">
                <a:pos x="768" y="104"/>
              </a:cxn>
              <a:cxn ang="0">
                <a:pos x="1344" y="824"/>
              </a:cxn>
            </a:cxnLst>
            <a:rect l="0" t="0" r="r" b="b"/>
            <a:pathLst>
              <a:path w="1344" h="824">
                <a:moveTo>
                  <a:pt x="0" y="680"/>
                </a:moveTo>
                <a:cubicBezTo>
                  <a:pt x="32" y="488"/>
                  <a:pt x="64" y="296"/>
                  <a:pt x="192" y="200"/>
                </a:cubicBezTo>
                <a:cubicBezTo>
                  <a:pt x="320" y="104"/>
                  <a:pt x="576" y="0"/>
                  <a:pt x="768" y="104"/>
                </a:cubicBezTo>
                <a:cubicBezTo>
                  <a:pt x="960" y="208"/>
                  <a:pt x="1248" y="704"/>
                  <a:pt x="1344" y="82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76" grpId="0" animBg="1"/>
      <p:bldP spid="415777" grpId="0" autoUpdateAnimBg="0"/>
      <p:bldP spid="415778" grpId="0" animBg="1"/>
      <p:bldP spid="415779" grpId="0" animBg="1"/>
      <p:bldP spid="415780" grpId="0" animBg="1"/>
      <p:bldP spid="415781" grpId="0" autoUpdateAnimBg="0"/>
      <p:bldP spid="415782" grpId="0" autoUpdateAnimBg="0"/>
      <p:bldP spid="415787" grpId="0" animBg="1"/>
      <p:bldP spid="415788" grpId="0" animBg="1"/>
      <p:bldP spid="415789" grpId="0" animBg="1"/>
      <p:bldP spid="415792" grpId="0" animBg="1"/>
      <p:bldP spid="41579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6C08-BBBB-48BE-AAAF-2DF2413F01EB}" type="slidenum">
              <a:rPr lang="es-ES_tradnl"/>
              <a:pPr/>
              <a:t>57</a:t>
            </a:fld>
            <a:endParaRPr lang="es-ES_tradnl"/>
          </a:p>
        </p:txBody>
      </p:sp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endParaRPr lang="es-MX" sz="2800">
              <a:solidFill>
                <a:schemeClr val="tx2"/>
              </a:solidFill>
            </a:endParaRP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304800" y="16764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ä"/>
            </a:pPr>
            <a:r>
              <a:rPr lang="es-ES_tradnl" sz="2800"/>
              <a:t>Multilayer </a:t>
            </a:r>
            <a:br>
              <a:rPr lang="es-ES_tradnl" sz="2800"/>
            </a:br>
            <a:r>
              <a:rPr lang="es-ES_tradnl" sz="2800"/>
              <a:t>Perceptron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ä"/>
            </a:pPr>
            <a:r>
              <a:rPr lang="es-ES_tradnl" sz="2800"/>
              <a:t>Aplicaciones: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ã"/>
            </a:pPr>
            <a:r>
              <a:rPr lang="es-ES_tradnl" sz="2800"/>
              <a:t> Clasificación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ã"/>
            </a:pPr>
            <a:r>
              <a:rPr lang="es-ES_tradnl" sz="2800"/>
              <a:t> Regresión</a:t>
            </a:r>
            <a:r>
              <a:rPr lang="es-ES_tradnl" sz="3200"/>
              <a:t>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52400" y="2730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600"/>
              <a:t>Redes Neuronales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1212850"/>
            <a:ext cx="5867400" cy="5257800"/>
            <a:chOff x="2016" y="764"/>
            <a:chExt cx="3696" cy="3312"/>
          </a:xfrm>
        </p:grpSpPr>
        <p:sp>
          <p:nvSpPr>
            <p:cNvPr id="430086" name="Freeform 6"/>
            <p:cNvSpPr>
              <a:spLocks/>
            </p:cNvSpPr>
            <p:nvPr/>
          </p:nvSpPr>
          <p:spPr bwMode="auto">
            <a:xfrm>
              <a:off x="3835" y="1461"/>
              <a:ext cx="248" cy="247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93" y="5"/>
                </a:cxn>
                <a:cxn ang="0">
                  <a:pos x="75" y="11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5" y="86"/>
                </a:cxn>
                <a:cxn ang="0">
                  <a:pos x="2" y="106"/>
                </a:cxn>
                <a:cxn ang="0">
                  <a:pos x="0" y="124"/>
                </a:cxn>
                <a:cxn ang="0">
                  <a:pos x="2" y="143"/>
                </a:cxn>
                <a:cxn ang="0">
                  <a:pos x="5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5" y="238"/>
                </a:cxn>
                <a:cxn ang="0">
                  <a:pos x="93" y="243"/>
                </a:cxn>
                <a:cxn ang="0">
                  <a:pos x="111" y="247"/>
                </a:cxn>
                <a:cxn ang="0">
                  <a:pos x="130" y="247"/>
                </a:cxn>
                <a:cxn ang="0">
                  <a:pos x="148" y="244"/>
                </a:cxn>
                <a:cxn ang="0">
                  <a:pos x="166" y="240"/>
                </a:cxn>
                <a:cxn ang="0">
                  <a:pos x="182" y="232"/>
                </a:cxn>
                <a:cxn ang="0">
                  <a:pos x="197" y="224"/>
                </a:cxn>
                <a:cxn ang="0">
                  <a:pos x="210" y="212"/>
                </a:cxn>
                <a:cxn ang="0">
                  <a:pos x="222" y="198"/>
                </a:cxn>
                <a:cxn ang="0">
                  <a:pos x="233" y="183"/>
                </a:cxn>
                <a:cxn ang="0">
                  <a:pos x="240" y="167"/>
                </a:cxn>
                <a:cxn ang="0">
                  <a:pos x="245" y="149"/>
                </a:cxn>
                <a:cxn ang="0">
                  <a:pos x="246" y="130"/>
                </a:cxn>
                <a:cxn ang="0">
                  <a:pos x="246" y="112"/>
                </a:cxn>
                <a:cxn ang="0">
                  <a:pos x="243" y="92"/>
                </a:cxn>
                <a:cxn ang="0">
                  <a:pos x="237" y="76"/>
                </a:cxn>
                <a:cxn ang="0">
                  <a:pos x="230" y="60"/>
                </a:cxn>
                <a:cxn ang="0">
                  <a:pos x="219" y="45"/>
                </a:cxn>
                <a:cxn ang="0">
                  <a:pos x="206" y="33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6"/>
                </a:cxn>
                <a:cxn ang="0">
                  <a:pos x="142" y="2"/>
                </a:cxn>
                <a:cxn ang="0">
                  <a:pos x="124" y="0"/>
                </a:cxn>
              </a:cxnLst>
              <a:rect l="0" t="0" r="r" b="b"/>
              <a:pathLst>
                <a:path w="248" h="247">
                  <a:moveTo>
                    <a:pt x="124" y="0"/>
                  </a:moveTo>
                  <a:lnTo>
                    <a:pt x="117" y="0"/>
                  </a:lnTo>
                  <a:lnTo>
                    <a:pt x="111" y="2"/>
                  </a:lnTo>
                  <a:lnTo>
                    <a:pt x="105" y="2"/>
                  </a:lnTo>
                  <a:lnTo>
                    <a:pt x="99" y="3"/>
                  </a:lnTo>
                  <a:lnTo>
                    <a:pt x="93" y="5"/>
                  </a:lnTo>
                  <a:lnTo>
                    <a:pt x="87" y="6"/>
                  </a:lnTo>
                  <a:lnTo>
                    <a:pt x="81" y="8"/>
                  </a:lnTo>
                  <a:lnTo>
                    <a:pt x="75" y="11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5"/>
                  </a:lnTo>
                  <a:lnTo>
                    <a:pt x="45" y="28"/>
                  </a:lnTo>
                  <a:lnTo>
                    <a:pt x="41" y="33"/>
                  </a:lnTo>
                  <a:lnTo>
                    <a:pt x="36" y="37"/>
                  </a:lnTo>
                  <a:lnTo>
                    <a:pt x="32" y="40"/>
                  </a:lnTo>
                  <a:lnTo>
                    <a:pt x="29" y="45"/>
                  </a:lnTo>
                  <a:lnTo>
                    <a:pt x="24" y="51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8" y="82"/>
                  </a:lnTo>
                  <a:lnTo>
                    <a:pt x="5" y="86"/>
                  </a:lnTo>
                  <a:lnTo>
                    <a:pt x="3" y="92"/>
                  </a:lnTo>
                  <a:lnTo>
                    <a:pt x="2" y="98"/>
                  </a:lnTo>
                  <a:lnTo>
                    <a:pt x="2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2" y="143"/>
                  </a:lnTo>
                  <a:lnTo>
                    <a:pt x="2" y="149"/>
                  </a:lnTo>
                  <a:lnTo>
                    <a:pt x="3" y="155"/>
                  </a:lnTo>
                  <a:lnTo>
                    <a:pt x="5" y="161"/>
                  </a:lnTo>
                  <a:lnTo>
                    <a:pt x="8" y="167"/>
                  </a:lnTo>
                  <a:lnTo>
                    <a:pt x="9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4" y="198"/>
                  </a:lnTo>
                  <a:lnTo>
                    <a:pt x="29" y="203"/>
                  </a:lnTo>
                  <a:lnTo>
                    <a:pt x="32" y="207"/>
                  </a:lnTo>
                  <a:lnTo>
                    <a:pt x="36" y="212"/>
                  </a:lnTo>
                  <a:lnTo>
                    <a:pt x="41" y="215"/>
                  </a:lnTo>
                  <a:lnTo>
                    <a:pt x="45" y="219"/>
                  </a:lnTo>
                  <a:lnTo>
                    <a:pt x="50" y="224"/>
                  </a:lnTo>
                  <a:lnTo>
                    <a:pt x="54" y="226"/>
                  </a:lnTo>
                  <a:lnTo>
                    <a:pt x="60" y="229"/>
                  </a:lnTo>
                  <a:lnTo>
                    <a:pt x="64" y="232"/>
                  </a:lnTo>
                  <a:lnTo>
                    <a:pt x="70" y="235"/>
                  </a:lnTo>
                  <a:lnTo>
                    <a:pt x="75" y="238"/>
                  </a:lnTo>
                  <a:lnTo>
                    <a:pt x="81" y="240"/>
                  </a:lnTo>
                  <a:lnTo>
                    <a:pt x="87" y="241"/>
                  </a:lnTo>
                  <a:lnTo>
                    <a:pt x="93" y="243"/>
                  </a:lnTo>
                  <a:lnTo>
                    <a:pt x="99" y="244"/>
                  </a:lnTo>
                  <a:lnTo>
                    <a:pt x="105" y="246"/>
                  </a:lnTo>
                  <a:lnTo>
                    <a:pt x="111" y="247"/>
                  </a:lnTo>
                  <a:lnTo>
                    <a:pt x="117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6" y="247"/>
                  </a:lnTo>
                  <a:lnTo>
                    <a:pt x="142" y="246"/>
                  </a:lnTo>
                  <a:lnTo>
                    <a:pt x="148" y="244"/>
                  </a:lnTo>
                  <a:lnTo>
                    <a:pt x="154" y="243"/>
                  </a:lnTo>
                  <a:lnTo>
                    <a:pt x="160" y="241"/>
                  </a:lnTo>
                  <a:lnTo>
                    <a:pt x="166" y="240"/>
                  </a:lnTo>
                  <a:lnTo>
                    <a:pt x="172" y="238"/>
                  </a:lnTo>
                  <a:lnTo>
                    <a:pt x="178" y="235"/>
                  </a:lnTo>
                  <a:lnTo>
                    <a:pt x="182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7" y="224"/>
                  </a:lnTo>
                  <a:lnTo>
                    <a:pt x="201" y="219"/>
                  </a:lnTo>
                  <a:lnTo>
                    <a:pt x="206" y="215"/>
                  </a:lnTo>
                  <a:lnTo>
                    <a:pt x="210" y="212"/>
                  </a:lnTo>
                  <a:lnTo>
                    <a:pt x="215" y="207"/>
                  </a:lnTo>
                  <a:lnTo>
                    <a:pt x="219" y="203"/>
                  </a:lnTo>
                  <a:lnTo>
                    <a:pt x="222" y="198"/>
                  </a:lnTo>
                  <a:lnTo>
                    <a:pt x="225" y="192"/>
                  </a:lnTo>
                  <a:lnTo>
                    <a:pt x="230" y="188"/>
                  </a:lnTo>
                  <a:lnTo>
                    <a:pt x="233" y="183"/>
                  </a:lnTo>
                  <a:lnTo>
                    <a:pt x="234" y="177"/>
                  </a:lnTo>
                  <a:lnTo>
                    <a:pt x="237" y="171"/>
                  </a:lnTo>
                  <a:lnTo>
                    <a:pt x="240" y="167"/>
                  </a:lnTo>
                  <a:lnTo>
                    <a:pt x="242" y="161"/>
                  </a:lnTo>
                  <a:lnTo>
                    <a:pt x="243" y="155"/>
                  </a:lnTo>
                  <a:lnTo>
                    <a:pt x="245" y="149"/>
                  </a:lnTo>
                  <a:lnTo>
                    <a:pt x="246" y="143"/>
                  </a:lnTo>
                  <a:lnTo>
                    <a:pt x="246" y="137"/>
                  </a:lnTo>
                  <a:lnTo>
                    <a:pt x="246" y="130"/>
                  </a:lnTo>
                  <a:lnTo>
                    <a:pt x="248" y="124"/>
                  </a:lnTo>
                  <a:lnTo>
                    <a:pt x="246" y="118"/>
                  </a:lnTo>
                  <a:lnTo>
                    <a:pt x="246" y="112"/>
                  </a:lnTo>
                  <a:lnTo>
                    <a:pt x="246" y="106"/>
                  </a:lnTo>
                  <a:lnTo>
                    <a:pt x="245" y="98"/>
                  </a:lnTo>
                  <a:lnTo>
                    <a:pt x="243" y="92"/>
                  </a:lnTo>
                  <a:lnTo>
                    <a:pt x="242" y="86"/>
                  </a:lnTo>
                  <a:lnTo>
                    <a:pt x="240" y="82"/>
                  </a:lnTo>
                  <a:lnTo>
                    <a:pt x="237" y="76"/>
                  </a:lnTo>
                  <a:lnTo>
                    <a:pt x="234" y="70"/>
                  </a:lnTo>
                  <a:lnTo>
                    <a:pt x="233" y="66"/>
                  </a:lnTo>
                  <a:lnTo>
                    <a:pt x="230" y="60"/>
                  </a:lnTo>
                  <a:lnTo>
                    <a:pt x="225" y="55"/>
                  </a:lnTo>
                  <a:lnTo>
                    <a:pt x="222" y="51"/>
                  </a:lnTo>
                  <a:lnTo>
                    <a:pt x="219" y="45"/>
                  </a:lnTo>
                  <a:lnTo>
                    <a:pt x="215" y="40"/>
                  </a:lnTo>
                  <a:lnTo>
                    <a:pt x="210" y="37"/>
                  </a:lnTo>
                  <a:lnTo>
                    <a:pt x="206" y="33"/>
                  </a:lnTo>
                  <a:lnTo>
                    <a:pt x="201" y="28"/>
                  </a:lnTo>
                  <a:lnTo>
                    <a:pt x="197" y="25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11"/>
                  </a:lnTo>
                  <a:lnTo>
                    <a:pt x="166" y="8"/>
                  </a:lnTo>
                  <a:lnTo>
                    <a:pt x="160" y="6"/>
                  </a:lnTo>
                  <a:lnTo>
                    <a:pt x="154" y="5"/>
                  </a:lnTo>
                  <a:lnTo>
                    <a:pt x="148" y="3"/>
                  </a:lnTo>
                  <a:lnTo>
                    <a:pt x="142" y="2"/>
                  </a:lnTo>
                  <a:lnTo>
                    <a:pt x="136" y="2"/>
                  </a:lnTo>
                  <a:lnTo>
                    <a:pt x="13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87" name="Freeform 7"/>
            <p:cNvSpPr>
              <a:spLocks/>
            </p:cNvSpPr>
            <p:nvPr/>
          </p:nvSpPr>
          <p:spPr bwMode="auto">
            <a:xfrm>
              <a:off x="3835" y="1461"/>
              <a:ext cx="248" cy="247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93" y="5"/>
                </a:cxn>
                <a:cxn ang="0">
                  <a:pos x="75" y="11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5" y="86"/>
                </a:cxn>
                <a:cxn ang="0">
                  <a:pos x="2" y="106"/>
                </a:cxn>
                <a:cxn ang="0">
                  <a:pos x="0" y="124"/>
                </a:cxn>
                <a:cxn ang="0">
                  <a:pos x="2" y="143"/>
                </a:cxn>
                <a:cxn ang="0">
                  <a:pos x="5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5" y="238"/>
                </a:cxn>
                <a:cxn ang="0">
                  <a:pos x="93" y="243"/>
                </a:cxn>
                <a:cxn ang="0">
                  <a:pos x="111" y="247"/>
                </a:cxn>
                <a:cxn ang="0">
                  <a:pos x="130" y="247"/>
                </a:cxn>
                <a:cxn ang="0">
                  <a:pos x="148" y="244"/>
                </a:cxn>
                <a:cxn ang="0">
                  <a:pos x="166" y="240"/>
                </a:cxn>
                <a:cxn ang="0">
                  <a:pos x="182" y="232"/>
                </a:cxn>
                <a:cxn ang="0">
                  <a:pos x="197" y="224"/>
                </a:cxn>
                <a:cxn ang="0">
                  <a:pos x="210" y="212"/>
                </a:cxn>
                <a:cxn ang="0">
                  <a:pos x="222" y="198"/>
                </a:cxn>
                <a:cxn ang="0">
                  <a:pos x="233" y="183"/>
                </a:cxn>
                <a:cxn ang="0">
                  <a:pos x="240" y="167"/>
                </a:cxn>
                <a:cxn ang="0">
                  <a:pos x="245" y="149"/>
                </a:cxn>
                <a:cxn ang="0">
                  <a:pos x="246" y="130"/>
                </a:cxn>
                <a:cxn ang="0">
                  <a:pos x="246" y="112"/>
                </a:cxn>
                <a:cxn ang="0">
                  <a:pos x="243" y="92"/>
                </a:cxn>
                <a:cxn ang="0">
                  <a:pos x="237" y="76"/>
                </a:cxn>
                <a:cxn ang="0">
                  <a:pos x="230" y="60"/>
                </a:cxn>
                <a:cxn ang="0">
                  <a:pos x="219" y="45"/>
                </a:cxn>
                <a:cxn ang="0">
                  <a:pos x="206" y="33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6"/>
                </a:cxn>
                <a:cxn ang="0">
                  <a:pos x="142" y="2"/>
                </a:cxn>
                <a:cxn ang="0">
                  <a:pos x="124" y="0"/>
                </a:cxn>
              </a:cxnLst>
              <a:rect l="0" t="0" r="r" b="b"/>
              <a:pathLst>
                <a:path w="248" h="247">
                  <a:moveTo>
                    <a:pt x="124" y="0"/>
                  </a:moveTo>
                  <a:lnTo>
                    <a:pt x="117" y="0"/>
                  </a:lnTo>
                  <a:lnTo>
                    <a:pt x="111" y="2"/>
                  </a:lnTo>
                  <a:lnTo>
                    <a:pt x="105" y="2"/>
                  </a:lnTo>
                  <a:lnTo>
                    <a:pt x="99" y="3"/>
                  </a:lnTo>
                  <a:lnTo>
                    <a:pt x="93" y="5"/>
                  </a:lnTo>
                  <a:lnTo>
                    <a:pt x="87" y="6"/>
                  </a:lnTo>
                  <a:lnTo>
                    <a:pt x="81" y="8"/>
                  </a:lnTo>
                  <a:lnTo>
                    <a:pt x="75" y="11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5"/>
                  </a:lnTo>
                  <a:lnTo>
                    <a:pt x="45" y="28"/>
                  </a:lnTo>
                  <a:lnTo>
                    <a:pt x="41" y="33"/>
                  </a:lnTo>
                  <a:lnTo>
                    <a:pt x="36" y="37"/>
                  </a:lnTo>
                  <a:lnTo>
                    <a:pt x="32" y="40"/>
                  </a:lnTo>
                  <a:lnTo>
                    <a:pt x="29" y="45"/>
                  </a:lnTo>
                  <a:lnTo>
                    <a:pt x="24" y="51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8" y="82"/>
                  </a:lnTo>
                  <a:lnTo>
                    <a:pt x="5" y="86"/>
                  </a:lnTo>
                  <a:lnTo>
                    <a:pt x="3" y="92"/>
                  </a:lnTo>
                  <a:lnTo>
                    <a:pt x="2" y="98"/>
                  </a:lnTo>
                  <a:lnTo>
                    <a:pt x="2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2" y="143"/>
                  </a:lnTo>
                  <a:lnTo>
                    <a:pt x="2" y="149"/>
                  </a:lnTo>
                  <a:lnTo>
                    <a:pt x="3" y="155"/>
                  </a:lnTo>
                  <a:lnTo>
                    <a:pt x="5" y="161"/>
                  </a:lnTo>
                  <a:lnTo>
                    <a:pt x="8" y="167"/>
                  </a:lnTo>
                  <a:lnTo>
                    <a:pt x="9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4" y="198"/>
                  </a:lnTo>
                  <a:lnTo>
                    <a:pt x="29" y="203"/>
                  </a:lnTo>
                  <a:lnTo>
                    <a:pt x="32" y="207"/>
                  </a:lnTo>
                  <a:lnTo>
                    <a:pt x="36" y="212"/>
                  </a:lnTo>
                  <a:lnTo>
                    <a:pt x="41" y="215"/>
                  </a:lnTo>
                  <a:lnTo>
                    <a:pt x="45" y="219"/>
                  </a:lnTo>
                  <a:lnTo>
                    <a:pt x="50" y="224"/>
                  </a:lnTo>
                  <a:lnTo>
                    <a:pt x="54" y="226"/>
                  </a:lnTo>
                  <a:lnTo>
                    <a:pt x="60" y="229"/>
                  </a:lnTo>
                  <a:lnTo>
                    <a:pt x="64" y="232"/>
                  </a:lnTo>
                  <a:lnTo>
                    <a:pt x="70" y="235"/>
                  </a:lnTo>
                  <a:lnTo>
                    <a:pt x="75" y="238"/>
                  </a:lnTo>
                  <a:lnTo>
                    <a:pt x="81" y="240"/>
                  </a:lnTo>
                  <a:lnTo>
                    <a:pt x="87" y="241"/>
                  </a:lnTo>
                  <a:lnTo>
                    <a:pt x="93" y="243"/>
                  </a:lnTo>
                  <a:lnTo>
                    <a:pt x="99" y="244"/>
                  </a:lnTo>
                  <a:lnTo>
                    <a:pt x="105" y="246"/>
                  </a:lnTo>
                  <a:lnTo>
                    <a:pt x="111" y="247"/>
                  </a:lnTo>
                  <a:lnTo>
                    <a:pt x="117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6" y="247"/>
                  </a:lnTo>
                  <a:lnTo>
                    <a:pt x="142" y="246"/>
                  </a:lnTo>
                  <a:lnTo>
                    <a:pt x="148" y="244"/>
                  </a:lnTo>
                  <a:lnTo>
                    <a:pt x="154" y="243"/>
                  </a:lnTo>
                  <a:lnTo>
                    <a:pt x="160" y="241"/>
                  </a:lnTo>
                  <a:lnTo>
                    <a:pt x="166" y="240"/>
                  </a:lnTo>
                  <a:lnTo>
                    <a:pt x="172" y="238"/>
                  </a:lnTo>
                  <a:lnTo>
                    <a:pt x="178" y="235"/>
                  </a:lnTo>
                  <a:lnTo>
                    <a:pt x="182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7" y="224"/>
                  </a:lnTo>
                  <a:lnTo>
                    <a:pt x="201" y="219"/>
                  </a:lnTo>
                  <a:lnTo>
                    <a:pt x="206" y="215"/>
                  </a:lnTo>
                  <a:lnTo>
                    <a:pt x="210" y="212"/>
                  </a:lnTo>
                  <a:lnTo>
                    <a:pt x="215" y="207"/>
                  </a:lnTo>
                  <a:lnTo>
                    <a:pt x="219" y="203"/>
                  </a:lnTo>
                  <a:lnTo>
                    <a:pt x="222" y="198"/>
                  </a:lnTo>
                  <a:lnTo>
                    <a:pt x="225" y="192"/>
                  </a:lnTo>
                  <a:lnTo>
                    <a:pt x="230" y="188"/>
                  </a:lnTo>
                  <a:lnTo>
                    <a:pt x="233" y="183"/>
                  </a:lnTo>
                  <a:lnTo>
                    <a:pt x="234" y="177"/>
                  </a:lnTo>
                  <a:lnTo>
                    <a:pt x="237" y="171"/>
                  </a:lnTo>
                  <a:lnTo>
                    <a:pt x="240" y="167"/>
                  </a:lnTo>
                  <a:lnTo>
                    <a:pt x="242" y="161"/>
                  </a:lnTo>
                  <a:lnTo>
                    <a:pt x="243" y="155"/>
                  </a:lnTo>
                  <a:lnTo>
                    <a:pt x="245" y="149"/>
                  </a:lnTo>
                  <a:lnTo>
                    <a:pt x="246" y="143"/>
                  </a:lnTo>
                  <a:lnTo>
                    <a:pt x="246" y="137"/>
                  </a:lnTo>
                  <a:lnTo>
                    <a:pt x="246" y="130"/>
                  </a:lnTo>
                  <a:lnTo>
                    <a:pt x="248" y="124"/>
                  </a:lnTo>
                  <a:lnTo>
                    <a:pt x="246" y="118"/>
                  </a:lnTo>
                  <a:lnTo>
                    <a:pt x="246" y="112"/>
                  </a:lnTo>
                  <a:lnTo>
                    <a:pt x="246" y="106"/>
                  </a:lnTo>
                  <a:lnTo>
                    <a:pt x="245" y="98"/>
                  </a:lnTo>
                  <a:lnTo>
                    <a:pt x="243" y="92"/>
                  </a:lnTo>
                  <a:lnTo>
                    <a:pt x="242" y="86"/>
                  </a:lnTo>
                  <a:lnTo>
                    <a:pt x="240" y="82"/>
                  </a:lnTo>
                  <a:lnTo>
                    <a:pt x="237" y="76"/>
                  </a:lnTo>
                  <a:lnTo>
                    <a:pt x="234" y="70"/>
                  </a:lnTo>
                  <a:lnTo>
                    <a:pt x="233" y="66"/>
                  </a:lnTo>
                  <a:lnTo>
                    <a:pt x="230" y="60"/>
                  </a:lnTo>
                  <a:lnTo>
                    <a:pt x="225" y="55"/>
                  </a:lnTo>
                  <a:lnTo>
                    <a:pt x="222" y="51"/>
                  </a:lnTo>
                  <a:lnTo>
                    <a:pt x="219" y="45"/>
                  </a:lnTo>
                  <a:lnTo>
                    <a:pt x="215" y="40"/>
                  </a:lnTo>
                  <a:lnTo>
                    <a:pt x="210" y="37"/>
                  </a:lnTo>
                  <a:lnTo>
                    <a:pt x="206" y="33"/>
                  </a:lnTo>
                  <a:lnTo>
                    <a:pt x="201" y="28"/>
                  </a:lnTo>
                  <a:lnTo>
                    <a:pt x="197" y="25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11"/>
                  </a:lnTo>
                  <a:lnTo>
                    <a:pt x="166" y="8"/>
                  </a:lnTo>
                  <a:lnTo>
                    <a:pt x="160" y="6"/>
                  </a:lnTo>
                  <a:lnTo>
                    <a:pt x="154" y="5"/>
                  </a:lnTo>
                  <a:lnTo>
                    <a:pt x="148" y="3"/>
                  </a:lnTo>
                  <a:lnTo>
                    <a:pt x="142" y="2"/>
                  </a:lnTo>
                  <a:lnTo>
                    <a:pt x="136" y="2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88" name="Freeform 8"/>
            <p:cNvSpPr>
              <a:spLocks/>
            </p:cNvSpPr>
            <p:nvPr/>
          </p:nvSpPr>
          <p:spPr bwMode="auto">
            <a:xfrm>
              <a:off x="2760" y="1890"/>
              <a:ext cx="247" cy="247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92" y="5"/>
                </a:cxn>
                <a:cxn ang="0">
                  <a:pos x="76" y="10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3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6" y="86"/>
                </a:cxn>
                <a:cxn ang="0">
                  <a:pos x="2" y="104"/>
                </a:cxn>
                <a:cxn ang="0">
                  <a:pos x="0" y="124"/>
                </a:cxn>
                <a:cxn ang="0">
                  <a:pos x="2" y="143"/>
                </a:cxn>
                <a:cxn ang="0">
                  <a:pos x="6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3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6" y="237"/>
                </a:cxn>
                <a:cxn ang="0">
                  <a:pos x="92" y="243"/>
                </a:cxn>
                <a:cxn ang="0">
                  <a:pos x="112" y="247"/>
                </a:cxn>
                <a:cxn ang="0">
                  <a:pos x="130" y="247"/>
                </a:cxn>
                <a:cxn ang="0">
                  <a:pos x="149" y="244"/>
                </a:cxn>
                <a:cxn ang="0">
                  <a:pos x="167" y="240"/>
                </a:cxn>
                <a:cxn ang="0">
                  <a:pos x="183" y="232"/>
                </a:cxn>
                <a:cxn ang="0">
                  <a:pos x="198" y="222"/>
                </a:cxn>
                <a:cxn ang="0">
                  <a:pos x="212" y="212"/>
                </a:cxn>
                <a:cxn ang="0">
                  <a:pos x="224" y="198"/>
                </a:cxn>
                <a:cxn ang="0">
                  <a:pos x="232" y="183"/>
                </a:cxn>
                <a:cxn ang="0">
                  <a:pos x="240" y="167"/>
                </a:cxn>
                <a:cxn ang="0">
                  <a:pos x="244" y="149"/>
                </a:cxn>
                <a:cxn ang="0">
                  <a:pos x="247" y="130"/>
                </a:cxn>
                <a:cxn ang="0">
                  <a:pos x="247" y="112"/>
                </a:cxn>
                <a:cxn ang="0">
                  <a:pos x="243" y="92"/>
                </a:cxn>
                <a:cxn ang="0">
                  <a:pos x="238" y="76"/>
                </a:cxn>
                <a:cxn ang="0">
                  <a:pos x="229" y="60"/>
                </a:cxn>
                <a:cxn ang="0">
                  <a:pos x="219" y="45"/>
                </a:cxn>
                <a:cxn ang="0">
                  <a:pos x="207" y="33"/>
                </a:cxn>
                <a:cxn ang="0">
                  <a:pos x="192" y="21"/>
                </a:cxn>
                <a:cxn ang="0">
                  <a:pos x="177" y="12"/>
                </a:cxn>
                <a:cxn ang="0">
                  <a:pos x="161" y="6"/>
                </a:cxn>
                <a:cxn ang="0">
                  <a:pos x="143" y="2"/>
                </a:cxn>
                <a:cxn ang="0">
                  <a:pos x="124" y="0"/>
                </a:cxn>
              </a:cxnLst>
              <a:rect l="0" t="0" r="r" b="b"/>
              <a:pathLst>
                <a:path w="247" h="247">
                  <a:moveTo>
                    <a:pt x="124" y="0"/>
                  </a:moveTo>
                  <a:lnTo>
                    <a:pt x="118" y="0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98" y="3"/>
                  </a:lnTo>
                  <a:lnTo>
                    <a:pt x="92" y="5"/>
                  </a:lnTo>
                  <a:lnTo>
                    <a:pt x="87" y="6"/>
                  </a:lnTo>
                  <a:lnTo>
                    <a:pt x="82" y="8"/>
                  </a:lnTo>
                  <a:lnTo>
                    <a:pt x="76" y="10"/>
                  </a:lnTo>
                  <a:lnTo>
                    <a:pt x="70" y="12"/>
                  </a:lnTo>
                  <a:lnTo>
                    <a:pt x="66" y="15"/>
                  </a:lnTo>
                  <a:lnTo>
                    <a:pt x="60" y="18"/>
                  </a:lnTo>
                  <a:lnTo>
                    <a:pt x="55" y="21"/>
                  </a:lnTo>
                  <a:lnTo>
                    <a:pt x="51" y="25"/>
                  </a:lnTo>
                  <a:lnTo>
                    <a:pt x="45" y="28"/>
                  </a:lnTo>
                  <a:lnTo>
                    <a:pt x="40" y="33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2" y="70"/>
                  </a:lnTo>
                  <a:lnTo>
                    <a:pt x="11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5" y="92"/>
                  </a:lnTo>
                  <a:lnTo>
                    <a:pt x="3" y="98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3" y="149"/>
                  </a:lnTo>
                  <a:lnTo>
                    <a:pt x="5" y="155"/>
                  </a:lnTo>
                  <a:lnTo>
                    <a:pt x="6" y="161"/>
                  </a:lnTo>
                  <a:lnTo>
                    <a:pt x="8" y="167"/>
                  </a:lnTo>
                  <a:lnTo>
                    <a:pt x="11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5" y="198"/>
                  </a:lnTo>
                  <a:lnTo>
                    <a:pt x="28" y="203"/>
                  </a:lnTo>
                  <a:lnTo>
                    <a:pt x="33" y="207"/>
                  </a:lnTo>
                  <a:lnTo>
                    <a:pt x="36" y="212"/>
                  </a:lnTo>
                  <a:lnTo>
                    <a:pt x="40" y="215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5" y="226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70" y="235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3"/>
                  </a:lnTo>
                  <a:lnTo>
                    <a:pt x="98" y="244"/>
                  </a:lnTo>
                  <a:lnTo>
                    <a:pt x="106" y="246"/>
                  </a:lnTo>
                  <a:lnTo>
                    <a:pt x="112" y="247"/>
                  </a:lnTo>
                  <a:lnTo>
                    <a:pt x="118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7" y="247"/>
                  </a:lnTo>
                  <a:lnTo>
                    <a:pt x="143" y="246"/>
                  </a:lnTo>
                  <a:lnTo>
                    <a:pt x="149" y="244"/>
                  </a:lnTo>
                  <a:lnTo>
                    <a:pt x="155" y="243"/>
                  </a:lnTo>
                  <a:lnTo>
                    <a:pt x="161" y="241"/>
                  </a:lnTo>
                  <a:lnTo>
                    <a:pt x="167" y="240"/>
                  </a:lnTo>
                  <a:lnTo>
                    <a:pt x="171" y="237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8" y="222"/>
                  </a:lnTo>
                  <a:lnTo>
                    <a:pt x="203" y="219"/>
                  </a:lnTo>
                  <a:lnTo>
                    <a:pt x="207" y="215"/>
                  </a:lnTo>
                  <a:lnTo>
                    <a:pt x="212" y="212"/>
                  </a:lnTo>
                  <a:lnTo>
                    <a:pt x="215" y="207"/>
                  </a:lnTo>
                  <a:lnTo>
                    <a:pt x="219" y="203"/>
                  </a:lnTo>
                  <a:lnTo>
                    <a:pt x="224" y="198"/>
                  </a:lnTo>
                  <a:lnTo>
                    <a:pt x="227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40" y="167"/>
                  </a:lnTo>
                  <a:lnTo>
                    <a:pt x="241" y="161"/>
                  </a:lnTo>
                  <a:lnTo>
                    <a:pt x="243" y="155"/>
                  </a:lnTo>
                  <a:lnTo>
                    <a:pt x="244" y="149"/>
                  </a:lnTo>
                  <a:lnTo>
                    <a:pt x="246" y="143"/>
                  </a:lnTo>
                  <a:lnTo>
                    <a:pt x="247" y="137"/>
                  </a:lnTo>
                  <a:lnTo>
                    <a:pt x="247" y="130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6" y="104"/>
                  </a:lnTo>
                  <a:lnTo>
                    <a:pt x="244" y="98"/>
                  </a:lnTo>
                  <a:lnTo>
                    <a:pt x="243" y="92"/>
                  </a:lnTo>
                  <a:lnTo>
                    <a:pt x="241" y="86"/>
                  </a:lnTo>
                  <a:lnTo>
                    <a:pt x="240" y="82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6"/>
                  </a:lnTo>
                  <a:lnTo>
                    <a:pt x="229" y="60"/>
                  </a:lnTo>
                  <a:lnTo>
                    <a:pt x="227" y="55"/>
                  </a:lnTo>
                  <a:lnTo>
                    <a:pt x="224" y="49"/>
                  </a:lnTo>
                  <a:lnTo>
                    <a:pt x="219" y="45"/>
                  </a:lnTo>
                  <a:lnTo>
                    <a:pt x="215" y="40"/>
                  </a:lnTo>
                  <a:lnTo>
                    <a:pt x="212" y="36"/>
                  </a:lnTo>
                  <a:lnTo>
                    <a:pt x="207" y="33"/>
                  </a:lnTo>
                  <a:lnTo>
                    <a:pt x="203" y="28"/>
                  </a:lnTo>
                  <a:lnTo>
                    <a:pt x="198" y="25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3" y="15"/>
                  </a:lnTo>
                  <a:lnTo>
                    <a:pt x="177" y="12"/>
                  </a:lnTo>
                  <a:lnTo>
                    <a:pt x="171" y="10"/>
                  </a:lnTo>
                  <a:lnTo>
                    <a:pt x="167" y="8"/>
                  </a:lnTo>
                  <a:lnTo>
                    <a:pt x="161" y="6"/>
                  </a:lnTo>
                  <a:lnTo>
                    <a:pt x="155" y="5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3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89" name="Freeform 9"/>
            <p:cNvSpPr>
              <a:spLocks/>
            </p:cNvSpPr>
            <p:nvPr/>
          </p:nvSpPr>
          <p:spPr bwMode="auto">
            <a:xfrm>
              <a:off x="2760" y="1890"/>
              <a:ext cx="247" cy="247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92" y="5"/>
                </a:cxn>
                <a:cxn ang="0">
                  <a:pos x="76" y="10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3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6" y="86"/>
                </a:cxn>
                <a:cxn ang="0">
                  <a:pos x="2" y="104"/>
                </a:cxn>
                <a:cxn ang="0">
                  <a:pos x="0" y="124"/>
                </a:cxn>
                <a:cxn ang="0">
                  <a:pos x="2" y="143"/>
                </a:cxn>
                <a:cxn ang="0">
                  <a:pos x="6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3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6" y="237"/>
                </a:cxn>
                <a:cxn ang="0">
                  <a:pos x="92" y="243"/>
                </a:cxn>
                <a:cxn ang="0">
                  <a:pos x="112" y="247"/>
                </a:cxn>
                <a:cxn ang="0">
                  <a:pos x="130" y="247"/>
                </a:cxn>
                <a:cxn ang="0">
                  <a:pos x="149" y="244"/>
                </a:cxn>
                <a:cxn ang="0">
                  <a:pos x="167" y="240"/>
                </a:cxn>
                <a:cxn ang="0">
                  <a:pos x="183" y="232"/>
                </a:cxn>
                <a:cxn ang="0">
                  <a:pos x="198" y="222"/>
                </a:cxn>
                <a:cxn ang="0">
                  <a:pos x="212" y="212"/>
                </a:cxn>
                <a:cxn ang="0">
                  <a:pos x="224" y="198"/>
                </a:cxn>
                <a:cxn ang="0">
                  <a:pos x="232" y="183"/>
                </a:cxn>
                <a:cxn ang="0">
                  <a:pos x="240" y="167"/>
                </a:cxn>
                <a:cxn ang="0">
                  <a:pos x="244" y="149"/>
                </a:cxn>
                <a:cxn ang="0">
                  <a:pos x="247" y="130"/>
                </a:cxn>
                <a:cxn ang="0">
                  <a:pos x="247" y="112"/>
                </a:cxn>
                <a:cxn ang="0">
                  <a:pos x="243" y="92"/>
                </a:cxn>
                <a:cxn ang="0">
                  <a:pos x="238" y="76"/>
                </a:cxn>
                <a:cxn ang="0">
                  <a:pos x="229" y="60"/>
                </a:cxn>
                <a:cxn ang="0">
                  <a:pos x="219" y="45"/>
                </a:cxn>
                <a:cxn ang="0">
                  <a:pos x="207" y="33"/>
                </a:cxn>
                <a:cxn ang="0">
                  <a:pos x="192" y="21"/>
                </a:cxn>
                <a:cxn ang="0">
                  <a:pos x="177" y="12"/>
                </a:cxn>
                <a:cxn ang="0">
                  <a:pos x="161" y="6"/>
                </a:cxn>
                <a:cxn ang="0">
                  <a:pos x="143" y="2"/>
                </a:cxn>
                <a:cxn ang="0">
                  <a:pos x="124" y="0"/>
                </a:cxn>
              </a:cxnLst>
              <a:rect l="0" t="0" r="r" b="b"/>
              <a:pathLst>
                <a:path w="247" h="247">
                  <a:moveTo>
                    <a:pt x="124" y="0"/>
                  </a:moveTo>
                  <a:lnTo>
                    <a:pt x="118" y="0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98" y="3"/>
                  </a:lnTo>
                  <a:lnTo>
                    <a:pt x="92" y="5"/>
                  </a:lnTo>
                  <a:lnTo>
                    <a:pt x="87" y="6"/>
                  </a:lnTo>
                  <a:lnTo>
                    <a:pt x="82" y="8"/>
                  </a:lnTo>
                  <a:lnTo>
                    <a:pt x="76" y="10"/>
                  </a:lnTo>
                  <a:lnTo>
                    <a:pt x="70" y="12"/>
                  </a:lnTo>
                  <a:lnTo>
                    <a:pt x="66" y="15"/>
                  </a:lnTo>
                  <a:lnTo>
                    <a:pt x="60" y="18"/>
                  </a:lnTo>
                  <a:lnTo>
                    <a:pt x="55" y="21"/>
                  </a:lnTo>
                  <a:lnTo>
                    <a:pt x="51" y="25"/>
                  </a:lnTo>
                  <a:lnTo>
                    <a:pt x="45" y="28"/>
                  </a:lnTo>
                  <a:lnTo>
                    <a:pt x="40" y="33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2" y="70"/>
                  </a:lnTo>
                  <a:lnTo>
                    <a:pt x="11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5" y="92"/>
                  </a:lnTo>
                  <a:lnTo>
                    <a:pt x="3" y="98"/>
                  </a:lnTo>
                  <a:lnTo>
                    <a:pt x="2" y="104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3" y="149"/>
                  </a:lnTo>
                  <a:lnTo>
                    <a:pt x="5" y="155"/>
                  </a:lnTo>
                  <a:lnTo>
                    <a:pt x="6" y="161"/>
                  </a:lnTo>
                  <a:lnTo>
                    <a:pt x="8" y="167"/>
                  </a:lnTo>
                  <a:lnTo>
                    <a:pt x="11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5" y="198"/>
                  </a:lnTo>
                  <a:lnTo>
                    <a:pt x="28" y="203"/>
                  </a:lnTo>
                  <a:lnTo>
                    <a:pt x="33" y="207"/>
                  </a:lnTo>
                  <a:lnTo>
                    <a:pt x="36" y="212"/>
                  </a:lnTo>
                  <a:lnTo>
                    <a:pt x="40" y="215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5" y="226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70" y="235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3"/>
                  </a:lnTo>
                  <a:lnTo>
                    <a:pt x="98" y="244"/>
                  </a:lnTo>
                  <a:lnTo>
                    <a:pt x="106" y="246"/>
                  </a:lnTo>
                  <a:lnTo>
                    <a:pt x="112" y="247"/>
                  </a:lnTo>
                  <a:lnTo>
                    <a:pt x="118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7" y="247"/>
                  </a:lnTo>
                  <a:lnTo>
                    <a:pt x="143" y="246"/>
                  </a:lnTo>
                  <a:lnTo>
                    <a:pt x="149" y="244"/>
                  </a:lnTo>
                  <a:lnTo>
                    <a:pt x="155" y="243"/>
                  </a:lnTo>
                  <a:lnTo>
                    <a:pt x="161" y="241"/>
                  </a:lnTo>
                  <a:lnTo>
                    <a:pt x="167" y="240"/>
                  </a:lnTo>
                  <a:lnTo>
                    <a:pt x="171" y="237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8" y="222"/>
                  </a:lnTo>
                  <a:lnTo>
                    <a:pt x="203" y="219"/>
                  </a:lnTo>
                  <a:lnTo>
                    <a:pt x="207" y="215"/>
                  </a:lnTo>
                  <a:lnTo>
                    <a:pt x="212" y="212"/>
                  </a:lnTo>
                  <a:lnTo>
                    <a:pt x="215" y="207"/>
                  </a:lnTo>
                  <a:lnTo>
                    <a:pt x="219" y="203"/>
                  </a:lnTo>
                  <a:lnTo>
                    <a:pt x="224" y="198"/>
                  </a:lnTo>
                  <a:lnTo>
                    <a:pt x="227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40" y="167"/>
                  </a:lnTo>
                  <a:lnTo>
                    <a:pt x="241" y="161"/>
                  </a:lnTo>
                  <a:lnTo>
                    <a:pt x="243" y="155"/>
                  </a:lnTo>
                  <a:lnTo>
                    <a:pt x="244" y="149"/>
                  </a:lnTo>
                  <a:lnTo>
                    <a:pt x="246" y="143"/>
                  </a:lnTo>
                  <a:lnTo>
                    <a:pt x="247" y="137"/>
                  </a:lnTo>
                  <a:lnTo>
                    <a:pt x="247" y="130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6" y="104"/>
                  </a:lnTo>
                  <a:lnTo>
                    <a:pt x="244" y="98"/>
                  </a:lnTo>
                  <a:lnTo>
                    <a:pt x="243" y="92"/>
                  </a:lnTo>
                  <a:lnTo>
                    <a:pt x="241" y="86"/>
                  </a:lnTo>
                  <a:lnTo>
                    <a:pt x="240" y="82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6"/>
                  </a:lnTo>
                  <a:lnTo>
                    <a:pt x="229" y="60"/>
                  </a:lnTo>
                  <a:lnTo>
                    <a:pt x="227" y="55"/>
                  </a:lnTo>
                  <a:lnTo>
                    <a:pt x="224" y="49"/>
                  </a:lnTo>
                  <a:lnTo>
                    <a:pt x="219" y="45"/>
                  </a:lnTo>
                  <a:lnTo>
                    <a:pt x="215" y="40"/>
                  </a:lnTo>
                  <a:lnTo>
                    <a:pt x="212" y="36"/>
                  </a:lnTo>
                  <a:lnTo>
                    <a:pt x="207" y="33"/>
                  </a:lnTo>
                  <a:lnTo>
                    <a:pt x="203" y="28"/>
                  </a:lnTo>
                  <a:lnTo>
                    <a:pt x="198" y="25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3" y="15"/>
                  </a:lnTo>
                  <a:lnTo>
                    <a:pt x="177" y="12"/>
                  </a:lnTo>
                  <a:lnTo>
                    <a:pt x="171" y="10"/>
                  </a:lnTo>
                  <a:lnTo>
                    <a:pt x="167" y="8"/>
                  </a:lnTo>
                  <a:lnTo>
                    <a:pt x="161" y="6"/>
                  </a:lnTo>
                  <a:lnTo>
                    <a:pt x="155" y="5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0" name="Freeform 10"/>
            <p:cNvSpPr>
              <a:spLocks/>
            </p:cNvSpPr>
            <p:nvPr/>
          </p:nvSpPr>
          <p:spPr bwMode="auto">
            <a:xfrm>
              <a:off x="4896" y="2444"/>
              <a:ext cx="247" cy="247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94" y="5"/>
                </a:cxn>
                <a:cxn ang="0">
                  <a:pos x="76" y="11"/>
                </a:cxn>
                <a:cxn ang="0">
                  <a:pos x="59" y="18"/>
                </a:cxn>
                <a:cxn ang="0">
                  <a:pos x="44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6" y="86"/>
                </a:cxn>
                <a:cxn ang="0">
                  <a:pos x="1" y="104"/>
                </a:cxn>
                <a:cxn ang="0">
                  <a:pos x="0" y="124"/>
                </a:cxn>
                <a:cxn ang="0">
                  <a:pos x="1" y="143"/>
                </a:cxn>
                <a:cxn ang="0">
                  <a:pos x="6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4" y="219"/>
                </a:cxn>
                <a:cxn ang="0">
                  <a:pos x="59" y="229"/>
                </a:cxn>
                <a:cxn ang="0">
                  <a:pos x="76" y="238"/>
                </a:cxn>
                <a:cxn ang="0">
                  <a:pos x="94" y="243"/>
                </a:cxn>
                <a:cxn ang="0">
                  <a:pos x="111" y="247"/>
                </a:cxn>
                <a:cxn ang="0">
                  <a:pos x="129" y="247"/>
                </a:cxn>
                <a:cxn ang="0">
                  <a:pos x="149" y="244"/>
                </a:cxn>
                <a:cxn ang="0">
                  <a:pos x="166" y="240"/>
                </a:cxn>
                <a:cxn ang="0">
                  <a:pos x="183" y="232"/>
                </a:cxn>
                <a:cxn ang="0">
                  <a:pos x="198" y="224"/>
                </a:cxn>
                <a:cxn ang="0">
                  <a:pos x="211" y="212"/>
                </a:cxn>
                <a:cxn ang="0">
                  <a:pos x="223" y="198"/>
                </a:cxn>
                <a:cxn ang="0">
                  <a:pos x="232" y="183"/>
                </a:cxn>
                <a:cxn ang="0">
                  <a:pos x="239" y="167"/>
                </a:cxn>
                <a:cxn ang="0">
                  <a:pos x="244" y="149"/>
                </a:cxn>
                <a:cxn ang="0">
                  <a:pos x="247" y="130"/>
                </a:cxn>
                <a:cxn ang="0">
                  <a:pos x="247" y="112"/>
                </a:cxn>
                <a:cxn ang="0">
                  <a:pos x="244" y="92"/>
                </a:cxn>
                <a:cxn ang="0">
                  <a:pos x="238" y="76"/>
                </a:cxn>
                <a:cxn ang="0">
                  <a:pos x="229" y="60"/>
                </a:cxn>
                <a:cxn ang="0">
                  <a:pos x="219" y="45"/>
                </a:cxn>
                <a:cxn ang="0">
                  <a:pos x="207" y="33"/>
                </a:cxn>
                <a:cxn ang="0">
                  <a:pos x="193" y="21"/>
                </a:cxn>
                <a:cxn ang="0">
                  <a:pos x="177" y="12"/>
                </a:cxn>
                <a:cxn ang="0">
                  <a:pos x="161" y="6"/>
                </a:cxn>
                <a:cxn ang="0">
                  <a:pos x="143" y="2"/>
                </a:cxn>
                <a:cxn ang="0">
                  <a:pos x="123" y="0"/>
                </a:cxn>
              </a:cxnLst>
              <a:rect l="0" t="0" r="r" b="b"/>
              <a:pathLst>
                <a:path w="247" h="247">
                  <a:moveTo>
                    <a:pt x="123" y="0"/>
                  </a:moveTo>
                  <a:lnTo>
                    <a:pt x="117" y="0"/>
                  </a:lnTo>
                  <a:lnTo>
                    <a:pt x="111" y="2"/>
                  </a:lnTo>
                  <a:lnTo>
                    <a:pt x="105" y="2"/>
                  </a:lnTo>
                  <a:lnTo>
                    <a:pt x="99" y="3"/>
                  </a:lnTo>
                  <a:lnTo>
                    <a:pt x="94" y="5"/>
                  </a:lnTo>
                  <a:lnTo>
                    <a:pt x="88" y="6"/>
                  </a:lnTo>
                  <a:lnTo>
                    <a:pt x="82" y="8"/>
                  </a:lnTo>
                  <a:lnTo>
                    <a:pt x="76" y="11"/>
                  </a:lnTo>
                  <a:lnTo>
                    <a:pt x="70" y="12"/>
                  </a:lnTo>
                  <a:lnTo>
                    <a:pt x="65" y="15"/>
                  </a:lnTo>
                  <a:lnTo>
                    <a:pt x="59" y="18"/>
                  </a:lnTo>
                  <a:lnTo>
                    <a:pt x="55" y="21"/>
                  </a:lnTo>
                  <a:lnTo>
                    <a:pt x="50" y="25"/>
                  </a:lnTo>
                  <a:lnTo>
                    <a:pt x="44" y="28"/>
                  </a:lnTo>
                  <a:lnTo>
                    <a:pt x="40" y="33"/>
                  </a:lnTo>
                  <a:lnTo>
                    <a:pt x="37" y="36"/>
                  </a:lnTo>
                  <a:lnTo>
                    <a:pt x="32" y="40"/>
                  </a:lnTo>
                  <a:lnTo>
                    <a:pt x="28" y="45"/>
                  </a:lnTo>
                  <a:lnTo>
                    <a:pt x="25" y="51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2" y="70"/>
                  </a:lnTo>
                  <a:lnTo>
                    <a:pt x="10" y="76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4" y="92"/>
                  </a:lnTo>
                  <a:lnTo>
                    <a:pt x="3" y="98"/>
                  </a:lnTo>
                  <a:lnTo>
                    <a:pt x="1" y="104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1" y="137"/>
                  </a:lnTo>
                  <a:lnTo>
                    <a:pt x="1" y="143"/>
                  </a:lnTo>
                  <a:lnTo>
                    <a:pt x="3" y="149"/>
                  </a:lnTo>
                  <a:lnTo>
                    <a:pt x="4" y="155"/>
                  </a:lnTo>
                  <a:lnTo>
                    <a:pt x="6" y="161"/>
                  </a:lnTo>
                  <a:lnTo>
                    <a:pt x="7" y="167"/>
                  </a:lnTo>
                  <a:lnTo>
                    <a:pt x="10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5" y="198"/>
                  </a:lnTo>
                  <a:lnTo>
                    <a:pt x="28" y="203"/>
                  </a:lnTo>
                  <a:lnTo>
                    <a:pt x="32" y="207"/>
                  </a:lnTo>
                  <a:lnTo>
                    <a:pt x="37" y="212"/>
                  </a:lnTo>
                  <a:lnTo>
                    <a:pt x="40" y="215"/>
                  </a:lnTo>
                  <a:lnTo>
                    <a:pt x="44" y="219"/>
                  </a:lnTo>
                  <a:lnTo>
                    <a:pt x="50" y="224"/>
                  </a:lnTo>
                  <a:lnTo>
                    <a:pt x="55" y="226"/>
                  </a:lnTo>
                  <a:lnTo>
                    <a:pt x="59" y="229"/>
                  </a:lnTo>
                  <a:lnTo>
                    <a:pt x="65" y="232"/>
                  </a:lnTo>
                  <a:lnTo>
                    <a:pt x="70" y="235"/>
                  </a:lnTo>
                  <a:lnTo>
                    <a:pt x="76" y="238"/>
                  </a:lnTo>
                  <a:lnTo>
                    <a:pt x="82" y="240"/>
                  </a:lnTo>
                  <a:lnTo>
                    <a:pt x="88" y="241"/>
                  </a:lnTo>
                  <a:lnTo>
                    <a:pt x="94" y="243"/>
                  </a:lnTo>
                  <a:lnTo>
                    <a:pt x="99" y="244"/>
                  </a:lnTo>
                  <a:lnTo>
                    <a:pt x="105" y="246"/>
                  </a:lnTo>
                  <a:lnTo>
                    <a:pt x="111" y="247"/>
                  </a:lnTo>
                  <a:lnTo>
                    <a:pt x="117" y="247"/>
                  </a:lnTo>
                  <a:lnTo>
                    <a:pt x="123" y="247"/>
                  </a:lnTo>
                  <a:lnTo>
                    <a:pt x="129" y="247"/>
                  </a:lnTo>
                  <a:lnTo>
                    <a:pt x="137" y="247"/>
                  </a:lnTo>
                  <a:lnTo>
                    <a:pt x="143" y="246"/>
                  </a:lnTo>
                  <a:lnTo>
                    <a:pt x="149" y="244"/>
                  </a:lnTo>
                  <a:lnTo>
                    <a:pt x="155" y="243"/>
                  </a:lnTo>
                  <a:lnTo>
                    <a:pt x="161" y="241"/>
                  </a:lnTo>
                  <a:lnTo>
                    <a:pt x="166" y="240"/>
                  </a:lnTo>
                  <a:lnTo>
                    <a:pt x="171" y="238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7" y="229"/>
                  </a:lnTo>
                  <a:lnTo>
                    <a:pt x="193" y="226"/>
                  </a:lnTo>
                  <a:lnTo>
                    <a:pt x="198" y="224"/>
                  </a:lnTo>
                  <a:lnTo>
                    <a:pt x="202" y="219"/>
                  </a:lnTo>
                  <a:lnTo>
                    <a:pt x="207" y="215"/>
                  </a:lnTo>
                  <a:lnTo>
                    <a:pt x="211" y="212"/>
                  </a:lnTo>
                  <a:lnTo>
                    <a:pt x="216" y="207"/>
                  </a:lnTo>
                  <a:lnTo>
                    <a:pt x="219" y="203"/>
                  </a:lnTo>
                  <a:lnTo>
                    <a:pt x="223" y="198"/>
                  </a:lnTo>
                  <a:lnTo>
                    <a:pt x="226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39" y="167"/>
                  </a:lnTo>
                  <a:lnTo>
                    <a:pt x="241" y="161"/>
                  </a:lnTo>
                  <a:lnTo>
                    <a:pt x="244" y="155"/>
                  </a:lnTo>
                  <a:lnTo>
                    <a:pt x="244" y="149"/>
                  </a:lnTo>
                  <a:lnTo>
                    <a:pt x="245" y="143"/>
                  </a:lnTo>
                  <a:lnTo>
                    <a:pt x="247" y="137"/>
                  </a:lnTo>
                  <a:lnTo>
                    <a:pt x="247" y="130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5" y="104"/>
                  </a:lnTo>
                  <a:lnTo>
                    <a:pt x="244" y="98"/>
                  </a:lnTo>
                  <a:lnTo>
                    <a:pt x="244" y="92"/>
                  </a:lnTo>
                  <a:lnTo>
                    <a:pt x="241" y="86"/>
                  </a:lnTo>
                  <a:lnTo>
                    <a:pt x="239" y="82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6"/>
                  </a:lnTo>
                  <a:lnTo>
                    <a:pt x="229" y="60"/>
                  </a:lnTo>
                  <a:lnTo>
                    <a:pt x="226" y="55"/>
                  </a:lnTo>
                  <a:lnTo>
                    <a:pt x="223" y="51"/>
                  </a:lnTo>
                  <a:lnTo>
                    <a:pt x="219" y="45"/>
                  </a:lnTo>
                  <a:lnTo>
                    <a:pt x="216" y="40"/>
                  </a:lnTo>
                  <a:lnTo>
                    <a:pt x="211" y="36"/>
                  </a:lnTo>
                  <a:lnTo>
                    <a:pt x="207" y="33"/>
                  </a:lnTo>
                  <a:lnTo>
                    <a:pt x="202" y="28"/>
                  </a:lnTo>
                  <a:lnTo>
                    <a:pt x="198" y="25"/>
                  </a:lnTo>
                  <a:lnTo>
                    <a:pt x="193" y="21"/>
                  </a:lnTo>
                  <a:lnTo>
                    <a:pt x="187" y="18"/>
                  </a:lnTo>
                  <a:lnTo>
                    <a:pt x="183" y="15"/>
                  </a:lnTo>
                  <a:lnTo>
                    <a:pt x="177" y="12"/>
                  </a:lnTo>
                  <a:lnTo>
                    <a:pt x="171" y="11"/>
                  </a:lnTo>
                  <a:lnTo>
                    <a:pt x="166" y="8"/>
                  </a:lnTo>
                  <a:lnTo>
                    <a:pt x="161" y="6"/>
                  </a:lnTo>
                  <a:lnTo>
                    <a:pt x="155" y="5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29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1" name="Freeform 11"/>
            <p:cNvSpPr>
              <a:spLocks/>
            </p:cNvSpPr>
            <p:nvPr/>
          </p:nvSpPr>
          <p:spPr bwMode="auto">
            <a:xfrm>
              <a:off x="4896" y="2444"/>
              <a:ext cx="247" cy="247"/>
            </a:xfrm>
            <a:custGeom>
              <a:avLst/>
              <a:gdLst/>
              <a:ahLst/>
              <a:cxnLst>
                <a:cxn ang="0">
                  <a:pos x="111" y="2"/>
                </a:cxn>
                <a:cxn ang="0">
                  <a:pos x="94" y="5"/>
                </a:cxn>
                <a:cxn ang="0">
                  <a:pos x="76" y="11"/>
                </a:cxn>
                <a:cxn ang="0">
                  <a:pos x="59" y="18"/>
                </a:cxn>
                <a:cxn ang="0">
                  <a:pos x="44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6" y="86"/>
                </a:cxn>
                <a:cxn ang="0">
                  <a:pos x="1" y="106"/>
                </a:cxn>
                <a:cxn ang="0">
                  <a:pos x="0" y="124"/>
                </a:cxn>
                <a:cxn ang="0">
                  <a:pos x="1" y="143"/>
                </a:cxn>
                <a:cxn ang="0">
                  <a:pos x="6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4" y="219"/>
                </a:cxn>
                <a:cxn ang="0">
                  <a:pos x="59" y="229"/>
                </a:cxn>
                <a:cxn ang="0">
                  <a:pos x="76" y="238"/>
                </a:cxn>
                <a:cxn ang="0">
                  <a:pos x="94" y="243"/>
                </a:cxn>
                <a:cxn ang="0">
                  <a:pos x="111" y="247"/>
                </a:cxn>
                <a:cxn ang="0">
                  <a:pos x="129" y="247"/>
                </a:cxn>
                <a:cxn ang="0">
                  <a:pos x="149" y="244"/>
                </a:cxn>
                <a:cxn ang="0">
                  <a:pos x="166" y="240"/>
                </a:cxn>
                <a:cxn ang="0">
                  <a:pos x="183" y="232"/>
                </a:cxn>
                <a:cxn ang="0">
                  <a:pos x="198" y="224"/>
                </a:cxn>
                <a:cxn ang="0">
                  <a:pos x="211" y="212"/>
                </a:cxn>
                <a:cxn ang="0">
                  <a:pos x="223" y="198"/>
                </a:cxn>
                <a:cxn ang="0">
                  <a:pos x="232" y="183"/>
                </a:cxn>
                <a:cxn ang="0">
                  <a:pos x="239" y="167"/>
                </a:cxn>
                <a:cxn ang="0">
                  <a:pos x="244" y="149"/>
                </a:cxn>
                <a:cxn ang="0">
                  <a:pos x="247" y="130"/>
                </a:cxn>
                <a:cxn ang="0">
                  <a:pos x="247" y="112"/>
                </a:cxn>
                <a:cxn ang="0">
                  <a:pos x="244" y="92"/>
                </a:cxn>
                <a:cxn ang="0">
                  <a:pos x="238" y="76"/>
                </a:cxn>
                <a:cxn ang="0">
                  <a:pos x="229" y="60"/>
                </a:cxn>
                <a:cxn ang="0">
                  <a:pos x="219" y="45"/>
                </a:cxn>
                <a:cxn ang="0">
                  <a:pos x="207" y="33"/>
                </a:cxn>
                <a:cxn ang="0">
                  <a:pos x="193" y="21"/>
                </a:cxn>
                <a:cxn ang="0">
                  <a:pos x="177" y="12"/>
                </a:cxn>
                <a:cxn ang="0">
                  <a:pos x="161" y="6"/>
                </a:cxn>
                <a:cxn ang="0">
                  <a:pos x="143" y="2"/>
                </a:cxn>
                <a:cxn ang="0">
                  <a:pos x="123" y="0"/>
                </a:cxn>
              </a:cxnLst>
              <a:rect l="0" t="0" r="r" b="b"/>
              <a:pathLst>
                <a:path w="247" h="247">
                  <a:moveTo>
                    <a:pt x="123" y="0"/>
                  </a:moveTo>
                  <a:lnTo>
                    <a:pt x="117" y="0"/>
                  </a:lnTo>
                  <a:lnTo>
                    <a:pt x="111" y="2"/>
                  </a:lnTo>
                  <a:lnTo>
                    <a:pt x="105" y="2"/>
                  </a:lnTo>
                  <a:lnTo>
                    <a:pt x="99" y="3"/>
                  </a:lnTo>
                  <a:lnTo>
                    <a:pt x="94" y="5"/>
                  </a:lnTo>
                  <a:lnTo>
                    <a:pt x="88" y="6"/>
                  </a:lnTo>
                  <a:lnTo>
                    <a:pt x="82" y="8"/>
                  </a:lnTo>
                  <a:lnTo>
                    <a:pt x="76" y="11"/>
                  </a:lnTo>
                  <a:lnTo>
                    <a:pt x="70" y="12"/>
                  </a:lnTo>
                  <a:lnTo>
                    <a:pt x="65" y="15"/>
                  </a:lnTo>
                  <a:lnTo>
                    <a:pt x="59" y="18"/>
                  </a:lnTo>
                  <a:lnTo>
                    <a:pt x="55" y="21"/>
                  </a:lnTo>
                  <a:lnTo>
                    <a:pt x="50" y="25"/>
                  </a:lnTo>
                  <a:lnTo>
                    <a:pt x="44" y="28"/>
                  </a:lnTo>
                  <a:lnTo>
                    <a:pt x="40" y="33"/>
                  </a:lnTo>
                  <a:lnTo>
                    <a:pt x="37" y="36"/>
                  </a:lnTo>
                  <a:lnTo>
                    <a:pt x="32" y="40"/>
                  </a:lnTo>
                  <a:lnTo>
                    <a:pt x="28" y="45"/>
                  </a:lnTo>
                  <a:lnTo>
                    <a:pt x="25" y="51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2" y="70"/>
                  </a:lnTo>
                  <a:lnTo>
                    <a:pt x="10" y="76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4" y="92"/>
                  </a:lnTo>
                  <a:lnTo>
                    <a:pt x="3" y="98"/>
                  </a:lnTo>
                  <a:lnTo>
                    <a:pt x="1" y="106"/>
                  </a:lnTo>
                  <a:lnTo>
                    <a:pt x="1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1" y="137"/>
                  </a:lnTo>
                  <a:lnTo>
                    <a:pt x="1" y="143"/>
                  </a:lnTo>
                  <a:lnTo>
                    <a:pt x="3" y="149"/>
                  </a:lnTo>
                  <a:lnTo>
                    <a:pt x="4" y="155"/>
                  </a:lnTo>
                  <a:lnTo>
                    <a:pt x="6" y="161"/>
                  </a:lnTo>
                  <a:lnTo>
                    <a:pt x="7" y="167"/>
                  </a:lnTo>
                  <a:lnTo>
                    <a:pt x="10" y="171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5" y="198"/>
                  </a:lnTo>
                  <a:lnTo>
                    <a:pt x="28" y="203"/>
                  </a:lnTo>
                  <a:lnTo>
                    <a:pt x="32" y="207"/>
                  </a:lnTo>
                  <a:lnTo>
                    <a:pt x="37" y="212"/>
                  </a:lnTo>
                  <a:lnTo>
                    <a:pt x="40" y="215"/>
                  </a:lnTo>
                  <a:lnTo>
                    <a:pt x="44" y="219"/>
                  </a:lnTo>
                  <a:lnTo>
                    <a:pt x="50" y="224"/>
                  </a:lnTo>
                  <a:lnTo>
                    <a:pt x="55" y="226"/>
                  </a:lnTo>
                  <a:lnTo>
                    <a:pt x="59" y="229"/>
                  </a:lnTo>
                  <a:lnTo>
                    <a:pt x="65" y="232"/>
                  </a:lnTo>
                  <a:lnTo>
                    <a:pt x="70" y="235"/>
                  </a:lnTo>
                  <a:lnTo>
                    <a:pt x="76" y="238"/>
                  </a:lnTo>
                  <a:lnTo>
                    <a:pt x="82" y="240"/>
                  </a:lnTo>
                  <a:lnTo>
                    <a:pt x="88" y="241"/>
                  </a:lnTo>
                  <a:lnTo>
                    <a:pt x="94" y="243"/>
                  </a:lnTo>
                  <a:lnTo>
                    <a:pt x="99" y="244"/>
                  </a:lnTo>
                  <a:lnTo>
                    <a:pt x="105" y="246"/>
                  </a:lnTo>
                  <a:lnTo>
                    <a:pt x="111" y="247"/>
                  </a:lnTo>
                  <a:lnTo>
                    <a:pt x="117" y="247"/>
                  </a:lnTo>
                  <a:lnTo>
                    <a:pt x="123" y="247"/>
                  </a:lnTo>
                  <a:lnTo>
                    <a:pt x="129" y="247"/>
                  </a:lnTo>
                  <a:lnTo>
                    <a:pt x="137" y="247"/>
                  </a:lnTo>
                  <a:lnTo>
                    <a:pt x="143" y="246"/>
                  </a:lnTo>
                  <a:lnTo>
                    <a:pt x="149" y="244"/>
                  </a:lnTo>
                  <a:lnTo>
                    <a:pt x="155" y="243"/>
                  </a:lnTo>
                  <a:lnTo>
                    <a:pt x="161" y="241"/>
                  </a:lnTo>
                  <a:lnTo>
                    <a:pt x="166" y="240"/>
                  </a:lnTo>
                  <a:lnTo>
                    <a:pt x="171" y="238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7" y="229"/>
                  </a:lnTo>
                  <a:lnTo>
                    <a:pt x="193" y="226"/>
                  </a:lnTo>
                  <a:lnTo>
                    <a:pt x="198" y="224"/>
                  </a:lnTo>
                  <a:lnTo>
                    <a:pt x="202" y="219"/>
                  </a:lnTo>
                  <a:lnTo>
                    <a:pt x="207" y="215"/>
                  </a:lnTo>
                  <a:lnTo>
                    <a:pt x="211" y="212"/>
                  </a:lnTo>
                  <a:lnTo>
                    <a:pt x="216" y="207"/>
                  </a:lnTo>
                  <a:lnTo>
                    <a:pt x="219" y="203"/>
                  </a:lnTo>
                  <a:lnTo>
                    <a:pt x="223" y="198"/>
                  </a:lnTo>
                  <a:lnTo>
                    <a:pt x="226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39" y="167"/>
                  </a:lnTo>
                  <a:lnTo>
                    <a:pt x="241" y="161"/>
                  </a:lnTo>
                  <a:lnTo>
                    <a:pt x="244" y="155"/>
                  </a:lnTo>
                  <a:lnTo>
                    <a:pt x="244" y="149"/>
                  </a:lnTo>
                  <a:lnTo>
                    <a:pt x="245" y="143"/>
                  </a:lnTo>
                  <a:lnTo>
                    <a:pt x="247" y="137"/>
                  </a:lnTo>
                  <a:lnTo>
                    <a:pt x="247" y="130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5" y="106"/>
                  </a:lnTo>
                  <a:lnTo>
                    <a:pt x="244" y="98"/>
                  </a:lnTo>
                  <a:lnTo>
                    <a:pt x="244" y="92"/>
                  </a:lnTo>
                  <a:lnTo>
                    <a:pt x="241" y="86"/>
                  </a:lnTo>
                  <a:lnTo>
                    <a:pt x="239" y="82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6"/>
                  </a:lnTo>
                  <a:lnTo>
                    <a:pt x="229" y="60"/>
                  </a:lnTo>
                  <a:lnTo>
                    <a:pt x="226" y="55"/>
                  </a:lnTo>
                  <a:lnTo>
                    <a:pt x="223" y="51"/>
                  </a:lnTo>
                  <a:lnTo>
                    <a:pt x="219" y="45"/>
                  </a:lnTo>
                  <a:lnTo>
                    <a:pt x="216" y="40"/>
                  </a:lnTo>
                  <a:lnTo>
                    <a:pt x="211" y="36"/>
                  </a:lnTo>
                  <a:lnTo>
                    <a:pt x="207" y="33"/>
                  </a:lnTo>
                  <a:lnTo>
                    <a:pt x="202" y="28"/>
                  </a:lnTo>
                  <a:lnTo>
                    <a:pt x="198" y="25"/>
                  </a:lnTo>
                  <a:lnTo>
                    <a:pt x="193" y="21"/>
                  </a:lnTo>
                  <a:lnTo>
                    <a:pt x="187" y="18"/>
                  </a:lnTo>
                  <a:lnTo>
                    <a:pt x="183" y="15"/>
                  </a:lnTo>
                  <a:lnTo>
                    <a:pt x="177" y="12"/>
                  </a:lnTo>
                  <a:lnTo>
                    <a:pt x="171" y="11"/>
                  </a:lnTo>
                  <a:lnTo>
                    <a:pt x="166" y="8"/>
                  </a:lnTo>
                  <a:lnTo>
                    <a:pt x="161" y="6"/>
                  </a:lnTo>
                  <a:lnTo>
                    <a:pt x="155" y="5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29" y="0"/>
                  </a:lnTo>
                  <a:lnTo>
                    <a:pt x="123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2" name="Freeform 12"/>
            <p:cNvSpPr>
              <a:spLocks/>
            </p:cNvSpPr>
            <p:nvPr/>
          </p:nvSpPr>
          <p:spPr bwMode="auto">
            <a:xfrm>
              <a:off x="4896" y="2102"/>
              <a:ext cx="247" cy="24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4" y="3"/>
                </a:cxn>
                <a:cxn ang="0">
                  <a:pos x="76" y="8"/>
                </a:cxn>
                <a:cxn ang="0">
                  <a:pos x="59" y="17"/>
                </a:cxn>
                <a:cxn ang="0">
                  <a:pos x="44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6" y="86"/>
                </a:cxn>
                <a:cxn ang="0">
                  <a:pos x="1" y="104"/>
                </a:cxn>
                <a:cxn ang="0">
                  <a:pos x="0" y="123"/>
                </a:cxn>
                <a:cxn ang="0">
                  <a:pos x="1" y="141"/>
                </a:cxn>
                <a:cxn ang="0">
                  <a:pos x="6" y="159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4" y="218"/>
                </a:cxn>
                <a:cxn ang="0">
                  <a:pos x="59" y="229"/>
                </a:cxn>
                <a:cxn ang="0">
                  <a:pos x="76" y="236"/>
                </a:cxn>
                <a:cxn ang="0">
                  <a:pos x="94" y="242"/>
                </a:cxn>
                <a:cxn ang="0">
                  <a:pos x="111" y="245"/>
                </a:cxn>
                <a:cxn ang="0">
                  <a:pos x="129" y="247"/>
                </a:cxn>
                <a:cxn ang="0">
                  <a:pos x="149" y="244"/>
                </a:cxn>
                <a:cxn ang="0">
                  <a:pos x="166" y="239"/>
                </a:cxn>
                <a:cxn ang="0">
                  <a:pos x="183" y="232"/>
                </a:cxn>
                <a:cxn ang="0">
                  <a:pos x="198" y="221"/>
                </a:cxn>
                <a:cxn ang="0">
                  <a:pos x="211" y="210"/>
                </a:cxn>
                <a:cxn ang="0">
                  <a:pos x="223" y="196"/>
                </a:cxn>
                <a:cxn ang="0">
                  <a:pos x="232" y="181"/>
                </a:cxn>
                <a:cxn ang="0">
                  <a:pos x="239" y="165"/>
                </a:cxn>
                <a:cxn ang="0">
                  <a:pos x="244" y="148"/>
                </a:cxn>
                <a:cxn ang="0">
                  <a:pos x="247" y="129"/>
                </a:cxn>
                <a:cxn ang="0">
                  <a:pos x="247" y="110"/>
                </a:cxn>
                <a:cxn ang="0">
                  <a:pos x="244" y="92"/>
                </a:cxn>
                <a:cxn ang="0">
                  <a:pos x="238" y="76"/>
                </a:cxn>
                <a:cxn ang="0">
                  <a:pos x="229" y="59"/>
                </a:cxn>
                <a:cxn ang="0">
                  <a:pos x="219" y="44"/>
                </a:cxn>
                <a:cxn ang="0">
                  <a:pos x="207" y="31"/>
                </a:cxn>
                <a:cxn ang="0">
                  <a:pos x="193" y="20"/>
                </a:cxn>
                <a:cxn ang="0">
                  <a:pos x="177" y="11"/>
                </a:cxn>
                <a:cxn ang="0">
                  <a:pos x="161" y="6"/>
                </a:cxn>
                <a:cxn ang="0">
                  <a:pos x="143" y="1"/>
                </a:cxn>
                <a:cxn ang="0">
                  <a:pos x="123" y="0"/>
                </a:cxn>
              </a:cxnLst>
              <a:rect l="0" t="0" r="r" b="b"/>
              <a:pathLst>
                <a:path w="247" h="247">
                  <a:moveTo>
                    <a:pt x="123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9" y="3"/>
                  </a:lnTo>
                  <a:lnTo>
                    <a:pt x="94" y="3"/>
                  </a:lnTo>
                  <a:lnTo>
                    <a:pt x="88" y="6"/>
                  </a:lnTo>
                  <a:lnTo>
                    <a:pt x="82" y="7"/>
                  </a:lnTo>
                  <a:lnTo>
                    <a:pt x="76" y="8"/>
                  </a:lnTo>
                  <a:lnTo>
                    <a:pt x="70" y="11"/>
                  </a:lnTo>
                  <a:lnTo>
                    <a:pt x="65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0" y="23"/>
                  </a:lnTo>
                  <a:lnTo>
                    <a:pt x="44" y="28"/>
                  </a:lnTo>
                  <a:lnTo>
                    <a:pt x="40" y="31"/>
                  </a:lnTo>
                  <a:lnTo>
                    <a:pt x="37" y="35"/>
                  </a:lnTo>
                  <a:lnTo>
                    <a:pt x="32" y="40"/>
                  </a:lnTo>
                  <a:lnTo>
                    <a:pt x="28" y="44"/>
                  </a:lnTo>
                  <a:lnTo>
                    <a:pt x="25" y="49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10" y="76"/>
                  </a:lnTo>
                  <a:lnTo>
                    <a:pt x="7" y="80"/>
                  </a:lnTo>
                  <a:lnTo>
                    <a:pt x="6" y="86"/>
                  </a:lnTo>
                  <a:lnTo>
                    <a:pt x="4" y="92"/>
                  </a:lnTo>
                  <a:lnTo>
                    <a:pt x="3" y="98"/>
                  </a:lnTo>
                  <a:lnTo>
                    <a:pt x="1" y="104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1" y="135"/>
                  </a:lnTo>
                  <a:lnTo>
                    <a:pt x="1" y="141"/>
                  </a:lnTo>
                  <a:lnTo>
                    <a:pt x="3" y="148"/>
                  </a:lnTo>
                  <a:lnTo>
                    <a:pt x="4" y="154"/>
                  </a:lnTo>
                  <a:lnTo>
                    <a:pt x="6" y="159"/>
                  </a:lnTo>
                  <a:lnTo>
                    <a:pt x="7" y="165"/>
                  </a:lnTo>
                  <a:lnTo>
                    <a:pt x="10" y="171"/>
                  </a:lnTo>
                  <a:lnTo>
                    <a:pt x="12" y="177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1" y="192"/>
                  </a:lnTo>
                  <a:lnTo>
                    <a:pt x="25" y="196"/>
                  </a:lnTo>
                  <a:lnTo>
                    <a:pt x="28" y="202"/>
                  </a:lnTo>
                  <a:lnTo>
                    <a:pt x="32" y="207"/>
                  </a:lnTo>
                  <a:lnTo>
                    <a:pt x="37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50" y="221"/>
                  </a:lnTo>
                  <a:lnTo>
                    <a:pt x="55" y="226"/>
                  </a:lnTo>
                  <a:lnTo>
                    <a:pt x="59" y="229"/>
                  </a:lnTo>
                  <a:lnTo>
                    <a:pt x="65" y="232"/>
                  </a:lnTo>
                  <a:lnTo>
                    <a:pt x="70" y="235"/>
                  </a:lnTo>
                  <a:lnTo>
                    <a:pt x="76" y="236"/>
                  </a:lnTo>
                  <a:lnTo>
                    <a:pt x="82" y="239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99" y="244"/>
                  </a:lnTo>
                  <a:lnTo>
                    <a:pt x="105" y="245"/>
                  </a:lnTo>
                  <a:lnTo>
                    <a:pt x="111" y="245"/>
                  </a:lnTo>
                  <a:lnTo>
                    <a:pt x="117" y="247"/>
                  </a:lnTo>
                  <a:lnTo>
                    <a:pt x="123" y="247"/>
                  </a:lnTo>
                  <a:lnTo>
                    <a:pt x="129" y="247"/>
                  </a:lnTo>
                  <a:lnTo>
                    <a:pt x="137" y="245"/>
                  </a:lnTo>
                  <a:lnTo>
                    <a:pt x="143" y="245"/>
                  </a:lnTo>
                  <a:lnTo>
                    <a:pt x="149" y="244"/>
                  </a:lnTo>
                  <a:lnTo>
                    <a:pt x="155" y="242"/>
                  </a:lnTo>
                  <a:lnTo>
                    <a:pt x="161" y="241"/>
                  </a:lnTo>
                  <a:lnTo>
                    <a:pt x="166" y="239"/>
                  </a:lnTo>
                  <a:lnTo>
                    <a:pt x="171" y="236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7" y="229"/>
                  </a:lnTo>
                  <a:lnTo>
                    <a:pt x="193" y="226"/>
                  </a:lnTo>
                  <a:lnTo>
                    <a:pt x="198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0"/>
                  </a:lnTo>
                  <a:lnTo>
                    <a:pt x="216" y="207"/>
                  </a:lnTo>
                  <a:lnTo>
                    <a:pt x="219" y="202"/>
                  </a:lnTo>
                  <a:lnTo>
                    <a:pt x="223" y="196"/>
                  </a:lnTo>
                  <a:lnTo>
                    <a:pt x="226" y="192"/>
                  </a:lnTo>
                  <a:lnTo>
                    <a:pt x="229" y="187"/>
                  </a:lnTo>
                  <a:lnTo>
                    <a:pt x="232" y="181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39" y="165"/>
                  </a:lnTo>
                  <a:lnTo>
                    <a:pt x="241" y="159"/>
                  </a:lnTo>
                  <a:lnTo>
                    <a:pt x="244" y="154"/>
                  </a:lnTo>
                  <a:lnTo>
                    <a:pt x="244" y="148"/>
                  </a:lnTo>
                  <a:lnTo>
                    <a:pt x="245" y="141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7" y="123"/>
                  </a:lnTo>
                  <a:lnTo>
                    <a:pt x="247" y="117"/>
                  </a:lnTo>
                  <a:lnTo>
                    <a:pt x="247" y="110"/>
                  </a:lnTo>
                  <a:lnTo>
                    <a:pt x="245" y="104"/>
                  </a:lnTo>
                  <a:lnTo>
                    <a:pt x="244" y="98"/>
                  </a:lnTo>
                  <a:lnTo>
                    <a:pt x="244" y="92"/>
                  </a:lnTo>
                  <a:lnTo>
                    <a:pt x="241" y="86"/>
                  </a:lnTo>
                  <a:lnTo>
                    <a:pt x="239" y="80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9" y="59"/>
                  </a:lnTo>
                  <a:lnTo>
                    <a:pt x="226" y="55"/>
                  </a:lnTo>
                  <a:lnTo>
                    <a:pt x="223" y="49"/>
                  </a:lnTo>
                  <a:lnTo>
                    <a:pt x="219" y="44"/>
                  </a:lnTo>
                  <a:lnTo>
                    <a:pt x="216" y="40"/>
                  </a:lnTo>
                  <a:lnTo>
                    <a:pt x="211" y="35"/>
                  </a:lnTo>
                  <a:lnTo>
                    <a:pt x="207" y="31"/>
                  </a:lnTo>
                  <a:lnTo>
                    <a:pt x="202" y="28"/>
                  </a:lnTo>
                  <a:lnTo>
                    <a:pt x="198" y="23"/>
                  </a:lnTo>
                  <a:lnTo>
                    <a:pt x="193" y="20"/>
                  </a:lnTo>
                  <a:lnTo>
                    <a:pt x="187" y="17"/>
                  </a:lnTo>
                  <a:lnTo>
                    <a:pt x="183" y="14"/>
                  </a:lnTo>
                  <a:lnTo>
                    <a:pt x="177" y="11"/>
                  </a:lnTo>
                  <a:lnTo>
                    <a:pt x="171" y="8"/>
                  </a:lnTo>
                  <a:lnTo>
                    <a:pt x="166" y="7"/>
                  </a:lnTo>
                  <a:lnTo>
                    <a:pt x="161" y="6"/>
                  </a:lnTo>
                  <a:lnTo>
                    <a:pt x="155" y="3"/>
                  </a:lnTo>
                  <a:lnTo>
                    <a:pt x="149" y="3"/>
                  </a:lnTo>
                  <a:lnTo>
                    <a:pt x="143" y="1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3" name="Freeform 13"/>
            <p:cNvSpPr>
              <a:spLocks/>
            </p:cNvSpPr>
            <p:nvPr/>
          </p:nvSpPr>
          <p:spPr bwMode="auto">
            <a:xfrm>
              <a:off x="4896" y="2102"/>
              <a:ext cx="247" cy="24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4" y="3"/>
                </a:cxn>
                <a:cxn ang="0">
                  <a:pos x="76" y="8"/>
                </a:cxn>
                <a:cxn ang="0">
                  <a:pos x="59" y="17"/>
                </a:cxn>
                <a:cxn ang="0">
                  <a:pos x="44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6" y="86"/>
                </a:cxn>
                <a:cxn ang="0">
                  <a:pos x="1" y="104"/>
                </a:cxn>
                <a:cxn ang="0">
                  <a:pos x="0" y="123"/>
                </a:cxn>
                <a:cxn ang="0">
                  <a:pos x="1" y="141"/>
                </a:cxn>
                <a:cxn ang="0">
                  <a:pos x="6" y="159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4" y="218"/>
                </a:cxn>
                <a:cxn ang="0">
                  <a:pos x="59" y="229"/>
                </a:cxn>
                <a:cxn ang="0">
                  <a:pos x="76" y="236"/>
                </a:cxn>
                <a:cxn ang="0">
                  <a:pos x="94" y="242"/>
                </a:cxn>
                <a:cxn ang="0">
                  <a:pos x="111" y="245"/>
                </a:cxn>
                <a:cxn ang="0">
                  <a:pos x="129" y="247"/>
                </a:cxn>
                <a:cxn ang="0">
                  <a:pos x="149" y="244"/>
                </a:cxn>
                <a:cxn ang="0">
                  <a:pos x="166" y="239"/>
                </a:cxn>
                <a:cxn ang="0">
                  <a:pos x="183" y="232"/>
                </a:cxn>
                <a:cxn ang="0">
                  <a:pos x="198" y="221"/>
                </a:cxn>
                <a:cxn ang="0">
                  <a:pos x="211" y="210"/>
                </a:cxn>
                <a:cxn ang="0">
                  <a:pos x="223" y="196"/>
                </a:cxn>
                <a:cxn ang="0">
                  <a:pos x="232" y="181"/>
                </a:cxn>
                <a:cxn ang="0">
                  <a:pos x="239" y="165"/>
                </a:cxn>
                <a:cxn ang="0">
                  <a:pos x="244" y="148"/>
                </a:cxn>
                <a:cxn ang="0">
                  <a:pos x="247" y="129"/>
                </a:cxn>
                <a:cxn ang="0">
                  <a:pos x="247" y="110"/>
                </a:cxn>
                <a:cxn ang="0">
                  <a:pos x="244" y="92"/>
                </a:cxn>
                <a:cxn ang="0">
                  <a:pos x="238" y="76"/>
                </a:cxn>
                <a:cxn ang="0">
                  <a:pos x="229" y="59"/>
                </a:cxn>
                <a:cxn ang="0">
                  <a:pos x="219" y="44"/>
                </a:cxn>
                <a:cxn ang="0">
                  <a:pos x="207" y="31"/>
                </a:cxn>
                <a:cxn ang="0">
                  <a:pos x="193" y="20"/>
                </a:cxn>
                <a:cxn ang="0">
                  <a:pos x="177" y="11"/>
                </a:cxn>
                <a:cxn ang="0">
                  <a:pos x="161" y="6"/>
                </a:cxn>
                <a:cxn ang="0">
                  <a:pos x="143" y="1"/>
                </a:cxn>
                <a:cxn ang="0">
                  <a:pos x="123" y="0"/>
                </a:cxn>
              </a:cxnLst>
              <a:rect l="0" t="0" r="r" b="b"/>
              <a:pathLst>
                <a:path w="247" h="247">
                  <a:moveTo>
                    <a:pt x="123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9" y="3"/>
                  </a:lnTo>
                  <a:lnTo>
                    <a:pt x="94" y="3"/>
                  </a:lnTo>
                  <a:lnTo>
                    <a:pt x="88" y="6"/>
                  </a:lnTo>
                  <a:lnTo>
                    <a:pt x="82" y="7"/>
                  </a:lnTo>
                  <a:lnTo>
                    <a:pt x="76" y="8"/>
                  </a:lnTo>
                  <a:lnTo>
                    <a:pt x="70" y="11"/>
                  </a:lnTo>
                  <a:lnTo>
                    <a:pt x="65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0" y="23"/>
                  </a:lnTo>
                  <a:lnTo>
                    <a:pt x="44" y="28"/>
                  </a:lnTo>
                  <a:lnTo>
                    <a:pt x="40" y="31"/>
                  </a:lnTo>
                  <a:lnTo>
                    <a:pt x="37" y="35"/>
                  </a:lnTo>
                  <a:lnTo>
                    <a:pt x="32" y="40"/>
                  </a:lnTo>
                  <a:lnTo>
                    <a:pt x="28" y="44"/>
                  </a:lnTo>
                  <a:lnTo>
                    <a:pt x="25" y="49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10" y="76"/>
                  </a:lnTo>
                  <a:lnTo>
                    <a:pt x="7" y="80"/>
                  </a:lnTo>
                  <a:lnTo>
                    <a:pt x="6" y="86"/>
                  </a:lnTo>
                  <a:lnTo>
                    <a:pt x="4" y="92"/>
                  </a:lnTo>
                  <a:lnTo>
                    <a:pt x="3" y="98"/>
                  </a:lnTo>
                  <a:lnTo>
                    <a:pt x="1" y="104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1" y="135"/>
                  </a:lnTo>
                  <a:lnTo>
                    <a:pt x="1" y="141"/>
                  </a:lnTo>
                  <a:lnTo>
                    <a:pt x="3" y="148"/>
                  </a:lnTo>
                  <a:lnTo>
                    <a:pt x="4" y="154"/>
                  </a:lnTo>
                  <a:lnTo>
                    <a:pt x="6" y="159"/>
                  </a:lnTo>
                  <a:lnTo>
                    <a:pt x="7" y="165"/>
                  </a:lnTo>
                  <a:lnTo>
                    <a:pt x="10" y="171"/>
                  </a:lnTo>
                  <a:lnTo>
                    <a:pt x="12" y="177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1" y="192"/>
                  </a:lnTo>
                  <a:lnTo>
                    <a:pt x="25" y="196"/>
                  </a:lnTo>
                  <a:lnTo>
                    <a:pt x="28" y="202"/>
                  </a:lnTo>
                  <a:lnTo>
                    <a:pt x="32" y="207"/>
                  </a:lnTo>
                  <a:lnTo>
                    <a:pt x="37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50" y="221"/>
                  </a:lnTo>
                  <a:lnTo>
                    <a:pt x="55" y="226"/>
                  </a:lnTo>
                  <a:lnTo>
                    <a:pt x="59" y="229"/>
                  </a:lnTo>
                  <a:lnTo>
                    <a:pt x="65" y="232"/>
                  </a:lnTo>
                  <a:lnTo>
                    <a:pt x="70" y="235"/>
                  </a:lnTo>
                  <a:lnTo>
                    <a:pt x="76" y="236"/>
                  </a:lnTo>
                  <a:lnTo>
                    <a:pt x="82" y="239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99" y="244"/>
                  </a:lnTo>
                  <a:lnTo>
                    <a:pt x="105" y="245"/>
                  </a:lnTo>
                  <a:lnTo>
                    <a:pt x="111" y="245"/>
                  </a:lnTo>
                  <a:lnTo>
                    <a:pt x="117" y="247"/>
                  </a:lnTo>
                  <a:lnTo>
                    <a:pt x="123" y="247"/>
                  </a:lnTo>
                  <a:lnTo>
                    <a:pt x="129" y="247"/>
                  </a:lnTo>
                  <a:lnTo>
                    <a:pt x="137" y="245"/>
                  </a:lnTo>
                  <a:lnTo>
                    <a:pt x="143" y="245"/>
                  </a:lnTo>
                  <a:lnTo>
                    <a:pt x="149" y="244"/>
                  </a:lnTo>
                  <a:lnTo>
                    <a:pt x="155" y="242"/>
                  </a:lnTo>
                  <a:lnTo>
                    <a:pt x="161" y="241"/>
                  </a:lnTo>
                  <a:lnTo>
                    <a:pt x="166" y="239"/>
                  </a:lnTo>
                  <a:lnTo>
                    <a:pt x="171" y="236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7" y="229"/>
                  </a:lnTo>
                  <a:lnTo>
                    <a:pt x="193" y="226"/>
                  </a:lnTo>
                  <a:lnTo>
                    <a:pt x="198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0"/>
                  </a:lnTo>
                  <a:lnTo>
                    <a:pt x="216" y="207"/>
                  </a:lnTo>
                  <a:lnTo>
                    <a:pt x="219" y="202"/>
                  </a:lnTo>
                  <a:lnTo>
                    <a:pt x="223" y="196"/>
                  </a:lnTo>
                  <a:lnTo>
                    <a:pt x="226" y="192"/>
                  </a:lnTo>
                  <a:lnTo>
                    <a:pt x="229" y="187"/>
                  </a:lnTo>
                  <a:lnTo>
                    <a:pt x="232" y="181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39" y="165"/>
                  </a:lnTo>
                  <a:lnTo>
                    <a:pt x="241" y="159"/>
                  </a:lnTo>
                  <a:lnTo>
                    <a:pt x="244" y="154"/>
                  </a:lnTo>
                  <a:lnTo>
                    <a:pt x="244" y="148"/>
                  </a:lnTo>
                  <a:lnTo>
                    <a:pt x="245" y="141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7" y="123"/>
                  </a:lnTo>
                  <a:lnTo>
                    <a:pt x="247" y="117"/>
                  </a:lnTo>
                  <a:lnTo>
                    <a:pt x="247" y="110"/>
                  </a:lnTo>
                  <a:lnTo>
                    <a:pt x="245" y="104"/>
                  </a:lnTo>
                  <a:lnTo>
                    <a:pt x="244" y="98"/>
                  </a:lnTo>
                  <a:lnTo>
                    <a:pt x="244" y="92"/>
                  </a:lnTo>
                  <a:lnTo>
                    <a:pt x="241" y="86"/>
                  </a:lnTo>
                  <a:lnTo>
                    <a:pt x="239" y="80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9" y="59"/>
                  </a:lnTo>
                  <a:lnTo>
                    <a:pt x="226" y="55"/>
                  </a:lnTo>
                  <a:lnTo>
                    <a:pt x="223" y="49"/>
                  </a:lnTo>
                  <a:lnTo>
                    <a:pt x="219" y="44"/>
                  </a:lnTo>
                  <a:lnTo>
                    <a:pt x="216" y="40"/>
                  </a:lnTo>
                  <a:lnTo>
                    <a:pt x="211" y="35"/>
                  </a:lnTo>
                  <a:lnTo>
                    <a:pt x="207" y="31"/>
                  </a:lnTo>
                  <a:lnTo>
                    <a:pt x="202" y="28"/>
                  </a:lnTo>
                  <a:lnTo>
                    <a:pt x="198" y="23"/>
                  </a:lnTo>
                  <a:lnTo>
                    <a:pt x="193" y="20"/>
                  </a:lnTo>
                  <a:lnTo>
                    <a:pt x="187" y="17"/>
                  </a:lnTo>
                  <a:lnTo>
                    <a:pt x="183" y="14"/>
                  </a:lnTo>
                  <a:lnTo>
                    <a:pt x="177" y="11"/>
                  </a:lnTo>
                  <a:lnTo>
                    <a:pt x="171" y="8"/>
                  </a:lnTo>
                  <a:lnTo>
                    <a:pt x="166" y="7"/>
                  </a:lnTo>
                  <a:lnTo>
                    <a:pt x="161" y="6"/>
                  </a:lnTo>
                  <a:lnTo>
                    <a:pt x="155" y="3"/>
                  </a:lnTo>
                  <a:lnTo>
                    <a:pt x="149" y="3"/>
                  </a:lnTo>
                  <a:lnTo>
                    <a:pt x="143" y="1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23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4" name="Freeform 14"/>
            <p:cNvSpPr>
              <a:spLocks/>
            </p:cNvSpPr>
            <p:nvPr/>
          </p:nvSpPr>
          <p:spPr bwMode="auto">
            <a:xfrm>
              <a:off x="3707" y="1893"/>
              <a:ext cx="502" cy="396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189" y="6"/>
                </a:cxn>
                <a:cxn ang="0">
                  <a:pos x="154" y="15"/>
                </a:cxn>
                <a:cxn ang="0">
                  <a:pos x="121" y="28"/>
                </a:cxn>
                <a:cxn ang="0">
                  <a:pos x="93" y="45"/>
                </a:cxn>
                <a:cxn ang="0">
                  <a:pos x="66" y="64"/>
                </a:cxn>
                <a:cxn ang="0">
                  <a:pos x="43" y="86"/>
                </a:cxn>
                <a:cxn ang="0">
                  <a:pos x="26" y="112"/>
                </a:cxn>
                <a:cxn ang="0">
                  <a:pos x="12" y="139"/>
                </a:cxn>
                <a:cxn ang="0">
                  <a:pos x="3" y="167"/>
                </a:cxn>
                <a:cxn ang="0">
                  <a:pos x="0" y="198"/>
                </a:cxn>
                <a:cxn ang="0">
                  <a:pos x="3" y="228"/>
                </a:cxn>
                <a:cxn ang="0">
                  <a:pos x="12" y="256"/>
                </a:cxn>
                <a:cxn ang="0">
                  <a:pos x="26" y="283"/>
                </a:cxn>
                <a:cxn ang="0">
                  <a:pos x="43" y="308"/>
                </a:cxn>
                <a:cxn ang="0">
                  <a:pos x="66" y="331"/>
                </a:cxn>
                <a:cxn ang="0">
                  <a:pos x="93" y="350"/>
                </a:cxn>
                <a:cxn ang="0">
                  <a:pos x="121" y="366"/>
                </a:cxn>
                <a:cxn ang="0">
                  <a:pos x="154" y="380"/>
                </a:cxn>
                <a:cxn ang="0">
                  <a:pos x="189" y="389"/>
                </a:cxn>
                <a:cxn ang="0">
                  <a:pos x="225" y="395"/>
                </a:cxn>
                <a:cxn ang="0">
                  <a:pos x="264" y="395"/>
                </a:cxn>
                <a:cxn ang="0">
                  <a:pos x="301" y="392"/>
                </a:cxn>
                <a:cxn ang="0">
                  <a:pos x="337" y="384"/>
                </a:cxn>
                <a:cxn ang="0">
                  <a:pos x="371" y="372"/>
                </a:cxn>
                <a:cxn ang="0">
                  <a:pos x="401" y="356"/>
                </a:cxn>
                <a:cxn ang="0">
                  <a:pos x="428" y="338"/>
                </a:cxn>
                <a:cxn ang="0">
                  <a:pos x="452" y="316"/>
                </a:cxn>
                <a:cxn ang="0">
                  <a:pos x="471" y="292"/>
                </a:cxn>
                <a:cxn ang="0">
                  <a:pos x="487" y="265"/>
                </a:cxn>
                <a:cxn ang="0">
                  <a:pos x="496" y="237"/>
                </a:cxn>
                <a:cxn ang="0">
                  <a:pos x="502" y="207"/>
                </a:cxn>
                <a:cxn ang="0">
                  <a:pos x="501" y="177"/>
                </a:cxn>
                <a:cxn ang="0">
                  <a:pos x="493" y="147"/>
                </a:cxn>
                <a:cxn ang="0">
                  <a:pos x="481" y="121"/>
                </a:cxn>
                <a:cxn ang="0">
                  <a:pos x="465" y="95"/>
                </a:cxn>
                <a:cxn ang="0">
                  <a:pos x="444" y="72"/>
                </a:cxn>
                <a:cxn ang="0">
                  <a:pos x="420" y="51"/>
                </a:cxn>
                <a:cxn ang="0">
                  <a:pos x="390" y="33"/>
                </a:cxn>
                <a:cxn ang="0">
                  <a:pos x="359" y="19"/>
                </a:cxn>
                <a:cxn ang="0">
                  <a:pos x="325" y="9"/>
                </a:cxn>
                <a:cxn ang="0">
                  <a:pos x="289" y="2"/>
                </a:cxn>
                <a:cxn ang="0">
                  <a:pos x="252" y="0"/>
                </a:cxn>
              </a:cxnLst>
              <a:rect l="0" t="0" r="r" b="b"/>
              <a:pathLst>
                <a:path w="502" h="396">
                  <a:moveTo>
                    <a:pt x="252" y="0"/>
                  </a:move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1" y="3"/>
                  </a:lnTo>
                  <a:lnTo>
                    <a:pt x="189" y="6"/>
                  </a:lnTo>
                  <a:lnTo>
                    <a:pt x="178" y="9"/>
                  </a:lnTo>
                  <a:lnTo>
                    <a:pt x="166" y="12"/>
                  </a:lnTo>
                  <a:lnTo>
                    <a:pt x="154" y="15"/>
                  </a:lnTo>
                  <a:lnTo>
                    <a:pt x="143" y="19"/>
                  </a:lnTo>
                  <a:lnTo>
                    <a:pt x="131" y="24"/>
                  </a:lnTo>
                  <a:lnTo>
                    <a:pt x="121" y="28"/>
                  </a:lnTo>
                  <a:lnTo>
                    <a:pt x="112" y="33"/>
                  </a:lnTo>
                  <a:lnTo>
                    <a:pt x="102" y="39"/>
                  </a:lnTo>
                  <a:lnTo>
                    <a:pt x="93" y="45"/>
                  </a:lnTo>
                  <a:lnTo>
                    <a:pt x="82" y="51"/>
                  </a:lnTo>
                  <a:lnTo>
                    <a:pt x="75" y="58"/>
                  </a:lnTo>
                  <a:lnTo>
                    <a:pt x="66" y="64"/>
                  </a:lnTo>
                  <a:lnTo>
                    <a:pt x="58" y="72"/>
                  </a:lnTo>
                  <a:lnTo>
                    <a:pt x="51" y="79"/>
                  </a:lnTo>
                  <a:lnTo>
                    <a:pt x="43" y="86"/>
                  </a:lnTo>
                  <a:lnTo>
                    <a:pt x="38" y="95"/>
                  </a:lnTo>
                  <a:lnTo>
                    <a:pt x="32" y="103"/>
                  </a:lnTo>
                  <a:lnTo>
                    <a:pt x="26" y="112"/>
                  </a:lnTo>
                  <a:lnTo>
                    <a:pt x="21" y="121"/>
                  </a:lnTo>
                  <a:lnTo>
                    <a:pt x="17" y="130"/>
                  </a:lnTo>
                  <a:lnTo>
                    <a:pt x="12" y="139"/>
                  </a:lnTo>
                  <a:lnTo>
                    <a:pt x="9" y="147"/>
                  </a:lnTo>
                  <a:lnTo>
                    <a:pt x="6" y="158"/>
                  </a:lnTo>
                  <a:lnTo>
                    <a:pt x="3" y="167"/>
                  </a:lnTo>
                  <a:lnTo>
                    <a:pt x="2" y="177"/>
                  </a:lnTo>
                  <a:lnTo>
                    <a:pt x="0" y="188"/>
                  </a:lnTo>
                  <a:lnTo>
                    <a:pt x="0" y="198"/>
                  </a:lnTo>
                  <a:lnTo>
                    <a:pt x="0" y="207"/>
                  </a:lnTo>
                  <a:lnTo>
                    <a:pt x="2" y="217"/>
                  </a:lnTo>
                  <a:lnTo>
                    <a:pt x="3" y="228"/>
                  </a:lnTo>
                  <a:lnTo>
                    <a:pt x="6" y="237"/>
                  </a:lnTo>
                  <a:lnTo>
                    <a:pt x="9" y="247"/>
                  </a:lnTo>
                  <a:lnTo>
                    <a:pt x="12" y="256"/>
                  </a:lnTo>
                  <a:lnTo>
                    <a:pt x="17" y="265"/>
                  </a:lnTo>
                  <a:lnTo>
                    <a:pt x="21" y="274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8" y="301"/>
                  </a:lnTo>
                  <a:lnTo>
                    <a:pt x="43" y="308"/>
                  </a:lnTo>
                  <a:lnTo>
                    <a:pt x="51" y="316"/>
                  </a:lnTo>
                  <a:lnTo>
                    <a:pt x="58" y="323"/>
                  </a:lnTo>
                  <a:lnTo>
                    <a:pt x="66" y="331"/>
                  </a:lnTo>
                  <a:lnTo>
                    <a:pt x="75" y="338"/>
                  </a:lnTo>
                  <a:lnTo>
                    <a:pt x="82" y="344"/>
                  </a:lnTo>
                  <a:lnTo>
                    <a:pt x="93" y="350"/>
                  </a:lnTo>
                  <a:lnTo>
                    <a:pt x="102" y="356"/>
                  </a:lnTo>
                  <a:lnTo>
                    <a:pt x="112" y="362"/>
                  </a:lnTo>
                  <a:lnTo>
                    <a:pt x="121" y="366"/>
                  </a:lnTo>
                  <a:lnTo>
                    <a:pt x="131" y="372"/>
                  </a:lnTo>
                  <a:lnTo>
                    <a:pt x="143" y="375"/>
                  </a:lnTo>
                  <a:lnTo>
                    <a:pt x="154" y="380"/>
                  </a:lnTo>
                  <a:lnTo>
                    <a:pt x="166" y="384"/>
                  </a:lnTo>
                  <a:lnTo>
                    <a:pt x="178" y="387"/>
                  </a:lnTo>
                  <a:lnTo>
                    <a:pt x="189" y="389"/>
                  </a:lnTo>
                  <a:lnTo>
                    <a:pt x="201" y="392"/>
                  </a:lnTo>
                  <a:lnTo>
                    <a:pt x="213" y="393"/>
                  </a:lnTo>
                  <a:lnTo>
                    <a:pt x="225" y="395"/>
                  </a:lnTo>
                  <a:lnTo>
                    <a:pt x="239" y="395"/>
                  </a:lnTo>
                  <a:lnTo>
                    <a:pt x="252" y="396"/>
                  </a:lnTo>
                  <a:lnTo>
                    <a:pt x="264" y="395"/>
                  </a:lnTo>
                  <a:lnTo>
                    <a:pt x="277" y="395"/>
                  </a:lnTo>
                  <a:lnTo>
                    <a:pt x="289" y="393"/>
                  </a:lnTo>
                  <a:lnTo>
                    <a:pt x="301" y="392"/>
                  </a:lnTo>
                  <a:lnTo>
                    <a:pt x="313" y="389"/>
                  </a:lnTo>
                  <a:lnTo>
                    <a:pt x="325" y="387"/>
                  </a:lnTo>
                  <a:lnTo>
                    <a:pt x="337" y="384"/>
                  </a:lnTo>
                  <a:lnTo>
                    <a:pt x="349" y="380"/>
                  </a:lnTo>
                  <a:lnTo>
                    <a:pt x="359" y="375"/>
                  </a:lnTo>
                  <a:lnTo>
                    <a:pt x="371" y="372"/>
                  </a:lnTo>
                  <a:lnTo>
                    <a:pt x="382" y="366"/>
                  </a:lnTo>
                  <a:lnTo>
                    <a:pt x="390" y="362"/>
                  </a:lnTo>
                  <a:lnTo>
                    <a:pt x="401" y="356"/>
                  </a:lnTo>
                  <a:lnTo>
                    <a:pt x="410" y="350"/>
                  </a:lnTo>
                  <a:lnTo>
                    <a:pt x="420" y="344"/>
                  </a:lnTo>
                  <a:lnTo>
                    <a:pt x="428" y="338"/>
                  </a:lnTo>
                  <a:lnTo>
                    <a:pt x="437" y="331"/>
                  </a:lnTo>
                  <a:lnTo>
                    <a:pt x="444" y="323"/>
                  </a:lnTo>
                  <a:lnTo>
                    <a:pt x="452" y="316"/>
                  </a:lnTo>
                  <a:lnTo>
                    <a:pt x="459" y="308"/>
                  </a:lnTo>
                  <a:lnTo>
                    <a:pt x="465" y="301"/>
                  </a:lnTo>
                  <a:lnTo>
                    <a:pt x="471" y="292"/>
                  </a:lnTo>
                  <a:lnTo>
                    <a:pt x="477" y="283"/>
                  </a:lnTo>
                  <a:lnTo>
                    <a:pt x="481" y="274"/>
                  </a:lnTo>
                  <a:lnTo>
                    <a:pt x="487" y="265"/>
                  </a:lnTo>
                  <a:lnTo>
                    <a:pt x="490" y="256"/>
                  </a:lnTo>
                  <a:lnTo>
                    <a:pt x="493" y="247"/>
                  </a:lnTo>
                  <a:lnTo>
                    <a:pt x="496" y="237"/>
                  </a:lnTo>
                  <a:lnTo>
                    <a:pt x="499" y="228"/>
                  </a:lnTo>
                  <a:lnTo>
                    <a:pt x="501" y="217"/>
                  </a:lnTo>
                  <a:lnTo>
                    <a:pt x="502" y="207"/>
                  </a:lnTo>
                  <a:lnTo>
                    <a:pt x="502" y="198"/>
                  </a:lnTo>
                  <a:lnTo>
                    <a:pt x="502" y="188"/>
                  </a:lnTo>
                  <a:lnTo>
                    <a:pt x="501" y="177"/>
                  </a:lnTo>
                  <a:lnTo>
                    <a:pt x="499" y="167"/>
                  </a:lnTo>
                  <a:lnTo>
                    <a:pt x="496" y="158"/>
                  </a:lnTo>
                  <a:lnTo>
                    <a:pt x="493" y="147"/>
                  </a:lnTo>
                  <a:lnTo>
                    <a:pt x="490" y="139"/>
                  </a:lnTo>
                  <a:lnTo>
                    <a:pt x="487" y="130"/>
                  </a:lnTo>
                  <a:lnTo>
                    <a:pt x="481" y="121"/>
                  </a:lnTo>
                  <a:lnTo>
                    <a:pt x="477" y="112"/>
                  </a:lnTo>
                  <a:lnTo>
                    <a:pt x="471" y="103"/>
                  </a:lnTo>
                  <a:lnTo>
                    <a:pt x="465" y="95"/>
                  </a:lnTo>
                  <a:lnTo>
                    <a:pt x="459" y="86"/>
                  </a:lnTo>
                  <a:lnTo>
                    <a:pt x="452" y="79"/>
                  </a:lnTo>
                  <a:lnTo>
                    <a:pt x="444" y="72"/>
                  </a:lnTo>
                  <a:lnTo>
                    <a:pt x="437" y="64"/>
                  </a:lnTo>
                  <a:lnTo>
                    <a:pt x="428" y="58"/>
                  </a:lnTo>
                  <a:lnTo>
                    <a:pt x="420" y="51"/>
                  </a:lnTo>
                  <a:lnTo>
                    <a:pt x="410" y="45"/>
                  </a:lnTo>
                  <a:lnTo>
                    <a:pt x="401" y="39"/>
                  </a:lnTo>
                  <a:lnTo>
                    <a:pt x="390" y="33"/>
                  </a:lnTo>
                  <a:lnTo>
                    <a:pt x="382" y="28"/>
                  </a:lnTo>
                  <a:lnTo>
                    <a:pt x="371" y="24"/>
                  </a:lnTo>
                  <a:lnTo>
                    <a:pt x="359" y="19"/>
                  </a:lnTo>
                  <a:lnTo>
                    <a:pt x="349" y="15"/>
                  </a:lnTo>
                  <a:lnTo>
                    <a:pt x="337" y="12"/>
                  </a:lnTo>
                  <a:lnTo>
                    <a:pt x="325" y="9"/>
                  </a:lnTo>
                  <a:lnTo>
                    <a:pt x="313" y="6"/>
                  </a:lnTo>
                  <a:lnTo>
                    <a:pt x="301" y="3"/>
                  </a:lnTo>
                  <a:lnTo>
                    <a:pt x="289" y="2"/>
                  </a:lnTo>
                  <a:lnTo>
                    <a:pt x="277" y="0"/>
                  </a:lnTo>
                  <a:lnTo>
                    <a:pt x="264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5" name="Freeform 15"/>
            <p:cNvSpPr>
              <a:spLocks/>
            </p:cNvSpPr>
            <p:nvPr/>
          </p:nvSpPr>
          <p:spPr bwMode="auto">
            <a:xfrm>
              <a:off x="3707" y="1893"/>
              <a:ext cx="502" cy="396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189" y="6"/>
                </a:cxn>
                <a:cxn ang="0">
                  <a:pos x="154" y="15"/>
                </a:cxn>
                <a:cxn ang="0">
                  <a:pos x="121" y="28"/>
                </a:cxn>
                <a:cxn ang="0">
                  <a:pos x="93" y="45"/>
                </a:cxn>
                <a:cxn ang="0">
                  <a:pos x="66" y="64"/>
                </a:cxn>
                <a:cxn ang="0">
                  <a:pos x="43" y="86"/>
                </a:cxn>
                <a:cxn ang="0">
                  <a:pos x="26" y="112"/>
                </a:cxn>
                <a:cxn ang="0">
                  <a:pos x="12" y="139"/>
                </a:cxn>
                <a:cxn ang="0">
                  <a:pos x="3" y="167"/>
                </a:cxn>
                <a:cxn ang="0">
                  <a:pos x="0" y="198"/>
                </a:cxn>
                <a:cxn ang="0">
                  <a:pos x="3" y="228"/>
                </a:cxn>
                <a:cxn ang="0">
                  <a:pos x="12" y="256"/>
                </a:cxn>
                <a:cxn ang="0">
                  <a:pos x="26" y="283"/>
                </a:cxn>
                <a:cxn ang="0">
                  <a:pos x="43" y="308"/>
                </a:cxn>
                <a:cxn ang="0">
                  <a:pos x="66" y="331"/>
                </a:cxn>
                <a:cxn ang="0">
                  <a:pos x="93" y="350"/>
                </a:cxn>
                <a:cxn ang="0">
                  <a:pos x="121" y="366"/>
                </a:cxn>
                <a:cxn ang="0">
                  <a:pos x="154" y="380"/>
                </a:cxn>
                <a:cxn ang="0">
                  <a:pos x="189" y="389"/>
                </a:cxn>
                <a:cxn ang="0">
                  <a:pos x="225" y="395"/>
                </a:cxn>
                <a:cxn ang="0">
                  <a:pos x="264" y="395"/>
                </a:cxn>
                <a:cxn ang="0">
                  <a:pos x="301" y="392"/>
                </a:cxn>
                <a:cxn ang="0">
                  <a:pos x="337" y="384"/>
                </a:cxn>
                <a:cxn ang="0">
                  <a:pos x="371" y="372"/>
                </a:cxn>
                <a:cxn ang="0">
                  <a:pos x="401" y="356"/>
                </a:cxn>
                <a:cxn ang="0">
                  <a:pos x="428" y="338"/>
                </a:cxn>
                <a:cxn ang="0">
                  <a:pos x="452" y="316"/>
                </a:cxn>
                <a:cxn ang="0">
                  <a:pos x="471" y="292"/>
                </a:cxn>
                <a:cxn ang="0">
                  <a:pos x="487" y="265"/>
                </a:cxn>
                <a:cxn ang="0">
                  <a:pos x="496" y="237"/>
                </a:cxn>
                <a:cxn ang="0">
                  <a:pos x="502" y="207"/>
                </a:cxn>
                <a:cxn ang="0">
                  <a:pos x="501" y="177"/>
                </a:cxn>
                <a:cxn ang="0">
                  <a:pos x="493" y="147"/>
                </a:cxn>
                <a:cxn ang="0">
                  <a:pos x="481" y="121"/>
                </a:cxn>
                <a:cxn ang="0">
                  <a:pos x="465" y="95"/>
                </a:cxn>
                <a:cxn ang="0">
                  <a:pos x="444" y="72"/>
                </a:cxn>
                <a:cxn ang="0">
                  <a:pos x="420" y="51"/>
                </a:cxn>
                <a:cxn ang="0">
                  <a:pos x="390" y="33"/>
                </a:cxn>
                <a:cxn ang="0">
                  <a:pos x="359" y="19"/>
                </a:cxn>
                <a:cxn ang="0">
                  <a:pos x="325" y="9"/>
                </a:cxn>
                <a:cxn ang="0">
                  <a:pos x="289" y="2"/>
                </a:cxn>
                <a:cxn ang="0">
                  <a:pos x="252" y="0"/>
                </a:cxn>
              </a:cxnLst>
              <a:rect l="0" t="0" r="r" b="b"/>
              <a:pathLst>
                <a:path w="502" h="396">
                  <a:moveTo>
                    <a:pt x="252" y="0"/>
                  </a:move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1" y="3"/>
                  </a:lnTo>
                  <a:lnTo>
                    <a:pt x="189" y="6"/>
                  </a:lnTo>
                  <a:lnTo>
                    <a:pt x="178" y="9"/>
                  </a:lnTo>
                  <a:lnTo>
                    <a:pt x="166" y="12"/>
                  </a:lnTo>
                  <a:lnTo>
                    <a:pt x="154" y="15"/>
                  </a:lnTo>
                  <a:lnTo>
                    <a:pt x="143" y="19"/>
                  </a:lnTo>
                  <a:lnTo>
                    <a:pt x="131" y="24"/>
                  </a:lnTo>
                  <a:lnTo>
                    <a:pt x="121" y="28"/>
                  </a:lnTo>
                  <a:lnTo>
                    <a:pt x="112" y="33"/>
                  </a:lnTo>
                  <a:lnTo>
                    <a:pt x="102" y="39"/>
                  </a:lnTo>
                  <a:lnTo>
                    <a:pt x="93" y="45"/>
                  </a:lnTo>
                  <a:lnTo>
                    <a:pt x="82" y="51"/>
                  </a:lnTo>
                  <a:lnTo>
                    <a:pt x="75" y="58"/>
                  </a:lnTo>
                  <a:lnTo>
                    <a:pt x="66" y="64"/>
                  </a:lnTo>
                  <a:lnTo>
                    <a:pt x="58" y="72"/>
                  </a:lnTo>
                  <a:lnTo>
                    <a:pt x="51" y="79"/>
                  </a:lnTo>
                  <a:lnTo>
                    <a:pt x="43" y="86"/>
                  </a:lnTo>
                  <a:lnTo>
                    <a:pt x="38" y="95"/>
                  </a:lnTo>
                  <a:lnTo>
                    <a:pt x="32" y="103"/>
                  </a:lnTo>
                  <a:lnTo>
                    <a:pt x="26" y="112"/>
                  </a:lnTo>
                  <a:lnTo>
                    <a:pt x="21" y="121"/>
                  </a:lnTo>
                  <a:lnTo>
                    <a:pt x="17" y="130"/>
                  </a:lnTo>
                  <a:lnTo>
                    <a:pt x="12" y="139"/>
                  </a:lnTo>
                  <a:lnTo>
                    <a:pt x="9" y="147"/>
                  </a:lnTo>
                  <a:lnTo>
                    <a:pt x="6" y="158"/>
                  </a:lnTo>
                  <a:lnTo>
                    <a:pt x="3" y="167"/>
                  </a:lnTo>
                  <a:lnTo>
                    <a:pt x="2" y="177"/>
                  </a:lnTo>
                  <a:lnTo>
                    <a:pt x="2" y="188"/>
                  </a:lnTo>
                  <a:lnTo>
                    <a:pt x="0" y="198"/>
                  </a:lnTo>
                  <a:lnTo>
                    <a:pt x="2" y="207"/>
                  </a:lnTo>
                  <a:lnTo>
                    <a:pt x="2" y="217"/>
                  </a:lnTo>
                  <a:lnTo>
                    <a:pt x="3" y="228"/>
                  </a:lnTo>
                  <a:lnTo>
                    <a:pt x="6" y="237"/>
                  </a:lnTo>
                  <a:lnTo>
                    <a:pt x="9" y="247"/>
                  </a:lnTo>
                  <a:lnTo>
                    <a:pt x="12" y="256"/>
                  </a:lnTo>
                  <a:lnTo>
                    <a:pt x="17" y="265"/>
                  </a:lnTo>
                  <a:lnTo>
                    <a:pt x="21" y="274"/>
                  </a:lnTo>
                  <a:lnTo>
                    <a:pt x="26" y="283"/>
                  </a:lnTo>
                  <a:lnTo>
                    <a:pt x="32" y="292"/>
                  </a:lnTo>
                  <a:lnTo>
                    <a:pt x="38" y="301"/>
                  </a:lnTo>
                  <a:lnTo>
                    <a:pt x="43" y="308"/>
                  </a:lnTo>
                  <a:lnTo>
                    <a:pt x="51" y="316"/>
                  </a:lnTo>
                  <a:lnTo>
                    <a:pt x="58" y="323"/>
                  </a:lnTo>
                  <a:lnTo>
                    <a:pt x="66" y="331"/>
                  </a:lnTo>
                  <a:lnTo>
                    <a:pt x="75" y="338"/>
                  </a:lnTo>
                  <a:lnTo>
                    <a:pt x="82" y="344"/>
                  </a:lnTo>
                  <a:lnTo>
                    <a:pt x="93" y="350"/>
                  </a:lnTo>
                  <a:lnTo>
                    <a:pt x="102" y="356"/>
                  </a:lnTo>
                  <a:lnTo>
                    <a:pt x="112" y="362"/>
                  </a:lnTo>
                  <a:lnTo>
                    <a:pt x="121" y="366"/>
                  </a:lnTo>
                  <a:lnTo>
                    <a:pt x="131" y="372"/>
                  </a:lnTo>
                  <a:lnTo>
                    <a:pt x="143" y="375"/>
                  </a:lnTo>
                  <a:lnTo>
                    <a:pt x="154" y="380"/>
                  </a:lnTo>
                  <a:lnTo>
                    <a:pt x="166" y="384"/>
                  </a:lnTo>
                  <a:lnTo>
                    <a:pt x="178" y="387"/>
                  </a:lnTo>
                  <a:lnTo>
                    <a:pt x="189" y="389"/>
                  </a:lnTo>
                  <a:lnTo>
                    <a:pt x="201" y="392"/>
                  </a:lnTo>
                  <a:lnTo>
                    <a:pt x="213" y="393"/>
                  </a:lnTo>
                  <a:lnTo>
                    <a:pt x="225" y="395"/>
                  </a:lnTo>
                  <a:lnTo>
                    <a:pt x="239" y="395"/>
                  </a:lnTo>
                  <a:lnTo>
                    <a:pt x="252" y="396"/>
                  </a:lnTo>
                  <a:lnTo>
                    <a:pt x="264" y="395"/>
                  </a:lnTo>
                  <a:lnTo>
                    <a:pt x="277" y="395"/>
                  </a:lnTo>
                  <a:lnTo>
                    <a:pt x="289" y="393"/>
                  </a:lnTo>
                  <a:lnTo>
                    <a:pt x="301" y="392"/>
                  </a:lnTo>
                  <a:lnTo>
                    <a:pt x="313" y="389"/>
                  </a:lnTo>
                  <a:lnTo>
                    <a:pt x="325" y="387"/>
                  </a:lnTo>
                  <a:lnTo>
                    <a:pt x="337" y="384"/>
                  </a:lnTo>
                  <a:lnTo>
                    <a:pt x="349" y="380"/>
                  </a:lnTo>
                  <a:lnTo>
                    <a:pt x="359" y="375"/>
                  </a:lnTo>
                  <a:lnTo>
                    <a:pt x="371" y="372"/>
                  </a:lnTo>
                  <a:lnTo>
                    <a:pt x="382" y="366"/>
                  </a:lnTo>
                  <a:lnTo>
                    <a:pt x="390" y="362"/>
                  </a:lnTo>
                  <a:lnTo>
                    <a:pt x="401" y="356"/>
                  </a:lnTo>
                  <a:lnTo>
                    <a:pt x="410" y="350"/>
                  </a:lnTo>
                  <a:lnTo>
                    <a:pt x="420" y="344"/>
                  </a:lnTo>
                  <a:lnTo>
                    <a:pt x="428" y="338"/>
                  </a:lnTo>
                  <a:lnTo>
                    <a:pt x="437" y="331"/>
                  </a:lnTo>
                  <a:lnTo>
                    <a:pt x="444" y="323"/>
                  </a:lnTo>
                  <a:lnTo>
                    <a:pt x="452" y="316"/>
                  </a:lnTo>
                  <a:lnTo>
                    <a:pt x="459" y="308"/>
                  </a:lnTo>
                  <a:lnTo>
                    <a:pt x="465" y="301"/>
                  </a:lnTo>
                  <a:lnTo>
                    <a:pt x="471" y="292"/>
                  </a:lnTo>
                  <a:lnTo>
                    <a:pt x="477" y="283"/>
                  </a:lnTo>
                  <a:lnTo>
                    <a:pt x="481" y="274"/>
                  </a:lnTo>
                  <a:lnTo>
                    <a:pt x="487" y="265"/>
                  </a:lnTo>
                  <a:lnTo>
                    <a:pt x="490" y="256"/>
                  </a:lnTo>
                  <a:lnTo>
                    <a:pt x="493" y="247"/>
                  </a:lnTo>
                  <a:lnTo>
                    <a:pt x="496" y="237"/>
                  </a:lnTo>
                  <a:lnTo>
                    <a:pt x="499" y="228"/>
                  </a:lnTo>
                  <a:lnTo>
                    <a:pt x="501" y="217"/>
                  </a:lnTo>
                  <a:lnTo>
                    <a:pt x="502" y="207"/>
                  </a:lnTo>
                  <a:lnTo>
                    <a:pt x="502" y="198"/>
                  </a:lnTo>
                  <a:lnTo>
                    <a:pt x="502" y="188"/>
                  </a:lnTo>
                  <a:lnTo>
                    <a:pt x="501" y="177"/>
                  </a:lnTo>
                  <a:lnTo>
                    <a:pt x="499" y="167"/>
                  </a:lnTo>
                  <a:lnTo>
                    <a:pt x="496" y="158"/>
                  </a:lnTo>
                  <a:lnTo>
                    <a:pt x="493" y="147"/>
                  </a:lnTo>
                  <a:lnTo>
                    <a:pt x="490" y="139"/>
                  </a:lnTo>
                  <a:lnTo>
                    <a:pt x="487" y="130"/>
                  </a:lnTo>
                  <a:lnTo>
                    <a:pt x="481" y="121"/>
                  </a:lnTo>
                  <a:lnTo>
                    <a:pt x="477" y="112"/>
                  </a:lnTo>
                  <a:lnTo>
                    <a:pt x="471" y="103"/>
                  </a:lnTo>
                  <a:lnTo>
                    <a:pt x="465" y="95"/>
                  </a:lnTo>
                  <a:lnTo>
                    <a:pt x="459" y="86"/>
                  </a:lnTo>
                  <a:lnTo>
                    <a:pt x="452" y="79"/>
                  </a:lnTo>
                  <a:lnTo>
                    <a:pt x="444" y="72"/>
                  </a:lnTo>
                  <a:lnTo>
                    <a:pt x="437" y="64"/>
                  </a:lnTo>
                  <a:lnTo>
                    <a:pt x="428" y="58"/>
                  </a:lnTo>
                  <a:lnTo>
                    <a:pt x="420" y="51"/>
                  </a:lnTo>
                  <a:lnTo>
                    <a:pt x="410" y="45"/>
                  </a:lnTo>
                  <a:lnTo>
                    <a:pt x="401" y="39"/>
                  </a:lnTo>
                  <a:lnTo>
                    <a:pt x="390" y="33"/>
                  </a:lnTo>
                  <a:lnTo>
                    <a:pt x="382" y="28"/>
                  </a:lnTo>
                  <a:lnTo>
                    <a:pt x="371" y="24"/>
                  </a:lnTo>
                  <a:lnTo>
                    <a:pt x="359" y="19"/>
                  </a:lnTo>
                  <a:lnTo>
                    <a:pt x="349" y="15"/>
                  </a:lnTo>
                  <a:lnTo>
                    <a:pt x="337" y="12"/>
                  </a:lnTo>
                  <a:lnTo>
                    <a:pt x="325" y="9"/>
                  </a:lnTo>
                  <a:lnTo>
                    <a:pt x="313" y="6"/>
                  </a:lnTo>
                  <a:lnTo>
                    <a:pt x="301" y="3"/>
                  </a:lnTo>
                  <a:lnTo>
                    <a:pt x="289" y="2"/>
                  </a:lnTo>
                  <a:lnTo>
                    <a:pt x="277" y="0"/>
                  </a:lnTo>
                  <a:lnTo>
                    <a:pt x="264" y="0"/>
                  </a:lnTo>
                  <a:lnTo>
                    <a:pt x="25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6" name="Freeform 16"/>
            <p:cNvSpPr>
              <a:spLocks/>
            </p:cNvSpPr>
            <p:nvPr/>
          </p:nvSpPr>
          <p:spPr bwMode="auto">
            <a:xfrm>
              <a:off x="2760" y="2264"/>
              <a:ext cx="247" cy="247"/>
            </a:xfrm>
            <a:custGeom>
              <a:avLst/>
              <a:gdLst/>
              <a:ahLst/>
              <a:cxnLst>
                <a:cxn ang="0">
                  <a:pos x="112" y="1"/>
                </a:cxn>
                <a:cxn ang="0">
                  <a:pos x="92" y="4"/>
                </a:cxn>
                <a:cxn ang="0">
                  <a:pos x="76" y="10"/>
                </a:cxn>
                <a:cxn ang="0">
                  <a:pos x="60" y="19"/>
                </a:cxn>
                <a:cxn ang="0">
                  <a:pos x="45" y="28"/>
                </a:cxn>
                <a:cxn ang="0">
                  <a:pos x="33" y="42"/>
                </a:cxn>
                <a:cxn ang="0">
                  <a:pos x="21" y="55"/>
                </a:cxn>
                <a:cxn ang="0">
                  <a:pos x="12" y="71"/>
                </a:cxn>
                <a:cxn ang="0">
                  <a:pos x="6" y="88"/>
                </a:cxn>
                <a:cxn ang="0">
                  <a:pos x="2" y="106"/>
                </a:cxn>
                <a:cxn ang="0">
                  <a:pos x="0" y="124"/>
                </a:cxn>
                <a:cxn ang="0">
                  <a:pos x="2" y="143"/>
                </a:cxn>
                <a:cxn ang="0">
                  <a:pos x="6" y="161"/>
                </a:cxn>
                <a:cxn ang="0">
                  <a:pos x="12" y="177"/>
                </a:cxn>
                <a:cxn ang="0">
                  <a:pos x="21" y="194"/>
                </a:cxn>
                <a:cxn ang="0">
                  <a:pos x="33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6" y="238"/>
                </a:cxn>
                <a:cxn ang="0">
                  <a:pos x="92" y="244"/>
                </a:cxn>
                <a:cxn ang="0">
                  <a:pos x="112" y="247"/>
                </a:cxn>
                <a:cxn ang="0">
                  <a:pos x="130" y="247"/>
                </a:cxn>
                <a:cxn ang="0">
                  <a:pos x="149" y="246"/>
                </a:cxn>
                <a:cxn ang="0">
                  <a:pos x="167" y="240"/>
                </a:cxn>
                <a:cxn ang="0">
                  <a:pos x="183" y="232"/>
                </a:cxn>
                <a:cxn ang="0">
                  <a:pos x="198" y="223"/>
                </a:cxn>
                <a:cxn ang="0">
                  <a:pos x="212" y="211"/>
                </a:cxn>
                <a:cxn ang="0">
                  <a:pos x="224" y="198"/>
                </a:cxn>
                <a:cxn ang="0">
                  <a:pos x="232" y="183"/>
                </a:cxn>
                <a:cxn ang="0">
                  <a:pos x="240" y="167"/>
                </a:cxn>
                <a:cxn ang="0">
                  <a:pos x="244" y="149"/>
                </a:cxn>
                <a:cxn ang="0">
                  <a:pos x="247" y="131"/>
                </a:cxn>
                <a:cxn ang="0">
                  <a:pos x="247" y="112"/>
                </a:cxn>
                <a:cxn ang="0">
                  <a:pos x="243" y="94"/>
                </a:cxn>
                <a:cxn ang="0">
                  <a:pos x="238" y="76"/>
                </a:cxn>
                <a:cxn ang="0">
                  <a:pos x="229" y="59"/>
                </a:cxn>
                <a:cxn ang="0">
                  <a:pos x="219" y="46"/>
                </a:cxn>
                <a:cxn ang="0">
                  <a:pos x="207" y="33"/>
                </a:cxn>
                <a:cxn ang="0">
                  <a:pos x="192" y="22"/>
                </a:cxn>
                <a:cxn ang="0">
                  <a:pos x="177" y="13"/>
                </a:cxn>
                <a:cxn ang="0">
                  <a:pos x="161" y="6"/>
                </a:cxn>
                <a:cxn ang="0">
                  <a:pos x="143" y="1"/>
                </a:cxn>
                <a:cxn ang="0">
                  <a:pos x="124" y="0"/>
                </a:cxn>
              </a:cxnLst>
              <a:rect l="0" t="0" r="r" b="b"/>
              <a:pathLst>
                <a:path w="247" h="247">
                  <a:moveTo>
                    <a:pt x="124" y="0"/>
                  </a:moveTo>
                  <a:lnTo>
                    <a:pt x="118" y="1"/>
                  </a:lnTo>
                  <a:lnTo>
                    <a:pt x="112" y="1"/>
                  </a:lnTo>
                  <a:lnTo>
                    <a:pt x="106" y="1"/>
                  </a:lnTo>
                  <a:lnTo>
                    <a:pt x="98" y="3"/>
                  </a:lnTo>
                  <a:lnTo>
                    <a:pt x="92" y="4"/>
                  </a:lnTo>
                  <a:lnTo>
                    <a:pt x="87" y="6"/>
                  </a:lnTo>
                  <a:lnTo>
                    <a:pt x="82" y="9"/>
                  </a:lnTo>
                  <a:lnTo>
                    <a:pt x="76" y="10"/>
                  </a:lnTo>
                  <a:lnTo>
                    <a:pt x="70" y="13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5" y="22"/>
                  </a:lnTo>
                  <a:lnTo>
                    <a:pt x="51" y="25"/>
                  </a:lnTo>
                  <a:lnTo>
                    <a:pt x="45" y="28"/>
                  </a:lnTo>
                  <a:lnTo>
                    <a:pt x="40" y="33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28" y="46"/>
                  </a:lnTo>
                  <a:lnTo>
                    <a:pt x="25" y="51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5" y="65"/>
                  </a:lnTo>
                  <a:lnTo>
                    <a:pt x="12" y="71"/>
                  </a:lnTo>
                  <a:lnTo>
                    <a:pt x="11" y="76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5" y="94"/>
                  </a:lnTo>
                  <a:lnTo>
                    <a:pt x="3" y="100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3" y="149"/>
                  </a:lnTo>
                  <a:lnTo>
                    <a:pt x="5" y="155"/>
                  </a:lnTo>
                  <a:lnTo>
                    <a:pt x="6" y="161"/>
                  </a:lnTo>
                  <a:lnTo>
                    <a:pt x="8" y="167"/>
                  </a:lnTo>
                  <a:lnTo>
                    <a:pt x="11" y="173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4"/>
                  </a:lnTo>
                  <a:lnTo>
                    <a:pt x="25" y="198"/>
                  </a:lnTo>
                  <a:lnTo>
                    <a:pt x="28" y="202"/>
                  </a:lnTo>
                  <a:lnTo>
                    <a:pt x="33" y="207"/>
                  </a:lnTo>
                  <a:lnTo>
                    <a:pt x="36" y="211"/>
                  </a:lnTo>
                  <a:lnTo>
                    <a:pt x="40" y="216"/>
                  </a:lnTo>
                  <a:lnTo>
                    <a:pt x="45" y="219"/>
                  </a:lnTo>
                  <a:lnTo>
                    <a:pt x="51" y="223"/>
                  </a:lnTo>
                  <a:lnTo>
                    <a:pt x="55" y="226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70" y="235"/>
                  </a:lnTo>
                  <a:lnTo>
                    <a:pt x="76" y="238"/>
                  </a:lnTo>
                  <a:lnTo>
                    <a:pt x="82" y="240"/>
                  </a:lnTo>
                  <a:lnTo>
                    <a:pt x="87" y="243"/>
                  </a:lnTo>
                  <a:lnTo>
                    <a:pt x="92" y="244"/>
                  </a:lnTo>
                  <a:lnTo>
                    <a:pt x="98" y="246"/>
                  </a:lnTo>
                  <a:lnTo>
                    <a:pt x="106" y="246"/>
                  </a:lnTo>
                  <a:lnTo>
                    <a:pt x="112" y="247"/>
                  </a:lnTo>
                  <a:lnTo>
                    <a:pt x="118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7" y="247"/>
                  </a:lnTo>
                  <a:lnTo>
                    <a:pt x="143" y="246"/>
                  </a:lnTo>
                  <a:lnTo>
                    <a:pt x="149" y="246"/>
                  </a:lnTo>
                  <a:lnTo>
                    <a:pt x="155" y="244"/>
                  </a:lnTo>
                  <a:lnTo>
                    <a:pt x="161" y="243"/>
                  </a:lnTo>
                  <a:lnTo>
                    <a:pt x="167" y="240"/>
                  </a:lnTo>
                  <a:lnTo>
                    <a:pt x="171" y="238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8" y="223"/>
                  </a:lnTo>
                  <a:lnTo>
                    <a:pt x="203" y="219"/>
                  </a:lnTo>
                  <a:lnTo>
                    <a:pt x="207" y="216"/>
                  </a:lnTo>
                  <a:lnTo>
                    <a:pt x="212" y="211"/>
                  </a:lnTo>
                  <a:lnTo>
                    <a:pt x="215" y="207"/>
                  </a:lnTo>
                  <a:lnTo>
                    <a:pt x="219" y="202"/>
                  </a:lnTo>
                  <a:lnTo>
                    <a:pt x="224" y="198"/>
                  </a:lnTo>
                  <a:lnTo>
                    <a:pt x="227" y="194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5" y="177"/>
                  </a:lnTo>
                  <a:lnTo>
                    <a:pt x="238" y="173"/>
                  </a:lnTo>
                  <a:lnTo>
                    <a:pt x="240" y="167"/>
                  </a:lnTo>
                  <a:lnTo>
                    <a:pt x="241" y="161"/>
                  </a:lnTo>
                  <a:lnTo>
                    <a:pt x="243" y="155"/>
                  </a:lnTo>
                  <a:lnTo>
                    <a:pt x="244" y="149"/>
                  </a:lnTo>
                  <a:lnTo>
                    <a:pt x="246" y="143"/>
                  </a:lnTo>
                  <a:lnTo>
                    <a:pt x="247" y="137"/>
                  </a:lnTo>
                  <a:lnTo>
                    <a:pt x="247" y="131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6" y="106"/>
                  </a:lnTo>
                  <a:lnTo>
                    <a:pt x="244" y="100"/>
                  </a:lnTo>
                  <a:lnTo>
                    <a:pt x="243" y="94"/>
                  </a:lnTo>
                  <a:lnTo>
                    <a:pt x="241" y="88"/>
                  </a:lnTo>
                  <a:lnTo>
                    <a:pt x="240" y="82"/>
                  </a:lnTo>
                  <a:lnTo>
                    <a:pt x="238" y="76"/>
                  </a:lnTo>
                  <a:lnTo>
                    <a:pt x="235" y="71"/>
                  </a:lnTo>
                  <a:lnTo>
                    <a:pt x="232" y="65"/>
                  </a:lnTo>
                  <a:lnTo>
                    <a:pt x="229" y="59"/>
                  </a:lnTo>
                  <a:lnTo>
                    <a:pt x="227" y="55"/>
                  </a:lnTo>
                  <a:lnTo>
                    <a:pt x="224" y="51"/>
                  </a:lnTo>
                  <a:lnTo>
                    <a:pt x="219" y="46"/>
                  </a:lnTo>
                  <a:lnTo>
                    <a:pt x="215" y="42"/>
                  </a:lnTo>
                  <a:lnTo>
                    <a:pt x="212" y="37"/>
                  </a:lnTo>
                  <a:lnTo>
                    <a:pt x="207" y="33"/>
                  </a:lnTo>
                  <a:lnTo>
                    <a:pt x="203" y="28"/>
                  </a:lnTo>
                  <a:lnTo>
                    <a:pt x="198" y="25"/>
                  </a:lnTo>
                  <a:lnTo>
                    <a:pt x="192" y="22"/>
                  </a:lnTo>
                  <a:lnTo>
                    <a:pt x="188" y="19"/>
                  </a:lnTo>
                  <a:lnTo>
                    <a:pt x="183" y="16"/>
                  </a:lnTo>
                  <a:lnTo>
                    <a:pt x="177" y="13"/>
                  </a:lnTo>
                  <a:lnTo>
                    <a:pt x="171" y="10"/>
                  </a:lnTo>
                  <a:lnTo>
                    <a:pt x="167" y="9"/>
                  </a:lnTo>
                  <a:lnTo>
                    <a:pt x="161" y="6"/>
                  </a:lnTo>
                  <a:lnTo>
                    <a:pt x="155" y="4"/>
                  </a:lnTo>
                  <a:lnTo>
                    <a:pt x="149" y="3"/>
                  </a:lnTo>
                  <a:lnTo>
                    <a:pt x="143" y="1"/>
                  </a:lnTo>
                  <a:lnTo>
                    <a:pt x="137" y="1"/>
                  </a:lnTo>
                  <a:lnTo>
                    <a:pt x="130" y="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7" name="Freeform 17"/>
            <p:cNvSpPr>
              <a:spLocks/>
            </p:cNvSpPr>
            <p:nvPr/>
          </p:nvSpPr>
          <p:spPr bwMode="auto">
            <a:xfrm>
              <a:off x="2760" y="2264"/>
              <a:ext cx="247" cy="247"/>
            </a:xfrm>
            <a:custGeom>
              <a:avLst/>
              <a:gdLst/>
              <a:ahLst/>
              <a:cxnLst>
                <a:cxn ang="0">
                  <a:pos x="112" y="1"/>
                </a:cxn>
                <a:cxn ang="0">
                  <a:pos x="92" y="4"/>
                </a:cxn>
                <a:cxn ang="0">
                  <a:pos x="76" y="10"/>
                </a:cxn>
                <a:cxn ang="0">
                  <a:pos x="60" y="19"/>
                </a:cxn>
                <a:cxn ang="0">
                  <a:pos x="45" y="28"/>
                </a:cxn>
                <a:cxn ang="0">
                  <a:pos x="33" y="42"/>
                </a:cxn>
                <a:cxn ang="0">
                  <a:pos x="21" y="55"/>
                </a:cxn>
                <a:cxn ang="0">
                  <a:pos x="12" y="71"/>
                </a:cxn>
                <a:cxn ang="0">
                  <a:pos x="6" y="88"/>
                </a:cxn>
                <a:cxn ang="0">
                  <a:pos x="2" y="106"/>
                </a:cxn>
                <a:cxn ang="0">
                  <a:pos x="0" y="124"/>
                </a:cxn>
                <a:cxn ang="0">
                  <a:pos x="2" y="143"/>
                </a:cxn>
                <a:cxn ang="0">
                  <a:pos x="6" y="161"/>
                </a:cxn>
                <a:cxn ang="0">
                  <a:pos x="12" y="177"/>
                </a:cxn>
                <a:cxn ang="0">
                  <a:pos x="21" y="194"/>
                </a:cxn>
                <a:cxn ang="0">
                  <a:pos x="33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6" y="238"/>
                </a:cxn>
                <a:cxn ang="0">
                  <a:pos x="92" y="244"/>
                </a:cxn>
                <a:cxn ang="0">
                  <a:pos x="112" y="247"/>
                </a:cxn>
                <a:cxn ang="0">
                  <a:pos x="130" y="247"/>
                </a:cxn>
                <a:cxn ang="0">
                  <a:pos x="149" y="246"/>
                </a:cxn>
                <a:cxn ang="0">
                  <a:pos x="167" y="240"/>
                </a:cxn>
                <a:cxn ang="0">
                  <a:pos x="183" y="232"/>
                </a:cxn>
                <a:cxn ang="0">
                  <a:pos x="198" y="223"/>
                </a:cxn>
                <a:cxn ang="0">
                  <a:pos x="212" y="211"/>
                </a:cxn>
                <a:cxn ang="0">
                  <a:pos x="224" y="198"/>
                </a:cxn>
                <a:cxn ang="0">
                  <a:pos x="232" y="183"/>
                </a:cxn>
                <a:cxn ang="0">
                  <a:pos x="240" y="167"/>
                </a:cxn>
                <a:cxn ang="0">
                  <a:pos x="244" y="149"/>
                </a:cxn>
                <a:cxn ang="0">
                  <a:pos x="247" y="131"/>
                </a:cxn>
                <a:cxn ang="0">
                  <a:pos x="247" y="112"/>
                </a:cxn>
                <a:cxn ang="0">
                  <a:pos x="243" y="94"/>
                </a:cxn>
                <a:cxn ang="0">
                  <a:pos x="238" y="76"/>
                </a:cxn>
                <a:cxn ang="0">
                  <a:pos x="229" y="59"/>
                </a:cxn>
                <a:cxn ang="0">
                  <a:pos x="219" y="46"/>
                </a:cxn>
                <a:cxn ang="0">
                  <a:pos x="207" y="33"/>
                </a:cxn>
                <a:cxn ang="0">
                  <a:pos x="192" y="22"/>
                </a:cxn>
                <a:cxn ang="0">
                  <a:pos x="177" y="13"/>
                </a:cxn>
                <a:cxn ang="0">
                  <a:pos x="161" y="6"/>
                </a:cxn>
                <a:cxn ang="0">
                  <a:pos x="143" y="1"/>
                </a:cxn>
                <a:cxn ang="0">
                  <a:pos x="124" y="0"/>
                </a:cxn>
              </a:cxnLst>
              <a:rect l="0" t="0" r="r" b="b"/>
              <a:pathLst>
                <a:path w="247" h="247">
                  <a:moveTo>
                    <a:pt x="124" y="0"/>
                  </a:moveTo>
                  <a:lnTo>
                    <a:pt x="118" y="1"/>
                  </a:lnTo>
                  <a:lnTo>
                    <a:pt x="112" y="1"/>
                  </a:lnTo>
                  <a:lnTo>
                    <a:pt x="106" y="1"/>
                  </a:lnTo>
                  <a:lnTo>
                    <a:pt x="98" y="3"/>
                  </a:lnTo>
                  <a:lnTo>
                    <a:pt x="92" y="4"/>
                  </a:lnTo>
                  <a:lnTo>
                    <a:pt x="87" y="6"/>
                  </a:lnTo>
                  <a:lnTo>
                    <a:pt x="82" y="9"/>
                  </a:lnTo>
                  <a:lnTo>
                    <a:pt x="76" y="10"/>
                  </a:lnTo>
                  <a:lnTo>
                    <a:pt x="70" y="13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5" y="22"/>
                  </a:lnTo>
                  <a:lnTo>
                    <a:pt x="51" y="25"/>
                  </a:lnTo>
                  <a:lnTo>
                    <a:pt x="45" y="28"/>
                  </a:lnTo>
                  <a:lnTo>
                    <a:pt x="40" y="33"/>
                  </a:lnTo>
                  <a:lnTo>
                    <a:pt x="36" y="37"/>
                  </a:lnTo>
                  <a:lnTo>
                    <a:pt x="33" y="42"/>
                  </a:lnTo>
                  <a:lnTo>
                    <a:pt x="28" y="46"/>
                  </a:lnTo>
                  <a:lnTo>
                    <a:pt x="25" y="51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5" y="65"/>
                  </a:lnTo>
                  <a:lnTo>
                    <a:pt x="12" y="71"/>
                  </a:lnTo>
                  <a:lnTo>
                    <a:pt x="11" y="76"/>
                  </a:lnTo>
                  <a:lnTo>
                    <a:pt x="8" y="82"/>
                  </a:lnTo>
                  <a:lnTo>
                    <a:pt x="6" y="88"/>
                  </a:lnTo>
                  <a:lnTo>
                    <a:pt x="5" y="94"/>
                  </a:lnTo>
                  <a:lnTo>
                    <a:pt x="3" y="100"/>
                  </a:lnTo>
                  <a:lnTo>
                    <a:pt x="2" y="106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2" y="143"/>
                  </a:lnTo>
                  <a:lnTo>
                    <a:pt x="3" y="149"/>
                  </a:lnTo>
                  <a:lnTo>
                    <a:pt x="5" y="155"/>
                  </a:lnTo>
                  <a:lnTo>
                    <a:pt x="6" y="161"/>
                  </a:lnTo>
                  <a:lnTo>
                    <a:pt x="8" y="167"/>
                  </a:lnTo>
                  <a:lnTo>
                    <a:pt x="11" y="173"/>
                  </a:lnTo>
                  <a:lnTo>
                    <a:pt x="12" y="177"/>
                  </a:lnTo>
                  <a:lnTo>
                    <a:pt x="15" y="183"/>
                  </a:lnTo>
                  <a:lnTo>
                    <a:pt x="18" y="188"/>
                  </a:lnTo>
                  <a:lnTo>
                    <a:pt x="21" y="194"/>
                  </a:lnTo>
                  <a:lnTo>
                    <a:pt x="25" y="198"/>
                  </a:lnTo>
                  <a:lnTo>
                    <a:pt x="28" y="202"/>
                  </a:lnTo>
                  <a:lnTo>
                    <a:pt x="33" y="207"/>
                  </a:lnTo>
                  <a:lnTo>
                    <a:pt x="36" y="211"/>
                  </a:lnTo>
                  <a:lnTo>
                    <a:pt x="40" y="216"/>
                  </a:lnTo>
                  <a:lnTo>
                    <a:pt x="45" y="219"/>
                  </a:lnTo>
                  <a:lnTo>
                    <a:pt x="51" y="223"/>
                  </a:lnTo>
                  <a:lnTo>
                    <a:pt x="55" y="226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70" y="235"/>
                  </a:lnTo>
                  <a:lnTo>
                    <a:pt x="76" y="238"/>
                  </a:lnTo>
                  <a:lnTo>
                    <a:pt x="82" y="240"/>
                  </a:lnTo>
                  <a:lnTo>
                    <a:pt x="87" y="243"/>
                  </a:lnTo>
                  <a:lnTo>
                    <a:pt x="92" y="244"/>
                  </a:lnTo>
                  <a:lnTo>
                    <a:pt x="98" y="246"/>
                  </a:lnTo>
                  <a:lnTo>
                    <a:pt x="106" y="246"/>
                  </a:lnTo>
                  <a:lnTo>
                    <a:pt x="112" y="247"/>
                  </a:lnTo>
                  <a:lnTo>
                    <a:pt x="118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7" y="247"/>
                  </a:lnTo>
                  <a:lnTo>
                    <a:pt x="143" y="246"/>
                  </a:lnTo>
                  <a:lnTo>
                    <a:pt x="149" y="246"/>
                  </a:lnTo>
                  <a:lnTo>
                    <a:pt x="155" y="244"/>
                  </a:lnTo>
                  <a:lnTo>
                    <a:pt x="161" y="243"/>
                  </a:lnTo>
                  <a:lnTo>
                    <a:pt x="167" y="240"/>
                  </a:lnTo>
                  <a:lnTo>
                    <a:pt x="171" y="238"/>
                  </a:lnTo>
                  <a:lnTo>
                    <a:pt x="177" y="235"/>
                  </a:lnTo>
                  <a:lnTo>
                    <a:pt x="183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8" y="223"/>
                  </a:lnTo>
                  <a:lnTo>
                    <a:pt x="203" y="219"/>
                  </a:lnTo>
                  <a:lnTo>
                    <a:pt x="207" y="216"/>
                  </a:lnTo>
                  <a:lnTo>
                    <a:pt x="212" y="211"/>
                  </a:lnTo>
                  <a:lnTo>
                    <a:pt x="215" y="207"/>
                  </a:lnTo>
                  <a:lnTo>
                    <a:pt x="219" y="202"/>
                  </a:lnTo>
                  <a:lnTo>
                    <a:pt x="224" y="198"/>
                  </a:lnTo>
                  <a:lnTo>
                    <a:pt x="227" y="194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5" y="177"/>
                  </a:lnTo>
                  <a:lnTo>
                    <a:pt x="238" y="173"/>
                  </a:lnTo>
                  <a:lnTo>
                    <a:pt x="240" y="167"/>
                  </a:lnTo>
                  <a:lnTo>
                    <a:pt x="241" y="161"/>
                  </a:lnTo>
                  <a:lnTo>
                    <a:pt x="243" y="155"/>
                  </a:lnTo>
                  <a:lnTo>
                    <a:pt x="244" y="149"/>
                  </a:lnTo>
                  <a:lnTo>
                    <a:pt x="246" y="143"/>
                  </a:lnTo>
                  <a:lnTo>
                    <a:pt x="247" y="137"/>
                  </a:lnTo>
                  <a:lnTo>
                    <a:pt x="247" y="131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2"/>
                  </a:lnTo>
                  <a:lnTo>
                    <a:pt x="246" y="106"/>
                  </a:lnTo>
                  <a:lnTo>
                    <a:pt x="244" y="100"/>
                  </a:lnTo>
                  <a:lnTo>
                    <a:pt x="243" y="94"/>
                  </a:lnTo>
                  <a:lnTo>
                    <a:pt x="241" y="88"/>
                  </a:lnTo>
                  <a:lnTo>
                    <a:pt x="240" y="82"/>
                  </a:lnTo>
                  <a:lnTo>
                    <a:pt x="238" y="76"/>
                  </a:lnTo>
                  <a:lnTo>
                    <a:pt x="235" y="71"/>
                  </a:lnTo>
                  <a:lnTo>
                    <a:pt x="232" y="65"/>
                  </a:lnTo>
                  <a:lnTo>
                    <a:pt x="229" y="59"/>
                  </a:lnTo>
                  <a:lnTo>
                    <a:pt x="227" y="55"/>
                  </a:lnTo>
                  <a:lnTo>
                    <a:pt x="224" y="51"/>
                  </a:lnTo>
                  <a:lnTo>
                    <a:pt x="219" y="46"/>
                  </a:lnTo>
                  <a:lnTo>
                    <a:pt x="215" y="42"/>
                  </a:lnTo>
                  <a:lnTo>
                    <a:pt x="212" y="37"/>
                  </a:lnTo>
                  <a:lnTo>
                    <a:pt x="207" y="33"/>
                  </a:lnTo>
                  <a:lnTo>
                    <a:pt x="203" y="28"/>
                  </a:lnTo>
                  <a:lnTo>
                    <a:pt x="198" y="25"/>
                  </a:lnTo>
                  <a:lnTo>
                    <a:pt x="192" y="22"/>
                  </a:lnTo>
                  <a:lnTo>
                    <a:pt x="188" y="19"/>
                  </a:lnTo>
                  <a:lnTo>
                    <a:pt x="183" y="16"/>
                  </a:lnTo>
                  <a:lnTo>
                    <a:pt x="177" y="13"/>
                  </a:lnTo>
                  <a:lnTo>
                    <a:pt x="171" y="10"/>
                  </a:lnTo>
                  <a:lnTo>
                    <a:pt x="167" y="9"/>
                  </a:lnTo>
                  <a:lnTo>
                    <a:pt x="161" y="6"/>
                  </a:lnTo>
                  <a:lnTo>
                    <a:pt x="155" y="4"/>
                  </a:lnTo>
                  <a:lnTo>
                    <a:pt x="149" y="3"/>
                  </a:lnTo>
                  <a:lnTo>
                    <a:pt x="143" y="1"/>
                  </a:lnTo>
                  <a:lnTo>
                    <a:pt x="137" y="1"/>
                  </a:lnTo>
                  <a:lnTo>
                    <a:pt x="130" y="1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8" name="Freeform 18"/>
            <p:cNvSpPr>
              <a:spLocks/>
            </p:cNvSpPr>
            <p:nvPr/>
          </p:nvSpPr>
          <p:spPr bwMode="auto">
            <a:xfrm>
              <a:off x="2760" y="2639"/>
              <a:ext cx="247" cy="24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92" y="3"/>
                </a:cxn>
                <a:cxn ang="0">
                  <a:pos x="76" y="9"/>
                </a:cxn>
                <a:cxn ang="0">
                  <a:pos x="60" y="18"/>
                </a:cxn>
                <a:cxn ang="0">
                  <a:pos x="45" y="29"/>
                </a:cxn>
                <a:cxn ang="0">
                  <a:pos x="33" y="40"/>
                </a:cxn>
                <a:cxn ang="0">
                  <a:pos x="21" y="54"/>
                </a:cxn>
                <a:cxn ang="0">
                  <a:pos x="12" y="70"/>
                </a:cxn>
                <a:cxn ang="0">
                  <a:pos x="6" y="87"/>
                </a:cxn>
                <a:cxn ang="0">
                  <a:pos x="2" y="104"/>
                </a:cxn>
                <a:cxn ang="0">
                  <a:pos x="0" y="124"/>
                </a:cxn>
                <a:cxn ang="0">
                  <a:pos x="2" y="142"/>
                </a:cxn>
                <a:cxn ang="0">
                  <a:pos x="6" y="160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3" y="207"/>
                </a:cxn>
                <a:cxn ang="0">
                  <a:pos x="45" y="219"/>
                </a:cxn>
                <a:cxn ang="0">
                  <a:pos x="60" y="230"/>
                </a:cxn>
                <a:cxn ang="0">
                  <a:pos x="76" y="237"/>
                </a:cxn>
                <a:cxn ang="0">
                  <a:pos x="92" y="243"/>
                </a:cxn>
                <a:cxn ang="0">
                  <a:pos x="112" y="246"/>
                </a:cxn>
                <a:cxn ang="0">
                  <a:pos x="130" y="247"/>
                </a:cxn>
                <a:cxn ang="0">
                  <a:pos x="149" y="244"/>
                </a:cxn>
                <a:cxn ang="0">
                  <a:pos x="167" y="240"/>
                </a:cxn>
                <a:cxn ang="0">
                  <a:pos x="183" y="233"/>
                </a:cxn>
                <a:cxn ang="0">
                  <a:pos x="198" y="222"/>
                </a:cxn>
                <a:cxn ang="0">
                  <a:pos x="212" y="210"/>
                </a:cxn>
                <a:cxn ang="0">
                  <a:pos x="224" y="197"/>
                </a:cxn>
                <a:cxn ang="0">
                  <a:pos x="232" y="182"/>
                </a:cxn>
                <a:cxn ang="0">
                  <a:pos x="240" y="166"/>
                </a:cxn>
                <a:cxn ang="0">
                  <a:pos x="244" y="148"/>
                </a:cxn>
                <a:cxn ang="0">
                  <a:pos x="247" y="130"/>
                </a:cxn>
                <a:cxn ang="0">
                  <a:pos x="247" y="110"/>
                </a:cxn>
                <a:cxn ang="0">
                  <a:pos x="243" y="93"/>
                </a:cxn>
                <a:cxn ang="0">
                  <a:pos x="238" y="76"/>
                </a:cxn>
                <a:cxn ang="0">
                  <a:pos x="229" y="60"/>
                </a:cxn>
                <a:cxn ang="0">
                  <a:pos x="219" y="45"/>
                </a:cxn>
                <a:cxn ang="0">
                  <a:pos x="207" y="31"/>
                </a:cxn>
                <a:cxn ang="0">
                  <a:pos x="192" y="21"/>
                </a:cxn>
                <a:cxn ang="0">
                  <a:pos x="177" y="12"/>
                </a:cxn>
                <a:cxn ang="0">
                  <a:pos x="161" y="6"/>
                </a:cxn>
                <a:cxn ang="0">
                  <a:pos x="143" y="2"/>
                </a:cxn>
                <a:cxn ang="0">
                  <a:pos x="124" y="0"/>
                </a:cxn>
              </a:cxnLst>
              <a:rect l="0" t="0" r="r" b="b"/>
              <a:pathLst>
                <a:path w="247" h="247">
                  <a:moveTo>
                    <a:pt x="124" y="0"/>
                  </a:moveTo>
                  <a:lnTo>
                    <a:pt x="118" y="0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98" y="3"/>
                  </a:lnTo>
                  <a:lnTo>
                    <a:pt x="92" y="3"/>
                  </a:lnTo>
                  <a:lnTo>
                    <a:pt x="87" y="6"/>
                  </a:lnTo>
                  <a:lnTo>
                    <a:pt x="82" y="8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5"/>
                  </a:lnTo>
                  <a:lnTo>
                    <a:pt x="60" y="18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5" y="29"/>
                  </a:lnTo>
                  <a:lnTo>
                    <a:pt x="40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1" y="54"/>
                  </a:lnTo>
                  <a:lnTo>
                    <a:pt x="18" y="60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11" y="76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5" y="93"/>
                  </a:lnTo>
                  <a:lnTo>
                    <a:pt x="3" y="99"/>
                  </a:lnTo>
                  <a:lnTo>
                    <a:pt x="2" y="104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3" y="148"/>
                  </a:lnTo>
                  <a:lnTo>
                    <a:pt x="5" y="155"/>
                  </a:lnTo>
                  <a:lnTo>
                    <a:pt x="6" y="160"/>
                  </a:lnTo>
                  <a:lnTo>
                    <a:pt x="8" y="166"/>
                  </a:lnTo>
                  <a:lnTo>
                    <a:pt x="11" y="171"/>
                  </a:lnTo>
                  <a:lnTo>
                    <a:pt x="12" y="177"/>
                  </a:lnTo>
                  <a:lnTo>
                    <a:pt x="15" y="182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5" y="197"/>
                  </a:lnTo>
                  <a:lnTo>
                    <a:pt x="28" y="203"/>
                  </a:lnTo>
                  <a:lnTo>
                    <a:pt x="33" y="207"/>
                  </a:lnTo>
                  <a:lnTo>
                    <a:pt x="36" y="210"/>
                  </a:lnTo>
                  <a:lnTo>
                    <a:pt x="40" y="215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5" y="227"/>
                  </a:lnTo>
                  <a:lnTo>
                    <a:pt x="60" y="230"/>
                  </a:lnTo>
                  <a:lnTo>
                    <a:pt x="66" y="233"/>
                  </a:lnTo>
                  <a:lnTo>
                    <a:pt x="70" y="236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3"/>
                  </a:lnTo>
                  <a:lnTo>
                    <a:pt x="98" y="244"/>
                  </a:lnTo>
                  <a:lnTo>
                    <a:pt x="106" y="246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7" y="246"/>
                  </a:lnTo>
                  <a:lnTo>
                    <a:pt x="143" y="246"/>
                  </a:lnTo>
                  <a:lnTo>
                    <a:pt x="149" y="244"/>
                  </a:lnTo>
                  <a:lnTo>
                    <a:pt x="155" y="243"/>
                  </a:lnTo>
                  <a:lnTo>
                    <a:pt x="161" y="241"/>
                  </a:lnTo>
                  <a:lnTo>
                    <a:pt x="167" y="240"/>
                  </a:lnTo>
                  <a:lnTo>
                    <a:pt x="171" y="237"/>
                  </a:lnTo>
                  <a:lnTo>
                    <a:pt x="177" y="236"/>
                  </a:lnTo>
                  <a:lnTo>
                    <a:pt x="183" y="233"/>
                  </a:lnTo>
                  <a:lnTo>
                    <a:pt x="188" y="230"/>
                  </a:lnTo>
                  <a:lnTo>
                    <a:pt x="192" y="227"/>
                  </a:lnTo>
                  <a:lnTo>
                    <a:pt x="198" y="222"/>
                  </a:lnTo>
                  <a:lnTo>
                    <a:pt x="203" y="219"/>
                  </a:lnTo>
                  <a:lnTo>
                    <a:pt x="207" y="215"/>
                  </a:lnTo>
                  <a:lnTo>
                    <a:pt x="212" y="210"/>
                  </a:lnTo>
                  <a:lnTo>
                    <a:pt x="215" y="207"/>
                  </a:lnTo>
                  <a:lnTo>
                    <a:pt x="219" y="203"/>
                  </a:lnTo>
                  <a:lnTo>
                    <a:pt x="224" y="197"/>
                  </a:lnTo>
                  <a:lnTo>
                    <a:pt x="227" y="192"/>
                  </a:lnTo>
                  <a:lnTo>
                    <a:pt x="229" y="188"/>
                  </a:lnTo>
                  <a:lnTo>
                    <a:pt x="232" y="182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40" y="166"/>
                  </a:lnTo>
                  <a:lnTo>
                    <a:pt x="241" y="160"/>
                  </a:lnTo>
                  <a:lnTo>
                    <a:pt x="243" y="155"/>
                  </a:lnTo>
                  <a:lnTo>
                    <a:pt x="244" y="148"/>
                  </a:lnTo>
                  <a:lnTo>
                    <a:pt x="246" y="142"/>
                  </a:lnTo>
                  <a:lnTo>
                    <a:pt x="247" y="136"/>
                  </a:lnTo>
                  <a:lnTo>
                    <a:pt x="247" y="130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0"/>
                  </a:lnTo>
                  <a:lnTo>
                    <a:pt x="246" y="104"/>
                  </a:lnTo>
                  <a:lnTo>
                    <a:pt x="244" y="99"/>
                  </a:lnTo>
                  <a:lnTo>
                    <a:pt x="243" y="93"/>
                  </a:lnTo>
                  <a:lnTo>
                    <a:pt x="241" y="87"/>
                  </a:lnTo>
                  <a:lnTo>
                    <a:pt x="240" y="81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9" y="60"/>
                  </a:lnTo>
                  <a:lnTo>
                    <a:pt x="227" y="54"/>
                  </a:lnTo>
                  <a:lnTo>
                    <a:pt x="224" y="49"/>
                  </a:lnTo>
                  <a:lnTo>
                    <a:pt x="219" y="45"/>
                  </a:lnTo>
                  <a:lnTo>
                    <a:pt x="215" y="40"/>
                  </a:lnTo>
                  <a:lnTo>
                    <a:pt x="212" y="36"/>
                  </a:lnTo>
                  <a:lnTo>
                    <a:pt x="207" y="31"/>
                  </a:lnTo>
                  <a:lnTo>
                    <a:pt x="203" y="29"/>
                  </a:lnTo>
                  <a:lnTo>
                    <a:pt x="198" y="24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3" y="15"/>
                  </a:lnTo>
                  <a:lnTo>
                    <a:pt x="177" y="12"/>
                  </a:lnTo>
                  <a:lnTo>
                    <a:pt x="171" y="9"/>
                  </a:lnTo>
                  <a:lnTo>
                    <a:pt x="167" y="8"/>
                  </a:lnTo>
                  <a:lnTo>
                    <a:pt x="161" y="6"/>
                  </a:lnTo>
                  <a:lnTo>
                    <a:pt x="155" y="3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099" name="Freeform 19"/>
            <p:cNvSpPr>
              <a:spLocks/>
            </p:cNvSpPr>
            <p:nvPr/>
          </p:nvSpPr>
          <p:spPr bwMode="auto">
            <a:xfrm>
              <a:off x="2760" y="2639"/>
              <a:ext cx="247" cy="24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92" y="3"/>
                </a:cxn>
                <a:cxn ang="0">
                  <a:pos x="76" y="9"/>
                </a:cxn>
                <a:cxn ang="0">
                  <a:pos x="60" y="18"/>
                </a:cxn>
                <a:cxn ang="0">
                  <a:pos x="45" y="29"/>
                </a:cxn>
                <a:cxn ang="0">
                  <a:pos x="33" y="40"/>
                </a:cxn>
                <a:cxn ang="0">
                  <a:pos x="21" y="54"/>
                </a:cxn>
                <a:cxn ang="0">
                  <a:pos x="12" y="70"/>
                </a:cxn>
                <a:cxn ang="0">
                  <a:pos x="6" y="87"/>
                </a:cxn>
                <a:cxn ang="0">
                  <a:pos x="2" y="104"/>
                </a:cxn>
                <a:cxn ang="0">
                  <a:pos x="0" y="124"/>
                </a:cxn>
                <a:cxn ang="0">
                  <a:pos x="2" y="142"/>
                </a:cxn>
                <a:cxn ang="0">
                  <a:pos x="6" y="160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3" y="207"/>
                </a:cxn>
                <a:cxn ang="0">
                  <a:pos x="45" y="219"/>
                </a:cxn>
                <a:cxn ang="0">
                  <a:pos x="60" y="230"/>
                </a:cxn>
                <a:cxn ang="0">
                  <a:pos x="76" y="237"/>
                </a:cxn>
                <a:cxn ang="0">
                  <a:pos x="92" y="243"/>
                </a:cxn>
                <a:cxn ang="0">
                  <a:pos x="112" y="246"/>
                </a:cxn>
                <a:cxn ang="0">
                  <a:pos x="130" y="247"/>
                </a:cxn>
                <a:cxn ang="0">
                  <a:pos x="149" y="244"/>
                </a:cxn>
                <a:cxn ang="0">
                  <a:pos x="167" y="240"/>
                </a:cxn>
                <a:cxn ang="0">
                  <a:pos x="183" y="233"/>
                </a:cxn>
                <a:cxn ang="0">
                  <a:pos x="198" y="222"/>
                </a:cxn>
                <a:cxn ang="0">
                  <a:pos x="212" y="210"/>
                </a:cxn>
                <a:cxn ang="0">
                  <a:pos x="224" y="197"/>
                </a:cxn>
                <a:cxn ang="0">
                  <a:pos x="232" y="182"/>
                </a:cxn>
                <a:cxn ang="0">
                  <a:pos x="240" y="166"/>
                </a:cxn>
                <a:cxn ang="0">
                  <a:pos x="244" y="148"/>
                </a:cxn>
                <a:cxn ang="0">
                  <a:pos x="247" y="130"/>
                </a:cxn>
                <a:cxn ang="0">
                  <a:pos x="247" y="110"/>
                </a:cxn>
                <a:cxn ang="0">
                  <a:pos x="243" y="93"/>
                </a:cxn>
                <a:cxn ang="0">
                  <a:pos x="238" y="76"/>
                </a:cxn>
                <a:cxn ang="0">
                  <a:pos x="229" y="60"/>
                </a:cxn>
                <a:cxn ang="0">
                  <a:pos x="219" y="45"/>
                </a:cxn>
                <a:cxn ang="0">
                  <a:pos x="207" y="31"/>
                </a:cxn>
                <a:cxn ang="0">
                  <a:pos x="192" y="21"/>
                </a:cxn>
                <a:cxn ang="0">
                  <a:pos x="177" y="12"/>
                </a:cxn>
                <a:cxn ang="0">
                  <a:pos x="161" y="6"/>
                </a:cxn>
                <a:cxn ang="0">
                  <a:pos x="143" y="2"/>
                </a:cxn>
                <a:cxn ang="0">
                  <a:pos x="124" y="0"/>
                </a:cxn>
              </a:cxnLst>
              <a:rect l="0" t="0" r="r" b="b"/>
              <a:pathLst>
                <a:path w="247" h="247">
                  <a:moveTo>
                    <a:pt x="124" y="0"/>
                  </a:moveTo>
                  <a:lnTo>
                    <a:pt x="118" y="0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98" y="3"/>
                  </a:lnTo>
                  <a:lnTo>
                    <a:pt x="92" y="3"/>
                  </a:lnTo>
                  <a:lnTo>
                    <a:pt x="87" y="6"/>
                  </a:lnTo>
                  <a:lnTo>
                    <a:pt x="82" y="8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5"/>
                  </a:lnTo>
                  <a:lnTo>
                    <a:pt x="60" y="18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5" y="29"/>
                  </a:lnTo>
                  <a:lnTo>
                    <a:pt x="40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1" y="54"/>
                  </a:lnTo>
                  <a:lnTo>
                    <a:pt x="18" y="60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11" y="76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5" y="93"/>
                  </a:lnTo>
                  <a:lnTo>
                    <a:pt x="3" y="99"/>
                  </a:lnTo>
                  <a:lnTo>
                    <a:pt x="2" y="104"/>
                  </a:lnTo>
                  <a:lnTo>
                    <a:pt x="2" y="110"/>
                  </a:lnTo>
                  <a:lnTo>
                    <a:pt x="0" y="118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2" y="142"/>
                  </a:lnTo>
                  <a:lnTo>
                    <a:pt x="3" y="148"/>
                  </a:lnTo>
                  <a:lnTo>
                    <a:pt x="5" y="155"/>
                  </a:lnTo>
                  <a:lnTo>
                    <a:pt x="6" y="160"/>
                  </a:lnTo>
                  <a:lnTo>
                    <a:pt x="8" y="166"/>
                  </a:lnTo>
                  <a:lnTo>
                    <a:pt x="11" y="171"/>
                  </a:lnTo>
                  <a:lnTo>
                    <a:pt x="12" y="177"/>
                  </a:lnTo>
                  <a:lnTo>
                    <a:pt x="15" y="182"/>
                  </a:lnTo>
                  <a:lnTo>
                    <a:pt x="18" y="188"/>
                  </a:lnTo>
                  <a:lnTo>
                    <a:pt x="21" y="192"/>
                  </a:lnTo>
                  <a:lnTo>
                    <a:pt x="25" y="197"/>
                  </a:lnTo>
                  <a:lnTo>
                    <a:pt x="28" y="203"/>
                  </a:lnTo>
                  <a:lnTo>
                    <a:pt x="33" y="207"/>
                  </a:lnTo>
                  <a:lnTo>
                    <a:pt x="36" y="210"/>
                  </a:lnTo>
                  <a:lnTo>
                    <a:pt x="40" y="215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5" y="227"/>
                  </a:lnTo>
                  <a:lnTo>
                    <a:pt x="60" y="230"/>
                  </a:lnTo>
                  <a:lnTo>
                    <a:pt x="66" y="233"/>
                  </a:lnTo>
                  <a:lnTo>
                    <a:pt x="70" y="236"/>
                  </a:lnTo>
                  <a:lnTo>
                    <a:pt x="76" y="237"/>
                  </a:lnTo>
                  <a:lnTo>
                    <a:pt x="82" y="240"/>
                  </a:lnTo>
                  <a:lnTo>
                    <a:pt x="87" y="241"/>
                  </a:lnTo>
                  <a:lnTo>
                    <a:pt x="92" y="243"/>
                  </a:lnTo>
                  <a:lnTo>
                    <a:pt x="98" y="244"/>
                  </a:lnTo>
                  <a:lnTo>
                    <a:pt x="106" y="246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7" y="246"/>
                  </a:lnTo>
                  <a:lnTo>
                    <a:pt x="143" y="246"/>
                  </a:lnTo>
                  <a:lnTo>
                    <a:pt x="149" y="244"/>
                  </a:lnTo>
                  <a:lnTo>
                    <a:pt x="155" y="243"/>
                  </a:lnTo>
                  <a:lnTo>
                    <a:pt x="161" y="241"/>
                  </a:lnTo>
                  <a:lnTo>
                    <a:pt x="167" y="240"/>
                  </a:lnTo>
                  <a:lnTo>
                    <a:pt x="171" y="237"/>
                  </a:lnTo>
                  <a:lnTo>
                    <a:pt x="177" y="236"/>
                  </a:lnTo>
                  <a:lnTo>
                    <a:pt x="183" y="233"/>
                  </a:lnTo>
                  <a:lnTo>
                    <a:pt x="188" y="230"/>
                  </a:lnTo>
                  <a:lnTo>
                    <a:pt x="192" y="227"/>
                  </a:lnTo>
                  <a:lnTo>
                    <a:pt x="198" y="222"/>
                  </a:lnTo>
                  <a:lnTo>
                    <a:pt x="203" y="219"/>
                  </a:lnTo>
                  <a:lnTo>
                    <a:pt x="207" y="215"/>
                  </a:lnTo>
                  <a:lnTo>
                    <a:pt x="212" y="210"/>
                  </a:lnTo>
                  <a:lnTo>
                    <a:pt x="215" y="207"/>
                  </a:lnTo>
                  <a:lnTo>
                    <a:pt x="219" y="203"/>
                  </a:lnTo>
                  <a:lnTo>
                    <a:pt x="224" y="197"/>
                  </a:lnTo>
                  <a:lnTo>
                    <a:pt x="227" y="192"/>
                  </a:lnTo>
                  <a:lnTo>
                    <a:pt x="229" y="188"/>
                  </a:lnTo>
                  <a:lnTo>
                    <a:pt x="232" y="182"/>
                  </a:lnTo>
                  <a:lnTo>
                    <a:pt x="235" y="177"/>
                  </a:lnTo>
                  <a:lnTo>
                    <a:pt x="238" y="171"/>
                  </a:lnTo>
                  <a:lnTo>
                    <a:pt x="240" y="166"/>
                  </a:lnTo>
                  <a:lnTo>
                    <a:pt x="241" y="160"/>
                  </a:lnTo>
                  <a:lnTo>
                    <a:pt x="243" y="155"/>
                  </a:lnTo>
                  <a:lnTo>
                    <a:pt x="244" y="148"/>
                  </a:lnTo>
                  <a:lnTo>
                    <a:pt x="246" y="142"/>
                  </a:lnTo>
                  <a:lnTo>
                    <a:pt x="247" y="136"/>
                  </a:lnTo>
                  <a:lnTo>
                    <a:pt x="247" y="130"/>
                  </a:lnTo>
                  <a:lnTo>
                    <a:pt x="247" y="124"/>
                  </a:lnTo>
                  <a:lnTo>
                    <a:pt x="247" y="118"/>
                  </a:lnTo>
                  <a:lnTo>
                    <a:pt x="247" y="110"/>
                  </a:lnTo>
                  <a:lnTo>
                    <a:pt x="246" y="104"/>
                  </a:lnTo>
                  <a:lnTo>
                    <a:pt x="244" y="99"/>
                  </a:lnTo>
                  <a:lnTo>
                    <a:pt x="243" y="93"/>
                  </a:lnTo>
                  <a:lnTo>
                    <a:pt x="241" y="87"/>
                  </a:lnTo>
                  <a:lnTo>
                    <a:pt x="240" y="81"/>
                  </a:lnTo>
                  <a:lnTo>
                    <a:pt x="238" y="76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9" y="60"/>
                  </a:lnTo>
                  <a:lnTo>
                    <a:pt x="227" y="54"/>
                  </a:lnTo>
                  <a:lnTo>
                    <a:pt x="224" y="49"/>
                  </a:lnTo>
                  <a:lnTo>
                    <a:pt x="219" y="45"/>
                  </a:lnTo>
                  <a:lnTo>
                    <a:pt x="215" y="40"/>
                  </a:lnTo>
                  <a:lnTo>
                    <a:pt x="212" y="36"/>
                  </a:lnTo>
                  <a:lnTo>
                    <a:pt x="207" y="31"/>
                  </a:lnTo>
                  <a:lnTo>
                    <a:pt x="203" y="29"/>
                  </a:lnTo>
                  <a:lnTo>
                    <a:pt x="198" y="24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3" y="15"/>
                  </a:lnTo>
                  <a:lnTo>
                    <a:pt x="177" y="12"/>
                  </a:lnTo>
                  <a:lnTo>
                    <a:pt x="171" y="9"/>
                  </a:lnTo>
                  <a:lnTo>
                    <a:pt x="167" y="8"/>
                  </a:lnTo>
                  <a:lnTo>
                    <a:pt x="161" y="6"/>
                  </a:lnTo>
                  <a:lnTo>
                    <a:pt x="155" y="3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0" name="Freeform 20"/>
            <p:cNvSpPr>
              <a:spLocks/>
            </p:cNvSpPr>
            <p:nvPr/>
          </p:nvSpPr>
          <p:spPr bwMode="auto">
            <a:xfrm>
              <a:off x="3835" y="2425"/>
              <a:ext cx="248" cy="24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3" y="4"/>
                </a:cxn>
                <a:cxn ang="0">
                  <a:pos x="75" y="9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5" y="86"/>
                </a:cxn>
                <a:cxn ang="0">
                  <a:pos x="2" y="104"/>
                </a:cxn>
                <a:cxn ang="0">
                  <a:pos x="0" y="123"/>
                </a:cxn>
                <a:cxn ang="0">
                  <a:pos x="2" y="141"/>
                </a:cxn>
                <a:cxn ang="0">
                  <a:pos x="5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5" y="237"/>
                </a:cxn>
                <a:cxn ang="0">
                  <a:pos x="93" y="243"/>
                </a:cxn>
                <a:cxn ang="0">
                  <a:pos x="111" y="245"/>
                </a:cxn>
                <a:cxn ang="0">
                  <a:pos x="130" y="247"/>
                </a:cxn>
                <a:cxn ang="0">
                  <a:pos x="148" y="244"/>
                </a:cxn>
                <a:cxn ang="0">
                  <a:pos x="166" y="240"/>
                </a:cxn>
                <a:cxn ang="0">
                  <a:pos x="182" y="232"/>
                </a:cxn>
                <a:cxn ang="0">
                  <a:pos x="197" y="222"/>
                </a:cxn>
                <a:cxn ang="0">
                  <a:pos x="210" y="211"/>
                </a:cxn>
                <a:cxn ang="0">
                  <a:pos x="222" y="196"/>
                </a:cxn>
                <a:cxn ang="0">
                  <a:pos x="233" y="181"/>
                </a:cxn>
                <a:cxn ang="0">
                  <a:pos x="240" y="165"/>
                </a:cxn>
                <a:cxn ang="0">
                  <a:pos x="245" y="149"/>
                </a:cxn>
                <a:cxn ang="0">
                  <a:pos x="246" y="129"/>
                </a:cxn>
                <a:cxn ang="0">
                  <a:pos x="246" y="110"/>
                </a:cxn>
                <a:cxn ang="0">
                  <a:pos x="243" y="92"/>
                </a:cxn>
                <a:cxn ang="0">
                  <a:pos x="237" y="76"/>
                </a:cxn>
                <a:cxn ang="0">
                  <a:pos x="230" y="59"/>
                </a:cxn>
                <a:cxn ang="0">
                  <a:pos x="219" y="44"/>
                </a:cxn>
                <a:cxn ang="0">
                  <a:pos x="206" y="33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6"/>
                </a:cxn>
                <a:cxn ang="0">
                  <a:pos x="142" y="1"/>
                </a:cxn>
                <a:cxn ang="0">
                  <a:pos x="124" y="0"/>
                </a:cxn>
              </a:cxnLst>
              <a:rect l="0" t="0" r="r" b="b"/>
              <a:pathLst>
                <a:path w="248" h="247">
                  <a:moveTo>
                    <a:pt x="124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9" y="3"/>
                  </a:lnTo>
                  <a:lnTo>
                    <a:pt x="93" y="4"/>
                  </a:lnTo>
                  <a:lnTo>
                    <a:pt x="87" y="6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4"/>
                  </a:lnTo>
                  <a:lnTo>
                    <a:pt x="45" y="28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32" y="40"/>
                  </a:lnTo>
                  <a:lnTo>
                    <a:pt x="29" y="44"/>
                  </a:lnTo>
                  <a:lnTo>
                    <a:pt x="24" y="49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5" y="86"/>
                  </a:lnTo>
                  <a:lnTo>
                    <a:pt x="3" y="92"/>
                  </a:lnTo>
                  <a:lnTo>
                    <a:pt x="2" y="98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" y="141"/>
                  </a:lnTo>
                  <a:lnTo>
                    <a:pt x="2" y="149"/>
                  </a:lnTo>
                  <a:lnTo>
                    <a:pt x="3" y="155"/>
                  </a:lnTo>
                  <a:lnTo>
                    <a:pt x="5" y="161"/>
                  </a:lnTo>
                  <a:lnTo>
                    <a:pt x="8" y="165"/>
                  </a:lnTo>
                  <a:lnTo>
                    <a:pt x="9" y="171"/>
                  </a:lnTo>
                  <a:lnTo>
                    <a:pt x="12" y="177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1" y="192"/>
                  </a:lnTo>
                  <a:lnTo>
                    <a:pt x="24" y="196"/>
                  </a:lnTo>
                  <a:lnTo>
                    <a:pt x="29" y="202"/>
                  </a:lnTo>
                  <a:lnTo>
                    <a:pt x="32" y="207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5" y="219"/>
                  </a:lnTo>
                  <a:lnTo>
                    <a:pt x="50" y="222"/>
                  </a:lnTo>
                  <a:lnTo>
                    <a:pt x="54" y="226"/>
                  </a:lnTo>
                  <a:lnTo>
                    <a:pt x="60" y="229"/>
                  </a:lnTo>
                  <a:lnTo>
                    <a:pt x="64" y="232"/>
                  </a:lnTo>
                  <a:lnTo>
                    <a:pt x="70" y="235"/>
                  </a:lnTo>
                  <a:lnTo>
                    <a:pt x="75" y="237"/>
                  </a:lnTo>
                  <a:lnTo>
                    <a:pt x="81" y="240"/>
                  </a:lnTo>
                  <a:lnTo>
                    <a:pt x="87" y="241"/>
                  </a:lnTo>
                  <a:lnTo>
                    <a:pt x="93" y="243"/>
                  </a:lnTo>
                  <a:lnTo>
                    <a:pt x="99" y="244"/>
                  </a:lnTo>
                  <a:lnTo>
                    <a:pt x="105" y="245"/>
                  </a:lnTo>
                  <a:lnTo>
                    <a:pt x="111" y="245"/>
                  </a:lnTo>
                  <a:lnTo>
                    <a:pt x="117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6" y="245"/>
                  </a:lnTo>
                  <a:lnTo>
                    <a:pt x="142" y="245"/>
                  </a:lnTo>
                  <a:lnTo>
                    <a:pt x="148" y="244"/>
                  </a:lnTo>
                  <a:lnTo>
                    <a:pt x="154" y="243"/>
                  </a:lnTo>
                  <a:lnTo>
                    <a:pt x="160" y="241"/>
                  </a:lnTo>
                  <a:lnTo>
                    <a:pt x="166" y="240"/>
                  </a:lnTo>
                  <a:lnTo>
                    <a:pt x="172" y="237"/>
                  </a:lnTo>
                  <a:lnTo>
                    <a:pt x="178" y="235"/>
                  </a:lnTo>
                  <a:lnTo>
                    <a:pt x="182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7" y="222"/>
                  </a:lnTo>
                  <a:lnTo>
                    <a:pt x="201" y="219"/>
                  </a:lnTo>
                  <a:lnTo>
                    <a:pt x="206" y="214"/>
                  </a:lnTo>
                  <a:lnTo>
                    <a:pt x="210" y="211"/>
                  </a:lnTo>
                  <a:lnTo>
                    <a:pt x="215" y="207"/>
                  </a:lnTo>
                  <a:lnTo>
                    <a:pt x="219" y="202"/>
                  </a:lnTo>
                  <a:lnTo>
                    <a:pt x="222" y="196"/>
                  </a:lnTo>
                  <a:lnTo>
                    <a:pt x="225" y="192"/>
                  </a:lnTo>
                  <a:lnTo>
                    <a:pt x="230" y="187"/>
                  </a:lnTo>
                  <a:lnTo>
                    <a:pt x="233" y="181"/>
                  </a:lnTo>
                  <a:lnTo>
                    <a:pt x="234" y="177"/>
                  </a:lnTo>
                  <a:lnTo>
                    <a:pt x="237" y="171"/>
                  </a:lnTo>
                  <a:lnTo>
                    <a:pt x="240" y="165"/>
                  </a:lnTo>
                  <a:lnTo>
                    <a:pt x="242" y="161"/>
                  </a:lnTo>
                  <a:lnTo>
                    <a:pt x="243" y="155"/>
                  </a:lnTo>
                  <a:lnTo>
                    <a:pt x="245" y="149"/>
                  </a:lnTo>
                  <a:lnTo>
                    <a:pt x="246" y="141"/>
                  </a:lnTo>
                  <a:lnTo>
                    <a:pt x="246" y="135"/>
                  </a:lnTo>
                  <a:lnTo>
                    <a:pt x="246" y="129"/>
                  </a:lnTo>
                  <a:lnTo>
                    <a:pt x="248" y="123"/>
                  </a:lnTo>
                  <a:lnTo>
                    <a:pt x="246" y="117"/>
                  </a:lnTo>
                  <a:lnTo>
                    <a:pt x="246" y="110"/>
                  </a:lnTo>
                  <a:lnTo>
                    <a:pt x="246" y="104"/>
                  </a:lnTo>
                  <a:lnTo>
                    <a:pt x="245" y="98"/>
                  </a:lnTo>
                  <a:lnTo>
                    <a:pt x="243" y="92"/>
                  </a:lnTo>
                  <a:lnTo>
                    <a:pt x="242" y="86"/>
                  </a:lnTo>
                  <a:lnTo>
                    <a:pt x="240" y="80"/>
                  </a:lnTo>
                  <a:lnTo>
                    <a:pt x="237" y="76"/>
                  </a:lnTo>
                  <a:lnTo>
                    <a:pt x="234" y="70"/>
                  </a:lnTo>
                  <a:lnTo>
                    <a:pt x="233" y="64"/>
                  </a:lnTo>
                  <a:lnTo>
                    <a:pt x="230" y="59"/>
                  </a:lnTo>
                  <a:lnTo>
                    <a:pt x="225" y="55"/>
                  </a:lnTo>
                  <a:lnTo>
                    <a:pt x="222" y="49"/>
                  </a:lnTo>
                  <a:lnTo>
                    <a:pt x="219" y="44"/>
                  </a:lnTo>
                  <a:lnTo>
                    <a:pt x="215" y="40"/>
                  </a:lnTo>
                  <a:lnTo>
                    <a:pt x="210" y="35"/>
                  </a:lnTo>
                  <a:lnTo>
                    <a:pt x="206" y="33"/>
                  </a:lnTo>
                  <a:lnTo>
                    <a:pt x="201" y="28"/>
                  </a:lnTo>
                  <a:lnTo>
                    <a:pt x="197" y="24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9"/>
                  </a:lnTo>
                  <a:lnTo>
                    <a:pt x="166" y="7"/>
                  </a:lnTo>
                  <a:lnTo>
                    <a:pt x="160" y="6"/>
                  </a:lnTo>
                  <a:lnTo>
                    <a:pt x="154" y="4"/>
                  </a:lnTo>
                  <a:lnTo>
                    <a:pt x="148" y="3"/>
                  </a:lnTo>
                  <a:lnTo>
                    <a:pt x="142" y="1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1" name="Freeform 21"/>
            <p:cNvSpPr>
              <a:spLocks/>
            </p:cNvSpPr>
            <p:nvPr/>
          </p:nvSpPr>
          <p:spPr bwMode="auto">
            <a:xfrm>
              <a:off x="3835" y="2425"/>
              <a:ext cx="248" cy="24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3" y="4"/>
                </a:cxn>
                <a:cxn ang="0">
                  <a:pos x="75" y="9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2" y="40"/>
                </a:cxn>
                <a:cxn ang="0">
                  <a:pos x="21" y="55"/>
                </a:cxn>
                <a:cxn ang="0">
                  <a:pos x="12" y="70"/>
                </a:cxn>
                <a:cxn ang="0">
                  <a:pos x="5" y="86"/>
                </a:cxn>
                <a:cxn ang="0">
                  <a:pos x="2" y="104"/>
                </a:cxn>
                <a:cxn ang="0">
                  <a:pos x="0" y="123"/>
                </a:cxn>
                <a:cxn ang="0">
                  <a:pos x="2" y="141"/>
                </a:cxn>
                <a:cxn ang="0">
                  <a:pos x="5" y="161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7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5" y="237"/>
                </a:cxn>
                <a:cxn ang="0">
                  <a:pos x="93" y="243"/>
                </a:cxn>
                <a:cxn ang="0">
                  <a:pos x="111" y="245"/>
                </a:cxn>
                <a:cxn ang="0">
                  <a:pos x="130" y="247"/>
                </a:cxn>
                <a:cxn ang="0">
                  <a:pos x="148" y="244"/>
                </a:cxn>
                <a:cxn ang="0">
                  <a:pos x="166" y="240"/>
                </a:cxn>
                <a:cxn ang="0">
                  <a:pos x="182" y="232"/>
                </a:cxn>
                <a:cxn ang="0">
                  <a:pos x="197" y="222"/>
                </a:cxn>
                <a:cxn ang="0">
                  <a:pos x="210" y="211"/>
                </a:cxn>
                <a:cxn ang="0">
                  <a:pos x="222" y="196"/>
                </a:cxn>
                <a:cxn ang="0">
                  <a:pos x="233" y="181"/>
                </a:cxn>
                <a:cxn ang="0">
                  <a:pos x="240" y="165"/>
                </a:cxn>
                <a:cxn ang="0">
                  <a:pos x="245" y="149"/>
                </a:cxn>
                <a:cxn ang="0">
                  <a:pos x="246" y="129"/>
                </a:cxn>
                <a:cxn ang="0">
                  <a:pos x="246" y="110"/>
                </a:cxn>
                <a:cxn ang="0">
                  <a:pos x="243" y="92"/>
                </a:cxn>
                <a:cxn ang="0">
                  <a:pos x="237" y="76"/>
                </a:cxn>
                <a:cxn ang="0">
                  <a:pos x="230" y="59"/>
                </a:cxn>
                <a:cxn ang="0">
                  <a:pos x="219" y="44"/>
                </a:cxn>
                <a:cxn ang="0">
                  <a:pos x="206" y="33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6"/>
                </a:cxn>
                <a:cxn ang="0">
                  <a:pos x="142" y="1"/>
                </a:cxn>
                <a:cxn ang="0">
                  <a:pos x="124" y="0"/>
                </a:cxn>
              </a:cxnLst>
              <a:rect l="0" t="0" r="r" b="b"/>
              <a:pathLst>
                <a:path w="248" h="247">
                  <a:moveTo>
                    <a:pt x="124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9" y="3"/>
                  </a:lnTo>
                  <a:lnTo>
                    <a:pt x="93" y="4"/>
                  </a:lnTo>
                  <a:lnTo>
                    <a:pt x="87" y="6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4"/>
                  </a:lnTo>
                  <a:lnTo>
                    <a:pt x="45" y="28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32" y="40"/>
                  </a:lnTo>
                  <a:lnTo>
                    <a:pt x="29" y="44"/>
                  </a:lnTo>
                  <a:lnTo>
                    <a:pt x="24" y="49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8" y="80"/>
                  </a:lnTo>
                  <a:lnTo>
                    <a:pt x="5" y="86"/>
                  </a:lnTo>
                  <a:lnTo>
                    <a:pt x="3" y="92"/>
                  </a:lnTo>
                  <a:lnTo>
                    <a:pt x="2" y="98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" y="141"/>
                  </a:lnTo>
                  <a:lnTo>
                    <a:pt x="2" y="149"/>
                  </a:lnTo>
                  <a:lnTo>
                    <a:pt x="3" y="155"/>
                  </a:lnTo>
                  <a:lnTo>
                    <a:pt x="5" y="161"/>
                  </a:lnTo>
                  <a:lnTo>
                    <a:pt x="8" y="165"/>
                  </a:lnTo>
                  <a:lnTo>
                    <a:pt x="9" y="171"/>
                  </a:lnTo>
                  <a:lnTo>
                    <a:pt x="12" y="177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1" y="192"/>
                  </a:lnTo>
                  <a:lnTo>
                    <a:pt x="24" y="196"/>
                  </a:lnTo>
                  <a:lnTo>
                    <a:pt x="29" y="202"/>
                  </a:lnTo>
                  <a:lnTo>
                    <a:pt x="32" y="207"/>
                  </a:lnTo>
                  <a:lnTo>
                    <a:pt x="36" y="211"/>
                  </a:lnTo>
                  <a:lnTo>
                    <a:pt x="41" y="214"/>
                  </a:lnTo>
                  <a:lnTo>
                    <a:pt x="45" y="219"/>
                  </a:lnTo>
                  <a:lnTo>
                    <a:pt x="50" y="222"/>
                  </a:lnTo>
                  <a:lnTo>
                    <a:pt x="54" y="226"/>
                  </a:lnTo>
                  <a:lnTo>
                    <a:pt x="60" y="229"/>
                  </a:lnTo>
                  <a:lnTo>
                    <a:pt x="64" y="232"/>
                  </a:lnTo>
                  <a:lnTo>
                    <a:pt x="70" y="235"/>
                  </a:lnTo>
                  <a:lnTo>
                    <a:pt x="75" y="237"/>
                  </a:lnTo>
                  <a:lnTo>
                    <a:pt x="81" y="240"/>
                  </a:lnTo>
                  <a:lnTo>
                    <a:pt x="87" y="241"/>
                  </a:lnTo>
                  <a:lnTo>
                    <a:pt x="93" y="243"/>
                  </a:lnTo>
                  <a:lnTo>
                    <a:pt x="99" y="244"/>
                  </a:lnTo>
                  <a:lnTo>
                    <a:pt x="105" y="245"/>
                  </a:lnTo>
                  <a:lnTo>
                    <a:pt x="111" y="245"/>
                  </a:lnTo>
                  <a:lnTo>
                    <a:pt x="117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6" y="245"/>
                  </a:lnTo>
                  <a:lnTo>
                    <a:pt x="142" y="245"/>
                  </a:lnTo>
                  <a:lnTo>
                    <a:pt x="148" y="244"/>
                  </a:lnTo>
                  <a:lnTo>
                    <a:pt x="154" y="243"/>
                  </a:lnTo>
                  <a:lnTo>
                    <a:pt x="160" y="241"/>
                  </a:lnTo>
                  <a:lnTo>
                    <a:pt x="166" y="240"/>
                  </a:lnTo>
                  <a:lnTo>
                    <a:pt x="172" y="237"/>
                  </a:lnTo>
                  <a:lnTo>
                    <a:pt x="178" y="235"/>
                  </a:lnTo>
                  <a:lnTo>
                    <a:pt x="182" y="232"/>
                  </a:lnTo>
                  <a:lnTo>
                    <a:pt x="188" y="229"/>
                  </a:lnTo>
                  <a:lnTo>
                    <a:pt x="192" y="226"/>
                  </a:lnTo>
                  <a:lnTo>
                    <a:pt x="197" y="222"/>
                  </a:lnTo>
                  <a:lnTo>
                    <a:pt x="201" y="219"/>
                  </a:lnTo>
                  <a:lnTo>
                    <a:pt x="206" y="214"/>
                  </a:lnTo>
                  <a:lnTo>
                    <a:pt x="210" y="211"/>
                  </a:lnTo>
                  <a:lnTo>
                    <a:pt x="215" y="207"/>
                  </a:lnTo>
                  <a:lnTo>
                    <a:pt x="219" y="202"/>
                  </a:lnTo>
                  <a:lnTo>
                    <a:pt x="222" y="196"/>
                  </a:lnTo>
                  <a:lnTo>
                    <a:pt x="225" y="192"/>
                  </a:lnTo>
                  <a:lnTo>
                    <a:pt x="230" y="187"/>
                  </a:lnTo>
                  <a:lnTo>
                    <a:pt x="233" y="181"/>
                  </a:lnTo>
                  <a:lnTo>
                    <a:pt x="234" y="177"/>
                  </a:lnTo>
                  <a:lnTo>
                    <a:pt x="237" y="171"/>
                  </a:lnTo>
                  <a:lnTo>
                    <a:pt x="240" y="165"/>
                  </a:lnTo>
                  <a:lnTo>
                    <a:pt x="242" y="161"/>
                  </a:lnTo>
                  <a:lnTo>
                    <a:pt x="243" y="155"/>
                  </a:lnTo>
                  <a:lnTo>
                    <a:pt x="245" y="149"/>
                  </a:lnTo>
                  <a:lnTo>
                    <a:pt x="246" y="141"/>
                  </a:lnTo>
                  <a:lnTo>
                    <a:pt x="246" y="135"/>
                  </a:lnTo>
                  <a:lnTo>
                    <a:pt x="246" y="129"/>
                  </a:lnTo>
                  <a:lnTo>
                    <a:pt x="248" y="123"/>
                  </a:lnTo>
                  <a:lnTo>
                    <a:pt x="246" y="117"/>
                  </a:lnTo>
                  <a:lnTo>
                    <a:pt x="246" y="110"/>
                  </a:lnTo>
                  <a:lnTo>
                    <a:pt x="246" y="104"/>
                  </a:lnTo>
                  <a:lnTo>
                    <a:pt x="245" y="98"/>
                  </a:lnTo>
                  <a:lnTo>
                    <a:pt x="243" y="92"/>
                  </a:lnTo>
                  <a:lnTo>
                    <a:pt x="242" y="86"/>
                  </a:lnTo>
                  <a:lnTo>
                    <a:pt x="240" y="80"/>
                  </a:lnTo>
                  <a:lnTo>
                    <a:pt x="237" y="76"/>
                  </a:lnTo>
                  <a:lnTo>
                    <a:pt x="234" y="70"/>
                  </a:lnTo>
                  <a:lnTo>
                    <a:pt x="233" y="64"/>
                  </a:lnTo>
                  <a:lnTo>
                    <a:pt x="230" y="59"/>
                  </a:lnTo>
                  <a:lnTo>
                    <a:pt x="225" y="55"/>
                  </a:lnTo>
                  <a:lnTo>
                    <a:pt x="222" y="49"/>
                  </a:lnTo>
                  <a:lnTo>
                    <a:pt x="219" y="44"/>
                  </a:lnTo>
                  <a:lnTo>
                    <a:pt x="215" y="40"/>
                  </a:lnTo>
                  <a:lnTo>
                    <a:pt x="210" y="35"/>
                  </a:lnTo>
                  <a:lnTo>
                    <a:pt x="206" y="33"/>
                  </a:lnTo>
                  <a:lnTo>
                    <a:pt x="201" y="28"/>
                  </a:lnTo>
                  <a:lnTo>
                    <a:pt x="197" y="24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9"/>
                  </a:lnTo>
                  <a:lnTo>
                    <a:pt x="166" y="7"/>
                  </a:lnTo>
                  <a:lnTo>
                    <a:pt x="160" y="6"/>
                  </a:lnTo>
                  <a:lnTo>
                    <a:pt x="154" y="4"/>
                  </a:lnTo>
                  <a:lnTo>
                    <a:pt x="148" y="3"/>
                  </a:lnTo>
                  <a:lnTo>
                    <a:pt x="142" y="1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2" name="Freeform 22"/>
            <p:cNvSpPr>
              <a:spLocks/>
            </p:cNvSpPr>
            <p:nvPr/>
          </p:nvSpPr>
          <p:spPr bwMode="auto">
            <a:xfrm>
              <a:off x="3835" y="2746"/>
              <a:ext cx="248" cy="24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3" y="3"/>
                </a:cxn>
                <a:cxn ang="0">
                  <a:pos x="75" y="9"/>
                </a:cxn>
                <a:cxn ang="0">
                  <a:pos x="60" y="18"/>
                </a:cxn>
                <a:cxn ang="0">
                  <a:pos x="45" y="27"/>
                </a:cxn>
                <a:cxn ang="0">
                  <a:pos x="32" y="41"/>
                </a:cxn>
                <a:cxn ang="0">
                  <a:pos x="21" y="54"/>
                </a:cxn>
                <a:cxn ang="0">
                  <a:pos x="12" y="70"/>
                </a:cxn>
                <a:cxn ang="0">
                  <a:pos x="5" y="87"/>
                </a:cxn>
                <a:cxn ang="0">
                  <a:pos x="2" y="105"/>
                </a:cxn>
                <a:cxn ang="0">
                  <a:pos x="0" y="123"/>
                </a:cxn>
                <a:cxn ang="0">
                  <a:pos x="2" y="142"/>
                </a:cxn>
                <a:cxn ang="0">
                  <a:pos x="5" y="160"/>
                </a:cxn>
                <a:cxn ang="0">
                  <a:pos x="12" y="176"/>
                </a:cxn>
                <a:cxn ang="0">
                  <a:pos x="21" y="193"/>
                </a:cxn>
                <a:cxn ang="0">
                  <a:pos x="32" y="206"/>
                </a:cxn>
                <a:cxn ang="0">
                  <a:pos x="45" y="218"/>
                </a:cxn>
                <a:cxn ang="0">
                  <a:pos x="60" y="228"/>
                </a:cxn>
                <a:cxn ang="0">
                  <a:pos x="75" y="237"/>
                </a:cxn>
                <a:cxn ang="0">
                  <a:pos x="93" y="243"/>
                </a:cxn>
                <a:cxn ang="0">
                  <a:pos x="111" y="246"/>
                </a:cxn>
                <a:cxn ang="0">
                  <a:pos x="130" y="246"/>
                </a:cxn>
                <a:cxn ang="0">
                  <a:pos x="148" y="245"/>
                </a:cxn>
                <a:cxn ang="0">
                  <a:pos x="166" y="239"/>
                </a:cxn>
                <a:cxn ang="0">
                  <a:pos x="182" y="231"/>
                </a:cxn>
                <a:cxn ang="0">
                  <a:pos x="197" y="222"/>
                </a:cxn>
                <a:cxn ang="0">
                  <a:pos x="210" y="210"/>
                </a:cxn>
                <a:cxn ang="0">
                  <a:pos x="222" y="197"/>
                </a:cxn>
                <a:cxn ang="0">
                  <a:pos x="233" y="182"/>
                </a:cxn>
                <a:cxn ang="0">
                  <a:pos x="240" y="166"/>
                </a:cxn>
                <a:cxn ang="0">
                  <a:pos x="245" y="148"/>
                </a:cxn>
                <a:cxn ang="0">
                  <a:pos x="246" y="130"/>
                </a:cxn>
                <a:cxn ang="0">
                  <a:pos x="246" y="111"/>
                </a:cxn>
                <a:cxn ang="0">
                  <a:pos x="243" y="93"/>
                </a:cxn>
                <a:cxn ang="0">
                  <a:pos x="237" y="75"/>
                </a:cxn>
                <a:cxn ang="0">
                  <a:pos x="230" y="60"/>
                </a:cxn>
                <a:cxn ang="0">
                  <a:pos x="219" y="45"/>
                </a:cxn>
                <a:cxn ang="0">
                  <a:pos x="206" y="32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5"/>
                </a:cxn>
                <a:cxn ang="0">
                  <a:pos x="142" y="0"/>
                </a:cxn>
                <a:cxn ang="0">
                  <a:pos x="124" y="0"/>
                </a:cxn>
              </a:cxnLst>
              <a:rect l="0" t="0" r="r" b="b"/>
              <a:pathLst>
                <a:path w="248" h="246">
                  <a:moveTo>
                    <a:pt x="124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0"/>
                  </a:lnTo>
                  <a:lnTo>
                    <a:pt x="99" y="2"/>
                  </a:lnTo>
                  <a:lnTo>
                    <a:pt x="93" y="3"/>
                  </a:lnTo>
                  <a:lnTo>
                    <a:pt x="87" y="5"/>
                  </a:lnTo>
                  <a:lnTo>
                    <a:pt x="81" y="8"/>
                  </a:lnTo>
                  <a:lnTo>
                    <a:pt x="75" y="9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4"/>
                  </a:lnTo>
                  <a:lnTo>
                    <a:pt x="45" y="27"/>
                  </a:lnTo>
                  <a:lnTo>
                    <a:pt x="41" y="32"/>
                  </a:lnTo>
                  <a:lnTo>
                    <a:pt x="36" y="36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4" y="50"/>
                  </a:lnTo>
                  <a:lnTo>
                    <a:pt x="21" y="54"/>
                  </a:lnTo>
                  <a:lnTo>
                    <a:pt x="18" y="60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9" y="75"/>
                  </a:lnTo>
                  <a:lnTo>
                    <a:pt x="8" y="81"/>
                  </a:lnTo>
                  <a:lnTo>
                    <a:pt x="5" y="87"/>
                  </a:lnTo>
                  <a:lnTo>
                    <a:pt x="3" y="93"/>
                  </a:lnTo>
                  <a:lnTo>
                    <a:pt x="2" y="99"/>
                  </a:lnTo>
                  <a:lnTo>
                    <a:pt x="2" y="105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3" y="154"/>
                  </a:lnTo>
                  <a:lnTo>
                    <a:pt x="5" y="160"/>
                  </a:lnTo>
                  <a:lnTo>
                    <a:pt x="8" y="166"/>
                  </a:lnTo>
                  <a:lnTo>
                    <a:pt x="9" y="172"/>
                  </a:lnTo>
                  <a:lnTo>
                    <a:pt x="12" y="176"/>
                  </a:lnTo>
                  <a:lnTo>
                    <a:pt x="15" y="182"/>
                  </a:lnTo>
                  <a:lnTo>
                    <a:pt x="18" y="187"/>
                  </a:lnTo>
                  <a:lnTo>
                    <a:pt x="21" y="193"/>
                  </a:lnTo>
                  <a:lnTo>
                    <a:pt x="24" y="197"/>
                  </a:lnTo>
                  <a:lnTo>
                    <a:pt x="29" y="202"/>
                  </a:lnTo>
                  <a:lnTo>
                    <a:pt x="32" y="206"/>
                  </a:lnTo>
                  <a:lnTo>
                    <a:pt x="36" y="210"/>
                  </a:lnTo>
                  <a:lnTo>
                    <a:pt x="41" y="215"/>
                  </a:lnTo>
                  <a:lnTo>
                    <a:pt x="45" y="218"/>
                  </a:lnTo>
                  <a:lnTo>
                    <a:pt x="50" y="222"/>
                  </a:lnTo>
                  <a:lnTo>
                    <a:pt x="54" y="225"/>
                  </a:lnTo>
                  <a:lnTo>
                    <a:pt x="60" y="228"/>
                  </a:lnTo>
                  <a:lnTo>
                    <a:pt x="64" y="231"/>
                  </a:lnTo>
                  <a:lnTo>
                    <a:pt x="70" y="234"/>
                  </a:lnTo>
                  <a:lnTo>
                    <a:pt x="75" y="237"/>
                  </a:lnTo>
                  <a:lnTo>
                    <a:pt x="81" y="239"/>
                  </a:lnTo>
                  <a:lnTo>
                    <a:pt x="87" y="242"/>
                  </a:lnTo>
                  <a:lnTo>
                    <a:pt x="93" y="243"/>
                  </a:lnTo>
                  <a:lnTo>
                    <a:pt x="99" y="245"/>
                  </a:lnTo>
                  <a:lnTo>
                    <a:pt x="105" y="245"/>
                  </a:lnTo>
                  <a:lnTo>
                    <a:pt x="111" y="246"/>
                  </a:lnTo>
                  <a:lnTo>
                    <a:pt x="117" y="246"/>
                  </a:lnTo>
                  <a:lnTo>
                    <a:pt x="124" y="246"/>
                  </a:lnTo>
                  <a:lnTo>
                    <a:pt x="130" y="246"/>
                  </a:lnTo>
                  <a:lnTo>
                    <a:pt x="136" y="246"/>
                  </a:lnTo>
                  <a:lnTo>
                    <a:pt x="142" y="245"/>
                  </a:lnTo>
                  <a:lnTo>
                    <a:pt x="148" y="245"/>
                  </a:lnTo>
                  <a:lnTo>
                    <a:pt x="154" y="243"/>
                  </a:lnTo>
                  <a:lnTo>
                    <a:pt x="160" y="242"/>
                  </a:lnTo>
                  <a:lnTo>
                    <a:pt x="166" y="239"/>
                  </a:lnTo>
                  <a:lnTo>
                    <a:pt x="172" y="237"/>
                  </a:lnTo>
                  <a:lnTo>
                    <a:pt x="178" y="234"/>
                  </a:lnTo>
                  <a:lnTo>
                    <a:pt x="182" y="231"/>
                  </a:lnTo>
                  <a:lnTo>
                    <a:pt x="188" y="228"/>
                  </a:lnTo>
                  <a:lnTo>
                    <a:pt x="192" y="225"/>
                  </a:lnTo>
                  <a:lnTo>
                    <a:pt x="197" y="222"/>
                  </a:lnTo>
                  <a:lnTo>
                    <a:pt x="201" y="218"/>
                  </a:lnTo>
                  <a:lnTo>
                    <a:pt x="206" y="215"/>
                  </a:lnTo>
                  <a:lnTo>
                    <a:pt x="210" y="210"/>
                  </a:lnTo>
                  <a:lnTo>
                    <a:pt x="215" y="206"/>
                  </a:lnTo>
                  <a:lnTo>
                    <a:pt x="219" y="202"/>
                  </a:lnTo>
                  <a:lnTo>
                    <a:pt x="222" y="197"/>
                  </a:lnTo>
                  <a:lnTo>
                    <a:pt x="225" y="193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4" y="176"/>
                  </a:lnTo>
                  <a:lnTo>
                    <a:pt x="237" y="172"/>
                  </a:lnTo>
                  <a:lnTo>
                    <a:pt x="240" y="166"/>
                  </a:lnTo>
                  <a:lnTo>
                    <a:pt x="242" y="160"/>
                  </a:lnTo>
                  <a:lnTo>
                    <a:pt x="243" y="154"/>
                  </a:lnTo>
                  <a:lnTo>
                    <a:pt x="245" y="148"/>
                  </a:lnTo>
                  <a:lnTo>
                    <a:pt x="246" y="142"/>
                  </a:lnTo>
                  <a:lnTo>
                    <a:pt x="246" y="136"/>
                  </a:lnTo>
                  <a:lnTo>
                    <a:pt x="246" y="130"/>
                  </a:lnTo>
                  <a:lnTo>
                    <a:pt x="248" y="123"/>
                  </a:lnTo>
                  <a:lnTo>
                    <a:pt x="246" y="117"/>
                  </a:lnTo>
                  <a:lnTo>
                    <a:pt x="246" y="111"/>
                  </a:lnTo>
                  <a:lnTo>
                    <a:pt x="246" y="105"/>
                  </a:lnTo>
                  <a:lnTo>
                    <a:pt x="245" y="99"/>
                  </a:lnTo>
                  <a:lnTo>
                    <a:pt x="243" y="93"/>
                  </a:lnTo>
                  <a:lnTo>
                    <a:pt x="242" y="87"/>
                  </a:lnTo>
                  <a:lnTo>
                    <a:pt x="240" y="81"/>
                  </a:lnTo>
                  <a:lnTo>
                    <a:pt x="237" y="75"/>
                  </a:lnTo>
                  <a:lnTo>
                    <a:pt x="234" y="70"/>
                  </a:lnTo>
                  <a:lnTo>
                    <a:pt x="233" y="64"/>
                  </a:lnTo>
                  <a:lnTo>
                    <a:pt x="230" y="60"/>
                  </a:lnTo>
                  <a:lnTo>
                    <a:pt x="225" y="54"/>
                  </a:lnTo>
                  <a:lnTo>
                    <a:pt x="222" y="50"/>
                  </a:lnTo>
                  <a:lnTo>
                    <a:pt x="219" y="45"/>
                  </a:lnTo>
                  <a:lnTo>
                    <a:pt x="215" y="41"/>
                  </a:lnTo>
                  <a:lnTo>
                    <a:pt x="210" y="36"/>
                  </a:lnTo>
                  <a:lnTo>
                    <a:pt x="206" y="32"/>
                  </a:lnTo>
                  <a:lnTo>
                    <a:pt x="201" y="27"/>
                  </a:lnTo>
                  <a:lnTo>
                    <a:pt x="197" y="24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9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4" y="3"/>
                  </a:lnTo>
                  <a:lnTo>
                    <a:pt x="148" y="2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3" name="Freeform 23"/>
            <p:cNvSpPr>
              <a:spLocks/>
            </p:cNvSpPr>
            <p:nvPr/>
          </p:nvSpPr>
          <p:spPr bwMode="auto">
            <a:xfrm>
              <a:off x="3835" y="2746"/>
              <a:ext cx="248" cy="24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3" y="3"/>
                </a:cxn>
                <a:cxn ang="0">
                  <a:pos x="75" y="9"/>
                </a:cxn>
                <a:cxn ang="0">
                  <a:pos x="60" y="18"/>
                </a:cxn>
                <a:cxn ang="0">
                  <a:pos x="45" y="27"/>
                </a:cxn>
                <a:cxn ang="0">
                  <a:pos x="32" y="41"/>
                </a:cxn>
                <a:cxn ang="0">
                  <a:pos x="21" y="54"/>
                </a:cxn>
                <a:cxn ang="0">
                  <a:pos x="12" y="70"/>
                </a:cxn>
                <a:cxn ang="0">
                  <a:pos x="5" y="87"/>
                </a:cxn>
                <a:cxn ang="0">
                  <a:pos x="2" y="105"/>
                </a:cxn>
                <a:cxn ang="0">
                  <a:pos x="0" y="123"/>
                </a:cxn>
                <a:cxn ang="0">
                  <a:pos x="2" y="142"/>
                </a:cxn>
                <a:cxn ang="0">
                  <a:pos x="5" y="160"/>
                </a:cxn>
                <a:cxn ang="0">
                  <a:pos x="12" y="176"/>
                </a:cxn>
                <a:cxn ang="0">
                  <a:pos x="21" y="193"/>
                </a:cxn>
                <a:cxn ang="0">
                  <a:pos x="32" y="206"/>
                </a:cxn>
                <a:cxn ang="0">
                  <a:pos x="45" y="218"/>
                </a:cxn>
                <a:cxn ang="0">
                  <a:pos x="60" y="228"/>
                </a:cxn>
                <a:cxn ang="0">
                  <a:pos x="75" y="237"/>
                </a:cxn>
                <a:cxn ang="0">
                  <a:pos x="93" y="243"/>
                </a:cxn>
                <a:cxn ang="0">
                  <a:pos x="111" y="246"/>
                </a:cxn>
                <a:cxn ang="0">
                  <a:pos x="130" y="246"/>
                </a:cxn>
                <a:cxn ang="0">
                  <a:pos x="148" y="245"/>
                </a:cxn>
                <a:cxn ang="0">
                  <a:pos x="166" y="239"/>
                </a:cxn>
                <a:cxn ang="0">
                  <a:pos x="182" y="231"/>
                </a:cxn>
                <a:cxn ang="0">
                  <a:pos x="197" y="222"/>
                </a:cxn>
                <a:cxn ang="0">
                  <a:pos x="210" y="210"/>
                </a:cxn>
                <a:cxn ang="0">
                  <a:pos x="222" y="197"/>
                </a:cxn>
                <a:cxn ang="0">
                  <a:pos x="233" y="182"/>
                </a:cxn>
                <a:cxn ang="0">
                  <a:pos x="240" y="166"/>
                </a:cxn>
                <a:cxn ang="0">
                  <a:pos x="245" y="148"/>
                </a:cxn>
                <a:cxn ang="0">
                  <a:pos x="246" y="130"/>
                </a:cxn>
                <a:cxn ang="0">
                  <a:pos x="246" y="111"/>
                </a:cxn>
                <a:cxn ang="0">
                  <a:pos x="243" y="93"/>
                </a:cxn>
                <a:cxn ang="0">
                  <a:pos x="237" y="75"/>
                </a:cxn>
                <a:cxn ang="0">
                  <a:pos x="230" y="60"/>
                </a:cxn>
                <a:cxn ang="0">
                  <a:pos x="219" y="45"/>
                </a:cxn>
                <a:cxn ang="0">
                  <a:pos x="206" y="32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5"/>
                </a:cxn>
                <a:cxn ang="0">
                  <a:pos x="142" y="0"/>
                </a:cxn>
                <a:cxn ang="0">
                  <a:pos x="124" y="0"/>
                </a:cxn>
              </a:cxnLst>
              <a:rect l="0" t="0" r="r" b="b"/>
              <a:pathLst>
                <a:path w="248" h="246">
                  <a:moveTo>
                    <a:pt x="124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0"/>
                  </a:lnTo>
                  <a:lnTo>
                    <a:pt x="99" y="2"/>
                  </a:lnTo>
                  <a:lnTo>
                    <a:pt x="93" y="3"/>
                  </a:lnTo>
                  <a:lnTo>
                    <a:pt x="87" y="5"/>
                  </a:lnTo>
                  <a:lnTo>
                    <a:pt x="81" y="8"/>
                  </a:lnTo>
                  <a:lnTo>
                    <a:pt x="75" y="9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4"/>
                  </a:lnTo>
                  <a:lnTo>
                    <a:pt x="45" y="27"/>
                  </a:lnTo>
                  <a:lnTo>
                    <a:pt x="41" y="32"/>
                  </a:lnTo>
                  <a:lnTo>
                    <a:pt x="36" y="36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4" y="50"/>
                  </a:lnTo>
                  <a:lnTo>
                    <a:pt x="21" y="54"/>
                  </a:lnTo>
                  <a:lnTo>
                    <a:pt x="18" y="60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9" y="75"/>
                  </a:lnTo>
                  <a:lnTo>
                    <a:pt x="8" y="81"/>
                  </a:lnTo>
                  <a:lnTo>
                    <a:pt x="5" y="87"/>
                  </a:lnTo>
                  <a:lnTo>
                    <a:pt x="3" y="93"/>
                  </a:lnTo>
                  <a:lnTo>
                    <a:pt x="2" y="99"/>
                  </a:lnTo>
                  <a:lnTo>
                    <a:pt x="2" y="105"/>
                  </a:lnTo>
                  <a:lnTo>
                    <a:pt x="0" y="111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3" y="154"/>
                  </a:lnTo>
                  <a:lnTo>
                    <a:pt x="5" y="160"/>
                  </a:lnTo>
                  <a:lnTo>
                    <a:pt x="8" y="166"/>
                  </a:lnTo>
                  <a:lnTo>
                    <a:pt x="9" y="172"/>
                  </a:lnTo>
                  <a:lnTo>
                    <a:pt x="12" y="176"/>
                  </a:lnTo>
                  <a:lnTo>
                    <a:pt x="15" y="182"/>
                  </a:lnTo>
                  <a:lnTo>
                    <a:pt x="18" y="187"/>
                  </a:lnTo>
                  <a:lnTo>
                    <a:pt x="21" y="193"/>
                  </a:lnTo>
                  <a:lnTo>
                    <a:pt x="24" y="197"/>
                  </a:lnTo>
                  <a:lnTo>
                    <a:pt x="29" y="202"/>
                  </a:lnTo>
                  <a:lnTo>
                    <a:pt x="32" y="206"/>
                  </a:lnTo>
                  <a:lnTo>
                    <a:pt x="36" y="210"/>
                  </a:lnTo>
                  <a:lnTo>
                    <a:pt x="41" y="215"/>
                  </a:lnTo>
                  <a:lnTo>
                    <a:pt x="45" y="218"/>
                  </a:lnTo>
                  <a:lnTo>
                    <a:pt x="50" y="222"/>
                  </a:lnTo>
                  <a:lnTo>
                    <a:pt x="54" y="225"/>
                  </a:lnTo>
                  <a:lnTo>
                    <a:pt x="60" y="228"/>
                  </a:lnTo>
                  <a:lnTo>
                    <a:pt x="64" y="231"/>
                  </a:lnTo>
                  <a:lnTo>
                    <a:pt x="70" y="234"/>
                  </a:lnTo>
                  <a:lnTo>
                    <a:pt x="75" y="237"/>
                  </a:lnTo>
                  <a:lnTo>
                    <a:pt x="81" y="239"/>
                  </a:lnTo>
                  <a:lnTo>
                    <a:pt x="87" y="242"/>
                  </a:lnTo>
                  <a:lnTo>
                    <a:pt x="93" y="243"/>
                  </a:lnTo>
                  <a:lnTo>
                    <a:pt x="99" y="245"/>
                  </a:lnTo>
                  <a:lnTo>
                    <a:pt x="105" y="245"/>
                  </a:lnTo>
                  <a:lnTo>
                    <a:pt x="111" y="246"/>
                  </a:lnTo>
                  <a:lnTo>
                    <a:pt x="117" y="246"/>
                  </a:lnTo>
                  <a:lnTo>
                    <a:pt x="124" y="246"/>
                  </a:lnTo>
                  <a:lnTo>
                    <a:pt x="130" y="246"/>
                  </a:lnTo>
                  <a:lnTo>
                    <a:pt x="136" y="246"/>
                  </a:lnTo>
                  <a:lnTo>
                    <a:pt x="142" y="245"/>
                  </a:lnTo>
                  <a:lnTo>
                    <a:pt x="148" y="245"/>
                  </a:lnTo>
                  <a:lnTo>
                    <a:pt x="154" y="243"/>
                  </a:lnTo>
                  <a:lnTo>
                    <a:pt x="160" y="242"/>
                  </a:lnTo>
                  <a:lnTo>
                    <a:pt x="166" y="239"/>
                  </a:lnTo>
                  <a:lnTo>
                    <a:pt x="172" y="237"/>
                  </a:lnTo>
                  <a:lnTo>
                    <a:pt x="178" y="234"/>
                  </a:lnTo>
                  <a:lnTo>
                    <a:pt x="182" y="231"/>
                  </a:lnTo>
                  <a:lnTo>
                    <a:pt x="188" y="228"/>
                  </a:lnTo>
                  <a:lnTo>
                    <a:pt x="192" y="225"/>
                  </a:lnTo>
                  <a:lnTo>
                    <a:pt x="197" y="222"/>
                  </a:lnTo>
                  <a:lnTo>
                    <a:pt x="201" y="218"/>
                  </a:lnTo>
                  <a:lnTo>
                    <a:pt x="206" y="215"/>
                  </a:lnTo>
                  <a:lnTo>
                    <a:pt x="210" y="210"/>
                  </a:lnTo>
                  <a:lnTo>
                    <a:pt x="215" y="206"/>
                  </a:lnTo>
                  <a:lnTo>
                    <a:pt x="219" y="202"/>
                  </a:lnTo>
                  <a:lnTo>
                    <a:pt x="222" y="197"/>
                  </a:lnTo>
                  <a:lnTo>
                    <a:pt x="225" y="193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4" y="176"/>
                  </a:lnTo>
                  <a:lnTo>
                    <a:pt x="237" y="172"/>
                  </a:lnTo>
                  <a:lnTo>
                    <a:pt x="240" y="166"/>
                  </a:lnTo>
                  <a:lnTo>
                    <a:pt x="242" y="160"/>
                  </a:lnTo>
                  <a:lnTo>
                    <a:pt x="243" y="154"/>
                  </a:lnTo>
                  <a:lnTo>
                    <a:pt x="245" y="148"/>
                  </a:lnTo>
                  <a:lnTo>
                    <a:pt x="246" y="142"/>
                  </a:lnTo>
                  <a:lnTo>
                    <a:pt x="246" y="136"/>
                  </a:lnTo>
                  <a:lnTo>
                    <a:pt x="246" y="130"/>
                  </a:lnTo>
                  <a:lnTo>
                    <a:pt x="248" y="123"/>
                  </a:lnTo>
                  <a:lnTo>
                    <a:pt x="246" y="117"/>
                  </a:lnTo>
                  <a:lnTo>
                    <a:pt x="246" y="111"/>
                  </a:lnTo>
                  <a:lnTo>
                    <a:pt x="246" y="105"/>
                  </a:lnTo>
                  <a:lnTo>
                    <a:pt x="245" y="99"/>
                  </a:lnTo>
                  <a:lnTo>
                    <a:pt x="243" y="93"/>
                  </a:lnTo>
                  <a:lnTo>
                    <a:pt x="242" y="87"/>
                  </a:lnTo>
                  <a:lnTo>
                    <a:pt x="240" y="81"/>
                  </a:lnTo>
                  <a:lnTo>
                    <a:pt x="237" y="75"/>
                  </a:lnTo>
                  <a:lnTo>
                    <a:pt x="234" y="70"/>
                  </a:lnTo>
                  <a:lnTo>
                    <a:pt x="233" y="64"/>
                  </a:lnTo>
                  <a:lnTo>
                    <a:pt x="230" y="60"/>
                  </a:lnTo>
                  <a:lnTo>
                    <a:pt x="225" y="54"/>
                  </a:lnTo>
                  <a:lnTo>
                    <a:pt x="222" y="50"/>
                  </a:lnTo>
                  <a:lnTo>
                    <a:pt x="219" y="45"/>
                  </a:lnTo>
                  <a:lnTo>
                    <a:pt x="215" y="41"/>
                  </a:lnTo>
                  <a:lnTo>
                    <a:pt x="210" y="36"/>
                  </a:lnTo>
                  <a:lnTo>
                    <a:pt x="206" y="32"/>
                  </a:lnTo>
                  <a:lnTo>
                    <a:pt x="201" y="27"/>
                  </a:lnTo>
                  <a:lnTo>
                    <a:pt x="197" y="24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9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4" y="3"/>
                  </a:lnTo>
                  <a:lnTo>
                    <a:pt x="148" y="2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4" name="Freeform 24"/>
            <p:cNvSpPr>
              <a:spLocks/>
            </p:cNvSpPr>
            <p:nvPr/>
          </p:nvSpPr>
          <p:spPr bwMode="auto">
            <a:xfrm>
              <a:off x="3835" y="3067"/>
              <a:ext cx="248" cy="24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3" y="3"/>
                </a:cxn>
                <a:cxn ang="0">
                  <a:pos x="75" y="9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2" y="40"/>
                </a:cxn>
                <a:cxn ang="0">
                  <a:pos x="21" y="53"/>
                </a:cxn>
                <a:cxn ang="0">
                  <a:pos x="12" y="70"/>
                </a:cxn>
                <a:cxn ang="0">
                  <a:pos x="5" y="86"/>
                </a:cxn>
                <a:cxn ang="0">
                  <a:pos x="2" y="104"/>
                </a:cxn>
                <a:cxn ang="0">
                  <a:pos x="0" y="123"/>
                </a:cxn>
                <a:cxn ang="0">
                  <a:pos x="2" y="141"/>
                </a:cxn>
                <a:cxn ang="0">
                  <a:pos x="5" y="159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5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5" y="236"/>
                </a:cxn>
                <a:cxn ang="0">
                  <a:pos x="93" y="242"/>
                </a:cxn>
                <a:cxn ang="0">
                  <a:pos x="111" y="245"/>
                </a:cxn>
                <a:cxn ang="0">
                  <a:pos x="130" y="247"/>
                </a:cxn>
                <a:cxn ang="0">
                  <a:pos x="148" y="244"/>
                </a:cxn>
                <a:cxn ang="0">
                  <a:pos x="166" y="239"/>
                </a:cxn>
                <a:cxn ang="0">
                  <a:pos x="182" y="232"/>
                </a:cxn>
                <a:cxn ang="0">
                  <a:pos x="197" y="222"/>
                </a:cxn>
                <a:cxn ang="0">
                  <a:pos x="210" y="210"/>
                </a:cxn>
                <a:cxn ang="0">
                  <a:pos x="222" y="196"/>
                </a:cxn>
                <a:cxn ang="0">
                  <a:pos x="233" y="181"/>
                </a:cxn>
                <a:cxn ang="0">
                  <a:pos x="240" y="165"/>
                </a:cxn>
                <a:cxn ang="0">
                  <a:pos x="245" y="147"/>
                </a:cxn>
                <a:cxn ang="0">
                  <a:pos x="246" y="129"/>
                </a:cxn>
                <a:cxn ang="0">
                  <a:pos x="246" y="110"/>
                </a:cxn>
                <a:cxn ang="0">
                  <a:pos x="243" y="92"/>
                </a:cxn>
                <a:cxn ang="0">
                  <a:pos x="237" y="74"/>
                </a:cxn>
                <a:cxn ang="0">
                  <a:pos x="230" y="59"/>
                </a:cxn>
                <a:cxn ang="0">
                  <a:pos x="219" y="44"/>
                </a:cxn>
                <a:cxn ang="0">
                  <a:pos x="206" y="31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4"/>
                </a:cxn>
                <a:cxn ang="0">
                  <a:pos x="142" y="1"/>
                </a:cxn>
                <a:cxn ang="0">
                  <a:pos x="124" y="0"/>
                </a:cxn>
              </a:cxnLst>
              <a:rect l="0" t="0" r="r" b="b"/>
              <a:pathLst>
                <a:path w="248" h="247">
                  <a:moveTo>
                    <a:pt x="124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3"/>
                  </a:lnTo>
                  <a:lnTo>
                    <a:pt x="87" y="4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3"/>
                  </a:lnTo>
                  <a:lnTo>
                    <a:pt x="45" y="28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32" y="40"/>
                  </a:lnTo>
                  <a:lnTo>
                    <a:pt x="29" y="44"/>
                  </a:lnTo>
                  <a:lnTo>
                    <a:pt x="24" y="49"/>
                  </a:lnTo>
                  <a:lnTo>
                    <a:pt x="21" y="53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9" y="74"/>
                  </a:lnTo>
                  <a:lnTo>
                    <a:pt x="8" y="80"/>
                  </a:lnTo>
                  <a:lnTo>
                    <a:pt x="5" y="86"/>
                  </a:lnTo>
                  <a:lnTo>
                    <a:pt x="3" y="92"/>
                  </a:lnTo>
                  <a:lnTo>
                    <a:pt x="2" y="98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" y="141"/>
                  </a:lnTo>
                  <a:lnTo>
                    <a:pt x="2" y="147"/>
                  </a:lnTo>
                  <a:lnTo>
                    <a:pt x="3" y="153"/>
                  </a:lnTo>
                  <a:lnTo>
                    <a:pt x="5" y="159"/>
                  </a:lnTo>
                  <a:lnTo>
                    <a:pt x="8" y="165"/>
                  </a:lnTo>
                  <a:lnTo>
                    <a:pt x="9" y="171"/>
                  </a:lnTo>
                  <a:lnTo>
                    <a:pt x="12" y="177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1" y="192"/>
                  </a:lnTo>
                  <a:lnTo>
                    <a:pt x="24" y="196"/>
                  </a:lnTo>
                  <a:lnTo>
                    <a:pt x="29" y="201"/>
                  </a:lnTo>
                  <a:lnTo>
                    <a:pt x="32" y="205"/>
                  </a:lnTo>
                  <a:lnTo>
                    <a:pt x="36" y="210"/>
                  </a:lnTo>
                  <a:lnTo>
                    <a:pt x="41" y="214"/>
                  </a:lnTo>
                  <a:lnTo>
                    <a:pt x="45" y="219"/>
                  </a:lnTo>
                  <a:lnTo>
                    <a:pt x="50" y="222"/>
                  </a:lnTo>
                  <a:lnTo>
                    <a:pt x="54" y="225"/>
                  </a:lnTo>
                  <a:lnTo>
                    <a:pt x="60" y="229"/>
                  </a:lnTo>
                  <a:lnTo>
                    <a:pt x="64" y="232"/>
                  </a:lnTo>
                  <a:lnTo>
                    <a:pt x="70" y="234"/>
                  </a:lnTo>
                  <a:lnTo>
                    <a:pt x="75" y="236"/>
                  </a:lnTo>
                  <a:lnTo>
                    <a:pt x="81" y="239"/>
                  </a:lnTo>
                  <a:lnTo>
                    <a:pt x="87" y="241"/>
                  </a:lnTo>
                  <a:lnTo>
                    <a:pt x="93" y="242"/>
                  </a:lnTo>
                  <a:lnTo>
                    <a:pt x="99" y="244"/>
                  </a:lnTo>
                  <a:lnTo>
                    <a:pt x="105" y="245"/>
                  </a:lnTo>
                  <a:lnTo>
                    <a:pt x="111" y="245"/>
                  </a:lnTo>
                  <a:lnTo>
                    <a:pt x="117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6" y="245"/>
                  </a:lnTo>
                  <a:lnTo>
                    <a:pt x="142" y="245"/>
                  </a:lnTo>
                  <a:lnTo>
                    <a:pt x="148" y="244"/>
                  </a:lnTo>
                  <a:lnTo>
                    <a:pt x="154" y="242"/>
                  </a:lnTo>
                  <a:lnTo>
                    <a:pt x="160" y="241"/>
                  </a:lnTo>
                  <a:lnTo>
                    <a:pt x="166" y="239"/>
                  </a:lnTo>
                  <a:lnTo>
                    <a:pt x="172" y="236"/>
                  </a:lnTo>
                  <a:lnTo>
                    <a:pt x="178" y="234"/>
                  </a:lnTo>
                  <a:lnTo>
                    <a:pt x="182" y="232"/>
                  </a:lnTo>
                  <a:lnTo>
                    <a:pt x="188" y="229"/>
                  </a:lnTo>
                  <a:lnTo>
                    <a:pt x="192" y="225"/>
                  </a:lnTo>
                  <a:lnTo>
                    <a:pt x="197" y="222"/>
                  </a:lnTo>
                  <a:lnTo>
                    <a:pt x="201" y="219"/>
                  </a:lnTo>
                  <a:lnTo>
                    <a:pt x="206" y="214"/>
                  </a:lnTo>
                  <a:lnTo>
                    <a:pt x="210" y="210"/>
                  </a:lnTo>
                  <a:lnTo>
                    <a:pt x="215" y="205"/>
                  </a:lnTo>
                  <a:lnTo>
                    <a:pt x="219" y="201"/>
                  </a:lnTo>
                  <a:lnTo>
                    <a:pt x="222" y="196"/>
                  </a:lnTo>
                  <a:lnTo>
                    <a:pt x="225" y="192"/>
                  </a:lnTo>
                  <a:lnTo>
                    <a:pt x="230" y="187"/>
                  </a:lnTo>
                  <a:lnTo>
                    <a:pt x="233" y="181"/>
                  </a:lnTo>
                  <a:lnTo>
                    <a:pt x="234" y="177"/>
                  </a:lnTo>
                  <a:lnTo>
                    <a:pt x="237" y="171"/>
                  </a:lnTo>
                  <a:lnTo>
                    <a:pt x="240" y="165"/>
                  </a:lnTo>
                  <a:lnTo>
                    <a:pt x="242" y="159"/>
                  </a:lnTo>
                  <a:lnTo>
                    <a:pt x="243" y="153"/>
                  </a:lnTo>
                  <a:lnTo>
                    <a:pt x="245" y="147"/>
                  </a:lnTo>
                  <a:lnTo>
                    <a:pt x="246" y="141"/>
                  </a:lnTo>
                  <a:lnTo>
                    <a:pt x="246" y="135"/>
                  </a:lnTo>
                  <a:lnTo>
                    <a:pt x="246" y="129"/>
                  </a:lnTo>
                  <a:lnTo>
                    <a:pt x="248" y="123"/>
                  </a:lnTo>
                  <a:lnTo>
                    <a:pt x="246" y="116"/>
                  </a:lnTo>
                  <a:lnTo>
                    <a:pt x="246" y="110"/>
                  </a:lnTo>
                  <a:lnTo>
                    <a:pt x="246" y="104"/>
                  </a:lnTo>
                  <a:lnTo>
                    <a:pt x="245" y="98"/>
                  </a:lnTo>
                  <a:lnTo>
                    <a:pt x="243" y="92"/>
                  </a:lnTo>
                  <a:lnTo>
                    <a:pt x="242" y="86"/>
                  </a:lnTo>
                  <a:lnTo>
                    <a:pt x="240" y="80"/>
                  </a:lnTo>
                  <a:lnTo>
                    <a:pt x="237" y="74"/>
                  </a:lnTo>
                  <a:lnTo>
                    <a:pt x="234" y="70"/>
                  </a:lnTo>
                  <a:lnTo>
                    <a:pt x="233" y="64"/>
                  </a:lnTo>
                  <a:lnTo>
                    <a:pt x="230" y="59"/>
                  </a:lnTo>
                  <a:lnTo>
                    <a:pt x="225" y="53"/>
                  </a:lnTo>
                  <a:lnTo>
                    <a:pt x="222" y="49"/>
                  </a:lnTo>
                  <a:lnTo>
                    <a:pt x="219" y="44"/>
                  </a:lnTo>
                  <a:lnTo>
                    <a:pt x="215" y="40"/>
                  </a:lnTo>
                  <a:lnTo>
                    <a:pt x="210" y="35"/>
                  </a:lnTo>
                  <a:lnTo>
                    <a:pt x="206" y="31"/>
                  </a:lnTo>
                  <a:lnTo>
                    <a:pt x="201" y="28"/>
                  </a:lnTo>
                  <a:lnTo>
                    <a:pt x="197" y="23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9"/>
                  </a:lnTo>
                  <a:lnTo>
                    <a:pt x="166" y="7"/>
                  </a:lnTo>
                  <a:lnTo>
                    <a:pt x="160" y="4"/>
                  </a:lnTo>
                  <a:lnTo>
                    <a:pt x="154" y="3"/>
                  </a:lnTo>
                  <a:lnTo>
                    <a:pt x="148" y="1"/>
                  </a:lnTo>
                  <a:lnTo>
                    <a:pt x="142" y="1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5" name="Freeform 25"/>
            <p:cNvSpPr>
              <a:spLocks/>
            </p:cNvSpPr>
            <p:nvPr/>
          </p:nvSpPr>
          <p:spPr bwMode="auto">
            <a:xfrm>
              <a:off x="3835" y="3067"/>
              <a:ext cx="248" cy="24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3" y="3"/>
                </a:cxn>
                <a:cxn ang="0">
                  <a:pos x="75" y="9"/>
                </a:cxn>
                <a:cxn ang="0">
                  <a:pos x="60" y="18"/>
                </a:cxn>
                <a:cxn ang="0">
                  <a:pos x="45" y="28"/>
                </a:cxn>
                <a:cxn ang="0">
                  <a:pos x="32" y="40"/>
                </a:cxn>
                <a:cxn ang="0">
                  <a:pos x="21" y="53"/>
                </a:cxn>
                <a:cxn ang="0">
                  <a:pos x="12" y="70"/>
                </a:cxn>
                <a:cxn ang="0">
                  <a:pos x="5" y="86"/>
                </a:cxn>
                <a:cxn ang="0">
                  <a:pos x="2" y="104"/>
                </a:cxn>
                <a:cxn ang="0">
                  <a:pos x="0" y="123"/>
                </a:cxn>
                <a:cxn ang="0">
                  <a:pos x="2" y="141"/>
                </a:cxn>
                <a:cxn ang="0">
                  <a:pos x="5" y="159"/>
                </a:cxn>
                <a:cxn ang="0">
                  <a:pos x="12" y="177"/>
                </a:cxn>
                <a:cxn ang="0">
                  <a:pos x="21" y="192"/>
                </a:cxn>
                <a:cxn ang="0">
                  <a:pos x="32" y="205"/>
                </a:cxn>
                <a:cxn ang="0">
                  <a:pos x="45" y="219"/>
                </a:cxn>
                <a:cxn ang="0">
                  <a:pos x="60" y="229"/>
                </a:cxn>
                <a:cxn ang="0">
                  <a:pos x="75" y="236"/>
                </a:cxn>
                <a:cxn ang="0">
                  <a:pos x="93" y="242"/>
                </a:cxn>
                <a:cxn ang="0">
                  <a:pos x="111" y="245"/>
                </a:cxn>
                <a:cxn ang="0">
                  <a:pos x="130" y="247"/>
                </a:cxn>
                <a:cxn ang="0">
                  <a:pos x="148" y="244"/>
                </a:cxn>
                <a:cxn ang="0">
                  <a:pos x="166" y="239"/>
                </a:cxn>
                <a:cxn ang="0">
                  <a:pos x="182" y="232"/>
                </a:cxn>
                <a:cxn ang="0">
                  <a:pos x="197" y="222"/>
                </a:cxn>
                <a:cxn ang="0">
                  <a:pos x="210" y="210"/>
                </a:cxn>
                <a:cxn ang="0">
                  <a:pos x="222" y="196"/>
                </a:cxn>
                <a:cxn ang="0">
                  <a:pos x="233" y="181"/>
                </a:cxn>
                <a:cxn ang="0">
                  <a:pos x="240" y="165"/>
                </a:cxn>
                <a:cxn ang="0">
                  <a:pos x="245" y="147"/>
                </a:cxn>
                <a:cxn ang="0">
                  <a:pos x="246" y="129"/>
                </a:cxn>
                <a:cxn ang="0">
                  <a:pos x="246" y="110"/>
                </a:cxn>
                <a:cxn ang="0">
                  <a:pos x="243" y="92"/>
                </a:cxn>
                <a:cxn ang="0">
                  <a:pos x="237" y="74"/>
                </a:cxn>
                <a:cxn ang="0">
                  <a:pos x="230" y="59"/>
                </a:cxn>
                <a:cxn ang="0">
                  <a:pos x="219" y="44"/>
                </a:cxn>
                <a:cxn ang="0">
                  <a:pos x="206" y="31"/>
                </a:cxn>
                <a:cxn ang="0">
                  <a:pos x="192" y="21"/>
                </a:cxn>
                <a:cxn ang="0">
                  <a:pos x="178" y="12"/>
                </a:cxn>
                <a:cxn ang="0">
                  <a:pos x="160" y="4"/>
                </a:cxn>
                <a:cxn ang="0">
                  <a:pos x="142" y="1"/>
                </a:cxn>
                <a:cxn ang="0">
                  <a:pos x="124" y="0"/>
                </a:cxn>
              </a:cxnLst>
              <a:rect l="0" t="0" r="r" b="b"/>
              <a:pathLst>
                <a:path w="248" h="247">
                  <a:moveTo>
                    <a:pt x="124" y="0"/>
                  </a:moveTo>
                  <a:lnTo>
                    <a:pt x="117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3"/>
                  </a:lnTo>
                  <a:lnTo>
                    <a:pt x="87" y="4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70" y="12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4" y="21"/>
                  </a:lnTo>
                  <a:lnTo>
                    <a:pt x="50" y="23"/>
                  </a:lnTo>
                  <a:lnTo>
                    <a:pt x="45" y="28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32" y="40"/>
                  </a:lnTo>
                  <a:lnTo>
                    <a:pt x="29" y="44"/>
                  </a:lnTo>
                  <a:lnTo>
                    <a:pt x="24" y="49"/>
                  </a:lnTo>
                  <a:lnTo>
                    <a:pt x="21" y="53"/>
                  </a:lnTo>
                  <a:lnTo>
                    <a:pt x="18" y="59"/>
                  </a:lnTo>
                  <a:lnTo>
                    <a:pt x="15" y="64"/>
                  </a:lnTo>
                  <a:lnTo>
                    <a:pt x="12" y="70"/>
                  </a:lnTo>
                  <a:lnTo>
                    <a:pt x="9" y="74"/>
                  </a:lnTo>
                  <a:lnTo>
                    <a:pt x="8" y="80"/>
                  </a:lnTo>
                  <a:lnTo>
                    <a:pt x="5" y="86"/>
                  </a:lnTo>
                  <a:lnTo>
                    <a:pt x="3" y="92"/>
                  </a:lnTo>
                  <a:lnTo>
                    <a:pt x="2" y="98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" y="141"/>
                  </a:lnTo>
                  <a:lnTo>
                    <a:pt x="2" y="147"/>
                  </a:lnTo>
                  <a:lnTo>
                    <a:pt x="3" y="153"/>
                  </a:lnTo>
                  <a:lnTo>
                    <a:pt x="5" y="159"/>
                  </a:lnTo>
                  <a:lnTo>
                    <a:pt x="8" y="165"/>
                  </a:lnTo>
                  <a:lnTo>
                    <a:pt x="9" y="171"/>
                  </a:lnTo>
                  <a:lnTo>
                    <a:pt x="12" y="177"/>
                  </a:lnTo>
                  <a:lnTo>
                    <a:pt x="15" y="181"/>
                  </a:lnTo>
                  <a:lnTo>
                    <a:pt x="18" y="187"/>
                  </a:lnTo>
                  <a:lnTo>
                    <a:pt x="21" y="192"/>
                  </a:lnTo>
                  <a:lnTo>
                    <a:pt x="24" y="196"/>
                  </a:lnTo>
                  <a:lnTo>
                    <a:pt x="29" y="201"/>
                  </a:lnTo>
                  <a:lnTo>
                    <a:pt x="32" y="205"/>
                  </a:lnTo>
                  <a:lnTo>
                    <a:pt x="36" y="210"/>
                  </a:lnTo>
                  <a:lnTo>
                    <a:pt x="41" y="214"/>
                  </a:lnTo>
                  <a:lnTo>
                    <a:pt x="45" y="219"/>
                  </a:lnTo>
                  <a:lnTo>
                    <a:pt x="50" y="222"/>
                  </a:lnTo>
                  <a:lnTo>
                    <a:pt x="54" y="225"/>
                  </a:lnTo>
                  <a:lnTo>
                    <a:pt x="60" y="229"/>
                  </a:lnTo>
                  <a:lnTo>
                    <a:pt x="64" y="232"/>
                  </a:lnTo>
                  <a:lnTo>
                    <a:pt x="70" y="234"/>
                  </a:lnTo>
                  <a:lnTo>
                    <a:pt x="75" y="236"/>
                  </a:lnTo>
                  <a:lnTo>
                    <a:pt x="81" y="239"/>
                  </a:lnTo>
                  <a:lnTo>
                    <a:pt x="87" y="241"/>
                  </a:lnTo>
                  <a:lnTo>
                    <a:pt x="93" y="242"/>
                  </a:lnTo>
                  <a:lnTo>
                    <a:pt x="99" y="244"/>
                  </a:lnTo>
                  <a:lnTo>
                    <a:pt x="105" y="245"/>
                  </a:lnTo>
                  <a:lnTo>
                    <a:pt x="111" y="245"/>
                  </a:lnTo>
                  <a:lnTo>
                    <a:pt x="117" y="247"/>
                  </a:lnTo>
                  <a:lnTo>
                    <a:pt x="124" y="247"/>
                  </a:lnTo>
                  <a:lnTo>
                    <a:pt x="130" y="247"/>
                  </a:lnTo>
                  <a:lnTo>
                    <a:pt x="136" y="245"/>
                  </a:lnTo>
                  <a:lnTo>
                    <a:pt x="142" y="245"/>
                  </a:lnTo>
                  <a:lnTo>
                    <a:pt x="148" y="244"/>
                  </a:lnTo>
                  <a:lnTo>
                    <a:pt x="154" y="242"/>
                  </a:lnTo>
                  <a:lnTo>
                    <a:pt x="160" y="241"/>
                  </a:lnTo>
                  <a:lnTo>
                    <a:pt x="166" y="239"/>
                  </a:lnTo>
                  <a:lnTo>
                    <a:pt x="172" y="236"/>
                  </a:lnTo>
                  <a:lnTo>
                    <a:pt x="178" y="234"/>
                  </a:lnTo>
                  <a:lnTo>
                    <a:pt x="182" y="232"/>
                  </a:lnTo>
                  <a:lnTo>
                    <a:pt x="188" y="229"/>
                  </a:lnTo>
                  <a:lnTo>
                    <a:pt x="192" y="225"/>
                  </a:lnTo>
                  <a:lnTo>
                    <a:pt x="197" y="222"/>
                  </a:lnTo>
                  <a:lnTo>
                    <a:pt x="201" y="219"/>
                  </a:lnTo>
                  <a:lnTo>
                    <a:pt x="206" y="214"/>
                  </a:lnTo>
                  <a:lnTo>
                    <a:pt x="210" y="210"/>
                  </a:lnTo>
                  <a:lnTo>
                    <a:pt x="215" y="205"/>
                  </a:lnTo>
                  <a:lnTo>
                    <a:pt x="219" y="201"/>
                  </a:lnTo>
                  <a:lnTo>
                    <a:pt x="222" y="196"/>
                  </a:lnTo>
                  <a:lnTo>
                    <a:pt x="225" y="192"/>
                  </a:lnTo>
                  <a:lnTo>
                    <a:pt x="230" y="187"/>
                  </a:lnTo>
                  <a:lnTo>
                    <a:pt x="233" y="181"/>
                  </a:lnTo>
                  <a:lnTo>
                    <a:pt x="234" y="177"/>
                  </a:lnTo>
                  <a:lnTo>
                    <a:pt x="237" y="171"/>
                  </a:lnTo>
                  <a:lnTo>
                    <a:pt x="240" y="165"/>
                  </a:lnTo>
                  <a:lnTo>
                    <a:pt x="242" y="159"/>
                  </a:lnTo>
                  <a:lnTo>
                    <a:pt x="243" y="153"/>
                  </a:lnTo>
                  <a:lnTo>
                    <a:pt x="245" y="147"/>
                  </a:lnTo>
                  <a:lnTo>
                    <a:pt x="246" y="141"/>
                  </a:lnTo>
                  <a:lnTo>
                    <a:pt x="246" y="135"/>
                  </a:lnTo>
                  <a:lnTo>
                    <a:pt x="246" y="129"/>
                  </a:lnTo>
                  <a:lnTo>
                    <a:pt x="248" y="123"/>
                  </a:lnTo>
                  <a:lnTo>
                    <a:pt x="246" y="116"/>
                  </a:lnTo>
                  <a:lnTo>
                    <a:pt x="246" y="110"/>
                  </a:lnTo>
                  <a:lnTo>
                    <a:pt x="246" y="104"/>
                  </a:lnTo>
                  <a:lnTo>
                    <a:pt x="245" y="98"/>
                  </a:lnTo>
                  <a:lnTo>
                    <a:pt x="243" y="92"/>
                  </a:lnTo>
                  <a:lnTo>
                    <a:pt x="242" y="86"/>
                  </a:lnTo>
                  <a:lnTo>
                    <a:pt x="240" y="80"/>
                  </a:lnTo>
                  <a:lnTo>
                    <a:pt x="237" y="74"/>
                  </a:lnTo>
                  <a:lnTo>
                    <a:pt x="234" y="70"/>
                  </a:lnTo>
                  <a:lnTo>
                    <a:pt x="233" y="64"/>
                  </a:lnTo>
                  <a:lnTo>
                    <a:pt x="230" y="59"/>
                  </a:lnTo>
                  <a:lnTo>
                    <a:pt x="225" y="53"/>
                  </a:lnTo>
                  <a:lnTo>
                    <a:pt x="222" y="49"/>
                  </a:lnTo>
                  <a:lnTo>
                    <a:pt x="219" y="44"/>
                  </a:lnTo>
                  <a:lnTo>
                    <a:pt x="215" y="40"/>
                  </a:lnTo>
                  <a:lnTo>
                    <a:pt x="210" y="35"/>
                  </a:lnTo>
                  <a:lnTo>
                    <a:pt x="206" y="31"/>
                  </a:lnTo>
                  <a:lnTo>
                    <a:pt x="201" y="28"/>
                  </a:lnTo>
                  <a:lnTo>
                    <a:pt x="197" y="23"/>
                  </a:lnTo>
                  <a:lnTo>
                    <a:pt x="192" y="21"/>
                  </a:lnTo>
                  <a:lnTo>
                    <a:pt x="188" y="18"/>
                  </a:lnTo>
                  <a:lnTo>
                    <a:pt x="182" y="15"/>
                  </a:lnTo>
                  <a:lnTo>
                    <a:pt x="178" y="12"/>
                  </a:lnTo>
                  <a:lnTo>
                    <a:pt x="172" y="9"/>
                  </a:lnTo>
                  <a:lnTo>
                    <a:pt x="166" y="7"/>
                  </a:lnTo>
                  <a:lnTo>
                    <a:pt x="160" y="4"/>
                  </a:lnTo>
                  <a:lnTo>
                    <a:pt x="154" y="3"/>
                  </a:lnTo>
                  <a:lnTo>
                    <a:pt x="148" y="1"/>
                  </a:lnTo>
                  <a:lnTo>
                    <a:pt x="142" y="1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4" y="0"/>
                  </a:lnTo>
                </a:path>
              </a:pathLst>
            </a:custGeom>
            <a:noFill/>
            <a:ln w="0">
              <a:solidFill>
                <a:srgbClr val="0000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6" name="Line 26"/>
            <p:cNvSpPr>
              <a:spLocks noChangeShapeType="1"/>
            </p:cNvSpPr>
            <p:nvPr/>
          </p:nvSpPr>
          <p:spPr bwMode="auto">
            <a:xfrm flipH="1">
              <a:off x="3007" y="1586"/>
              <a:ext cx="827" cy="4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7" name="Line 27"/>
            <p:cNvSpPr>
              <a:spLocks noChangeShapeType="1"/>
            </p:cNvSpPr>
            <p:nvPr/>
          </p:nvSpPr>
          <p:spPr bwMode="auto">
            <a:xfrm flipH="1" flipV="1">
              <a:off x="3007" y="2020"/>
              <a:ext cx="703" cy="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8" name="Freeform 28"/>
            <p:cNvSpPr>
              <a:spLocks/>
            </p:cNvSpPr>
            <p:nvPr/>
          </p:nvSpPr>
          <p:spPr bwMode="auto">
            <a:xfrm>
              <a:off x="3007" y="2021"/>
              <a:ext cx="827" cy="855"/>
            </a:xfrm>
            <a:custGeom>
              <a:avLst/>
              <a:gdLst/>
              <a:ahLst/>
              <a:cxnLst>
                <a:cxn ang="0">
                  <a:pos x="827" y="536"/>
                </a:cxn>
                <a:cxn ang="0">
                  <a:pos x="0" y="0"/>
                </a:cxn>
                <a:cxn ang="0">
                  <a:pos x="827" y="855"/>
                </a:cxn>
              </a:cxnLst>
              <a:rect l="0" t="0" r="r" b="b"/>
              <a:pathLst>
                <a:path w="827" h="855">
                  <a:moveTo>
                    <a:pt x="827" y="536"/>
                  </a:moveTo>
                  <a:lnTo>
                    <a:pt x="0" y="0"/>
                  </a:lnTo>
                  <a:lnTo>
                    <a:pt x="827" y="8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09" name="Line 29"/>
            <p:cNvSpPr>
              <a:spLocks noChangeShapeType="1"/>
            </p:cNvSpPr>
            <p:nvPr/>
          </p:nvSpPr>
          <p:spPr bwMode="auto">
            <a:xfrm flipH="1" flipV="1">
              <a:off x="3007" y="2020"/>
              <a:ext cx="827" cy="1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0" name="Freeform 30"/>
            <p:cNvSpPr>
              <a:spLocks/>
            </p:cNvSpPr>
            <p:nvPr/>
          </p:nvSpPr>
          <p:spPr bwMode="auto">
            <a:xfrm>
              <a:off x="3007" y="1579"/>
              <a:ext cx="827" cy="816"/>
            </a:xfrm>
            <a:custGeom>
              <a:avLst/>
              <a:gdLst/>
              <a:ahLst/>
              <a:cxnLst>
                <a:cxn ang="0">
                  <a:pos x="827" y="0"/>
                </a:cxn>
                <a:cxn ang="0">
                  <a:pos x="0" y="816"/>
                </a:cxn>
                <a:cxn ang="0">
                  <a:pos x="703" y="533"/>
                </a:cxn>
              </a:cxnLst>
              <a:rect l="0" t="0" r="r" b="b"/>
              <a:pathLst>
                <a:path w="827" h="816">
                  <a:moveTo>
                    <a:pt x="827" y="0"/>
                  </a:moveTo>
                  <a:lnTo>
                    <a:pt x="0" y="816"/>
                  </a:lnTo>
                  <a:lnTo>
                    <a:pt x="703" y="5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1" name="Line 31"/>
            <p:cNvSpPr>
              <a:spLocks noChangeShapeType="1"/>
            </p:cNvSpPr>
            <p:nvPr/>
          </p:nvSpPr>
          <p:spPr bwMode="auto">
            <a:xfrm flipH="1" flipV="1">
              <a:off x="3007" y="2395"/>
              <a:ext cx="827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2" name="Freeform 32"/>
            <p:cNvSpPr>
              <a:spLocks/>
            </p:cNvSpPr>
            <p:nvPr/>
          </p:nvSpPr>
          <p:spPr bwMode="auto">
            <a:xfrm>
              <a:off x="3007" y="2395"/>
              <a:ext cx="827" cy="785"/>
            </a:xfrm>
            <a:custGeom>
              <a:avLst/>
              <a:gdLst/>
              <a:ahLst/>
              <a:cxnLst>
                <a:cxn ang="0">
                  <a:pos x="827" y="466"/>
                </a:cxn>
                <a:cxn ang="0">
                  <a:pos x="0" y="0"/>
                </a:cxn>
                <a:cxn ang="0">
                  <a:pos x="818" y="785"/>
                </a:cxn>
              </a:cxnLst>
              <a:rect l="0" t="0" r="r" b="b"/>
              <a:pathLst>
                <a:path w="827" h="785">
                  <a:moveTo>
                    <a:pt x="827" y="466"/>
                  </a:moveTo>
                  <a:lnTo>
                    <a:pt x="0" y="0"/>
                  </a:lnTo>
                  <a:lnTo>
                    <a:pt x="818" y="7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3" name="Line 33"/>
            <p:cNvSpPr>
              <a:spLocks noChangeShapeType="1"/>
            </p:cNvSpPr>
            <p:nvPr/>
          </p:nvSpPr>
          <p:spPr bwMode="auto">
            <a:xfrm flipH="1">
              <a:off x="3006" y="1585"/>
              <a:ext cx="831" cy="1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4" name="Line 34"/>
            <p:cNvSpPr>
              <a:spLocks noChangeShapeType="1"/>
            </p:cNvSpPr>
            <p:nvPr/>
          </p:nvSpPr>
          <p:spPr bwMode="auto">
            <a:xfrm flipH="1">
              <a:off x="3006" y="2112"/>
              <a:ext cx="703" cy="6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5" name="Line 35"/>
            <p:cNvSpPr>
              <a:spLocks noChangeShapeType="1"/>
            </p:cNvSpPr>
            <p:nvPr/>
          </p:nvSpPr>
          <p:spPr bwMode="auto">
            <a:xfrm flipH="1" flipV="1">
              <a:off x="3006" y="2776"/>
              <a:ext cx="826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6" name="Line 36"/>
            <p:cNvSpPr>
              <a:spLocks noChangeShapeType="1"/>
            </p:cNvSpPr>
            <p:nvPr/>
          </p:nvSpPr>
          <p:spPr bwMode="auto">
            <a:xfrm flipH="1" flipV="1">
              <a:off x="3006" y="2776"/>
              <a:ext cx="831" cy="4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7" name="Line 37"/>
            <p:cNvSpPr>
              <a:spLocks noChangeShapeType="1"/>
            </p:cNvSpPr>
            <p:nvPr/>
          </p:nvSpPr>
          <p:spPr bwMode="auto">
            <a:xfrm>
              <a:off x="4083" y="1582"/>
              <a:ext cx="813" cy="9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8" name="Line 38"/>
            <p:cNvSpPr>
              <a:spLocks noChangeShapeType="1"/>
            </p:cNvSpPr>
            <p:nvPr/>
          </p:nvSpPr>
          <p:spPr bwMode="auto">
            <a:xfrm>
              <a:off x="4083" y="1582"/>
              <a:ext cx="816" cy="6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19" name="Line 39"/>
            <p:cNvSpPr>
              <a:spLocks noChangeShapeType="1"/>
            </p:cNvSpPr>
            <p:nvPr/>
          </p:nvSpPr>
          <p:spPr bwMode="auto">
            <a:xfrm>
              <a:off x="4211" y="2109"/>
              <a:ext cx="688" cy="4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0" name="Line 40"/>
            <p:cNvSpPr>
              <a:spLocks noChangeShapeType="1"/>
            </p:cNvSpPr>
            <p:nvPr/>
          </p:nvSpPr>
          <p:spPr bwMode="auto">
            <a:xfrm>
              <a:off x="4208" y="2109"/>
              <a:ext cx="689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1" name="Freeform 41"/>
            <p:cNvSpPr>
              <a:spLocks/>
            </p:cNvSpPr>
            <p:nvPr/>
          </p:nvSpPr>
          <p:spPr bwMode="auto">
            <a:xfrm>
              <a:off x="4083" y="2547"/>
              <a:ext cx="813" cy="3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13" y="30"/>
                </a:cxn>
                <a:cxn ang="0">
                  <a:pos x="0" y="331"/>
                </a:cxn>
              </a:cxnLst>
              <a:rect l="0" t="0" r="r" b="b"/>
              <a:pathLst>
                <a:path w="813" h="331">
                  <a:moveTo>
                    <a:pt x="3" y="0"/>
                  </a:moveTo>
                  <a:lnTo>
                    <a:pt x="813" y="30"/>
                  </a:lnTo>
                  <a:lnTo>
                    <a:pt x="0" y="3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2" name="Freeform 42"/>
            <p:cNvSpPr>
              <a:spLocks/>
            </p:cNvSpPr>
            <p:nvPr/>
          </p:nvSpPr>
          <p:spPr bwMode="auto">
            <a:xfrm>
              <a:off x="4083" y="2219"/>
              <a:ext cx="810" cy="659"/>
            </a:xfrm>
            <a:custGeom>
              <a:avLst/>
              <a:gdLst/>
              <a:ahLst/>
              <a:cxnLst>
                <a:cxn ang="0">
                  <a:pos x="3" y="328"/>
                </a:cxn>
                <a:cxn ang="0">
                  <a:pos x="810" y="0"/>
                </a:cxn>
                <a:cxn ang="0">
                  <a:pos x="0" y="659"/>
                </a:cxn>
              </a:cxnLst>
              <a:rect l="0" t="0" r="r" b="b"/>
              <a:pathLst>
                <a:path w="810" h="659">
                  <a:moveTo>
                    <a:pt x="3" y="328"/>
                  </a:moveTo>
                  <a:lnTo>
                    <a:pt x="810" y="0"/>
                  </a:lnTo>
                  <a:lnTo>
                    <a:pt x="0" y="6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3" name="Line 43"/>
            <p:cNvSpPr>
              <a:spLocks noChangeShapeType="1"/>
            </p:cNvSpPr>
            <p:nvPr/>
          </p:nvSpPr>
          <p:spPr bwMode="auto">
            <a:xfrm flipV="1">
              <a:off x="4083" y="2574"/>
              <a:ext cx="813" cy="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4" name="Line 44"/>
            <p:cNvSpPr>
              <a:spLocks noChangeShapeType="1"/>
            </p:cNvSpPr>
            <p:nvPr/>
          </p:nvSpPr>
          <p:spPr bwMode="auto">
            <a:xfrm flipV="1">
              <a:off x="4083" y="2218"/>
              <a:ext cx="814" cy="9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5" name="Freeform 45"/>
            <p:cNvSpPr>
              <a:spLocks/>
            </p:cNvSpPr>
            <p:nvPr/>
          </p:nvSpPr>
          <p:spPr bwMode="auto">
            <a:xfrm>
              <a:off x="2367" y="2736"/>
              <a:ext cx="259" cy="13"/>
            </a:xfrm>
            <a:custGeom>
              <a:avLst/>
              <a:gdLst/>
              <a:ahLst/>
              <a:cxnLst>
                <a:cxn ang="0">
                  <a:pos x="259" y="6"/>
                </a:cxn>
                <a:cxn ang="0">
                  <a:pos x="259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59" y="13"/>
                </a:cxn>
                <a:cxn ang="0">
                  <a:pos x="259" y="6"/>
                </a:cxn>
              </a:cxnLst>
              <a:rect l="0" t="0" r="r" b="b"/>
              <a:pathLst>
                <a:path w="259" h="13">
                  <a:moveTo>
                    <a:pt x="259" y="6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59" y="13"/>
                  </a:lnTo>
                  <a:lnTo>
                    <a:pt x="25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6" name="Freeform 46"/>
            <p:cNvSpPr>
              <a:spLocks/>
            </p:cNvSpPr>
            <p:nvPr/>
          </p:nvSpPr>
          <p:spPr bwMode="auto">
            <a:xfrm>
              <a:off x="2620" y="2708"/>
              <a:ext cx="64" cy="70"/>
            </a:xfrm>
            <a:custGeom>
              <a:avLst/>
              <a:gdLst/>
              <a:ahLst/>
              <a:cxnLst>
                <a:cxn ang="0">
                  <a:pos x="64" y="34"/>
                </a:cxn>
                <a:cxn ang="0">
                  <a:pos x="0" y="0"/>
                </a:cxn>
                <a:cxn ang="0">
                  <a:pos x="64" y="34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64" y="34"/>
                </a:cxn>
              </a:cxnLst>
              <a:rect l="0" t="0" r="r" b="b"/>
              <a:pathLst>
                <a:path w="64" h="70">
                  <a:moveTo>
                    <a:pt x="64" y="34"/>
                  </a:moveTo>
                  <a:lnTo>
                    <a:pt x="0" y="0"/>
                  </a:lnTo>
                  <a:lnTo>
                    <a:pt x="64" y="34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7" name="Freeform 47"/>
            <p:cNvSpPr>
              <a:spLocks/>
            </p:cNvSpPr>
            <p:nvPr/>
          </p:nvSpPr>
          <p:spPr bwMode="auto">
            <a:xfrm>
              <a:off x="2367" y="2368"/>
              <a:ext cx="259" cy="14"/>
            </a:xfrm>
            <a:custGeom>
              <a:avLst/>
              <a:gdLst/>
              <a:ahLst/>
              <a:cxnLst>
                <a:cxn ang="0">
                  <a:pos x="259" y="8"/>
                </a:cxn>
                <a:cxn ang="0">
                  <a:pos x="259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59" y="14"/>
                </a:cxn>
                <a:cxn ang="0">
                  <a:pos x="259" y="8"/>
                </a:cxn>
              </a:cxnLst>
              <a:rect l="0" t="0" r="r" b="b"/>
              <a:pathLst>
                <a:path w="259" h="14">
                  <a:moveTo>
                    <a:pt x="259" y="8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59" y="14"/>
                  </a:lnTo>
                  <a:lnTo>
                    <a:pt x="2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8" name="Freeform 48"/>
            <p:cNvSpPr>
              <a:spLocks/>
            </p:cNvSpPr>
            <p:nvPr/>
          </p:nvSpPr>
          <p:spPr bwMode="auto">
            <a:xfrm>
              <a:off x="2620" y="2340"/>
              <a:ext cx="64" cy="70"/>
            </a:xfrm>
            <a:custGeom>
              <a:avLst/>
              <a:gdLst/>
              <a:ahLst/>
              <a:cxnLst>
                <a:cxn ang="0">
                  <a:pos x="64" y="36"/>
                </a:cxn>
                <a:cxn ang="0">
                  <a:pos x="0" y="0"/>
                </a:cxn>
                <a:cxn ang="0">
                  <a:pos x="64" y="36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64" y="36"/>
                </a:cxn>
              </a:cxnLst>
              <a:rect l="0" t="0" r="r" b="b"/>
              <a:pathLst>
                <a:path w="64" h="70">
                  <a:moveTo>
                    <a:pt x="64" y="36"/>
                  </a:moveTo>
                  <a:lnTo>
                    <a:pt x="0" y="0"/>
                  </a:lnTo>
                  <a:lnTo>
                    <a:pt x="64" y="36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29" name="Freeform 49"/>
            <p:cNvSpPr>
              <a:spLocks/>
            </p:cNvSpPr>
            <p:nvPr/>
          </p:nvSpPr>
          <p:spPr bwMode="auto">
            <a:xfrm>
              <a:off x="2367" y="2000"/>
              <a:ext cx="258" cy="14"/>
            </a:xfrm>
            <a:custGeom>
              <a:avLst/>
              <a:gdLst/>
              <a:ahLst/>
              <a:cxnLst>
                <a:cxn ang="0">
                  <a:pos x="258" y="6"/>
                </a:cxn>
                <a:cxn ang="0">
                  <a:pos x="258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58" y="14"/>
                </a:cxn>
                <a:cxn ang="0">
                  <a:pos x="258" y="6"/>
                </a:cxn>
              </a:cxnLst>
              <a:rect l="0" t="0" r="r" b="b"/>
              <a:pathLst>
                <a:path w="258" h="14">
                  <a:moveTo>
                    <a:pt x="258" y="6"/>
                  </a:moveTo>
                  <a:lnTo>
                    <a:pt x="258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58" y="14"/>
                  </a:lnTo>
                  <a:lnTo>
                    <a:pt x="25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0" name="Freeform 50"/>
            <p:cNvSpPr>
              <a:spLocks/>
            </p:cNvSpPr>
            <p:nvPr/>
          </p:nvSpPr>
          <p:spPr bwMode="auto">
            <a:xfrm>
              <a:off x="2620" y="1972"/>
              <a:ext cx="64" cy="70"/>
            </a:xfrm>
            <a:custGeom>
              <a:avLst/>
              <a:gdLst/>
              <a:ahLst/>
              <a:cxnLst>
                <a:cxn ang="0">
                  <a:pos x="64" y="34"/>
                </a:cxn>
                <a:cxn ang="0">
                  <a:pos x="0" y="0"/>
                </a:cxn>
                <a:cxn ang="0">
                  <a:pos x="64" y="34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64" y="34"/>
                </a:cxn>
              </a:cxnLst>
              <a:rect l="0" t="0" r="r" b="b"/>
              <a:pathLst>
                <a:path w="64" h="70">
                  <a:moveTo>
                    <a:pt x="64" y="34"/>
                  </a:moveTo>
                  <a:lnTo>
                    <a:pt x="0" y="0"/>
                  </a:lnTo>
                  <a:lnTo>
                    <a:pt x="64" y="34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1" name="Freeform 51"/>
            <p:cNvSpPr>
              <a:spLocks/>
            </p:cNvSpPr>
            <p:nvPr/>
          </p:nvSpPr>
          <p:spPr bwMode="auto">
            <a:xfrm>
              <a:off x="5228" y="2224"/>
              <a:ext cx="259" cy="13"/>
            </a:xfrm>
            <a:custGeom>
              <a:avLst/>
              <a:gdLst/>
              <a:ahLst/>
              <a:cxnLst>
                <a:cxn ang="0">
                  <a:pos x="259" y="6"/>
                </a:cxn>
                <a:cxn ang="0">
                  <a:pos x="259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59" y="13"/>
                </a:cxn>
                <a:cxn ang="0">
                  <a:pos x="259" y="6"/>
                </a:cxn>
              </a:cxnLst>
              <a:rect l="0" t="0" r="r" b="b"/>
              <a:pathLst>
                <a:path w="259" h="13">
                  <a:moveTo>
                    <a:pt x="259" y="6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59" y="13"/>
                  </a:lnTo>
                  <a:lnTo>
                    <a:pt x="25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2" name="Freeform 52"/>
            <p:cNvSpPr>
              <a:spLocks/>
            </p:cNvSpPr>
            <p:nvPr/>
          </p:nvSpPr>
          <p:spPr bwMode="auto">
            <a:xfrm>
              <a:off x="5481" y="2195"/>
              <a:ext cx="64" cy="70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0" y="0"/>
                </a:cxn>
                <a:cxn ang="0">
                  <a:pos x="64" y="35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64" y="35"/>
                </a:cxn>
              </a:cxnLst>
              <a:rect l="0" t="0" r="r" b="b"/>
              <a:pathLst>
                <a:path w="64" h="70">
                  <a:moveTo>
                    <a:pt x="64" y="35"/>
                  </a:moveTo>
                  <a:lnTo>
                    <a:pt x="0" y="0"/>
                  </a:lnTo>
                  <a:lnTo>
                    <a:pt x="64" y="35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3" name="Freeform 53"/>
            <p:cNvSpPr>
              <a:spLocks/>
            </p:cNvSpPr>
            <p:nvPr/>
          </p:nvSpPr>
          <p:spPr bwMode="auto">
            <a:xfrm>
              <a:off x="5228" y="2581"/>
              <a:ext cx="259" cy="14"/>
            </a:xfrm>
            <a:custGeom>
              <a:avLst/>
              <a:gdLst/>
              <a:ahLst/>
              <a:cxnLst>
                <a:cxn ang="0">
                  <a:pos x="259" y="8"/>
                </a:cxn>
                <a:cxn ang="0">
                  <a:pos x="259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59" y="14"/>
                </a:cxn>
                <a:cxn ang="0">
                  <a:pos x="259" y="8"/>
                </a:cxn>
              </a:cxnLst>
              <a:rect l="0" t="0" r="r" b="b"/>
              <a:pathLst>
                <a:path w="259" h="14">
                  <a:moveTo>
                    <a:pt x="259" y="8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59" y="14"/>
                  </a:lnTo>
                  <a:lnTo>
                    <a:pt x="2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4" name="Freeform 54"/>
            <p:cNvSpPr>
              <a:spLocks/>
            </p:cNvSpPr>
            <p:nvPr/>
          </p:nvSpPr>
          <p:spPr bwMode="auto">
            <a:xfrm>
              <a:off x="5481" y="2553"/>
              <a:ext cx="64" cy="70"/>
            </a:xfrm>
            <a:custGeom>
              <a:avLst/>
              <a:gdLst/>
              <a:ahLst/>
              <a:cxnLst>
                <a:cxn ang="0">
                  <a:pos x="64" y="36"/>
                </a:cxn>
                <a:cxn ang="0">
                  <a:pos x="0" y="0"/>
                </a:cxn>
                <a:cxn ang="0">
                  <a:pos x="64" y="36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64" y="36"/>
                </a:cxn>
              </a:cxnLst>
              <a:rect l="0" t="0" r="r" b="b"/>
              <a:pathLst>
                <a:path w="64" h="70">
                  <a:moveTo>
                    <a:pt x="64" y="36"/>
                  </a:moveTo>
                  <a:lnTo>
                    <a:pt x="0" y="0"/>
                  </a:lnTo>
                  <a:lnTo>
                    <a:pt x="64" y="36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5" name="Line 55"/>
            <p:cNvSpPr>
              <a:spLocks noChangeShapeType="1"/>
            </p:cNvSpPr>
            <p:nvPr/>
          </p:nvSpPr>
          <p:spPr bwMode="auto">
            <a:xfrm>
              <a:off x="3959" y="1895"/>
              <a:ext cx="1" cy="3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6" name="Freeform 56"/>
            <p:cNvSpPr>
              <a:spLocks/>
            </p:cNvSpPr>
            <p:nvPr/>
          </p:nvSpPr>
          <p:spPr bwMode="auto">
            <a:xfrm>
              <a:off x="4041" y="1999"/>
              <a:ext cx="33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3" y="30"/>
                </a:cxn>
                <a:cxn ang="0">
                  <a:pos x="16" y="0"/>
                </a:cxn>
                <a:cxn ang="0">
                  <a:pos x="0" y="30"/>
                </a:cxn>
                <a:cxn ang="0">
                  <a:pos x="33" y="30"/>
                </a:cxn>
                <a:cxn ang="0">
                  <a:pos x="16" y="0"/>
                </a:cxn>
              </a:cxnLst>
              <a:rect l="0" t="0" r="r" b="b"/>
              <a:pathLst>
                <a:path w="33" h="30">
                  <a:moveTo>
                    <a:pt x="16" y="0"/>
                  </a:moveTo>
                  <a:lnTo>
                    <a:pt x="33" y="30"/>
                  </a:lnTo>
                  <a:lnTo>
                    <a:pt x="16" y="0"/>
                  </a:lnTo>
                  <a:lnTo>
                    <a:pt x="0" y="30"/>
                  </a:lnTo>
                  <a:lnTo>
                    <a:pt x="33" y="3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7" name="Line 57"/>
            <p:cNvSpPr>
              <a:spLocks noChangeShapeType="1"/>
            </p:cNvSpPr>
            <p:nvPr/>
          </p:nvSpPr>
          <p:spPr bwMode="auto">
            <a:xfrm>
              <a:off x="4057" y="2026"/>
              <a:ext cx="1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8" name="Line 58"/>
            <p:cNvSpPr>
              <a:spLocks noChangeShapeType="1"/>
            </p:cNvSpPr>
            <p:nvPr/>
          </p:nvSpPr>
          <p:spPr bwMode="auto">
            <a:xfrm>
              <a:off x="3974" y="2124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39" name="Freeform 59"/>
            <p:cNvSpPr>
              <a:spLocks/>
            </p:cNvSpPr>
            <p:nvPr/>
          </p:nvSpPr>
          <p:spPr bwMode="auto">
            <a:xfrm>
              <a:off x="4153" y="2108"/>
              <a:ext cx="29" cy="32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0" y="0"/>
                </a:cxn>
                <a:cxn ang="0">
                  <a:pos x="29" y="16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29" y="16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0" y="0"/>
                  </a:lnTo>
                  <a:lnTo>
                    <a:pt x="29" y="1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40" name="Freeform 60"/>
            <p:cNvSpPr>
              <a:spLocks/>
            </p:cNvSpPr>
            <p:nvPr/>
          </p:nvSpPr>
          <p:spPr bwMode="auto">
            <a:xfrm>
              <a:off x="3978" y="2039"/>
              <a:ext cx="169" cy="74"/>
            </a:xfrm>
            <a:custGeom>
              <a:avLst/>
              <a:gdLst/>
              <a:ahLst/>
              <a:cxnLst>
                <a:cxn ang="0">
                  <a:pos x="3" y="74"/>
                </a:cxn>
                <a:cxn ang="0">
                  <a:pos x="11" y="74"/>
                </a:cxn>
                <a:cxn ang="0">
                  <a:pos x="17" y="73"/>
                </a:cxn>
                <a:cxn ang="0">
                  <a:pos x="23" y="73"/>
                </a:cxn>
                <a:cxn ang="0">
                  <a:pos x="29" y="73"/>
                </a:cxn>
                <a:cxn ang="0">
                  <a:pos x="35" y="71"/>
                </a:cxn>
                <a:cxn ang="0">
                  <a:pos x="39" y="71"/>
                </a:cxn>
                <a:cxn ang="0">
                  <a:pos x="45" y="70"/>
                </a:cxn>
                <a:cxn ang="0">
                  <a:pos x="49" y="67"/>
                </a:cxn>
                <a:cxn ang="0">
                  <a:pos x="54" y="66"/>
                </a:cxn>
                <a:cxn ang="0">
                  <a:pos x="58" y="63"/>
                </a:cxn>
                <a:cxn ang="0">
                  <a:pos x="63" y="60"/>
                </a:cxn>
                <a:cxn ang="0">
                  <a:pos x="66" y="57"/>
                </a:cxn>
                <a:cxn ang="0">
                  <a:pos x="69" y="52"/>
                </a:cxn>
                <a:cxn ang="0">
                  <a:pos x="72" y="48"/>
                </a:cxn>
                <a:cxn ang="0">
                  <a:pos x="73" y="42"/>
                </a:cxn>
                <a:cxn ang="0">
                  <a:pos x="76" y="34"/>
                </a:cxn>
                <a:cxn ang="0">
                  <a:pos x="79" y="27"/>
                </a:cxn>
                <a:cxn ang="0">
                  <a:pos x="82" y="19"/>
                </a:cxn>
                <a:cxn ang="0">
                  <a:pos x="87" y="13"/>
                </a:cxn>
                <a:cxn ang="0">
                  <a:pos x="93" y="10"/>
                </a:cxn>
                <a:cxn ang="0">
                  <a:pos x="99" y="6"/>
                </a:cxn>
                <a:cxn ang="0">
                  <a:pos x="105" y="4"/>
                </a:cxn>
                <a:cxn ang="0">
                  <a:pos x="112" y="3"/>
                </a:cxn>
                <a:cxn ang="0">
                  <a:pos x="119" y="1"/>
                </a:cxn>
                <a:cxn ang="0">
                  <a:pos x="127" y="1"/>
                </a:cxn>
                <a:cxn ang="0">
                  <a:pos x="133" y="1"/>
                </a:cxn>
                <a:cxn ang="0">
                  <a:pos x="140" y="1"/>
                </a:cxn>
                <a:cxn ang="0">
                  <a:pos x="148" y="1"/>
                </a:cxn>
                <a:cxn ang="0">
                  <a:pos x="155" y="1"/>
                </a:cxn>
                <a:cxn ang="0">
                  <a:pos x="161" y="1"/>
                </a:cxn>
                <a:cxn ang="0">
                  <a:pos x="167" y="0"/>
                </a:cxn>
              </a:cxnLst>
              <a:rect l="0" t="0" r="r" b="b"/>
              <a:pathLst>
                <a:path w="169" h="74">
                  <a:moveTo>
                    <a:pt x="0" y="74"/>
                  </a:moveTo>
                  <a:lnTo>
                    <a:pt x="3" y="74"/>
                  </a:lnTo>
                  <a:lnTo>
                    <a:pt x="8" y="74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3" y="73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32" y="73"/>
                  </a:lnTo>
                  <a:lnTo>
                    <a:pt x="35" y="71"/>
                  </a:lnTo>
                  <a:lnTo>
                    <a:pt x="38" y="71"/>
                  </a:lnTo>
                  <a:lnTo>
                    <a:pt x="39" y="71"/>
                  </a:lnTo>
                  <a:lnTo>
                    <a:pt x="42" y="70"/>
                  </a:lnTo>
                  <a:lnTo>
                    <a:pt x="45" y="70"/>
                  </a:lnTo>
                  <a:lnTo>
                    <a:pt x="48" y="69"/>
                  </a:lnTo>
                  <a:lnTo>
                    <a:pt x="49" y="67"/>
                  </a:lnTo>
                  <a:lnTo>
                    <a:pt x="52" y="67"/>
                  </a:lnTo>
                  <a:lnTo>
                    <a:pt x="54" y="66"/>
                  </a:lnTo>
                  <a:lnTo>
                    <a:pt x="57" y="64"/>
                  </a:lnTo>
                  <a:lnTo>
                    <a:pt x="58" y="63"/>
                  </a:lnTo>
                  <a:lnTo>
                    <a:pt x="60" y="61"/>
                  </a:lnTo>
                  <a:lnTo>
                    <a:pt x="63" y="60"/>
                  </a:lnTo>
                  <a:lnTo>
                    <a:pt x="64" y="58"/>
                  </a:lnTo>
                  <a:lnTo>
                    <a:pt x="66" y="57"/>
                  </a:lnTo>
                  <a:lnTo>
                    <a:pt x="67" y="55"/>
                  </a:lnTo>
                  <a:lnTo>
                    <a:pt x="69" y="52"/>
                  </a:lnTo>
                  <a:lnTo>
                    <a:pt x="70" y="51"/>
                  </a:lnTo>
                  <a:lnTo>
                    <a:pt x="72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5" y="39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9" y="27"/>
                  </a:lnTo>
                  <a:lnTo>
                    <a:pt x="81" y="22"/>
                  </a:lnTo>
                  <a:lnTo>
                    <a:pt x="82" y="19"/>
                  </a:lnTo>
                  <a:lnTo>
                    <a:pt x="85" y="16"/>
                  </a:lnTo>
                  <a:lnTo>
                    <a:pt x="87" y="13"/>
                  </a:lnTo>
                  <a:lnTo>
                    <a:pt x="90" y="12"/>
                  </a:lnTo>
                  <a:lnTo>
                    <a:pt x="93" y="10"/>
                  </a:lnTo>
                  <a:lnTo>
                    <a:pt x="96" y="7"/>
                  </a:lnTo>
                  <a:lnTo>
                    <a:pt x="99" y="6"/>
                  </a:lnTo>
                  <a:lnTo>
                    <a:pt x="102" y="6"/>
                  </a:lnTo>
                  <a:lnTo>
                    <a:pt x="105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5" y="1"/>
                  </a:lnTo>
                  <a:lnTo>
                    <a:pt x="119" y="1"/>
                  </a:lnTo>
                  <a:lnTo>
                    <a:pt x="122" y="1"/>
                  </a:lnTo>
                  <a:lnTo>
                    <a:pt x="127" y="1"/>
                  </a:lnTo>
                  <a:lnTo>
                    <a:pt x="130" y="1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40" y="1"/>
                  </a:lnTo>
                  <a:lnTo>
                    <a:pt x="145" y="1"/>
                  </a:lnTo>
                  <a:lnTo>
                    <a:pt x="148" y="1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8" y="1"/>
                  </a:lnTo>
                  <a:lnTo>
                    <a:pt x="161" y="1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41" name="Rectangle 61"/>
            <p:cNvSpPr>
              <a:spLocks noChangeArrowheads="1"/>
            </p:cNvSpPr>
            <p:nvPr/>
          </p:nvSpPr>
          <p:spPr bwMode="auto">
            <a:xfrm>
              <a:off x="3785" y="2001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900">
                  <a:solidFill>
                    <a:srgbClr val="000000"/>
                  </a:solidFill>
                  <a:latin typeface="Wingdings" pitchFamily="2" charset="2"/>
                </a:rPr>
                <a:t>å</a:t>
              </a:r>
              <a:endParaRPr lang="es-ES_tradnl"/>
            </a:p>
          </p:txBody>
        </p:sp>
        <p:sp>
          <p:nvSpPr>
            <p:cNvPr id="430142" name="Freeform 62"/>
            <p:cNvSpPr>
              <a:spLocks/>
            </p:cNvSpPr>
            <p:nvPr/>
          </p:nvSpPr>
          <p:spPr bwMode="auto">
            <a:xfrm>
              <a:off x="3561" y="1241"/>
              <a:ext cx="271" cy="396"/>
            </a:xfrm>
            <a:custGeom>
              <a:avLst/>
              <a:gdLst/>
              <a:ahLst/>
              <a:cxnLst>
                <a:cxn ang="0">
                  <a:pos x="6" y="391"/>
                </a:cxn>
                <a:cxn ang="0">
                  <a:pos x="12" y="396"/>
                </a:cxn>
                <a:cxn ang="0">
                  <a:pos x="271" y="7"/>
                </a:cxn>
                <a:cxn ang="0">
                  <a:pos x="261" y="0"/>
                </a:cxn>
                <a:cxn ang="0">
                  <a:pos x="0" y="388"/>
                </a:cxn>
                <a:cxn ang="0">
                  <a:pos x="6" y="391"/>
                </a:cxn>
              </a:cxnLst>
              <a:rect l="0" t="0" r="r" b="b"/>
              <a:pathLst>
                <a:path w="271" h="396">
                  <a:moveTo>
                    <a:pt x="6" y="391"/>
                  </a:moveTo>
                  <a:lnTo>
                    <a:pt x="12" y="396"/>
                  </a:lnTo>
                  <a:lnTo>
                    <a:pt x="271" y="7"/>
                  </a:lnTo>
                  <a:lnTo>
                    <a:pt x="261" y="0"/>
                  </a:lnTo>
                  <a:lnTo>
                    <a:pt x="0" y="388"/>
                  </a:lnTo>
                  <a:lnTo>
                    <a:pt x="6" y="3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43" name="Freeform 63"/>
            <p:cNvSpPr>
              <a:spLocks/>
            </p:cNvSpPr>
            <p:nvPr/>
          </p:nvSpPr>
          <p:spPr bwMode="auto">
            <a:xfrm>
              <a:off x="3535" y="1609"/>
              <a:ext cx="65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65" y="38"/>
                </a:cxn>
                <a:cxn ang="0">
                  <a:pos x="0" y="73"/>
                </a:cxn>
                <a:cxn ang="0">
                  <a:pos x="7" y="0"/>
                </a:cxn>
                <a:cxn ang="0">
                  <a:pos x="65" y="38"/>
                </a:cxn>
                <a:cxn ang="0">
                  <a:pos x="0" y="73"/>
                </a:cxn>
              </a:cxnLst>
              <a:rect l="0" t="0" r="r" b="b"/>
              <a:pathLst>
                <a:path w="65" h="73">
                  <a:moveTo>
                    <a:pt x="0" y="73"/>
                  </a:moveTo>
                  <a:lnTo>
                    <a:pt x="65" y="38"/>
                  </a:lnTo>
                  <a:lnTo>
                    <a:pt x="0" y="73"/>
                  </a:lnTo>
                  <a:lnTo>
                    <a:pt x="7" y="0"/>
                  </a:lnTo>
                  <a:lnTo>
                    <a:pt x="65" y="3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44" name="Freeform 64"/>
            <p:cNvSpPr>
              <a:spLocks/>
            </p:cNvSpPr>
            <p:nvPr/>
          </p:nvSpPr>
          <p:spPr bwMode="auto">
            <a:xfrm>
              <a:off x="4124" y="1244"/>
              <a:ext cx="173" cy="381"/>
            </a:xfrm>
            <a:custGeom>
              <a:avLst/>
              <a:gdLst/>
              <a:ahLst/>
              <a:cxnLst>
                <a:cxn ang="0">
                  <a:pos x="166" y="378"/>
                </a:cxn>
                <a:cxn ang="0">
                  <a:pos x="173" y="375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60" y="381"/>
                </a:cxn>
                <a:cxn ang="0">
                  <a:pos x="166" y="378"/>
                </a:cxn>
              </a:cxnLst>
              <a:rect l="0" t="0" r="r" b="b"/>
              <a:pathLst>
                <a:path w="173" h="381">
                  <a:moveTo>
                    <a:pt x="166" y="378"/>
                  </a:moveTo>
                  <a:lnTo>
                    <a:pt x="173" y="37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60" y="381"/>
                  </a:lnTo>
                  <a:lnTo>
                    <a:pt x="166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45" name="Freeform 65"/>
            <p:cNvSpPr>
              <a:spLocks/>
            </p:cNvSpPr>
            <p:nvPr/>
          </p:nvSpPr>
          <p:spPr bwMode="auto">
            <a:xfrm>
              <a:off x="4255" y="1603"/>
              <a:ext cx="66" cy="73"/>
            </a:xfrm>
            <a:custGeom>
              <a:avLst/>
              <a:gdLst/>
              <a:ahLst/>
              <a:cxnLst>
                <a:cxn ang="0">
                  <a:pos x="58" y="73"/>
                </a:cxn>
                <a:cxn ang="0">
                  <a:pos x="66" y="0"/>
                </a:cxn>
                <a:cxn ang="0">
                  <a:pos x="58" y="73"/>
                </a:cxn>
                <a:cxn ang="0">
                  <a:pos x="0" y="28"/>
                </a:cxn>
                <a:cxn ang="0">
                  <a:pos x="66" y="0"/>
                </a:cxn>
                <a:cxn ang="0">
                  <a:pos x="58" y="73"/>
                </a:cxn>
              </a:cxnLst>
              <a:rect l="0" t="0" r="r" b="b"/>
              <a:pathLst>
                <a:path w="66" h="73">
                  <a:moveTo>
                    <a:pt x="58" y="73"/>
                  </a:moveTo>
                  <a:lnTo>
                    <a:pt x="66" y="0"/>
                  </a:lnTo>
                  <a:lnTo>
                    <a:pt x="58" y="73"/>
                  </a:lnTo>
                  <a:lnTo>
                    <a:pt x="0" y="28"/>
                  </a:lnTo>
                  <a:lnTo>
                    <a:pt x="66" y="0"/>
                  </a:lnTo>
                  <a:lnTo>
                    <a:pt x="58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30146" name="Text Box 66"/>
            <p:cNvSpPr txBox="1">
              <a:spLocks noChangeArrowheads="1"/>
            </p:cNvSpPr>
            <p:nvPr/>
          </p:nvSpPr>
          <p:spPr bwMode="auto">
            <a:xfrm>
              <a:off x="2016" y="3413"/>
              <a:ext cx="145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/>
                <a:t>Capa de entrada</a:t>
              </a:r>
              <a:r>
                <a:rPr lang="es-ES_tradnl">
                  <a:solidFill>
                    <a:srgbClr val="00279F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430147" name="Text Box 67"/>
            <p:cNvSpPr txBox="1">
              <a:spLocks noChangeArrowheads="1"/>
            </p:cNvSpPr>
            <p:nvPr/>
          </p:nvSpPr>
          <p:spPr bwMode="auto">
            <a:xfrm>
              <a:off x="3149" y="3698"/>
              <a:ext cx="14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/>
                <a:t>Capa escondida 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sp>
          <p:nvSpPr>
            <p:cNvPr id="430148" name="Text Box 68"/>
            <p:cNvSpPr txBox="1">
              <a:spLocks noChangeArrowheads="1"/>
            </p:cNvSpPr>
            <p:nvPr/>
          </p:nvSpPr>
          <p:spPr bwMode="auto">
            <a:xfrm>
              <a:off x="4427" y="3404"/>
              <a:ext cx="1285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/>
                <a:t>Capa de salida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  <p:sp>
          <p:nvSpPr>
            <p:cNvPr id="430149" name="Text Box 69"/>
            <p:cNvSpPr txBox="1">
              <a:spLocks noChangeArrowheads="1"/>
            </p:cNvSpPr>
            <p:nvPr/>
          </p:nvSpPr>
          <p:spPr bwMode="auto">
            <a:xfrm>
              <a:off x="3216" y="764"/>
              <a:ext cx="187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lnSpc>
                  <a:spcPct val="140000"/>
                </a:lnSpc>
                <a:spcBef>
                  <a:spcPct val="50000"/>
                </a:spcBef>
                <a:buFont typeface="Monotype Sorts" pitchFamily="2" charset="2"/>
                <a:buChar char=" "/>
              </a:pPr>
              <a:r>
                <a:rPr lang="es-ES_tradnl"/>
                <a:t>Conexiones con pesos</a:t>
              </a:r>
              <a:endParaRPr lang="es-ES_tradnl">
                <a:solidFill>
                  <a:srgbClr val="00279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17-6283-4E76-935D-6AC4E9E91567}" type="slidenum">
              <a:rPr lang="es-ES_tradnl"/>
              <a:pPr/>
              <a:t>58</a:t>
            </a:fld>
            <a:endParaRPr lang="es-ES_tradnl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r>
              <a:rPr lang="es-ES_tradnl" sz="2800"/>
              <a:t>Inducción de un árbol de decisión a partir de ejemplos </a:t>
            </a:r>
            <a:endParaRPr lang="es-ES_tradnl"/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222250" y="730250"/>
          <a:ext cx="4837113" cy="3005138"/>
        </p:xfrm>
        <a:graphic>
          <a:graphicData uri="http://schemas.openxmlformats.org/presentationml/2006/ole">
            <p:oleObj spid="_x0000_s136194" name="Document" r:id="rId4" imgW="4918796" imgH="3009578" progId="Word.Documen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81600" y="1676400"/>
            <a:ext cx="2438400" cy="1143000"/>
            <a:chOff x="3264" y="1056"/>
            <a:chExt cx="1536" cy="720"/>
          </a:xfrm>
        </p:grpSpPr>
        <p:sp>
          <p:nvSpPr>
            <p:cNvPr id="436229" name="Oval 5"/>
            <p:cNvSpPr>
              <a:spLocks noChangeArrowheads="1"/>
            </p:cNvSpPr>
            <p:nvPr/>
          </p:nvSpPr>
          <p:spPr bwMode="auto">
            <a:xfrm>
              <a:off x="3264" y="1056"/>
              <a:ext cx="1536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3542" y="1226"/>
              <a:ext cx="9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C1, ..., C6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86200" y="2632075"/>
            <a:ext cx="5156200" cy="2092325"/>
            <a:chOff x="2448" y="1658"/>
            <a:chExt cx="3248" cy="1318"/>
          </a:xfrm>
        </p:grpSpPr>
        <p:sp>
          <p:nvSpPr>
            <p:cNvPr id="436232" name="Line 8"/>
            <p:cNvSpPr>
              <a:spLocks noChangeShapeType="1"/>
            </p:cNvSpPr>
            <p:nvPr/>
          </p:nvSpPr>
          <p:spPr bwMode="auto">
            <a:xfrm flipH="1">
              <a:off x="3024" y="168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3" name="Line 9"/>
            <p:cNvSpPr>
              <a:spLocks noChangeShapeType="1"/>
            </p:cNvSpPr>
            <p:nvPr/>
          </p:nvSpPr>
          <p:spPr bwMode="auto">
            <a:xfrm>
              <a:off x="4032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4" name="Line 10"/>
            <p:cNvSpPr>
              <a:spLocks noChangeShapeType="1"/>
            </p:cNvSpPr>
            <p:nvPr/>
          </p:nvSpPr>
          <p:spPr bwMode="auto">
            <a:xfrm>
              <a:off x="4560" y="1680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5" name="Oval 11"/>
            <p:cNvSpPr>
              <a:spLocks noChangeArrowheads="1"/>
            </p:cNvSpPr>
            <p:nvPr/>
          </p:nvSpPr>
          <p:spPr bwMode="auto">
            <a:xfrm>
              <a:off x="4848" y="2016"/>
              <a:ext cx="768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6" name="Oval 12"/>
            <p:cNvSpPr>
              <a:spLocks noChangeArrowheads="1"/>
            </p:cNvSpPr>
            <p:nvPr/>
          </p:nvSpPr>
          <p:spPr bwMode="auto">
            <a:xfrm>
              <a:off x="3648" y="1968"/>
              <a:ext cx="768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7" name="Oval 13"/>
            <p:cNvSpPr>
              <a:spLocks noChangeArrowheads="1"/>
            </p:cNvSpPr>
            <p:nvPr/>
          </p:nvSpPr>
          <p:spPr bwMode="auto">
            <a:xfrm>
              <a:off x="2448" y="2208"/>
              <a:ext cx="768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2486" y="2256"/>
              <a:ext cx="7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C2, C4, </a:t>
              </a:r>
              <a:br>
                <a:rPr lang="es-ES_tradnl"/>
              </a:br>
              <a:r>
                <a:rPr lang="es-ES_tradnl"/>
                <a:t>C6 </a:t>
              </a:r>
            </a:p>
          </p:txBody>
        </p:sp>
        <p:sp>
          <p:nvSpPr>
            <p:cNvPr id="436239" name="Text Box 15"/>
            <p:cNvSpPr txBox="1">
              <a:spLocks noChangeArrowheads="1"/>
            </p:cNvSpPr>
            <p:nvPr/>
          </p:nvSpPr>
          <p:spPr bwMode="auto">
            <a:xfrm>
              <a:off x="3782" y="2138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C1</a:t>
              </a:r>
            </a:p>
          </p:txBody>
        </p:sp>
        <p:sp>
          <p:nvSpPr>
            <p:cNvPr id="436240" name="Text Box 16"/>
            <p:cNvSpPr txBox="1">
              <a:spLocks noChangeArrowheads="1"/>
            </p:cNvSpPr>
            <p:nvPr/>
          </p:nvSpPr>
          <p:spPr bwMode="auto">
            <a:xfrm>
              <a:off x="4934" y="2186"/>
              <a:ext cx="7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C3, C5 </a:t>
              </a:r>
            </a:p>
          </p:txBody>
        </p:sp>
        <p:sp>
          <p:nvSpPr>
            <p:cNvPr id="436241" name="Text Box 17"/>
            <p:cNvSpPr txBox="1">
              <a:spLocks noChangeArrowheads="1"/>
            </p:cNvSpPr>
            <p:nvPr/>
          </p:nvSpPr>
          <p:spPr bwMode="auto">
            <a:xfrm>
              <a:off x="3686" y="261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u="sng"/>
                <a:t>Fuga = sí</a:t>
              </a:r>
              <a:endParaRPr lang="es-ES_tradnl"/>
            </a:p>
          </p:txBody>
        </p:sp>
        <p:sp>
          <p:nvSpPr>
            <p:cNvPr id="436242" name="Text Box 18"/>
            <p:cNvSpPr txBox="1">
              <a:spLocks noChangeArrowheads="1"/>
            </p:cNvSpPr>
            <p:nvPr/>
          </p:nvSpPr>
          <p:spPr bwMode="auto">
            <a:xfrm>
              <a:off x="4800" y="2688"/>
              <a:ext cx="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u="sng"/>
                <a:t>Fuga = no</a:t>
              </a:r>
              <a:endParaRPr lang="es-ES_tradnl"/>
            </a:p>
          </p:txBody>
        </p:sp>
        <p:sp>
          <p:nvSpPr>
            <p:cNvPr id="436243" name="Text Box 19"/>
            <p:cNvSpPr txBox="1">
              <a:spLocks noChangeArrowheads="1"/>
            </p:cNvSpPr>
            <p:nvPr/>
          </p:nvSpPr>
          <p:spPr bwMode="auto">
            <a:xfrm>
              <a:off x="2784" y="1776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E=a</a:t>
              </a:r>
            </a:p>
          </p:txBody>
        </p:sp>
        <p:sp>
          <p:nvSpPr>
            <p:cNvPr id="436244" name="Text Box 20"/>
            <p:cNvSpPr txBox="1">
              <a:spLocks noChangeArrowheads="1"/>
            </p:cNvSpPr>
            <p:nvPr/>
          </p:nvSpPr>
          <p:spPr bwMode="auto">
            <a:xfrm>
              <a:off x="3600" y="1728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E=m</a:t>
              </a:r>
            </a:p>
          </p:txBody>
        </p:sp>
        <p:sp>
          <p:nvSpPr>
            <p:cNvPr id="436245" name="Text Box 21"/>
            <p:cNvSpPr txBox="1">
              <a:spLocks noChangeArrowheads="1"/>
            </p:cNvSpPr>
            <p:nvPr/>
          </p:nvSpPr>
          <p:spPr bwMode="auto">
            <a:xfrm>
              <a:off x="4816" y="1658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E=b</a:t>
              </a:r>
            </a:p>
          </p:txBody>
        </p:sp>
      </p:grpSp>
      <p:sp>
        <p:nvSpPr>
          <p:cNvPr id="436246" name="Text Box 22"/>
          <p:cNvSpPr txBox="1">
            <a:spLocks noChangeArrowheads="1"/>
          </p:cNvSpPr>
          <p:nvPr/>
        </p:nvSpPr>
        <p:spPr bwMode="auto">
          <a:xfrm>
            <a:off x="388938" y="3505200"/>
            <a:ext cx="32686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Reglas a partir del árbol: </a:t>
            </a:r>
          </a:p>
          <a:p>
            <a:r>
              <a:rPr lang="es-ES_tradnl"/>
              <a:t>Si E = a y R = a</a:t>
            </a:r>
          </a:p>
          <a:p>
            <a:r>
              <a:rPr lang="es-ES_tradnl"/>
              <a:t>Fuga = sí</a:t>
            </a:r>
          </a:p>
          <a:p>
            <a:r>
              <a:rPr lang="es-ES_tradnl"/>
              <a:t>Si E = a y R = b</a:t>
            </a:r>
          </a:p>
          <a:p>
            <a:r>
              <a:rPr lang="es-ES_tradnl"/>
              <a:t>Fuga = no </a:t>
            </a:r>
          </a:p>
          <a:p>
            <a:r>
              <a:rPr lang="es-ES_tradnl"/>
              <a:t>... 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57400" y="4343400"/>
            <a:ext cx="5105400" cy="2286000"/>
            <a:chOff x="1296" y="2736"/>
            <a:chExt cx="3216" cy="1440"/>
          </a:xfrm>
        </p:grpSpPr>
        <p:sp>
          <p:nvSpPr>
            <p:cNvPr id="436248" name="Text Box 24"/>
            <p:cNvSpPr txBox="1">
              <a:spLocks noChangeArrowheads="1"/>
            </p:cNvSpPr>
            <p:nvPr/>
          </p:nvSpPr>
          <p:spPr bwMode="auto">
            <a:xfrm>
              <a:off x="1814" y="3338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C2</a:t>
              </a: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296" y="2736"/>
              <a:ext cx="3216" cy="1440"/>
              <a:chOff x="1296" y="2736"/>
              <a:chExt cx="3216" cy="1440"/>
            </a:xfrm>
          </p:grpSpPr>
          <p:sp>
            <p:nvSpPr>
              <p:cNvPr id="436250" name="Oval 26"/>
              <p:cNvSpPr>
                <a:spLocks noChangeArrowheads="1"/>
              </p:cNvSpPr>
              <p:nvPr/>
            </p:nvSpPr>
            <p:spPr bwMode="auto">
              <a:xfrm>
                <a:off x="3216" y="3216"/>
                <a:ext cx="768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36251" name="Oval 27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768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36252" name="Oval 28"/>
              <p:cNvSpPr>
                <a:spLocks noChangeArrowheads="1"/>
              </p:cNvSpPr>
              <p:nvPr/>
            </p:nvSpPr>
            <p:spPr bwMode="auto">
              <a:xfrm>
                <a:off x="1680" y="3168"/>
                <a:ext cx="768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36253" name="Line 29"/>
              <p:cNvSpPr>
                <a:spLocks noChangeShapeType="1"/>
              </p:cNvSpPr>
              <p:nvPr/>
            </p:nvSpPr>
            <p:spPr bwMode="auto">
              <a:xfrm flipH="1">
                <a:off x="2208" y="2784"/>
                <a:ext cx="3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36254" name="Line 30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36255" name="Line 31"/>
              <p:cNvSpPr>
                <a:spLocks noChangeShapeType="1"/>
              </p:cNvSpPr>
              <p:nvPr/>
            </p:nvSpPr>
            <p:spPr bwMode="auto">
              <a:xfrm>
                <a:off x="3024" y="2832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36256" name="Text Box 32"/>
              <p:cNvSpPr txBox="1">
                <a:spLocks noChangeArrowheads="1"/>
              </p:cNvSpPr>
              <p:nvPr/>
            </p:nvSpPr>
            <p:spPr bwMode="auto">
              <a:xfrm>
                <a:off x="1296" y="3888"/>
                <a:ext cx="8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u="sng"/>
                  <a:t>Fuga = sí</a:t>
                </a:r>
                <a:endParaRPr lang="es-ES_tradnl"/>
              </a:p>
            </p:txBody>
          </p:sp>
          <p:sp>
            <p:nvSpPr>
              <p:cNvPr id="436257" name="Text Box 33"/>
              <p:cNvSpPr txBox="1">
                <a:spLocks noChangeArrowheads="1"/>
              </p:cNvSpPr>
              <p:nvPr/>
            </p:nvSpPr>
            <p:spPr bwMode="auto">
              <a:xfrm>
                <a:off x="2448" y="3888"/>
                <a:ext cx="8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u="sng"/>
                  <a:t>Fuga = sí</a:t>
                </a:r>
                <a:endParaRPr lang="es-ES_tradnl"/>
              </a:p>
            </p:txBody>
          </p:sp>
          <p:sp>
            <p:nvSpPr>
              <p:cNvPr id="436258" name="Text Box 34"/>
              <p:cNvSpPr txBox="1">
                <a:spLocks noChangeArrowheads="1"/>
              </p:cNvSpPr>
              <p:nvPr/>
            </p:nvSpPr>
            <p:spPr bwMode="auto">
              <a:xfrm>
                <a:off x="3568" y="3888"/>
                <a:ext cx="9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u="sng"/>
                  <a:t>Fuga = no </a:t>
                </a:r>
                <a:endParaRPr lang="es-ES_tradnl"/>
              </a:p>
            </p:txBody>
          </p:sp>
          <p:sp>
            <p:nvSpPr>
              <p:cNvPr id="436259" name="Text Box 35"/>
              <p:cNvSpPr txBox="1">
                <a:spLocks noChangeArrowheads="1"/>
              </p:cNvSpPr>
              <p:nvPr/>
            </p:nvSpPr>
            <p:spPr bwMode="auto">
              <a:xfrm>
                <a:off x="2625" y="3360"/>
                <a:ext cx="3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C4</a:t>
                </a:r>
              </a:p>
            </p:txBody>
          </p:sp>
          <p:sp>
            <p:nvSpPr>
              <p:cNvPr id="436260" name="Text Box 36"/>
              <p:cNvSpPr txBox="1">
                <a:spLocks noChangeArrowheads="1"/>
              </p:cNvSpPr>
              <p:nvPr/>
            </p:nvSpPr>
            <p:spPr bwMode="auto">
              <a:xfrm>
                <a:off x="3441" y="3360"/>
                <a:ext cx="3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C6</a:t>
                </a:r>
              </a:p>
            </p:txBody>
          </p:sp>
          <p:sp>
            <p:nvSpPr>
              <p:cNvPr id="436261" name="Text Box 37"/>
              <p:cNvSpPr txBox="1">
                <a:spLocks noChangeArrowheads="1"/>
              </p:cNvSpPr>
              <p:nvPr/>
            </p:nvSpPr>
            <p:spPr bwMode="auto">
              <a:xfrm>
                <a:off x="1893" y="2736"/>
                <a:ext cx="4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R=a</a:t>
                </a:r>
              </a:p>
            </p:txBody>
          </p:sp>
          <p:sp>
            <p:nvSpPr>
              <p:cNvPr id="436262" name="Text Box 38"/>
              <p:cNvSpPr txBox="1">
                <a:spLocks noChangeArrowheads="1"/>
              </p:cNvSpPr>
              <p:nvPr/>
            </p:nvSpPr>
            <p:spPr bwMode="auto">
              <a:xfrm>
                <a:off x="3141" y="2832"/>
                <a:ext cx="4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R=b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autoUpdateAnimBg="0"/>
      <p:bldP spid="43624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A2C1-1304-4AEC-A3C4-4A908BAE6457}" type="slidenum">
              <a:rPr lang="es-ES_tradnl"/>
              <a:pPr/>
              <a:t>59</a:t>
            </a:fld>
            <a:endParaRPr lang="es-ES_tradnl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/>
          <a:lstStyle/>
          <a:p>
            <a:r>
              <a:rPr lang="es-ES_tradnl" sz="2800"/>
              <a:t>Inducción de un árbol de decisión a partir de  ejemplos </a:t>
            </a:r>
            <a:endParaRPr lang="es-ES_tradnl"/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-36512" y="685800"/>
            <a:ext cx="9927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u="sng" dirty="0"/>
              <a:t>Algoritmos</a:t>
            </a:r>
            <a:r>
              <a:rPr lang="es-ES_tradnl" sz="2400" dirty="0"/>
              <a:t>: ID3, C4.5 (</a:t>
            </a:r>
            <a:r>
              <a:rPr lang="es-ES_tradnl" sz="2400" dirty="0" err="1"/>
              <a:t>Quinlan</a:t>
            </a:r>
            <a:r>
              <a:rPr lang="es-ES_tradnl" sz="2400" dirty="0"/>
              <a:t>); CART (</a:t>
            </a:r>
            <a:r>
              <a:rPr lang="es-ES_tradnl" sz="2400" dirty="0" err="1"/>
              <a:t>Breiman</a:t>
            </a:r>
            <a:r>
              <a:rPr lang="es-ES_tradnl" sz="2400" dirty="0"/>
              <a:t> et al.) </a:t>
            </a:r>
          </a:p>
          <a:p>
            <a:endParaRPr lang="es-ES_tradnl" sz="2400" dirty="0"/>
          </a:p>
          <a:p>
            <a:r>
              <a:rPr lang="es-ES_tradnl" sz="2400" u="sng" dirty="0"/>
              <a:t>Construcción del árbol</a:t>
            </a:r>
            <a:r>
              <a:rPr lang="es-ES_tradnl" sz="2400" dirty="0"/>
              <a:t>: </a:t>
            </a:r>
          </a:p>
          <a:p>
            <a:r>
              <a:rPr lang="es-ES_tradnl" sz="2400" dirty="0"/>
              <a:t>criterio de detención, criterio para seleccionar </a:t>
            </a:r>
            <a:r>
              <a:rPr lang="es-ES_tradnl" sz="2400" dirty="0" smtClean="0"/>
              <a:t>atributo </a:t>
            </a:r>
            <a:r>
              <a:rPr lang="es-ES_tradnl" sz="2400" dirty="0"/>
              <a:t>discriminante </a:t>
            </a:r>
          </a:p>
          <a:p>
            <a:endParaRPr lang="es-ES_tradnl" sz="2400" dirty="0"/>
          </a:p>
          <a:p>
            <a:r>
              <a:rPr lang="es-ES_tradnl" sz="2400" u="sng" dirty="0"/>
              <a:t>Idea básica de ID3</a:t>
            </a:r>
            <a:r>
              <a:rPr lang="es-ES_tradnl" sz="2400" dirty="0"/>
              <a:t>: (ejemplos tienen 2 clases: positivo, negativo) </a:t>
            </a:r>
          </a:p>
          <a:p>
            <a:endParaRPr lang="de-DE" sz="2400" dirty="0"/>
          </a:p>
          <a:p>
            <a:r>
              <a:rPr lang="de-DE" sz="2400" u="sng" dirty="0"/>
              <a:t>Criterio de detención: </a:t>
            </a:r>
            <a:r>
              <a:rPr lang="de-DE" sz="2400" dirty="0"/>
              <a:t>Detiene la construcción del árbol si cada </a:t>
            </a:r>
          </a:p>
          <a:p>
            <a:r>
              <a:rPr lang="de-DE" sz="2400" dirty="0"/>
              <a:t>hoja del árbol tiene solamente ejemplos de una clase (pos. o neg.) </a:t>
            </a:r>
          </a:p>
          <a:p>
            <a:endParaRPr lang="de-DE" sz="2400" dirty="0"/>
          </a:p>
          <a:p>
            <a:r>
              <a:rPr lang="de-DE" sz="2400" dirty="0"/>
              <a:t>E</a:t>
            </a:r>
            <a:r>
              <a:rPr lang="de-DE" sz="2400" baseline="-25000" dirty="0"/>
              <a:t>2</a:t>
            </a:r>
            <a:r>
              <a:rPr lang="de-DE" sz="2400" dirty="0"/>
              <a:t>(K) = - p</a:t>
            </a:r>
            <a:r>
              <a:rPr lang="de-DE" sz="2400" baseline="30000" dirty="0"/>
              <a:t>+</a:t>
            </a:r>
            <a:r>
              <a:rPr lang="de-DE" sz="2400" dirty="0"/>
              <a:t> * log</a:t>
            </a:r>
            <a:r>
              <a:rPr lang="de-DE" sz="2400" baseline="-25000" dirty="0"/>
              <a:t>2</a:t>
            </a:r>
            <a:r>
              <a:rPr lang="de-DE" sz="2400" dirty="0"/>
              <a:t>p</a:t>
            </a:r>
            <a:r>
              <a:rPr lang="de-DE" sz="2400" baseline="30000" dirty="0"/>
              <a:t>+</a:t>
            </a:r>
            <a:r>
              <a:rPr lang="de-DE" sz="2400" dirty="0"/>
              <a:t> - p</a:t>
            </a:r>
            <a:r>
              <a:rPr lang="de-DE" sz="2400" baseline="30000" dirty="0"/>
              <a:t>-</a:t>
            </a:r>
            <a:r>
              <a:rPr lang="de-DE" sz="2400" dirty="0"/>
              <a:t> * log</a:t>
            </a:r>
            <a:r>
              <a:rPr lang="de-DE" sz="2400" baseline="-25000" dirty="0"/>
              <a:t>2</a:t>
            </a:r>
            <a:r>
              <a:rPr lang="de-DE" sz="2400" dirty="0"/>
              <a:t>p</a:t>
            </a:r>
            <a:r>
              <a:rPr lang="de-DE" sz="2400" baseline="30000" dirty="0"/>
              <a:t>-</a:t>
            </a:r>
            <a:r>
              <a:rPr lang="de-DE" sz="2400" dirty="0"/>
              <a:t> (Entropía de un nodo) </a:t>
            </a:r>
            <a:endParaRPr lang="es-ES_tradnl" sz="2400" dirty="0"/>
          </a:p>
          <a:p>
            <a:r>
              <a:rPr lang="de-DE" sz="2400" dirty="0"/>
              <a:t>K: 	Nodo considerado </a:t>
            </a:r>
          </a:p>
          <a:p>
            <a:r>
              <a:rPr lang="de-DE" sz="2400" dirty="0"/>
              <a:t>p</a:t>
            </a:r>
            <a:r>
              <a:rPr lang="de-DE" sz="2400" baseline="30000" dirty="0"/>
              <a:t>+</a:t>
            </a:r>
            <a:r>
              <a:rPr lang="de-DE" sz="2400" dirty="0"/>
              <a:t> / p</a:t>
            </a:r>
            <a:r>
              <a:rPr lang="de-DE" sz="2400" baseline="30000" dirty="0"/>
              <a:t>- 	</a:t>
            </a:r>
            <a:r>
              <a:rPr lang="de-DE" sz="2400" dirty="0"/>
              <a:t>frecuencia relativa de ejemplos positivos/negativos en nodo K </a:t>
            </a:r>
          </a:p>
          <a:p>
            <a:r>
              <a:rPr lang="de-DE" sz="2400" dirty="0"/>
              <a:t>p</a:t>
            </a:r>
            <a:r>
              <a:rPr lang="de-DE" sz="2400" baseline="30000" dirty="0"/>
              <a:t>+</a:t>
            </a:r>
            <a:r>
              <a:rPr lang="de-DE" sz="2400" dirty="0"/>
              <a:t> + p</a:t>
            </a:r>
            <a:r>
              <a:rPr lang="de-DE" sz="2400" baseline="30000" dirty="0"/>
              <a:t>-</a:t>
            </a:r>
            <a:r>
              <a:rPr lang="de-DE" sz="2400" dirty="0"/>
              <a:t> = 1; 0*log</a:t>
            </a:r>
            <a:r>
              <a:rPr lang="de-DE" sz="2400" baseline="-25000" dirty="0"/>
              <a:t>2</a:t>
            </a:r>
            <a:r>
              <a:rPr lang="de-DE" sz="2400" dirty="0"/>
              <a:t>0 := 0</a:t>
            </a:r>
          </a:p>
          <a:p>
            <a:r>
              <a:rPr lang="de-DE" sz="2400" dirty="0"/>
              <a:t>E</a:t>
            </a:r>
            <a:r>
              <a:rPr lang="de-DE" sz="2400" baseline="-25000" dirty="0"/>
              <a:t>2</a:t>
            </a:r>
            <a:r>
              <a:rPr lang="de-DE" sz="2400" dirty="0"/>
              <a:t>(K) </a:t>
            </a:r>
            <a:r>
              <a:rPr lang="de-DE" sz="2400" dirty="0">
                <a:sym typeface="Symbol" pitchFamily="18" charset="2"/>
              </a:rPr>
              <a:t></a:t>
            </a:r>
            <a:r>
              <a:rPr lang="de-DE" sz="2400" dirty="0"/>
              <a:t> 0 	E</a:t>
            </a:r>
            <a:r>
              <a:rPr lang="de-DE" sz="2400" baseline="-25000" dirty="0"/>
              <a:t>2</a:t>
            </a:r>
            <a:r>
              <a:rPr lang="de-DE" sz="2400" dirty="0"/>
              <a:t>(K) = 0 </a:t>
            </a:r>
            <a:r>
              <a:rPr lang="de-DE" sz="2400" dirty="0">
                <a:sym typeface="Symbol" pitchFamily="18" charset="2"/>
              </a:rPr>
              <a:t></a:t>
            </a:r>
            <a:r>
              <a:rPr lang="de-DE" sz="2400" dirty="0"/>
              <a:t> p</a:t>
            </a:r>
            <a:r>
              <a:rPr lang="de-DE" sz="2400" baseline="30000" dirty="0"/>
              <a:t>+</a:t>
            </a:r>
            <a:r>
              <a:rPr lang="de-DE" sz="2400" dirty="0"/>
              <a:t> = 0 o p</a:t>
            </a:r>
            <a:r>
              <a:rPr lang="de-DE" sz="2400" baseline="30000" dirty="0"/>
              <a:t>-</a:t>
            </a:r>
            <a:r>
              <a:rPr lang="de-DE" sz="2400" dirty="0"/>
              <a:t> = 0.</a:t>
            </a:r>
          </a:p>
          <a:p>
            <a:pPr>
              <a:buFont typeface="Symbol" pitchFamily="18" charset="2"/>
              <a:buNone/>
            </a:pPr>
            <a:r>
              <a:rPr lang="de-DE" sz="2400" dirty="0"/>
              <a:t>Entropía de K es máximo </a:t>
            </a:r>
            <a:r>
              <a:rPr lang="de-DE" sz="2400" dirty="0">
                <a:sym typeface="Symbol" pitchFamily="18" charset="2"/>
              </a:rPr>
              <a:t></a:t>
            </a:r>
            <a:r>
              <a:rPr lang="de-DE" sz="2400" dirty="0"/>
              <a:t> p</a:t>
            </a:r>
            <a:r>
              <a:rPr lang="de-DE" sz="2400" baseline="30000" dirty="0"/>
              <a:t>+</a:t>
            </a:r>
            <a:r>
              <a:rPr lang="de-DE" sz="2400" dirty="0"/>
              <a:t> = p</a:t>
            </a:r>
            <a:r>
              <a:rPr lang="de-DE" sz="2400" baseline="30000" dirty="0"/>
              <a:t>-</a:t>
            </a:r>
            <a:r>
              <a:rPr lang="de-DE" sz="24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Volumen</a:t>
            </a:r>
            <a:endParaRPr lang="es-CL" smtClean="0"/>
          </a:p>
        </p:txBody>
      </p:sp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6588125" y="188913"/>
            <a:ext cx="2376488" cy="1944687"/>
            <a:chOff x="6444208" y="260648"/>
            <a:chExt cx="2376264" cy="1944216"/>
          </a:xfrm>
        </p:grpSpPr>
        <p:sp>
          <p:nvSpPr>
            <p:cNvPr id="5" name="4 Elipse"/>
            <p:cNvSpPr/>
            <p:nvPr/>
          </p:nvSpPr>
          <p:spPr>
            <a:xfrm>
              <a:off x="6444208" y="260648"/>
              <a:ext cx="1309565" cy="120303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7510907" y="260648"/>
              <a:ext cx="1309565" cy="12030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6961684" y="1001830"/>
              <a:ext cx="1311151" cy="120303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4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341438"/>
            <a:ext cx="496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95288" y="1844824"/>
            <a:ext cx="8548687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>
                <a:latin typeface="Calibri" pitchFamily="34" charset="0"/>
              </a:rPr>
              <a:t>Grandes volúmenes de datos </a:t>
            </a:r>
          </a:p>
          <a:p>
            <a:pPr>
              <a:buFont typeface="Arial" pitchFamily="34" charset="0"/>
              <a:buChar char="•"/>
            </a:pPr>
            <a:endParaRPr lang="es-ES" sz="32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3200" dirty="0">
                <a:latin typeface="Calibri" pitchFamily="34" charset="0"/>
              </a:rPr>
              <a:t>Muchos objetos (ejemplo: Clientes, …). </a:t>
            </a:r>
          </a:p>
          <a:p>
            <a:pPr lvl="1">
              <a:buFont typeface="Arial" pitchFamily="34" charset="0"/>
              <a:buChar char="•"/>
            </a:pPr>
            <a:endParaRPr lang="es-ES" sz="32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3200" dirty="0">
                <a:latin typeface="Calibri" pitchFamily="34" charset="0"/>
              </a:rPr>
              <a:t>Muchos atributos (ejemplo: Edad, Ingreso, …). </a:t>
            </a:r>
          </a:p>
          <a:p>
            <a:pPr lvl="1">
              <a:buFont typeface="Arial" pitchFamily="34" charset="0"/>
              <a:buChar char="•"/>
            </a:pPr>
            <a:endParaRPr lang="es-ES" sz="32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32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alibri" pitchFamily="34" charset="0"/>
              </a:rPr>
              <a:t>Datos no balanceados </a:t>
            </a:r>
            <a:endParaRPr 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7AC0-9CE9-4FF6-8516-36903B92E88B}" type="slidenum">
              <a:rPr lang="es-ES_tradnl"/>
              <a:pPr/>
              <a:t>60</a:t>
            </a:fld>
            <a:endParaRPr lang="es-ES_tradnl"/>
          </a:p>
        </p:txBody>
      </p:sp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457200" y="1524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2800" dirty="0">
                <a:solidFill>
                  <a:schemeClr val="tx2"/>
                </a:solidFill>
              </a:rPr>
              <a:t>Inducción de un árbol de decisión a partir de ejemplos </a:t>
            </a:r>
            <a:endParaRPr lang="es-ES_tradnl" sz="4400" dirty="0">
              <a:solidFill>
                <a:schemeClr val="tx2"/>
              </a:solidFill>
            </a:endParaRP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-36512" y="879475"/>
            <a:ext cx="941155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/>
              <a:t>Para cada atributo calcula: </a:t>
            </a:r>
          </a:p>
          <a:p>
            <a:endParaRPr lang="de-DE" sz="2400" dirty="0"/>
          </a:p>
          <a:p>
            <a:r>
              <a:rPr lang="de-DE" sz="2400" dirty="0"/>
              <a:t>MI := 				(Medida de Información) </a:t>
            </a:r>
          </a:p>
          <a:p>
            <a:endParaRPr lang="de-DE" sz="2400" dirty="0"/>
          </a:p>
          <a:p>
            <a:r>
              <a:rPr lang="de-DE" sz="2400" dirty="0"/>
              <a:t>m: Número de valores del atributo considerado</a:t>
            </a:r>
          </a:p>
          <a:p>
            <a:endParaRPr lang="de-DE" sz="2400" dirty="0"/>
          </a:p>
          <a:p>
            <a:r>
              <a:rPr lang="de-DE" sz="2400" dirty="0"/>
              <a:t>p</a:t>
            </a:r>
            <a:r>
              <a:rPr lang="de-DE" sz="2400" baseline="-25000" dirty="0"/>
              <a:t>i</a:t>
            </a:r>
            <a:r>
              <a:rPr lang="de-DE" sz="2400" dirty="0"/>
              <a:t>: Probabilidad que </a:t>
            </a:r>
            <a:r>
              <a:rPr lang="de-DE" sz="2400" dirty="0" smtClean="0"/>
              <a:t>ejemplo </a:t>
            </a:r>
            <a:r>
              <a:rPr lang="de-DE" sz="2400" dirty="0"/>
              <a:t>tiene el valor i del atributo considerado</a:t>
            </a:r>
          </a:p>
          <a:p>
            <a:r>
              <a:rPr lang="de-DE" sz="2400" dirty="0"/>
              <a:t>(frecuencia relativa del valor i en el nodo considerado) </a:t>
            </a:r>
          </a:p>
          <a:p>
            <a:endParaRPr lang="de-DE" sz="2400" dirty="0"/>
          </a:p>
          <a:p>
            <a:r>
              <a:rPr lang="de-DE" sz="2400" dirty="0"/>
              <a:t>K</a:t>
            </a:r>
            <a:r>
              <a:rPr lang="de-DE" sz="2400" baseline="-25000" dirty="0"/>
              <a:t>i</a:t>
            </a:r>
            <a:r>
              <a:rPr lang="de-DE" sz="2400" dirty="0"/>
              <a:t>: nodo i sucediendo al nodo K (i=1, ..., m) </a:t>
            </a:r>
          </a:p>
          <a:p>
            <a:endParaRPr lang="de-DE" sz="2400" dirty="0"/>
          </a:p>
          <a:p>
            <a:r>
              <a:rPr lang="de-DE" sz="2400" dirty="0"/>
              <a:t>E</a:t>
            </a:r>
            <a:r>
              <a:rPr lang="de-DE" sz="2400" baseline="-25000" dirty="0"/>
              <a:t>2</a:t>
            </a:r>
            <a:r>
              <a:rPr lang="de-DE" sz="2400" dirty="0"/>
              <a:t>(K</a:t>
            </a:r>
            <a:r>
              <a:rPr lang="de-DE" sz="2400" baseline="-25000" dirty="0"/>
              <a:t>i</a:t>
            </a:r>
            <a:r>
              <a:rPr lang="de-DE" sz="2400" dirty="0"/>
              <a:t>): Entropía del nodo K</a:t>
            </a:r>
            <a:r>
              <a:rPr lang="de-DE" sz="2400" baseline="-25000" dirty="0"/>
              <a:t>i</a:t>
            </a:r>
            <a:r>
              <a:rPr lang="de-DE" sz="2400" dirty="0"/>
              <a:t> (i=1, ..., m) </a:t>
            </a:r>
          </a:p>
          <a:p>
            <a:endParaRPr lang="es-ES_tradnl" sz="2400" dirty="0"/>
          </a:p>
          <a:p>
            <a:r>
              <a:rPr lang="es-ES_tradnl" sz="2400" u="sng" dirty="0"/>
              <a:t>Criterio para seleccionar un atributo discriminante</a:t>
            </a:r>
            <a:r>
              <a:rPr lang="es-ES_tradnl" sz="2400" dirty="0"/>
              <a:t>: </a:t>
            </a:r>
          </a:p>
          <a:p>
            <a:r>
              <a:rPr lang="es-ES_tradnl" sz="2400" dirty="0"/>
              <a:t>Selecciona el atributo con mínimo valor MI ! </a:t>
            </a:r>
          </a:p>
        </p:txBody>
      </p:sp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1524000" y="1371600"/>
          <a:ext cx="1573213" cy="914400"/>
        </p:xfrm>
        <a:graphic>
          <a:graphicData uri="http://schemas.openxmlformats.org/presentationml/2006/ole">
            <p:oleObj spid="_x0000_s137218" name="Ecuación" r:id="rId4" imgW="8632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ES_tradnl" dirty="0" smtClean="0">
                <a:cs typeface="Arial" pitchFamily="34" charset="0"/>
              </a:rPr>
              <a:t>Regresión Logística (1/2) </a:t>
            </a:r>
            <a:endParaRPr lang="es-ES_tradnl" dirty="0" smtClean="0"/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251520" y="764704"/>
            <a:ext cx="7783513" cy="20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1862822"/>
            <a:ext cx="80073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Y</a:t>
            </a:r>
            <a:r>
              <a:rPr lang="es-ES" sz="1600" dirty="0" err="1" smtClean="0"/>
              <a:t>i</a:t>
            </a:r>
            <a:r>
              <a:rPr lang="es-ES" dirty="0" smtClean="0"/>
              <a:t> = Número de “éxitos” de un experimento con n</a:t>
            </a:r>
            <a:r>
              <a:rPr lang="es-ES" sz="1600" dirty="0" smtClean="0"/>
              <a:t>i</a:t>
            </a:r>
            <a:r>
              <a:rPr lang="es-ES" dirty="0" smtClean="0"/>
              <a:t> repeticiones (n</a:t>
            </a:r>
            <a:r>
              <a:rPr lang="es-ES" sz="1600" dirty="0" smtClean="0"/>
              <a:t>i</a:t>
            </a:r>
            <a:r>
              <a:rPr lang="es-ES" dirty="0" smtClean="0"/>
              <a:t> conocido) </a:t>
            </a:r>
          </a:p>
          <a:p>
            <a:r>
              <a:rPr lang="es-ES" dirty="0" smtClean="0"/>
              <a:t>donde la probabilidad de éxito es p</a:t>
            </a:r>
            <a:r>
              <a:rPr lang="es-ES" sz="1600" dirty="0" smtClean="0"/>
              <a:t>i</a:t>
            </a:r>
            <a:r>
              <a:rPr lang="es-ES" dirty="0" smtClean="0"/>
              <a:t> (p</a:t>
            </a:r>
            <a:r>
              <a:rPr lang="es-ES" sz="1600" dirty="0" smtClean="0"/>
              <a:t>i</a:t>
            </a:r>
            <a:r>
              <a:rPr lang="es-ES" dirty="0" smtClean="0"/>
              <a:t> no conocido).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Y</a:t>
            </a:r>
            <a:r>
              <a:rPr lang="es-ES" sz="1600" dirty="0" err="1" smtClean="0"/>
              <a:t>i</a:t>
            </a:r>
            <a:r>
              <a:rPr lang="es-ES" dirty="0" smtClean="0"/>
              <a:t> ~ B(n</a:t>
            </a:r>
            <a:r>
              <a:rPr lang="es-ES" sz="1600" dirty="0" smtClean="0"/>
              <a:t>i</a:t>
            </a:r>
            <a:r>
              <a:rPr lang="es-ES" dirty="0" smtClean="0"/>
              <a:t>, p</a:t>
            </a:r>
            <a:r>
              <a:rPr lang="es-ES" sz="1600" dirty="0" smtClean="0"/>
              <a:t>i</a:t>
            </a:r>
            <a:r>
              <a:rPr lang="es-ES" dirty="0" smtClean="0"/>
              <a:t>), i = 1, …, N 		: Distribución </a:t>
            </a:r>
            <a:r>
              <a:rPr lang="es-ES" dirty="0" err="1" smtClean="0"/>
              <a:t>Binominal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Supuesto: p</a:t>
            </a:r>
            <a:r>
              <a:rPr lang="es-ES" sz="1600" dirty="0" smtClean="0"/>
              <a:t>i</a:t>
            </a:r>
            <a:r>
              <a:rPr lang="es-ES" dirty="0" smtClean="0"/>
              <a:t> depende del vector de atributos (X</a:t>
            </a:r>
            <a:r>
              <a:rPr lang="es-ES" sz="1600" dirty="0" smtClean="0"/>
              <a:t>i</a:t>
            </a:r>
            <a:r>
              <a:rPr lang="es-ES" dirty="0" smtClean="0"/>
              <a:t>) del objeto i. 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CL" dirty="0"/>
          </a:p>
        </p:txBody>
      </p:sp>
      <p:pic>
        <p:nvPicPr>
          <p:cNvPr id="59401" name="Picture 9" descr="p_i = \operatorname{E}\left(\left.\frac{Y_i}{n_{i}}\right|X_i \right).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956" y="4824958"/>
            <a:ext cx="2308132" cy="76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ES_tradnl" smtClean="0">
                <a:cs typeface="Arial" pitchFamily="34" charset="0"/>
              </a:rPr>
              <a:t>Regresión Logística</a:t>
            </a:r>
            <a:endParaRPr lang="es-ES_tradnl" smtClean="0"/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251520" y="764704"/>
            <a:ext cx="7783513" cy="57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/>
              <a:t>Método de clasificación (m clases) </a:t>
            </a: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/>
              <a:t>p = probabilidad de pertenecer a la clase 1 (m=2) </a:t>
            </a: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 smtClean="0"/>
              <a:t>p </a:t>
            </a:r>
            <a:r>
              <a:rPr lang="es-ES_tradnl" dirty="0"/>
              <a:t>= </a:t>
            </a:r>
            <a:r>
              <a:rPr lang="el-GR" dirty="0"/>
              <a:t>β</a:t>
            </a:r>
            <a:r>
              <a:rPr lang="es-ES" baseline="-25000" dirty="0"/>
              <a:t>0</a:t>
            </a:r>
            <a:r>
              <a:rPr lang="es-ES" dirty="0"/>
              <a:t> + </a:t>
            </a:r>
            <a:r>
              <a:rPr lang="el-GR" dirty="0"/>
              <a:t>β</a:t>
            </a:r>
            <a:r>
              <a:rPr lang="es-ES" baseline="-25000" dirty="0"/>
              <a:t>1</a:t>
            </a:r>
            <a:r>
              <a:rPr lang="es-ES" dirty="0"/>
              <a:t>*x</a:t>
            </a:r>
            <a:r>
              <a:rPr lang="es-ES" baseline="-25000" dirty="0"/>
              <a:t>1</a:t>
            </a:r>
            <a:r>
              <a:rPr lang="es-ES" dirty="0"/>
              <a:t> +  </a:t>
            </a:r>
            <a:r>
              <a:rPr lang="el-GR" dirty="0"/>
              <a:t>β</a:t>
            </a:r>
            <a:r>
              <a:rPr lang="es-ES" baseline="-25000" dirty="0"/>
              <a:t>2</a:t>
            </a:r>
            <a:r>
              <a:rPr lang="es-ES" dirty="0"/>
              <a:t>*x</a:t>
            </a:r>
            <a:r>
              <a:rPr lang="es-ES" baseline="-25000" dirty="0"/>
              <a:t>2</a:t>
            </a:r>
            <a:r>
              <a:rPr lang="es-ES" dirty="0"/>
              <a:t> + … +  </a:t>
            </a:r>
            <a:r>
              <a:rPr lang="el-GR" dirty="0"/>
              <a:t>β</a:t>
            </a:r>
            <a:r>
              <a:rPr lang="es-ES" baseline="-25000" dirty="0"/>
              <a:t>n</a:t>
            </a:r>
            <a:r>
              <a:rPr lang="es-ES" dirty="0"/>
              <a:t>*</a:t>
            </a:r>
            <a:r>
              <a:rPr lang="es-ES" dirty="0" err="1"/>
              <a:t>x</a:t>
            </a:r>
            <a:r>
              <a:rPr lang="es-ES" baseline="-25000" dirty="0" err="1"/>
              <a:t>n</a:t>
            </a:r>
            <a:r>
              <a:rPr lang="es-ES" dirty="0"/>
              <a:t> </a:t>
            </a:r>
            <a:r>
              <a:rPr lang="es-ES" dirty="0" smtClean="0"/>
              <a:t>                (</a:t>
            </a:r>
            <a:r>
              <a:rPr lang="es-ES" dirty="0"/>
              <a:t>no necesariamente en </a:t>
            </a:r>
            <a:r>
              <a:rPr lang="en-US" dirty="0"/>
              <a:t>[0,1</a:t>
            </a:r>
            <a:r>
              <a:rPr lang="en-US" dirty="0" smtClean="0"/>
              <a:t>])</a:t>
            </a:r>
            <a:endParaRPr lang="en-US" dirty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 smtClean="0"/>
              <a:t>p </a:t>
            </a:r>
            <a:r>
              <a:rPr lang="es-ES_tradnl" dirty="0"/>
              <a:t>= </a:t>
            </a:r>
            <a:r>
              <a:rPr lang="es-ES_tradnl" dirty="0" smtClean="0"/>
              <a:t>                                                                  </a:t>
            </a:r>
            <a:r>
              <a:rPr lang="es-ES" dirty="0" smtClean="0"/>
              <a:t>(siempre en </a:t>
            </a:r>
            <a:r>
              <a:rPr lang="en-US" dirty="0" smtClean="0"/>
              <a:t>[0,1])</a:t>
            </a:r>
            <a:endParaRPr lang="es-ES_tradnl" dirty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 err="1" smtClean="0"/>
              <a:t>Odds</a:t>
            </a:r>
            <a:r>
              <a:rPr lang="es-ES_tradnl" dirty="0" smtClean="0"/>
              <a:t> </a:t>
            </a:r>
            <a:r>
              <a:rPr lang="es-ES_tradnl" dirty="0"/>
              <a:t>= p / (1-p)     </a:t>
            </a:r>
            <a:r>
              <a:rPr lang="es-ES_tradnl" dirty="0">
                <a:sym typeface="Wingdings" pitchFamily="2" charset="2"/>
              </a:rPr>
              <a:t>    p = </a:t>
            </a:r>
            <a:r>
              <a:rPr lang="es-ES_tradnl" dirty="0" err="1">
                <a:sym typeface="Wingdings" pitchFamily="2" charset="2"/>
              </a:rPr>
              <a:t>Odds</a:t>
            </a:r>
            <a:r>
              <a:rPr lang="es-ES_tradnl" dirty="0">
                <a:sym typeface="Wingdings" pitchFamily="2" charset="2"/>
              </a:rPr>
              <a:t> / (1+Odds) </a:t>
            </a: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endParaRPr lang="es-ES_tradnl" dirty="0" smtClean="0">
              <a:sym typeface="Wingdings" pitchFamily="2" charset="2"/>
            </a:endParaRP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 err="1" smtClean="0">
                <a:sym typeface="Wingdings" pitchFamily="2" charset="2"/>
              </a:rPr>
              <a:t>Odds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>
                <a:sym typeface="Wingdings" pitchFamily="2" charset="2"/>
              </a:rPr>
              <a:t>= </a:t>
            </a: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_tradnl" dirty="0" smtClean="0">
                <a:sym typeface="Wingdings" pitchFamily="2" charset="2"/>
              </a:rPr>
              <a:t>Log(</a:t>
            </a:r>
            <a:r>
              <a:rPr lang="es-ES_tradnl" dirty="0" err="1" smtClean="0">
                <a:sym typeface="Wingdings" pitchFamily="2" charset="2"/>
              </a:rPr>
              <a:t>Odds</a:t>
            </a:r>
            <a:r>
              <a:rPr lang="es-ES_tradnl" dirty="0">
                <a:sym typeface="Wingdings" pitchFamily="2" charset="2"/>
              </a:rPr>
              <a:t>) </a:t>
            </a:r>
            <a:r>
              <a:rPr lang="es-ES_tradnl" dirty="0" smtClean="0">
                <a:sym typeface="Wingdings" pitchFamily="2" charset="2"/>
              </a:rPr>
              <a:t>=</a:t>
            </a:r>
            <a:r>
              <a:rPr lang="es-ES_tradnl" dirty="0" smtClean="0"/>
              <a:t> </a:t>
            </a:r>
            <a:r>
              <a:rPr lang="el-GR" dirty="0"/>
              <a:t>β</a:t>
            </a:r>
            <a:r>
              <a:rPr lang="es-ES" baseline="-25000" dirty="0"/>
              <a:t>0</a:t>
            </a:r>
            <a:r>
              <a:rPr lang="es-ES" dirty="0"/>
              <a:t> + </a:t>
            </a:r>
            <a:r>
              <a:rPr lang="el-GR" dirty="0"/>
              <a:t>β</a:t>
            </a:r>
            <a:r>
              <a:rPr lang="es-ES" baseline="-25000" dirty="0"/>
              <a:t>1</a:t>
            </a:r>
            <a:r>
              <a:rPr lang="es-ES" dirty="0"/>
              <a:t>*x</a:t>
            </a:r>
            <a:r>
              <a:rPr lang="es-ES" baseline="-25000" dirty="0"/>
              <a:t>1</a:t>
            </a:r>
            <a:r>
              <a:rPr lang="es-ES" dirty="0"/>
              <a:t> +  </a:t>
            </a:r>
            <a:r>
              <a:rPr lang="el-GR" dirty="0"/>
              <a:t>β</a:t>
            </a:r>
            <a:r>
              <a:rPr lang="es-ES" baseline="-25000" dirty="0"/>
              <a:t>2</a:t>
            </a:r>
            <a:r>
              <a:rPr lang="es-ES" dirty="0"/>
              <a:t>*x</a:t>
            </a:r>
            <a:r>
              <a:rPr lang="es-ES" baseline="-25000" dirty="0"/>
              <a:t>2</a:t>
            </a:r>
            <a:r>
              <a:rPr lang="es-ES" dirty="0"/>
              <a:t> + … +  </a:t>
            </a:r>
            <a:r>
              <a:rPr lang="el-GR" dirty="0"/>
              <a:t>β</a:t>
            </a:r>
            <a:r>
              <a:rPr lang="es-ES" baseline="-25000" dirty="0"/>
              <a:t>n</a:t>
            </a:r>
            <a:r>
              <a:rPr lang="es-ES" dirty="0"/>
              <a:t>*</a:t>
            </a:r>
            <a:r>
              <a:rPr lang="es-ES" dirty="0" err="1"/>
              <a:t>x</a:t>
            </a:r>
            <a:r>
              <a:rPr lang="es-ES" baseline="-25000" dirty="0" err="1"/>
              <a:t>n</a:t>
            </a:r>
            <a:r>
              <a:rPr lang="es-ES" dirty="0"/>
              <a:t>       (= </a:t>
            </a:r>
            <a:r>
              <a:rPr lang="es-ES" dirty="0" err="1"/>
              <a:t>logit</a:t>
            </a:r>
            <a:r>
              <a:rPr lang="es-ES" dirty="0"/>
              <a:t>) </a:t>
            </a:r>
            <a:endParaRPr lang="es-ES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  <a:buFont typeface="Monotype Sorts"/>
              <a:buNone/>
            </a:pPr>
            <a:r>
              <a:rPr lang="es-ES" dirty="0" smtClean="0"/>
              <a:t>Estimar </a:t>
            </a:r>
            <a:r>
              <a:rPr lang="el-GR" dirty="0" smtClean="0"/>
              <a:t>β</a:t>
            </a:r>
            <a:r>
              <a:rPr lang="es-ES" sz="1600" dirty="0" smtClean="0"/>
              <a:t>i</a:t>
            </a:r>
            <a:r>
              <a:rPr lang="es-ES" dirty="0" smtClean="0"/>
              <a:t> con </a:t>
            </a:r>
            <a:r>
              <a:rPr lang="es-ES" dirty="0" err="1" smtClean="0"/>
              <a:t>maximum</a:t>
            </a:r>
            <a:r>
              <a:rPr lang="es-ES" dirty="0" smtClean="0"/>
              <a:t> </a:t>
            </a:r>
            <a:r>
              <a:rPr lang="es-ES" dirty="0" err="1" smtClean="0"/>
              <a:t>likelihood</a:t>
            </a:r>
            <a:r>
              <a:rPr lang="es-ES" dirty="0" smtClean="0"/>
              <a:t>. </a:t>
            </a:r>
            <a:endParaRPr lang="es-ES_tradnl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755576" y="2564904"/>
          <a:ext cx="3556323" cy="1208021"/>
        </p:xfrm>
        <a:graphic>
          <a:graphicData uri="http://schemas.openxmlformats.org/presentationml/2006/ole">
            <p:oleObj spid="_x0000_s294914" name="Ecuación" r:id="rId3" imgW="1346040" imgH="45720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259632" y="4687949"/>
          <a:ext cx="3204047" cy="829283"/>
        </p:xfrm>
        <a:graphic>
          <a:graphicData uri="http://schemas.openxmlformats.org/presentationml/2006/ole">
            <p:oleObj spid="_x0000_s294915" name="Ecuación" r:id="rId4" imgW="10792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60350"/>
            <a:ext cx="8664575" cy="1447800"/>
          </a:xfrm>
        </p:spPr>
        <p:txBody>
          <a:bodyPr/>
          <a:lstStyle/>
          <a:p>
            <a:r>
              <a:rPr lang="es-ES_tradnl" smtClean="0"/>
              <a:t>Support Vector Machines </a:t>
            </a:r>
            <a:br>
              <a:rPr lang="es-ES_tradnl" smtClean="0"/>
            </a:br>
            <a:r>
              <a:rPr lang="es-ES_tradnl" smtClean="0"/>
              <a:t>Ejemplo Introductorio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703388"/>
            <a:ext cx="8067675" cy="289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smtClean="0"/>
              <a:t> Caso Retención de Clientes: “</a:t>
            </a:r>
            <a:r>
              <a:rPr lang="es-ES_tradnl" sz="2800" i="1" smtClean="0"/>
              <a:t>detección de fuga</a:t>
            </a:r>
            <a:r>
              <a:rPr lang="es-ES_tradnl" sz="2800" smtClean="0"/>
              <a:t>”. </a:t>
            </a:r>
          </a:p>
          <a:p>
            <a:pPr lvl="1">
              <a:lnSpc>
                <a:spcPct val="90000"/>
              </a:lnSpc>
            </a:pPr>
            <a:r>
              <a:rPr lang="es-ES_tradnl" sz="2400" smtClean="0"/>
              <a:t> Dada ciertas características del cliente (edad, ingreso, crédito, saldo promedio, comportamiento en general) (atributos) </a:t>
            </a:r>
          </a:p>
          <a:p>
            <a:pPr lvl="1">
              <a:lnSpc>
                <a:spcPct val="90000"/>
              </a:lnSpc>
            </a:pPr>
            <a:r>
              <a:rPr lang="es-ES_tradnl" sz="2400" smtClean="0"/>
              <a:t> Determinar si el cliente cerrará su cuenta corriente en los próximos meses.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s-ES_tradnl" sz="2400" smtClean="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28600" y="5181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95400" y="4953000"/>
            <a:ext cx="7451725" cy="8985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i="1">
                <a:latin typeface="Times New Roman" pitchFamily="18" charset="0"/>
              </a:rPr>
              <a:t>Aprender de información de otros clientes, generar alguna</a:t>
            </a:r>
          </a:p>
          <a:p>
            <a:pPr eaLnBrk="0" hangingPunct="0"/>
            <a:r>
              <a:rPr lang="es-ES_tradnl" sz="2400" i="1">
                <a:latin typeface="Times New Roman" pitchFamily="18" charset="0"/>
              </a:rPr>
              <a:t>“Regla” y aplicar esta regla a casos nuevos.</a:t>
            </a:r>
            <a:endParaRPr lang="es-ES_tradnl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8229600" cy="633413"/>
          </a:xfrm>
        </p:spPr>
        <p:txBody>
          <a:bodyPr/>
          <a:lstStyle/>
          <a:p>
            <a:r>
              <a:rPr lang="es-ES_tradnl" smtClean="0"/>
              <a:t>Teoría de Aprendizaje Estadístico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752600"/>
            <a:ext cx="8077200" cy="4495800"/>
          </a:xfrm>
        </p:spPr>
        <p:txBody>
          <a:bodyPr/>
          <a:lstStyle/>
          <a:p>
            <a:pPr marL="95250" indent="-95250">
              <a:lnSpc>
                <a:spcPct val="90000"/>
              </a:lnSpc>
            </a:pPr>
            <a:r>
              <a:rPr lang="es-ES_tradnl" sz="3600" smtClean="0"/>
              <a:t> Minimización del riesgo empírico</a:t>
            </a:r>
            <a:endParaRPr lang="es-ES_tradnl" sz="2800" smtClean="0"/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r>
              <a:rPr lang="es-ES_tradnl" sz="2800" smtClean="0"/>
              <a:t>	Queremos encontrar una función </a:t>
            </a:r>
            <a:r>
              <a:rPr lang="es-ES_tradnl" sz="2800" i="1" smtClean="0"/>
              <a:t>f</a:t>
            </a:r>
            <a:r>
              <a:rPr lang="es-ES_tradnl" sz="2800" smtClean="0"/>
              <a:t> que minimice:</a:t>
            </a:r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r>
              <a:rPr lang="es-ES_tradnl" sz="2800" smtClean="0"/>
              <a:t> Donde </a:t>
            </a:r>
            <a:r>
              <a:rPr lang="es-ES_tradnl" sz="2800" i="1" smtClean="0"/>
              <a:t>y</a:t>
            </a:r>
            <a:r>
              <a:rPr lang="es-ES_tradnl" sz="2800" smtClean="0"/>
              <a:t> es el valor conocido del objeto </a:t>
            </a:r>
            <a:r>
              <a:rPr lang="es-ES_tradnl" sz="2800" i="1" smtClean="0"/>
              <a:t>x</a:t>
            </a:r>
            <a:r>
              <a:rPr lang="es-ES_tradnl" sz="2800" smtClean="0"/>
              <a:t>, </a:t>
            </a:r>
            <a:r>
              <a:rPr lang="es-ES_tradnl" sz="2800" i="1" smtClean="0"/>
              <a:t>f</a:t>
            </a:r>
            <a:r>
              <a:rPr lang="es-ES_tradnl" sz="2800" smtClean="0"/>
              <a:t>(</a:t>
            </a:r>
            <a:r>
              <a:rPr lang="es-ES_tradnl" sz="2800" i="1" smtClean="0"/>
              <a:t>x</a:t>
            </a:r>
            <a:r>
              <a:rPr lang="es-ES_tradnl" sz="2800" smtClean="0"/>
              <a:t>) es la función de inducción y </a:t>
            </a:r>
            <a:r>
              <a:rPr lang="es-ES_tradnl" sz="2800" i="1" smtClean="0"/>
              <a:t>n </a:t>
            </a:r>
            <a:r>
              <a:rPr lang="es-ES_tradnl" sz="2800" smtClean="0"/>
              <a:t>es el número de objetos</a:t>
            </a:r>
          </a:p>
          <a:p>
            <a:pPr marL="95250" indent="-95250"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790700" y="3238500"/>
          <a:ext cx="5303838" cy="1295400"/>
        </p:xfrm>
        <a:graphic>
          <a:graphicData uri="http://schemas.openxmlformats.org/presentationml/2006/ole">
            <p:oleObj spid="_x0000_s142338" name="Ecuación" r:id="rId4" imgW="176508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83613" cy="708025"/>
          </a:xfrm>
        </p:spPr>
        <p:txBody>
          <a:bodyPr/>
          <a:lstStyle/>
          <a:p>
            <a:r>
              <a:rPr lang="es-ES_tradnl" sz="4800" smtClean="0"/>
              <a:t>Motivación</a:t>
            </a:r>
            <a:endParaRPr lang="es-ES_tradnl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s-ES_tradnl" sz="2800" smtClean="0"/>
              <a:t>Caso particular de dos conjuntos linealmente disjuntos en R</a:t>
            </a:r>
            <a:r>
              <a:rPr lang="es-ES_tradnl" sz="2800" baseline="30000" smtClean="0"/>
              <a:t>2</a:t>
            </a:r>
            <a:endParaRPr lang="es-ES_tradnl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876800" y="5486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828800" y="3962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133600" y="5105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362200" y="4343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524000" y="5257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343400" y="5638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657600" y="4495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133725" y="3290888"/>
            <a:ext cx="214313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3200400" y="45720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2819400" y="4876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038600" y="5867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3657600" y="5257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3276600" y="55626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2676525" y="3205163"/>
            <a:ext cx="214313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048000" y="3962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4419600" y="5257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109788" y="2376488"/>
            <a:ext cx="214312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629400" y="30480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105400" y="38862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029200" y="29718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867400" y="2057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638800" y="2819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943600" y="38862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257800" y="21336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562600" y="36576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495800" y="21336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172200" y="30480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5410200" y="42672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477000" y="22860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6934200" y="33528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400800" y="3581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381000" y="2057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381000" y="6400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239000" y="5943600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Antigüedad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381000" y="1828800"/>
            <a:ext cx="212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Saldo promedio</a:t>
            </a:r>
          </a:p>
          <a:p>
            <a:pPr eaLnBrk="0" hangingPunct="0"/>
            <a:endParaRPr lang="es-ES_tradnl" sz="2400">
              <a:latin typeface="Times New Roman" pitchFamily="18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7467600" y="18288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7467600" y="21336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7658100" y="1676400"/>
            <a:ext cx="148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: No cierra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: Cierra</a:t>
            </a:r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295400" y="40386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3276600" y="1905000"/>
            <a:ext cx="3352800" cy="4038600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3505200" y="23622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583613" cy="708025"/>
          </a:xfrm>
        </p:spPr>
        <p:txBody>
          <a:bodyPr/>
          <a:lstStyle/>
          <a:p>
            <a:r>
              <a:rPr lang="es-ES_tradnl" sz="4800" smtClean="0"/>
              <a:t>Motivación SVM</a:t>
            </a:r>
            <a:endParaRPr lang="es-ES_tradnl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0" y="911225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s-ES_tradnl" sz="2800" smtClean="0"/>
              <a:t>Caso particular de dos conjuntos linealmente disjuntos en R</a:t>
            </a:r>
            <a:r>
              <a:rPr lang="es-ES_tradnl" sz="2800" baseline="30000" smtClean="0"/>
              <a:t>2</a:t>
            </a:r>
            <a:endParaRPr lang="es-ES_tradnl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_tradnl" sz="2800" smtClean="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3200400" y="5867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828800" y="3962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133600" y="5105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362200" y="4343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24000" y="5257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4343400" y="5638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3657600" y="4495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133725" y="3290888"/>
            <a:ext cx="214313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3200400" y="45720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2819400" y="4876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038600" y="5867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3657600" y="5257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3276600" y="55626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3505200" y="23622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048000" y="39624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4419600" y="5257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2109788" y="2376488"/>
            <a:ext cx="214312" cy="185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6629400" y="30480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5105400" y="38862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5029200" y="29718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867400" y="2057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5638800" y="2819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943600" y="38862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257800" y="21336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562600" y="36576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4648200" y="2057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6172200" y="30480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5410200" y="42672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477000" y="22860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6934200" y="33528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6400800" y="35814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276600" y="1905000"/>
            <a:ext cx="3352800" cy="4038600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V="1">
            <a:off x="381000" y="2057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381000" y="6400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7239000" y="5943600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Antigüedad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381000" y="1828800"/>
            <a:ext cx="212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Saldo promedio</a:t>
            </a:r>
          </a:p>
          <a:p>
            <a:pPr eaLnBrk="0" hangingPunct="0"/>
            <a:endParaRPr lang="es-ES_tradnl" sz="2400">
              <a:latin typeface="Times New Roman" pitchFamily="18" charset="0"/>
            </a:endParaRP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7467600" y="1828800"/>
            <a:ext cx="214313" cy="214313"/>
          </a:xfrm>
          <a:prstGeom prst="rect">
            <a:avLst/>
          </a:prstGeom>
          <a:solidFill>
            <a:schemeClr val="tx2"/>
          </a:solidFill>
          <a:ln w="9525">
            <a:solidFill>
              <a:srgbClr val="1111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7467600" y="2209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7658100" y="1676400"/>
            <a:ext cx="148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: No cierra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: Cierra</a:t>
            </a: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3581400" y="18288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H="1" flipV="1">
            <a:off x="4419600" y="1828800"/>
            <a:ext cx="1524000" cy="4343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H="1" flipV="1">
            <a:off x="3429000" y="1905000"/>
            <a:ext cx="1600200" cy="4343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838200" y="4572000"/>
            <a:ext cx="214313" cy="185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 flipV="1">
            <a:off x="3886200" y="1676400"/>
            <a:ext cx="1676400" cy="4724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 flipV="1">
            <a:off x="4876800" y="5562600"/>
            <a:ext cx="838200" cy="304800"/>
          </a:xfrm>
          <a:prstGeom prst="line">
            <a:avLst/>
          </a:prstGeom>
          <a:noFill/>
          <a:ln w="889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 flipV="1">
            <a:off x="4038600" y="1828800"/>
            <a:ext cx="1066800" cy="304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4267200" y="15240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solidFill>
                  <a:schemeClr val="accent2"/>
                </a:solidFill>
                <a:latin typeface="Times New Roman" pitchFamily="18" charset="0"/>
              </a:rPr>
              <a:t>W</a:t>
            </a:r>
            <a:endParaRPr lang="es-ES_tradnl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 animBg="1"/>
      <p:bldP spid="27691" grpId="0" animBg="1"/>
      <p:bldP spid="27692" grpId="0" animBg="1"/>
      <p:bldP spid="27693" grpId="0" animBg="1"/>
      <p:bldP spid="27695" grpId="0" animBg="1"/>
      <p:bldP spid="27696" grpId="0" animBg="1"/>
      <p:bldP spid="27697" grpId="0" animBg="1"/>
      <p:bldP spid="2769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583613" cy="860425"/>
          </a:xfrm>
        </p:spPr>
        <p:txBody>
          <a:bodyPr/>
          <a:lstStyle/>
          <a:p>
            <a:r>
              <a:rPr lang="es-ES_tradnl" smtClean="0"/>
              <a:t>Support Vector Machines</a:t>
            </a:r>
            <a:br>
              <a:rPr lang="es-ES_tradnl" smtClean="0"/>
            </a:br>
            <a:r>
              <a:rPr lang="es-ES_tradnl" sz="3200" smtClean="0"/>
              <a:t>(Para Clasificación)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73075" y="1462088"/>
            <a:ext cx="7797800" cy="3303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_tradnl" sz="2800" smtClean="0"/>
              <a:t>IDEA:</a:t>
            </a:r>
          </a:p>
          <a:p>
            <a:r>
              <a:rPr lang="es-ES_tradnl" sz="2800" smtClean="0"/>
              <a:t>Construir una función clasificadora que:</a:t>
            </a:r>
          </a:p>
          <a:p>
            <a:pPr lvl="1"/>
            <a:r>
              <a:rPr lang="es-ES_tradnl" sz="2400" smtClean="0"/>
              <a:t>Minimice el error en la separación de los objetos dados (del conjunto de entrenamiento)</a:t>
            </a:r>
          </a:p>
          <a:p>
            <a:pPr lvl="1"/>
            <a:r>
              <a:rPr lang="es-ES_tradnl" sz="2400" smtClean="0"/>
              <a:t>Maximice el margen de separación (mejora la generalización del clasificador en conjunto de test)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133600" y="5791200"/>
            <a:ext cx="2271713" cy="485775"/>
          </a:xfrm>
          <a:prstGeom prst="rightArrow">
            <a:avLst>
              <a:gd name="adj1" fmla="val 50000"/>
              <a:gd name="adj2" fmla="val 11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495800" y="5791200"/>
            <a:ext cx="2362200" cy="485775"/>
          </a:xfrm>
          <a:prstGeom prst="leftArrow">
            <a:avLst>
              <a:gd name="adj1" fmla="val 50000"/>
              <a:gd name="adj2" fmla="val 121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352800" y="4040188"/>
            <a:ext cx="2397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3000">
                <a:latin typeface="Times New Roman" pitchFamily="18" charset="0"/>
              </a:rPr>
              <a:t>Dos objetivos: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371600" y="4521200"/>
            <a:ext cx="2925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800">
                <a:latin typeface="Times New Roman" pitchFamily="18" charset="0"/>
              </a:rPr>
              <a:t>Minimizar Error</a:t>
            </a:r>
          </a:p>
          <a:p>
            <a:pPr eaLnBrk="0" hangingPunct="0"/>
            <a:r>
              <a:rPr lang="es-ES_tradnl" sz="2800">
                <a:latin typeface="Times New Roman" pitchFamily="18" charset="0"/>
              </a:rPr>
              <a:t>(ajuste del modelo)</a:t>
            </a:r>
            <a:endParaRPr lang="es-ES_tradnl" sz="2400">
              <a:latin typeface="Times New Roman" pitchFamily="18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800600" y="4521200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>
                <a:latin typeface="Times New Roman" pitchFamily="18" charset="0"/>
              </a:rPr>
              <a:t>Maximizar Margen</a:t>
            </a:r>
          </a:p>
          <a:p>
            <a:pPr eaLnBrk="0" hangingPunct="0"/>
            <a:r>
              <a:rPr lang="es-ES_tradnl" sz="2800">
                <a:latin typeface="Times New Roman" pitchFamily="18" charset="0"/>
              </a:rPr>
              <a:t>(generalización)</a:t>
            </a:r>
          </a:p>
          <a:p>
            <a:pPr eaLnBrk="0" hangingPunct="0"/>
            <a:endParaRPr lang="es-ES_tradnl" sz="2400">
              <a:latin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76250" y="4095750"/>
            <a:ext cx="8229600" cy="23272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1" grpId="0" autoUpdateAnimBg="0"/>
      <p:bldP spid="3175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smtClean="0"/>
              <a:t>SVM Lineal – Caso Separable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3400" y="13716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400" i="1">
                <a:latin typeface="Garamond" pitchFamily="18" charset="0"/>
              </a:rPr>
              <a:t>N </a:t>
            </a:r>
            <a:r>
              <a:rPr lang="es-CL" sz="2400">
                <a:latin typeface="Garamond" pitchFamily="18" charset="0"/>
              </a:rPr>
              <a:t> objetos que consistenten del par : </a:t>
            </a:r>
            <a:r>
              <a:rPr lang="es-CL" sz="2400" b="1" i="1">
                <a:latin typeface="Garamond" pitchFamily="18" charset="0"/>
              </a:rPr>
              <a:t>x</a:t>
            </a:r>
            <a:r>
              <a:rPr lang="es-CL" sz="2400" i="1" baseline="-25000">
                <a:latin typeface="Garamond" pitchFamily="18" charset="0"/>
              </a:rPr>
              <a:t>i</a:t>
            </a:r>
            <a:r>
              <a:rPr lang="es-CL" sz="2400">
                <a:latin typeface="Garamond" pitchFamily="18" charset="0"/>
              </a:rPr>
              <a:t> </a:t>
            </a:r>
            <a:r>
              <a:rPr lang="es-CL" sz="2400">
                <a:latin typeface="Garamond" pitchFamily="18" charset="0"/>
                <a:sym typeface="Symbol" pitchFamily="18" charset="2"/>
              </a:rPr>
              <a:t></a:t>
            </a:r>
            <a:r>
              <a:rPr lang="es-CL" sz="2400">
                <a:latin typeface="Garamond" pitchFamily="18" charset="0"/>
              </a:rPr>
              <a:t> R</a:t>
            </a:r>
            <a:r>
              <a:rPr lang="es-CL" sz="2400" baseline="30000">
                <a:latin typeface="Garamond" pitchFamily="18" charset="0"/>
              </a:rPr>
              <a:t>m</a:t>
            </a:r>
            <a:r>
              <a:rPr lang="es-CL" sz="2400">
                <a:latin typeface="Garamond" pitchFamily="18" charset="0"/>
              </a:rPr>
              <a:t>,</a:t>
            </a:r>
            <a:r>
              <a:rPr lang="es-CL" sz="2400" i="1">
                <a:latin typeface="Garamond" pitchFamily="18" charset="0"/>
              </a:rPr>
              <a:t> i</a:t>
            </a:r>
            <a:r>
              <a:rPr lang="es-CL" sz="2400">
                <a:latin typeface="Garamond" pitchFamily="18" charset="0"/>
              </a:rPr>
              <a:t>=1,…,</a:t>
            </a:r>
            <a:r>
              <a:rPr lang="es-CL" sz="2400" i="1">
                <a:latin typeface="Garamond" pitchFamily="18" charset="0"/>
              </a:rPr>
              <a:t>n </a:t>
            </a:r>
            <a:r>
              <a:rPr lang="es-CL" sz="2400">
                <a:latin typeface="Garamond" pitchFamily="18" charset="0"/>
              </a:rPr>
              <a:t>y de su “etiqueta” asociada  </a:t>
            </a:r>
            <a:r>
              <a:rPr lang="es-CL" sz="2400" i="1">
                <a:latin typeface="Garamond" pitchFamily="18" charset="0"/>
              </a:rPr>
              <a:t>y</a:t>
            </a:r>
            <a:r>
              <a:rPr lang="es-CL" sz="2400" i="1" baseline="-25000">
                <a:latin typeface="Garamond" pitchFamily="18" charset="0"/>
              </a:rPr>
              <a:t>i</a:t>
            </a:r>
            <a:r>
              <a:rPr lang="es-CL" sz="2400">
                <a:latin typeface="Garamond" pitchFamily="18" charset="0"/>
              </a:rPr>
              <a:t> </a:t>
            </a:r>
            <a:r>
              <a:rPr lang="es-CL" sz="2400">
                <a:latin typeface="Garamond" pitchFamily="18" charset="0"/>
                <a:sym typeface="Symbol" pitchFamily="18" charset="2"/>
              </a:rPr>
              <a:t> {-1,1}</a:t>
            </a:r>
          </a:p>
          <a:p>
            <a:pPr>
              <a:spcBef>
                <a:spcPct val="50000"/>
              </a:spcBef>
            </a:pPr>
            <a:r>
              <a:rPr lang="es-CL" sz="2400">
                <a:latin typeface="Garamond" pitchFamily="18" charset="0"/>
                <a:sym typeface="Symbol" pitchFamily="18" charset="2"/>
              </a:rPr>
              <a:t>Supongamos que  un hyperplano separador </a:t>
            </a:r>
            <a:r>
              <a:rPr lang="es-CL" sz="2400" b="1" i="1">
                <a:latin typeface="Garamond" pitchFamily="18" charset="0"/>
                <a:sym typeface="Symbol" pitchFamily="18" charset="2"/>
              </a:rPr>
              <a:t>w</a:t>
            </a:r>
            <a:r>
              <a:rPr lang="es-CL" sz="2400">
                <a:latin typeface="Garamond" pitchFamily="18" charset="0"/>
                <a:sym typeface="Symbol" pitchFamily="18" charset="2"/>
              </a:rPr>
              <a:t></a:t>
            </a:r>
            <a:r>
              <a:rPr lang="es-CL" sz="2400" b="1" i="1">
                <a:latin typeface="Garamond" pitchFamily="18" charset="0"/>
                <a:sym typeface="Symbol" pitchFamily="18" charset="2"/>
              </a:rPr>
              <a:t>x</a:t>
            </a:r>
            <a:r>
              <a:rPr lang="es-CL" sz="2400">
                <a:latin typeface="Garamond" pitchFamily="18" charset="0"/>
                <a:sym typeface="Symbol" pitchFamily="18" charset="2"/>
              </a:rPr>
              <a:t>+b=0 que separa los ejemplos positivos de los ejemplos negativos. Esto es, Todos los objetos del conjunto de entrenamiento satisfacen: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979738" y="3392488"/>
          <a:ext cx="3527425" cy="893762"/>
        </p:xfrm>
        <a:graphic>
          <a:graphicData uri="http://schemas.openxmlformats.org/presentationml/2006/ole">
            <p:oleObj spid="_x0000_s143362" name="Ecuación" r:id="rId4" imgW="1803240" imgH="4572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065463" y="4559300"/>
          <a:ext cx="3276600" cy="557213"/>
        </p:xfrm>
        <a:graphic>
          <a:graphicData uri="http://schemas.openxmlformats.org/presentationml/2006/ole">
            <p:oleObj spid="_x0000_s143363" name="Equation" r:id="rId5" imgW="1346040" imgH="228600" progId="Equation.3">
              <p:embed/>
            </p:oleObj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14338" y="5238750"/>
            <a:ext cx="8258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400">
                <a:latin typeface="Garamond" pitchFamily="18" charset="0"/>
                <a:sym typeface="Symbol" pitchFamily="18" charset="2"/>
              </a:rPr>
              <a:t>Sean </a:t>
            </a:r>
            <a:r>
              <a:rPr lang="es-CL" sz="2400" i="1">
                <a:latin typeface="Garamond" pitchFamily="18" charset="0"/>
                <a:sym typeface="Symbol" pitchFamily="18" charset="2"/>
              </a:rPr>
              <a:t>d</a:t>
            </a:r>
            <a:r>
              <a:rPr lang="es-CL" sz="2400" baseline="-25000">
                <a:latin typeface="Garamond" pitchFamily="18" charset="0"/>
                <a:sym typeface="Symbol" pitchFamily="18" charset="2"/>
              </a:rPr>
              <a:t>+</a:t>
            </a:r>
            <a:r>
              <a:rPr lang="es-CL" sz="2400">
                <a:latin typeface="Garamond" pitchFamily="18" charset="0"/>
                <a:sym typeface="Symbol" pitchFamily="18" charset="2"/>
              </a:rPr>
              <a:t> (</a:t>
            </a:r>
            <a:r>
              <a:rPr lang="es-CL" sz="2400" i="1">
                <a:latin typeface="Garamond" pitchFamily="18" charset="0"/>
                <a:sym typeface="Symbol" pitchFamily="18" charset="2"/>
              </a:rPr>
              <a:t>d</a:t>
            </a:r>
            <a:r>
              <a:rPr lang="es-CL" sz="2400" baseline="-25000">
                <a:latin typeface="Garamond" pitchFamily="18" charset="0"/>
                <a:sym typeface="Symbol" pitchFamily="18" charset="2"/>
              </a:rPr>
              <a:t>-</a:t>
            </a:r>
            <a:r>
              <a:rPr lang="es-CL" sz="2400">
                <a:latin typeface="Garamond" pitchFamily="18" charset="0"/>
                <a:sym typeface="Symbol" pitchFamily="18" charset="2"/>
              </a:rPr>
              <a:t>) las distancias más cercanas desde el hiperplano separador al ejemplo positivo (negativo) más cercano. El </a:t>
            </a:r>
            <a:r>
              <a:rPr lang="es-CL" sz="2400" i="1">
                <a:latin typeface="Garamond" pitchFamily="18" charset="0"/>
                <a:sym typeface="Symbol" pitchFamily="18" charset="2"/>
              </a:rPr>
              <a:t>margen</a:t>
            </a:r>
            <a:r>
              <a:rPr lang="es-CL" sz="2400">
                <a:latin typeface="Garamond" pitchFamily="18" charset="0"/>
                <a:sym typeface="Symbol" pitchFamily="18" charset="2"/>
              </a:rPr>
              <a:t> del hiperplano separador se define como </a:t>
            </a:r>
            <a:r>
              <a:rPr lang="es-CL" sz="2400" i="1">
                <a:latin typeface="Garamond" pitchFamily="18" charset="0"/>
                <a:sym typeface="Symbol" pitchFamily="18" charset="2"/>
              </a:rPr>
              <a:t>d</a:t>
            </a:r>
            <a:r>
              <a:rPr lang="es-CL" sz="2400" baseline="-25000">
                <a:latin typeface="Garamond" pitchFamily="18" charset="0"/>
                <a:sym typeface="Symbol" pitchFamily="18" charset="2"/>
              </a:rPr>
              <a:t>+</a:t>
            </a:r>
            <a:r>
              <a:rPr lang="es-CL" sz="2400">
                <a:latin typeface="Garamond" pitchFamily="18" charset="0"/>
                <a:sym typeface="Symbol" pitchFamily="18" charset="2"/>
              </a:rPr>
              <a:t> + </a:t>
            </a:r>
            <a:r>
              <a:rPr lang="es-CL" sz="2400" i="1">
                <a:latin typeface="Garamond" pitchFamily="18" charset="0"/>
                <a:sym typeface="Symbol" pitchFamily="18" charset="2"/>
              </a:rPr>
              <a:t>d</a:t>
            </a:r>
            <a:r>
              <a:rPr lang="es-CL" sz="2400" baseline="-25000">
                <a:latin typeface="Garamond" pitchFamily="18" charset="0"/>
                <a:sym typeface="Symbol" pitchFamily="18" charset="2"/>
              </a:rPr>
              <a:t>-</a:t>
            </a:r>
            <a:endParaRPr lang="es-ES" sz="2800">
              <a:latin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11175" y="4127500"/>
            <a:ext cx="231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400">
                <a:latin typeface="Garamond" pitchFamily="18" charset="0"/>
                <a:sym typeface="Symbol" pitchFamily="18" charset="2"/>
              </a:rPr>
              <a:t>equivalentemente:</a:t>
            </a:r>
            <a:endParaRPr lang="es-E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8" grpId="0" autoUpdateAnimBg="0"/>
      <p:bldP spid="3379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70866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Freeform 3"/>
          <p:cNvSpPr>
            <a:spLocks/>
          </p:cNvSpPr>
          <p:nvPr/>
        </p:nvSpPr>
        <p:spPr bwMode="auto">
          <a:xfrm>
            <a:off x="1943100" y="749300"/>
            <a:ext cx="1841500" cy="129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08"/>
              </a:cxn>
              <a:cxn ang="0">
                <a:pos x="216" y="288"/>
              </a:cxn>
              <a:cxn ang="0">
                <a:pos x="312" y="360"/>
              </a:cxn>
              <a:cxn ang="0">
                <a:pos x="400" y="472"/>
              </a:cxn>
              <a:cxn ang="0">
                <a:pos x="496" y="568"/>
              </a:cxn>
              <a:cxn ang="0">
                <a:pos x="568" y="680"/>
              </a:cxn>
              <a:cxn ang="0">
                <a:pos x="808" y="800"/>
              </a:cxn>
              <a:cxn ang="0">
                <a:pos x="896" y="808"/>
              </a:cxn>
              <a:cxn ang="0">
                <a:pos x="1160" y="808"/>
              </a:cxn>
            </a:cxnLst>
            <a:rect l="0" t="0" r="r" b="b"/>
            <a:pathLst>
              <a:path w="1160" h="813">
                <a:moveTo>
                  <a:pt x="0" y="0"/>
                </a:moveTo>
                <a:cubicBezTo>
                  <a:pt x="34" y="85"/>
                  <a:pt x="94" y="141"/>
                  <a:pt x="152" y="208"/>
                </a:cubicBezTo>
                <a:cubicBezTo>
                  <a:pt x="174" y="234"/>
                  <a:pt x="190" y="266"/>
                  <a:pt x="216" y="288"/>
                </a:cubicBezTo>
                <a:cubicBezTo>
                  <a:pt x="247" y="314"/>
                  <a:pt x="284" y="332"/>
                  <a:pt x="312" y="360"/>
                </a:cubicBezTo>
                <a:cubicBezTo>
                  <a:pt x="330" y="378"/>
                  <a:pt x="377" y="441"/>
                  <a:pt x="400" y="472"/>
                </a:cubicBezTo>
                <a:cubicBezTo>
                  <a:pt x="430" y="512"/>
                  <a:pt x="470" y="527"/>
                  <a:pt x="496" y="568"/>
                </a:cubicBezTo>
                <a:cubicBezTo>
                  <a:pt x="502" y="578"/>
                  <a:pt x="546" y="658"/>
                  <a:pt x="568" y="680"/>
                </a:cubicBezTo>
                <a:cubicBezTo>
                  <a:pt x="629" y="741"/>
                  <a:pt x="734" y="763"/>
                  <a:pt x="808" y="800"/>
                </a:cubicBezTo>
                <a:cubicBezTo>
                  <a:pt x="834" y="813"/>
                  <a:pt x="867" y="807"/>
                  <a:pt x="896" y="808"/>
                </a:cubicBezTo>
                <a:cubicBezTo>
                  <a:pt x="984" y="810"/>
                  <a:pt x="1072" y="808"/>
                  <a:pt x="1160" y="80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95400" y="3048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Garamond" pitchFamily="18" charset="0"/>
                <a:sym typeface="Symbol" pitchFamily="18" charset="2"/>
              </a:rPr>
              <a:t>w</a:t>
            </a:r>
            <a:r>
              <a:rPr lang="en-US" sz="2400">
                <a:latin typeface="Garamond" pitchFamily="18" charset="0"/>
                <a:sym typeface="Symbol" pitchFamily="18" charset="2"/>
              </a:rPr>
              <a:t></a:t>
            </a:r>
            <a:r>
              <a:rPr lang="en-US" sz="2400" b="1" i="1">
                <a:latin typeface="Garamond" pitchFamily="18" charset="0"/>
                <a:sym typeface="Symbol" pitchFamily="18" charset="2"/>
              </a:rPr>
              <a:t>x</a:t>
            </a:r>
            <a:r>
              <a:rPr lang="en-US" sz="2400">
                <a:latin typeface="Garamond" pitchFamily="18" charset="0"/>
                <a:sym typeface="Symbol" pitchFamily="18" charset="2"/>
              </a:rPr>
              <a:t>+b=0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4776788" y="990600"/>
            <a:ext cx="1636712" cy="1431925"/>
          </a:xfrm>
          <a:custGeom>
            <a:avLst/>
            <a:gdLst/>
            <a:ahLst/>
            <a:cxnLst>
              <a:cxn ang="0">
                <a:pos x="15" y="888"/>
              </a:cxn>
              <a:cxn ang="0">
                <a:pos x="63" y="848"/>
              </a:cxn>
              <a:cxn ang="0">
                <a:pos x="87" y="816"/>
              </a:cxn>
              <a:cxn ang="0">
                <a:pos x="191" y="704"/>
              </a:cxn>
              <a:cxn ang="0">
                <a:pos x="287" y="464"/>
              </a:cxn>
              <a:cxn ang="0">
                <a:pos x="431" y="248"/>
              </a:cxn>
              <a:cxn ang="0">
                <a:pos x="511" y="176"/>
              </a:cxn>
              <a:cxn ang="0">
                <a:pos x="583" y="96"/>
              </a:cxn>
              <a:cxn ang="0">
                <a:pos x="799" y="40"/>
              </a:cxn>
              <a:cxn ang="0">
                <a:pos x="911" y="16"/>
              </a:cxn>
              <a:cxn ang="0">
                <a:pos x="1031" y="0"/>
              </a:cxn>
            </a:cxnLst>
            <a:rect l="0" t="0" r="r" b="b"/>
            <a:pathLst>
              <a:path w="1031" h="902">
                <a:moveTo>
                  <a:pt x="15" y="888"/>
                </a:moveTo>
                <a:cubicBezTo>
                  <a:pt x="56" y="827"/>
                  <a:pt x="0" y="902"/>
                  <a:pt x="63" y="848"/>
                </a:cubicBezTo>
                <a:cubicBezTo>
                  <a:pt x="73" y="839"/>
                  <a:pt x="78" y="826"/>
                  <a:pt x="87" y="816"/>
                </a:cubicBezTo>
                <a:cubicBezTo>
                  <a:pt x="119" y="780"/>
                  <a:pt x="166" y="747"/>
                  <a:pt x="191" y="704"/>
                </a:cubicBezTo>
                <a:cubicBezTo>
                  <a:pt x="234" y="630"/>
                  <a:pt x="247" y="540"/>
                  <a:pt x="287" y="464"/>
                </a:cubicBezTo>
                <a:cubicBezTo>
                  <a:pt x="327" y="388"/>
                  <a:pt x="383" y="320"/>
                  <a:pt x="431" y="248"/>
                </a:cubicBezTo>
                <a:cubicBezTo>
                  <a:pt x="451" y="218"/>
                  <a:pt x="488" y="204"/>
                  <a:pt x="511" y="176"/>
                </a:cubicBezTo>
                <a:cubicBezTo>
                  <a:pt x="531" y="152"/>
                  <a:pt x="549" y="110"/>
                  <a:pt x="583" y="96"/>
                </a:cubicBezTo>
                <a:cubicBezTo>
                  <a:pt x="651" y="69"/>
                  <a:pt x="727" y="50"/>
                  <a:pt x="799" y="40"/>
                </a:cubicBezTo>
                <a:cubicBezTo>
                  <a:pt x="857" y="17"/>
                  <a:pt x="831" y="23"/>
                  <a:pt x="911" y="16"/>
                </a:cubicBezTo>
                <a:cubicBezTo>
                  <a:pt x="1029" y="6"/>
                  <a:pt x="996" y="35"/>
                  <a:pt x="1031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662738" y="609600"/>
          <a:ext cx="1922462" cy="762000"/>
        </p:xfrm>
        <a:graphic>
          <a:graphicData uri="http://schemas.openxmlformats.org/presentationml/2006/ole">
            <p:oleObj spid="_x0000_s144386" name="Ecuación" r:id="rId5" imgW="1117440" imgH="44424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613025" y="5791200"/>
          <a:ext cx="2097088" cy="762000"/>
        </p:xfrm>
        <a:graphic>
          <a:graphicData uri="http://schemas.openxmlformats.org/presentationml/2006/ole">
            <p:oleObj spid="_x0000_s144387" name="Ecuación" r:id="rId6" imgW="1218960" imgH="444240" progId="Equation.3">
              <p:embed/>
            </p:oleObj>
          </a:graphicData>
        </a:graphic>
      </p:graphicFrame>
      <p:sp>
        <p:nvSpPr>
          <p:cNvPr id="35848" name="Freeform 8"/>
          <p:cNvSpPr>
            <a:spLocks/>
          </p:cNvSpPr>
          <p:nvPr/>
        </p:nvSpPr>
        <p:spPr bwMode="auto">
          <a:xfrm>
            <a:off x="3441700" y="4953000"/>
            <a:ext cx="2654300" cy="736600"/>
          </a:xfrm>
          <a:custGeom>
            <a:avLst/>
            <a:gdLst/>
            <a:ahLst/>
            <a:cxnLst>
              <a:cxn ang="0">
                <a:pos x="0" y="496"/>
              </a:cxn>
              <a:cxn ang="0">
                <a:pos x="312" y="312"/>
              </a:cxn>
              <a:cxn ang="0">
                <a:pos x="1216" y="296"/>
              </a:cxn>
              <a:cxn ang="0">
                <a:pos x="1416" y="256"/>
              </a:cxn>
              <a:cxn ang="0">
                <a:pos x="1704" y="88"/>
              </a:cxn>
              <a:cxn ang="0">
                <a:pos x="1768" y="40"/>
              </a:cxn>
              <a:cxn ang="0">
                <a:pos x="1808" y="0"/>
              </a:cxn>
            </a:cxnLst>
            <a:rect l="0" t="0" r="r" b="b"/>
            <a:pathLst>
              <a:path w="1808" h="496">
                <a:moveTo>
                  <a:pt x="0" y="496"/>
                </a:moveTo>
                <a:cubicBezTo>
                  <a:pt x="79" y="377"/>
                  <a:pt x="175" y="332"/>
                  <a:pt x="312" y="312"/>
                </a:cubicBezTo>
                <a:cubicBezTo>
                  <a:pt x="614" y="319"/>
                  <a:pt x="915" y="329"/>
                  <a:pt x="1216" y="296"/>
                </a:cubicBezTo>
                <a:cubicBezTo>
                  <a:pt x="1356" y="256"/>
                  <a:pt x="1289" y="268"/>
                  <a:pt x="1416" y="256"/>
                </a:cubicBezTo>
                <a:cubicBezTo>
                  <a:pt x="1545" y="217"/>
                  <a:pt x="1603" y="169"/>
                  <a:pt x="1704" y="88"/>
                </a:cubicBezTo>
                <a:cubicBezTo>
                  <a:pt x="1755" y="48"/>
                  <a:pt x="1732" y="83"/>
                  <a:pt x="1768" y="40"/>
                </a:cubicBezTo>
                <a:cubicBezTo>
                  <a:pt x="1780" y="26"/>
                  <a:pt x="1808" y="0"/>
                  <a:pt x="180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7467600" y="5867400"/>
          <a:ext cx="433388" cy="762000"/>
        </p:xfrm>
        <a:graphic>
          <a:graphicData uri="http://schemas.openxmlformats.org/presentationml/2006/ole">
            <p:oleObj spid="_x0000_s144388" name="Equation" r:id="rId7" imgW="2538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Velocidad</a:t>
            </a:r>
            <a:endParaRPr lang="es-CL" smtClean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55650" y="1916113"/>
            <a:ext cx="8208963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>
                <a:latin typeface="Calibri" pitchFamily="34" charset="0"/>
              </a:rPr>
              <a:t>Data Streams: </a:t>
            </a:r>
          </a:p>
          <a:p>
            <a:pPr>
              <a:buFont typeface="Arial" pitchFamily="34" charset="0"/>
              <a:buChar char="•"/>
            </a:pPr>
            <a:endParaRPr lang="es-ES" sz="36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Llamadas telefónicas, </a:t>
            </a:r>
          </a:p>
          <a:p>
            <a:pPr lvl="1">
              <a:buFont typeface="Arial" pitchFamily="34" charset="0"/>
              <a:buChar char="•"/>
            </a:pPr>
            <a:endParaRPr lang="es-ES" sz="2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Transacciones bancarias, </a:t>
            </a:r>
          </a:p>
          <a:p>
            <a:pPr lvl="1">
              <a:buFont typeface="Arial" pitchFamily="34" charset="0"/>
              <a:buChar char="•"/>
            </a:pPr>
            <a:endParaRPr lang="es-ES" sz="2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Visitas en página web, </a:t>
            </a:r>
          </a:p>
          <a:p>
            <a:pPr lvl="1">
              <a:buFont typeface="Arial" pitchFamily="34" charset="0"/>
              <a:buChar char="•"/>
            </a:pPr>
            <a:endParaRPr lang="es-ES" sz="2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… </a:t>
            </a:r>
          </a:p>
        </p:txBody>
      </p:sp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6732588" y="188913"/>
            <a:ext cx="2160587" cy="1871662"/>
            <a:chOff x="2123728" y="1628800"/>
            <a:chExt cx="5616624" cy="4536504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805264"/>
              <a:ext cx="497595" cy="35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2123728" y="1628800"/>
              <a:ext cx="3095128" cy="28088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4645224" y="1628800"/>
              <a:ext cx="3095128" cy="28088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3349397" y="3356442"/>
              <a:ext cx="3095128" cy="28088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4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8913"/>
            <a:ext cx="496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smtClean="0"/>
              <a:t>SVM Lineal – Caso No-Separable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3400" y="1447800"/>
            <a:ext cx="777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400" i="1">
                <a:latin typeface="Garamond" pitchFamily="18" charset="0"/>
              </a:rPr>
              <a:t>N </a:t>
            </a:r>
            <a:r>
              <a:rPr lang="es-CL" sz="2400">
                <a:latin typeface="Garamond" pitchFamily="18" charset="0"/>
              </a:rPr>
              <a:t> objetos que consistenten del par : </a:t>
            </a:r>
            <a:r>
              <a:rPr lang="es-CL" sz="2400" b="1" i="1">
                <a:latin typeface="Garamond" pitchFamily="18" charset="0"/>
              </a:rPr>
              <a:t>x</a:t>
            </a:r>
            <a:r>
              <a:rPr lang="es-CL" sz="2400" i="1" baseline="-25000">
                <a:latin typeface="Garamond" pitchFamily="18" charset="0"/>
              </a:rPr>
              <a:t>i</a:t>
            </a:r>
            <a:r>
              <a:rPr lang="es-CL" sz="2400">
                <a:latin typeface="Garamond" pitchFamily="18" charset="0"/>
              </a:rPr>
              <a:t> </a:t>
            </a:r>
            <a:r>
              <a:rPr lang="es-CL" sz="2400">
                <a:latin typeface="Garamond" pitchFamily="18" charset="0"/>
                <a:sym typeface="Symbol" pitchFamily="18" charset="2"/>
              </a:rPr>
              <a:t></a:t>
            </a:r>
            <a:r>
              <a:rPr lang="es-CL" sz="2400">
                <a:latin typeface="Garamond" pitchFamily="18" charset="0"/>
              </a:rPr>
              <a:t> R</a:t>
            </a:r>
            <a:r>
              <a:rPr lang="es-CL" sz="2400" baseline="30000">
                <a:latin typeface="Garamond" pitchFamily="18" charset="0"/>
              </a:rPr>
              <a:t>m</a:t>
            </a:r>
            <a:r>
              <a:rPr lang="es-CL" sz="2400">
                <a:latin typeface="Garamond" pitchFamily="18" charset="0"/>
              </a:rPr>
              <a:t>,</a:t>
            </a:r>
            <a:r>
              <a:rPr lang="es-CL" sz="2400" i="1">
                <a:latin typeface="Garamond" pitchFamily="18" charset="0"/>
              </a:rPr>
              <a:t> i</a:t>
            </a:r>
            <a:r>
              <a:rPr lang="es-CL" sz="2400">
                <a:latin typeface="Garamond" pitchFamily="18" charset="0"/>
              </a:rPr>
              <a:t>=1,…,</a:t>
            </a:r>
            <a:r>
              <a:rPr lang="es-CL" sz="2400" i="1">
                <a:latin typeface="Garamond" pitchFamily="18" charset="0"/>
              </a:rPr>
              <a:t>n </a:t>
            </a:r>
            <a:r>
              <a:rPr lang="es-CL" sz="2400">
                <a:latin typeface="Garamond" pitchFamily="18" charset="0"/>
              </a:rPr>
              <a:t>y de su “etiqueta” asociada  </a:t>
            </a:r>
            <a:r>
              <a:rPr lang="es-CL" sz="2400" i="1">
                <a:latin typeface="Garamond" pitchFamily="18" charset="0"/>
              </a:rPr>
              <a:t>y</a:t>
            </a:r>
            <a:r>
              <a:rPr lang="es-CL" sz="2400" i="1" baseline="-25000">
                <a:latin typeface="Garamond" pitchFamily="18" charset="0"/>
              </a:rPr>
              <a:t>i</a:t>
            </a:r>
            <a:r>
              <a:rPr lang="es-CL" sz="2400">
                <a:latin typeface="Garamond" pitchFamily="18" charset="0"/>
              </a:rPr>
              <a:t> </a:t>
            </a:r>
            <a:r>
              <a:rPr lang="es-CL" sz="2400">
                <a:latin typeface="Garamond" pitchFamily="18" charset="0"/>
                <a:sym typeface="Symbol" pitchFamily="18" charset="2"/>
              </a:rPr>
              <a:t> {-1,1}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  <a:sym typeface="Symbol" pitchFamily="18" charset="2"/>
              </a:rPr>
              <a:t>Se introducen variables de holgura positivas </a:t>
            </a:r>
            <a:r>
              <a:rPr lang="en-US" sz="2400" i="1" baseline="-25000">
                <a:latin typeface="Garamond" pitchFamily="18" charset="0"/>
                <a:sym typeface="Symbol" pitchFamily="18" charset="2"/>
              </a:rPr>
              <a:t>i</a:t>
            </a:r>
            <a:r>
              <a:rPr lang="en-US" sz="2400">
                <a:latin typeface="Garamond" pitchFamily="18" charset="0"/>
                <a:sym typeface="Symbol" pitchFamily="18" charset="2"/>
              </a:rPr>
              <a:t>: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39975" y="2895600"/>
          <a:ext cx="4022725" cy="893763"/>
        </p:xfrm>
        <a:graphic>
          <a:graphicData uri="http://schemas.openxmlformats.org/presentationml/2006/ole">
            <p:oleObj spid="_x0000_s145410" name="Ecuación" r:id="rId4" imgW="2057400" imgH="45720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733675" y="4495800"/>
          <a:ext cx="2609850" cy="700088"/>
        </p:xfrm>
        <a:graphic>
          <a:graphicData uri="http://schemas.openxmlformats.org/presentationml/2006/ole">
            <p:oleObj spid="_x0000_s145411" name="Ecuación" r:id="rId5" imgW="1041120" imgH="27936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757363" y="5629275"/>
          <a:ext cx="985837" cy="414338"/>
        </p:xfrm>
        <a:graphic>
          <a:graphicData uri="http://schemas.openxmlformats.org/presentationml/2006/ole">
            <p:oleObj spid="_x0000_s145412" name="Equation" r:id="rId6" imgW="393480" imgH="164880" progId="Equation.3">
              <p:embed/>
            </p:oleObj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819400" y="5562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Garamond" pitchFamily="18" charset="0"/>
                <a:sym typeface="Symbol" pitchFamily="18" charset="2"/>
              </a:rPr>
              <a:t>Corresponde al caso linealmente separable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33388" y="3913188"/>
            <a:ext cx="437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  <a:sym typeface="Symbol" pitchFamily="18" charset="2"/>
              </a:rPr>
              <a:t>Y se modifica la función objetivo a:</a:t>
            </a:r>
            <a:endParaRPr lang="es-E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5" grpId="0" autoUpdateAnimBg="0"/>
      <p:bldP spid="378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0" y="498376"/>
            <a:ext cx="8534400" cy="914400"/>
          </a:xfrm>
        </p:spPr>
        <p:txBody>
          <a:bodyPr/>
          <a:lstStyle/>
          <a:p>
            <a:r>
              <a:rPr lang="es-ES_tradnl" dirty="0" smtClean="0"/>
              <a:t>Formulación matemática </a:t>
            </a:r>
            <a:br>
              <a:rPr lang="es-ES_tradnl" dirty="0" smtClean="0"/>
            </a:br>
            <a:r>
              <a:rPr lang="es-ES_tradnl" dirty="0" smtClean="0"/>
              <a:t>(SVM primal)	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953000" y="1600200"/>
            <a:ext cx="172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Error en 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clasificación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1/Margen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42900" y="3086100"/>
          <a:ext cx="4913313" cy="3427413"/>
        </p:xfrm>
        <a:graphic>
          <a:graphicData uri="http://schemas.openxmlformats.org/presentationml/2006/ole">
            <p:oleObj spid="_x0000_s146434" name="Ecuación" r:id="rId4" imgW="1638000" imgH="1143000" progId="Equation.3">
              <p:embed/>
            </p:oleObj>
          </a:graphicData>
        </a:graphic>
      </p:graphicFrame>
      <p:sp>
        <p:nvSpPr>
          <p:cNvPr id="39942" name="AutoShape 6"/>
          <p:cNvSpPr>
            <a:spLocks noChangeArrowheads="1"/>
          </p:cNvSpPr>
          <p:nvPr/>
        </p:nvSpPr>
        <p:spPr bwMode="auto">
          <a:xfrm rot="2700000">
            <a:off x="5198269" y="234553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2895600" y="2133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470525" y="3505200"/>
            <a:ext cx="3749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W: Normal al hiperplano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 separador.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b : Posición del hiperplano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X</a:t>
            </a:r>
            <a:r>
              <a:rPr lang="es-ES_tradnl" sz="2400" baseline="-25000">
                <a:latin typeface="Times New Roman" pitchFamily="18" charset="0"/>
              </a:rPr>
              <a:t>i</a:t>
            </a:r>
            <a:r>
              <a:rPr lang="es-ES_tradnl" sz="2400">
                <a:latin typeface="Times New Roman" pitchFamily="18" charset="0"/>
              </a:rPr>
              <a:t>: Objetos de entrenamiento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Y</a:t>
            </a:r>
            <a:r>
              <a:rPr lang="es-ES_tradnl" sz="2400" baseline="-25000">
                <a:latin typeface="Times New Roman" pitchFamily="18" charset="0"/>
              </a:rPr>
              <a:t>i</a:t>
            </a:r>
            <a:r>
              <a:rPr lang="es-ES_tradnl" sz="2400">
                <a:latin typeface="Times New Roman" pitchFamily="18" charset="0"/>
              </a:rPr>
              <a:t> : Clase del objeto i. </a:t>
            </a:r>
          </a:p>
          <a:p>
            <a:pPr eaLnBrk="0" hangingPunct="0"/>
            <a:r>
              <a:rPr lang="es-ES_tradnl" sz="2400">
                <a:latin typeface="Times New Roman" pitchFamily="18" charset="0"/>
              </a:rPr>
              <a:t>      : Error en la separación	</a:t>
            </a: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575300" y="5410200"/>
          <a:ext cx="360363" cy="534988"/>
        </p:xfrm>
        <a:graphic>
          <a:graphicData uri="http://schemas.openxmlformats.org/presentationml/2006/ole">
            <p:oleObj spid="_x0000_s146435" name="Ecuación" r:id="rId5" imgW="17748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/>
              <a:t>Clasificador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_tradnl" sz="2800" smtClean="0"/>
              <a:t>El clasificador lineal de los SVM es:</a:t>
            </a:r>
          </a:p>
          <a:p>
            <a:endParaRPr lang="es-ES_tradnl" sz="2800" smtClean="0"/>
          </a:p>
          <a:p>
            <a:endParaRPr lang="es-ES_tradnl" sz="2800" smtClean="0"/>
          </a:p>
          <a:p>
            <a:endParaRPr lang="es-ES_tradnl" sz="2800" smtClean="0"/>
          </a:p>
          <a:p>
            <a:r>
              <a:rPr lang="es-ES_tradnl" sz="2800" smtClean="0"/>
              <a:t>Se determina el signo de la función </a:t>
            </a:r>
            <a:r>
              <a:rPr lang="es-ES_tradnl" sz="2800" i="1" smtClean="0"/>
              <a:t>f(x)</a:t>
            </a:r>
            <a:endParaRPr lang="es-ES_tradnl" sz="2800" smtClean="0"/>
          </a:p>
          <a:p>
            <a:pPr lvl="1"/>
            <a:r>
              <a:rPr lang="es-ES_tradnl" sz="2400" smtClean="0"/>
              <a:t>Si signo(f(x)) = +1  		      pertenece a clase +1</a:t>
            </a:r>
          </a:p>
          <a:p>
            <a:pPr lvl="1"/>
            <a:r>
              <a:rPr lang="es-ES_tradnl" sz="2400" smtClean="0"/>
              <a:t>Si signo(f(x)) = -1		      pertenece a clase -1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339850" y="2579688"/>
          <a:ext cx="5895975" cy="1030287"/>
        </p:xfrm>
        <a:graphic>
          <a:graphicData uri="http://schemas.openxmlformats.org/presentationml/2006/ole">
            <p:oleObj spid="_x0000_s148482" name="Ecuación" r:id="rId4" imgW="1942920" imgH="342720" progId="Equation.3">
              <p:embed/>
            </p:oleObj>
          </a:graphicData>
        </a:graphic>
      </p:graphicFrame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4229100" y="4840288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4191000" y="4343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/>
              <a:t>SVM no lineal</a:t>
            </a:r>
            <a:endParaRPr lang="es-ES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11960" y="5387975"/>
            <a:ext cx="38846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 dirty="0">
                <a:latin typeface="Times New Roman" pitchFamily="18" charset="0"/>
              </a:rPr>
              <a:t>Objetos linealmente no separables en R</a:t>
            </a:r>
            <a:r>
              <a:rPr lang="es-ES_tradnl" sz="2800" baseline="30000" dirty="0">
                <a:latin typeface="Times New Roman" pitchFamily="18" charset="0"/>
              </a:rPr>
              <a:t>2</a:t>
            </a:r>
            <a:r>
              <a:rPr lang="es-ES_tradnl" sz="2800" dirty="0">
                <a:latin typeface="Times New Roman" pitchFamily="18" charset="0"/>
              </a:rPr>
              <a:t>, pueden serlo otro espacio</a:t>
            </a:r>
            <a:endParaRPr lang="es-ES" sz="2800" dirty="0">
              <a:latin typeface="Times New Roman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1631950"/>
            <a:ext cx="7508875" cy="3633788"/>
          </a:xfrm>
          <a:prstGeom prst="rect">
            <a:avLst/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_tradnl" smtClean="0"/>
              <a:t>SVM no lineal</a:t>
            </a:r>
            <a:endParaRPr lang="es-ES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_tradnl" smtClean="0"/>
              <a:t> Idea:</a:t>
            </a:r>
          </a:p>
          <a:p>
            <a:pPr lvl="1"/>
            <a:r>
              <a:rPr lang="es-ES_tradnl" smtClean="0"/>
              <a:t> Proyectar los objetos a un espacio de mayor dimensión y realizar una clasificación lineal en este nuevo espacio.</a:t>
            </a:r>
          </a:p>
          <a:p>
            <a:pPr lvl="1"/>
            <a:r>
              <a:rPr lang="es-ES_tradnl" smtClean="0"/>
              <a:t> Función de transformación </a:t>
            </a:r>
          </a:p>
          <a:p>
            <a:pPr lvl="1"/>
            <a:r>
              <a:rPr lang="es-ES_tradnl" smtClean="0"/>
              <a:t> </a:t>
            </a:r>
          </a:p>
          <a:p>
            <a:pPr lvl="1"/>
            <a:r>
              <a:rPr lang="es-ES_tradnl" smtClean="0"/>
              <a:t> Basta reemplazar </a:t>
            </a:r>
            <a:r>
              <a:rPr lang="es-ES_tradnl" i="1" smtClean="0"/>
              <a:t>x</a:t>
            </a:r>
            <a:r>
              <a:rPr lang="es-ES_tradnl" i="1" baseline="-25000" smtClean="0"/>
              <a:t>i</a:t>
            </a:r>
            <a:r>
              <a:rPr lang="es-ES_tradnl" i="1" smtClean="0"/>
              <a:t>· x</a:t>
            </a:r>
            <a:r>
              <a:rPr lang="es-ES_tradnl" i="1" baseline="-25000" smtClean="0"/>
              <a:t>s</a:t>
            </a:r>
            <a:r>
              <a:rPr lang="es-ES_tradnl" smtClean="0"/>
              <a:t> por K(</a:t>
            </a:r>
            <a:r>
              <a:rPr lang="es-ES_tradnl" i="1" smtClean="0"/>
              <a:t>x</a:t>
            </a:r>
            <a:r>
              <a:rPr lang="es-ES_tradnl" i="1" baseline="-25000" smtClean="0"/>
              <a:t>i </a:t>
            </a:r>
            <a:r>
              <a:rPr lang="es-ES_tradnl" smtClean="0"/>
              <a:t>,</a:t>
            </a:r>
            <a:r>
              <a:rPr lang="es-ES_tradnl" i="1" smtClean="0"/>
              <a:t> x</a:t>
            </a:r>
            <a:r>
              <a:rPr lang="es-ES_tradnl" i="1" baseline="-25000" smtClean="0"/>
              <a:t>s</a:t>
            </a:r>
            <a:r>
              <a:rPr lang="es-ES_tradnl" smtClean="0"/>
              <a:t> )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722938" y="3871913"/>
          <a:ext cx="914400" cy="609600"/>
        </p:xfrm>
        <a:graphic>
          <a:graphicData uri="http://schemas.openxmlformats.org/presentationml/2006/ole">
            <p:oleObj spid="_x0000_s149506" name="Ecuación" r:id="rId4" imgW="304560" imgH="20304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489075" y="3979870"/>
          <a:ext cx="4240213" cy="592138"/>
        </p:xfrm>
        <a:graphic>
          <a:graphicData uri="http://schemas.openxmlformats.org/presentationml/2006/ole">
            <p:oleObj spid="_x0000_s149507" name="Ecuación" r:id="rId5" imgW="146016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539750"/>
          </a:xfrm>
        </p:spPr>
        <p:txBody>
          <a:bodyPr/>
          <a:lstStyle/>
          <a:p>
            <a:r>
              <a:rPr lang="en-US" sz="4000" smtClean="0"/>
              <a:t>Kernel Machines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1730375" y="209232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3575" y="1101725"/>
            <a:ext cx="152400" cy="152400"/>
            <a:chOff x="2016" y="1824"/>
            <a:chExt cx="96" cy="96"/>
          </a:xfrm>
        </p:grpSpPr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2016" y="182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92375" y="1254125"/>
            <a:ext cx="152400" cy="152400"/>
            <a:chOff x="1200" y="1344"/>
            <a:chExt cx="96" cy="96"/>
          </a:xfrm>
        </p:grpSpPr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200" y="134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2187575" y="201612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1654175" y="148272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797175" y="2473325"/>
            <a:ext cx="152400" cy="152400"/>
            <a:chOff x="2016" y="1824"/>
            <a:chExt cx="96" cy="96"/>
          </a:xfrm>
        </p:grpSpPr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2016" y="182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533400" y="1828800"/>
            <a:ext cx="0" cy="914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533400" y="2743200"/>
            <a:ext cx="838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1447800" y="2667000"/>
          <a:ext cx="260350" cy="260350"/>
        </p:xfrm>
        <a:graphic>
          <a:graphicData uri="http://schemas.openxmlformats.org/presentationml/2006/ole">
            <p:oleObj spid="_x0000_s150530" name="Equation" r:id="rId4" imgW="126720" imgH="126720" progId="Equation.3">
              <p:embed/>
            </p:oleObj>
          </a:graphicData>
        </a:graphic>
      </p:graphicFrame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810000" y="755650"/>
            <a:ext cx="4806950" cy="2273300"/>
            <a:chOff x="2400" y="476"/>
            <a:chExt cx="3028" cy="1432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128" y="476"/>
              <a:ext cx="1300" cy="1432"/>
              <a:chOff x="4128" y="476"/>
              <a:chExt cx="1300" cy="1432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372" y="476"/>
                <a:ext cx="1056" cy="1152"/>
                <a:chOff x="4202" y="586"/>
                <a:chExt cx="1056" cy="1152"/>
              </a:xfrm>
            </p:grpSpPr>
            <p:sp>
              <p:nvSpPr>
                <p:cNvPr id="50197" name="Oval 21"/>
                <p:cNvSpPr>
                  <a:spLocks noChangeArrowheads="1"/>
                </p:cNvSpPr>
                <p:nvPr/>
              </p:nvSpPr>
              <p:spPr bwMode="auto">
                <a:xfrm>
                  <a:off x="4346" y="154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>
                  <a:off x="4298" y="586"/>
                  <a:ext cx="96" cy="96"/>
                  <a:chOff x="2016" y="1824"/>
                  <a:chExt cx="96" cy="96"/>
                </a:xfrm>
              </p:grpSpPr>
              <p:sp>
                <p:nvSpPr>
                  <p:cNvPr id="5019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824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0200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1824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" name="Group 25"/>
                <p:cNvGrpSpPr>
                  <a:grpSpLocks/>
                </p:cNvGrpSpPr>
                <p:nvPr/>
              </p:nvGrpSpPr>
              <p:grpSpPr bwMode="auto">
                <a:xfrm>
                  <a:off x="4682" y="1114"/>
                  <a:ext cx="96" cy="96"/>
                  <a:chOff x="1200" y="1344"/>
                  <a:chExt cx="96" cy="96"/>
                </a:xfrm>
              </p:grpSpPr>
              <p:sp>
                <p:nvSpPr>
                  <p:cNvPr id="5020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44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0203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1344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50204" name="Oval 28"/>
                <p:cNvSpPr>
                  <a:spLocks noChangeArrowheads="1"/>
                </p:cNvSpPr>
                <p:nvPr/>
              </p:nvSpPr>
              <p:spPr bwMode="auto">
                <a:xfrm>
                  <a:off x="4730" y="164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50205" name="Oval 29"/>
                <p:cNvSpPr>
                  <a:spLocks noChangeArrowheads="1"/>
                </p:cNvSpPr>
                <p:nvPr/>
              </p:nvSpPr>
              <p:spPr bwMode="auto">
                <a:xfrm>
                  <a:off x="4202" y="116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0" name="Group 30"/>
                <p:cNvGrpSpPr>
                  <a:grpSpLocks/>
                </p:cNvGrpSpPr>
                <p:nvPr/>
              </p:nvGrpSpPr>
              <p:grpSpPr bwMode="auto">
                <a:xfrm>
                  <a:off x="5162" y="1402"/>
                  <a:ext cx="96" cy="96"/>
                  <a:chOff x="2016" y="1824"/>
                  <a:chExt cx="96" cy="96"/>
                </a:xfrm>
              </p:grpSpPr>
              <p:sp>
                <p:nvSpPr>
                  <p:cNvPr id="5020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824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0208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16" y="1824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50209" name="Line 33"/>
              <p:cNvSpPr>
                <a:spLocks noChangeShapeType="1"/>
              </p:cNvSpPr>
              <p:nvPr/>
            </p:nvSpPr>
            <p:spPr bwMode="auto">
              <a:xfrm flipV="1">
                <a:off x="4128" y="1200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/>
            </p:nvSpPr>
            <p:spPr bwMode="auto">
              <a:xfrm flipV="1">
                <a:off x="4128" y="1776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50211" name="Object 35"/>
              <p:cNvGraphicFramePr>
                <a:graphicFrameLocks noChangeAspect="1"/>
              </p:cNvGraphicFramePr>
              <p:nvPr/>
            </p:nvGraphicFramePr>
            <p:xfrm>
              <a:off x="4678" y="1694"/>
              <a:ext cx="214" cy="214"/>
            </p:xfrm>
            <a:graphic>
              <a:graphicData uri="http://schemas.openxmlformats.org/presentationml/2006/ole">
                <p:oleObj spid="_x0000_s150539" name="Equation" r:id="rId5" imgW="164880" imgH="164880" progId="Equation.3">
                  <p:embed/>
                </p:oleObj>
              </a:graphicData>
            </a:graphic>
          </p:graphicFrame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2400" y="864"/>
              <a:ext cx="922" cy="1039"/>
              <a:chOff x="2400" y="864"/>
              <a:chExt cx="922" cy="1039"/>
            </a:xfrm>
          </p:grpSpPr>
          <p:sp>
            <p:nvSpPr>
              <p:cNvPr id="50213" name="Line 37"/>
              <p:cNvSpPr>
                <a:spLocks noChangeShapeType="1"/>
              </p:cNvSpPr>
              <p:nvPr/>
            </p:nvSpPr>
            <p:spPr bwMode="auto">
              <a:xfrm>
                <a:off x="2496" y="1200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50214" name="Object 38"/>
              <p:cNvGraphicFramePr>
                <a:graphicFrameLocks noChangeAspect="1"/>
              </p:cNvGraphicFramePr>
              <p:nvPr/>
            </p:nvGraphicFramePr>
            <p:xfrm>
              <a:off x="2640" y="864"/>
              <a:ext cx="395" cy="263"/>
            </p:xfrm>
            <a:graphic>
              <a:graphicData uri="http://schemas.openxmlformats.org/presentationml/2006/ole">
                <p:oleObj spid="_x0000_s150537" name="Equation" r:id="rId6" imgW="304560" imgH="203040" progId="Equation.3">
                  <p:embed/>
                </p:oleObj>
              </a:graphicData>
            </a:graphic>
          </p:graphicFrame>
          <p:graphicFrame>
            <p:nvGraphicFramePr>
              <p:cNvPr id="50215" name="Object 39"/>
              <p:cNvGraphicFramePr>
                <a:graphicFrameLocks noChangeAspect="1"/>
              </p:cNvGraphicFramePr>
              <p:nvPr/>
            </p:nvGraphicFramePr>
            <p:xfrm>
              <a:off x="2400" y="1344"/>
              <a:ext cx="922" cy="559"/>
            </p:xfrm>
            <a:graphic>
              <a:graphicData uri="http://schemas.openxmlformats.org/presentationml/2006/ole">
                <p:oleObj spid="_x0000_s150538" name="Equation" r:id="rId7" imgW="711000" imgH="431640" progId="Equation.3">
                  <p:embed/>
                </p:oleObj>
              </a:graphicData>
            </a:graphic>
          </p:graphicFrame>
        </p:grp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28600" y="4724400"/>
            <a:ext cx="5746750" cy="1771650"/>
            <a:chOff x="144" y="2976"/>
            <a:chExt cx="3620" cy="1116"/>
          </a:xfrm>
        </p:grpSpPr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 flipV="1">
              <a:off x="1344" y="2976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50218" name="Object 42"/>
            <p:cNvGraphicFramePr>
              <a:graphicFrameLocks noChangeAspect="1"/>
            </p:cNvGraphicFramePr>
            <p:nvPr/>
          </p:nvGraphicFramePr>
          <p:xfrm>
            <a:off x="720" y="3024"/>
            <a:ext cx="477" cy="263"/>
          </p:xfrm>
          <a:graphic>
            <a:graphicData uri="http://schemas.openxmlformats.org/presentationml/2006/ole">
              <p:oleObj spid="_x0000_s150534" name="Equation" r:id="rId8" imgW="368280" imgH="203040" progId="Equation.3">
                <p:embed/>
              </p:oleObj>
            </a:graphicData>
          </a:graphic>
        </p:graphicFrame>
        <p:graphicFrame>
          <p:nvGraphicFramePr>
            <p:cNvPr id="50219" name="Object 43"/>
            <p:cNvGraphicFramePr>
              <a:graphicFrameLocks noChangeAspect="1"/>
            </p:cNvGraphicFramePr>
            <p:nvPr/>
          </p:nvGraphicFramePr>
          <p:xfrm>
            <a:off x="1920" y="3024"/>
            <a:ext cx="1844" cy="296"/>
          </p:xfrm>
          <a:graphic>
            <a:graphicData uri="http://schemas.openxmlformats.org/presentationml/2006/ole">
              <p:oleObj spid="_x0000_s150535" name="Equation" r:id="rId9" imgW="1422360" imgH="228600" progId="Equation.3">
                <p:embed/>
              </p:oleObj>
            </a:graphicData>
          </a:graphic>
        </p:graphicFrame>
        <p:graphicFrame>
          <p:nvGraphicFramePr>
            <p:cNvPr id="50220" name="Object 44"/>
            <p:cNvGraphicFramePr>
              <a:graphicFrameLocks noChangeAspect="1"/>
            </p:cNvGraphicFramePr>
            <p:nvPr/>
          </p:nvGraphicFramePr>
          <p:xfrm>
            <a:off x="144" y="3648"/>
            <a:ext cx="2273" cy="444"/>
          </p:xfrm>
          <a:graphic>
            <a:graphicData uri="http://schemas.openxmlformats.org/presentationml/2006/ole">
              <p:oleObj spid="_x0000_s150536" name="Equation" r:id="rId10" imgW="1752480" imgH="342720" progId="Equation.3">
                <p:embed/>
              </p:oleObj>
            </a:graphicData>
          </a:graphic>
        </p:graphicFrame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152400" y="1001713"/>
            <a:ext cx="5764213" cy="3570287"/>
            <a:chOff x="96" y="643"/>
            <a:chExt cx="3631" cy="2249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78" y="643"/>
              <a:ext cx="1393" cy="1061"/>
              <a:chOff x="378" y="643"/>
              <a:chExt cx="1393" cy="1061"/>
            </a:xfrm>
          </p:grpSpPr>
          <p:sp>
            <p:nvSpPr>
              <p:cNvPr id="50223" name="Freeform 47"/>
              <p:cNvSpPr>
                <a:spLocks/>
              </p:cNvSpPr>
              <p:nvPr/>
            </p:nvSpPr>
            <p:spPr bwMode="auto">
              <a:xfrm>
                <a:off x="384" y="768"/>
                <a:ext cx="1263" cy="915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621" y="22"/>
                  </a:cxn>
                  <a:cxn ang="0">
                    <a:pos x="1130" y="310"/>
                  </a:cxn>
                  <a:cxn ang="0">
                    <a:pos x="1263" y="915"/>
                  </a:cxn>
                </a:cxnLst>
                <a:rect l="0" t="0" r="r" b="b"/>
                <a:pathLst>
                  <a:path w="1263" h="915">
                    <a:moveTo>
                      <a:pt x="0" y="179"/>
                    </a:moveTo>
                    <a:cubicBezTo>
                      <a:pt x="103" y="154"/>
                      <a:pt x="433" y="0"/>
                      <a:pt x="621" y="22"/>
                    </a:cubicBezTo>
                    <a:cubicBezTo>
                      <a:pt x="809" y="44"/>
                      <a:pt x="1023" y="161"/>
                      <a:pt x="1130" y="310"/>
                    </a:cubicBezTo>
                    <a:cubicBezTo>
                      <a:pt x="1237" y="459"/>
                      <a:pt x="1235" y="789"/>
                      <a:pt x="1263" y="915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24" name="Freeform 48"/>
              <p:cNvSpPr>
                <a:spLocks/>
              </p:cNvSpPr>
              <p:nvPr/>
            </p:nvSpPr>
            <p:spPr bwMode="auto">
              <a:xfrm>
                <a:off x="398" y="899"/>
                <a:ext cx="1138" cy="805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597" y="48"/>
                  </a:cxn>
                  <a:cxn ang="0">
                    <a:pos x="1045" y="419"/>
                  </a:cxn>
                  <a:cxn ang="0">
                    <a:pos x="1138" y="805"/>
                  </a:cxn>
                </a:cxnLst>
                <a:rect l="0" t="0" r="r" b="b"/>
                <a:pathLst>
                  <a:path w="1138" h="805">
                    <a:moveTo>
                      <a:pt x="0" y="132"/>
                    </a:moveTo>
                    <a:cubicBezTo>
                      <a:pt x="99" y="118"/>
                      <a:pt x="423" y="0"/>
                      <a:pt x="597" y="48"/>
                    </a:cubicBezTo>
                    <a:cubicBezTo>
                      <a:pt x="771" y="96"/>
                      <a:pt x="955" y="293"/>
                      <a:pt x="1045" y="419"/>
                    </a:cubicBezTo>
                    <a:cubicBezTo>
                      <a:pt x="1135" y="545"/>
                      <a:pt x="1119" y="725"/>
                      <a:pt x="1138" y="805"/>
                    </a:cubicBezTo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25" name="Freeform 49"/>
              <p:cNvSpPr>
                <a:spLocks/>
              </p:cNvSpPr>
              <p:nvPr/>
            </p:nvSpPr>
            <p:spPr bwMode="auto">
              <a:xfrm>
                <a:off x="378" y="643"/>
                <a:ext cx="1393" cy="1019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721" y="6"/>
                  </a:cxn>
                  <a:cxn ang="0">
                    <a:pos x="1289" y="256"/>
                  </a:cxn>
                  <a:cxn ang="0">
                    <a:pos x="1346" y="1019"/>
                  </a:cxn>
                </a:cxnLst>
                <a:rect l="0" t="0" r="r" b="b"/>
                <a:pathLst>
                  <a:path w="1393" h="1019">
                    <a:moveTo>
                      <a:pt x="0" y="221"/>
                    </a:moveTo>
                    <a:cubicBezTo>
                      <a:pt x="120" y="185"/>
                      <a:pt x="506" y="0"/>
                      <a:pt x="721" y="6"/>
                    </a:cubicBezTo>
                    <a:cubicBezTo>
                      <a:pt x="936" y="12"/>
                      <a:pt x="1185" y="87"/>
                      <a:pt x="1289" y="256"/>
                    </a:cubicBezTo>
                    <a:cubicBezTo>
                      <a:pt x="1393" y="425"/>
                      <a:pt x="1334" y="860"/>
                      <a:pt x="1346" y="1019"/>
                    </a:cubicBezTo>
                  </a:path>
                </a:pathLst>
              </a:custGeom>
              <a:noFill/>
              <a:ln w="12700" cap="flat" cmpd="sng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1566" y="792"/>
                <a:ext cx="96" cy="96"/>
                <a:chOff x="1200" y="1344"/>
                <a:chExt cx="96" cy="96"/>
              </a:xfrm>
            </p:grpSpPr>
            <p:sp>
              <p:nvSpPr>
                <p:cNvPr id="50227" name="Line 51"/>
                <p:cNvSpPr>
                  <a:spLocks noChangeShapeType="1"/>
                </p:cNvSpPr>
                <p:nvPr/>
              </p:nvSpPr>
              <p:spPr bwMode="auto">
                <a:xfrm>
                  <a:off x="1200" y="134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31FF3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0228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200" y="134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31FF3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50229" name="Oval 53"/>
              <p:cNvSpPr>
                <a:spLocks noChangeArrowheads="1"/>
              </p:cNvSpPr>
              <p:nvPr/>
            </p:nvSpPr>
            <p:spPr bwMode="auto">
              <a:xfrm>
                <a:off x="1374" y="12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FF3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0230" name="Oval 54"/>
              <p:cNvSpPr>
                <a:spLocks noChangeArrowheads="1"/>
              </p:cNvSpPr>
              <p:nvPr/>
            </p:nvSpPr>
            <p:spPr bwMode="auto">
              <a:xfrm>
                <a:off x="1038" y="9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FF3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96" y="1968"/>
              <a:ext cx="3631" cy="924"/>
              <a:chOff x="96" y="1968"/>
              <a:chExt cx="3631" cy="924"/>
            </a:xfrm>
          </p:grpSpPr>
          <p:graphicFrame>
            <p:nvGraphicFramePr>
              <p:cNvPr id="50232" name="Object 56"/>
              <p:cNvGraphicFramePr>
                <a:graphicFrameLocks noChangeAspect="1"/>
              </p:cNvGraphicFramePr>
              <p:nvPr/>
            </p:nvGraphicFramePr>
            <p:xfrm>
              <a:off x="96" y="2448"/>
              <a:ext cx="2569" cy="444"/>
            </p:xfrm>
            <a:graphic>
              <a:graphicData uri="http://schemas.openxmlformats.org/presentationml/2006/ole">
                <p:oleObj spid="_x0000_s150532" name="Equation" r:id="rId11" imgW="1981080" imgH="342720" progId="Equation.3">
                  <p:embed/>
                </p:oleObj>
              </a:graphicData>
            </a:graphic>
          </p:graphicFrame>
          <p:graphicFrame>
            <p:nvGraphicFramePr>
              <p:cNvPr id="50233" name="Object 57"/>
              <p:cNvGraphicFramePr>
                <a:graphicFrameLocks noChangeAspect="1"/>
              </p:cNvGraphicFramePr>
              <p:nvPr/>
            </p:nvGraphicFramePr>
            <p:xfrm>
              <a:off x="2064" y="1968"/>
              <a:ext cx="1663" cy="296"/>
            </p:xfrm>
            <a:graphic>
              <a:graphicData uri="http://schemas.openxmlformats.org/presentationml/2006/ole">
                <p:oleObj spid="_x0000_s150533" name="Equation" r:id="rId12" imgW="1282680" imgH="228600" progId="Equation.3">
                  <p:embed/>
                </p:oleObj>
              </a:graphicData>
            </a:graphic>
          </p:graphicFrame>
          <p:sp>
            <p:nvSpPr>
              <p:cNvPr id="50234" name="Line 58"/>
              <p:cNvSpPr>
                <a:spLocks noChangeShapeType="1"/>
              </p:cNvSpPr>
              <p:nvPr/>
            </p:nvSpPr>
            <p:spPr bwMode="auto">
              <a:xfrm>
                <a:off x="2448" y="2352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2438400" y="4724400"/>
            <a:ext cx="3282950" cy="900113"/>
            <a:chOff x="1536" y="2976"/>
            <a:chExt cx="2068" cy="567"/>
          </a:xfrm>
        </p:grpSpPr>
        <p:sp>
          <p:nvSpPr>
            <p:cNvPr id="50236" name="Line 60"/>
            <p:cNvSpPr>
              <a:spLocks noChangeShapeType="1"/>
            </p:cNvSpPr>
            <p:nvPr/>
          </p:nvSpPr>
          <p:spPr bwMode="auto">
            <a:xfrm flipV="1">
              <a:off x="1536" y="2976"/>
              <a:ext cx="0" cy="528"/>
            </a:xfrm>
            <a:prstGeom prst="line">
              <a:avLst/>
            </a:prstGeom>
            <a:noFill/>
            <a:ln w="57150">
              <a:solidFill>
                <a:srgbClr val="95D0D5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0237" name="Text Box 61"/>
            <p:cNvSpPr txBox="1">
              <a:spLocks noChangeArrowheads="1"/>
            </p:cNvSpPr>
            <p:nvPr/>
          </p:nvSpPr>
          <p:spPr bwMode="auto">
            <a:xfrm>
              <a:off x="2160" y="3312"/>
              <a:ext cx="14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Condición de Mercer</a:t>
              </a:r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5638800" y="762000"/>
            <a:ext cx="3294063" cy="3829050"/>
            <a:chOff x="3552" y="480"/>
            <a:chExt cx="2075" cy="2412"/>
          </a:xfrm>
        </p:grpSpPr>
        <p:graphicFrame>
          <p:nvGraphicFramePr>
            <p:cNvPr id="50239" name="Object 63"/>
            <p:cNvGraphicFramePr>
              <a:graphicFrameLocks noChangeAspect="1"/>
            </p:cNvGraphicFramePr>
            <p:nvPr/>
          </p:nvGraphicFramePr>
          <p:xfrm>
            <a:off x="3552" y="2448"/>
            <a:ext cx="2075" cy="444"/>
          </p:xfrm>
          <a:graphic>
            <a:graphicData uri="http://schemas.openxmlformats.org/presentationml/2006/ole">
              <p:oleObj spid="_x0000_s150531" name="Equation" r:id="rId13" imgW="1600200" imgH="342720" progId="Equation.3">
                <p:embed/>
              </p:oleObj>
            </a:graphicData>
          </a:graphic>
        </p:graphicFrame>
        <p:grpSp>
          <p:nvGrpSpPr>
            <p:cNvPr id="19" name="Group 64"/>
            <p:cNvGrpSpPr>
              <a:grpSpLocks/>
            </p:cNvGrpSpPr>
            <p:nvPr/>
          </p:nvGrpSpPr>
          <p:grpSpPr bwMode="auto">
            <a:xfrm>
              <a:off x="4080" y="480"/>
              <a:ext cx="1394" cy="1344"/>
              <a:chOff x="3914" y="586"/>
              <a:chExt cx="1394" cy="1344"/>
            </a:xfrm>
          </p:grpSpPr>
          <p:sp>
            <p:nvSpPr>
              <p:cNvPr id="50241" name="Line 65"/>
              <p:cNvSpPr>
                <a:spLocks noChangeShapeType="1"/>
              </p:cNvSpPr>
              <p:nvPr/>
            </p:nvSpPr>
            <p:spPr bwMode="auto">
              <a:xfrm>
                <a:off x="4154" y="586"/>
                <a:ext cx="1154" cy="112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>
                <a:off x="3914" y="874"/>
                <a:ext cx="1104" cy="10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1104" cy="105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0" name="Group 68"/>
              <p:cNvGrpSpPr>
                <a:grpSpLocks/>
              </p:cNvGrpSpPr>
              <p:nvPr/>
            </p:nvGrpSpPr>
            <p:grpSpPr bwMode="auto">
              <a:xfrm>
                <a:off x="4683" y="1110"/>
                <a:ext cx="96" cy="96"/>
                <a:chOff x="1200" y="1344"/>
                <a:chExt cx="96" cy="96"/>
              </a:xfrm>
            </p:grpSpPr>
            <p:sp>
              <p:nvSpPr>
                <p:cNvPr id="50245" name="Line 69"/>
                <p:cNvSpPr>
                  <a:spLocks noChangeShapeType="1"/>
                </p:cNvSpPr>
                <p:nvPr/>
              </p:nvSpPr>
              <p:spPr bwMode="auto">
                <a:xfrm>
                  <a:off x="1200" y="134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31FF3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024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200" y="134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31FF3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50247" name="Oval 71"/>
              <p:cNvSpPr>
                <a:spLocks noChangeArrowheads="1"/>
              </p:cNvSpPr>
              <p:nvPr/>
            </p:nvSpPr>
            <p:spPr bwMode="auto">
              <a:xfrm>
                <a:off x="4731" y="163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FF3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0248" name="Oval 72"/>
              <p:cNvSpPr>
                <a:spLocks noChangeArrowheads="1"/>
              </p:cNvSpPr>
              <p:nvPr/>
            </p:nvSpPr>
            <p:spPr bwMode="auto">
              <a:xfrm>
                <a:off x="4203" y="115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31FF3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507288" cy="885825"/>
          </a:xfrm>
        </p:spPr>
        <p:txBody>
          <a:bodyPr/>
          <a:lstStyle/>
          <a:p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</a:rPr>
              <a:t>Características de </a:t>
            </a:r>
            <a:r>
              <a:rPr lang="es-ES_tradnl" sz="3600" b="1" dirty="0" err="1" smtClean="0">
                <a:solidFill>
                  <a:schemeClr val="tx2">
                    <a:lumMod val="75000"/>
                  </a:schemeClr>
                </a:solidFill>
              </a:rPr>
              <a:t>Support</a:t>
            </a: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</a:rPr>
              <a:t> Vector Machines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74663" y="1760538"/>
            <a:ext cx="8074025" cy="3582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smtClean="0"/>
              <a:t>Herramienta matemática</a:t>
            </a:r>
          </a:p>
          <a:p>
            <a:pPr>
              <a:lnSpc>
                <a:spcPct val="90000"/>
              </a:lnSpc>
            </a:pPr>
            <a:r>
              <a:rPr lang="es-ES_tradnl" sz="2800" smtClean="0"/>
              <a:t>No tiene mínimos locales (árboles de decisión)</a:t>
            </a:r>
          </a:p>
          <a:p>
            <a:pPr>
              <a:lnSpc>
                <a:spcPct val="90000"/>
              </a:lnSpc>
            </a:pPr>
            <a:r>
              <a:rPr lang="es-ES_tradnl" sz="2800" smtClean="0"/>
              <a:t>No tiene el problema de Overfitting (Redes Neuronales)</a:t>
            </a:r>
          </a:p>
          <a:p>
            <a:pPr>
              <a:lnSpc>
                <a:spcPct val="90000"/>
              </a:lnSpc>
            </a:pPr>
            <a:r>
              <a:rPr lang="es-ES_tradnl" sz="2800" smtClean="0"/>
              <a:t>Solución no depende de estructura del planteamiento del problema.</a:t>
            </a:r>
          </a:p>
          <a:p>
            <a:pPr>
              <a:lnSpc>
                <a:spcPct val="90000"/>
              </a:lnSpc>
            </a:pPr>
            <a:r>
              <a:rPr lang="es-ES_tradnl" sz="2800" smtClean="0"/>
              <a:t>Aplicabilidad en distintos tipos de problemas (Clasificación, Regresión, descubrimiento de patrones en general)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A3BC07A-FBE2-4B7B-80D7-08E7CCD85066}" type="slidenum">
              <a:rPr lang="es-ES_tradnl"/>
              <a:pPr/>
              <a:t>77</a:t>
            </a:fld>
            <a:endParaRPr lang="es-ES_tradnl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533400"/>
          </a:xfrm>
          <a:noFill/>
          <a:ln/>
        </p:spPr>
        <p:txBody>
          <a:bodyPr lIns="90488" tIns="44450" rIns="90488" bIns="44450"/>
          <a:lstStyle/>
          <a:p>
            <a:r>
              <a:rPr lang="es-ES_tradnl" sz="3600" dirty="0"/>
              <a:t>Experiencias </a:t>
            </a:r>
            <a:r>
              <a:rPr lang="es-ES_tradnl" sz="3600" dirty="0" smtClean="0"/>
              <a:t>acerca de proyectos BI 1/2</a:t>
            </a:r>
            <a:endParaRPr lang="es-ES_tradnl" sz="32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1371600"/>
          </a:xfrm>
          <a:noFill/>
          <a:ln/>
        </p:spPr>
        <p:txBody>
          <a:bodyPr lIns="90488" tIns="44450" rIns="90488" bIns="44450"/>
          <a:lstStyle/>
          <a:p>
            <a:pPr marL="0" indent="0" defTabSz="762000">
              <a:spcBef>
                <a:spcPct val="50000"/>
              </a:spcBef>
            </a:pPr>
            <a:r>
              <a:rPr lang="es-ES_tradnl" sz="2800"/>
              <a:t>Tiempo </a:t>
            </a:r>
          </a:p>
          <a:p>
            <a:pPr marL="571500" lvl="1" indent="0" defTabSz="762000">
              <a:spcBef>
                <a:spcPct val="50000"/>
              </a:spcBef>
            </a:pPr>
            <a:r>
              <a:rPr lang="es-ES_tradnl" sz="2400"/>
              <a:t> proyectos necesitan más tiempo que estimado 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442913" y="3048000"/>
            <a:ext cx="66119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es-ES_tradnl" sz="2800"/>
              <a:t>Calidad de los datos </a:t>
            </a:r>
          </a:p>
          <a:p>
            <a:pPr marL="571500" lvl="1" defTabSz="762000">
              <a:spcBef>
                <a:spcPct val="50000"/>
              </a:spcBef>
              <a:buFontTx/>
              <a:buChar char="–"/>
            </a:pPr>
            <a:r>
              <a:rPr lang="es-ES_tradnl" sz="2000"/>
              <a:t> </a:t>
            </a:r>
            <a:r>
              <a:rPr lang="es-ES_tradnl"/>
              <a:t>muy importante para lograr resultados válidos</a:t>
            </a:r>
            <a:r>
              <a:rPr lang="es-ES_tradnl" sz="2000"/>
              <a:t> </a:t>
            </a:r>
          </a:p>
        </p:txBody>
      </p: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79200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es-ES_tradnl" sz="2800"/>
              <a:t>Cantidad de datos </a:t>
            </a:r>
          </a:p>
          <a:p>
            <a:pPr marL="571500" lvl="1" defTabSz="762000">
              <a:spcBef>
                <a:spcPct val="50000"/>
              </a:spcBef>
              <a:buFontTx/>
              <a:buChar char="–"/>
            </a:pPr>
            <a:r>
              <a:rPr lang="es-ES_tradnl" sz="2000"/>
              <a:t> </a:t>
            </a:r>
            <a:r>
              <a:rPr lang="es-ES_tradnl"/>
              <a:t>en general hay muchos datos disponible pero no siempre </a:t>
            </a:r>
            <a:br>
              <a:rPr lang="es-ES_tradnl"/>
            </a:br>
            <a:r>
              <a:rPr lang="es-ES_tradnl"/>
              <a:t>   para apoyar la toma de decisiones </a:t>
            </a:r>
          </a:p>
          <a:p>
            <a:pPr marL="571500" lvl="1" defTabSz="762000">
              <a:spcBef>
                <a:spcPct val="50000"/>
              </a:spcBef>
            </a:pPr>
            <a:r>
              <a:rPr lang="es-ES_tradnl"/>
              <a:t>   (base de datos transaccional / bodegas de datos)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utoUpdateAnimBg="0"/>
      <p:bldP spid="497667" grpId="0" build="p" autoUpdateAnimBg="0"/>
      <p:bldP spid="497668" grpId="0" autoUpdateAnimBg="0"/>
      <p:bldP spid="497669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A40E44E-344D-4CFD-9366-56282F8D5AAE}" type="slidenum">
              <a:rPr lang="es-ES_tradnl"/>
              <a:pPr/>
              <a:t>78</a:t>
            </a:fld>
            <a:endParaRPr lang="es-ES_tradnl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533400"/>
          </a:xfrm>
          <a:noFill/>
          <a:ln/>
        </p:spPr>
        <p:txBody>
          <a:bodyPr lIns="90488" tIns="44450" rIns="90488" bIns="44450"/>
          <a:lstStyle/>
          <a:p>
            <a:r>
              <a:rPr lang="es-ES_tradnl" sz="3600" dirty="0">
                <a:solidFill>
                  <a:schemeClr val="tx1"/>
                </a:solidFill>
              </a:rPr>
              <a:t>Experiencias </a:t>
            </a:r>
            <a:r>
              <a:rPr lang="es-ES_tradnl" sz="3600" dirty="0" smtClean="0"/>
              <a:t>acerca de proyectos BI </a:t>
            </a:r>
            <a:r>
              <a:rPr lang="es-ES_tradnl" sz="3600" dirty="0" smtClean="0">
                <a:solidFill>
                  <a:schemeClr val="tx1"/>
                </a:solidFill>
              </a:rPr>
              <a:t>2/2</a:t>
            </a:r>
            <a:endParaRPr lang="es-ES_tradnl" sz="32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17526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 marL="0" indent="0" defTabSz="762000">
              <a:spcBef>
                <a:spcPct val="50000"/>
              </a:spcBef>
            </a:pPr>
            <a:r>
              <a:rPr lang="es-ES_tradnl" sz="2800"/>
              <a:t>“Mentor” del proyecto </a:t>
            </a:r>
          </a:p>
          <a:p>
            <a:pPr marL="571500" lvl="1" indent="0" defTabSz="762000">
              <a:spcBef>
                <a:spcPct val="50000"/>
              </a:spcBef>
            </a:pPr>
            <a:r>
              <a:rPr lang="es-ES_tradnl" sz="2400"/>
              <a:t> Mentor con alta posición en la jerarquía (proyectos de data </a:t>
            </a:r>
            <a:br>
              <a:rPr lang="es-ES_tradnl" sz="2400"/>
            </a:br>
            <a:r>
              <a:rPr lang="es-ES_tradnl" sz="2400"/>
              <a:t>   mining necesitan apoyo de varios expertos)  </a:t>
            </a:r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75930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es-ES_tradnl" sz="2800"/>
              <a:t>Demostración del beneficio </a:t>
            </a:r>
          </a:p>
          <a:p>
            <a:pPr marL="571500" lvl="1" defTabSz="762000">
              <a:spcBef>
                <a:spcPct val="50000"/>
              </a:spcBef>
              <a:buFontTx/>
              <a:buChar char="–"/>
            </a:pPr>
            <a:r>
              <a:rPr lang="es-ES_tradnl" sz="2000"/>
              <a:t> </a:t>
            </a:r>
            <a:r>
              <a:rPr lang="es-ES_tradnl"/>
              <a:t>Fácil en el área de ventas / Difícil en segmentación de </a:t>
            </a:r>
            <a:br>
              <a:rPr lang="es-ES_tradnl"/>
            </a:br>
            <a:r>
              <a:rPr lang="es-ES_tradnl"/>
              <a:t>                                               mercados (por ejemplo)</a:t>
            </a:r>
            <a:r>
              <a:rPr lang="es-ES_tradnl" sz="2000"/>
              <a:t> </a:t>
            </a: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56070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  <a:buFontTx/>
              <a:buChar char="•"/>
            </a:pPr>
            <a:r>
              <a:rPr lang="es-ES_tradnl" sz="2800"/>
              <a:t>Mantenimiento del sistema instalado </a:t>
            </a:r>
            <a:endParaRPr lang="es-ES_tradnl">
              <a:solidFill>
                <a:srgbClr val="00279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 autoUpdateAnimBg="0"/>
      <p:bldP spid="499715" grpId="0" build="p" autoUpdateAnimBg="0"/>
      <p:bldP spid="499716" grpId="0" autoUpdateAnimBg="0"/>
      <p:bldP spid="499717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ES_tradnl" dirty="0" smtClean="0">
                <a:cs typeface="Arial" pitchFamily="34" charset="0"/>
              </a:rPr>
              <a:t>Más información </a:t>
            </a:r>
            <a:endParaRPr lang="es-ES_tradnl" dirty="0" smtClean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3400" y="1544638"/>
            <a:ext cx="7783513" cy="34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s-ES_tradnl" dirty="0" smtClean="0">
                <a:hlinkClick r:id="rId2"/>
              </a:rPr>
              <a:t>www.kdnuggets.com</a:t>
            </a:r>
            <a:endParaRPr lang="es-ES_tradnl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s-CL" dirty="0" smtClean="0">
                <a:hlinkClick r:id="rId3"/>
              </a:rPr>
              <a:t>http</a:t>
            </a:r>
            <a:r>
              <a:rPr lang="es-CL" dirty="0" smtClean="0">
                <a:hlinkClick r:id="rId3"/>
              </a:rPr>
              <a:t>://statpages.org/logistic.html</a:t>
            </a:r>
            <a:r>
              <a:rPr lang="es-CL" dirty="0" smtClean="0"/>
              <a:t> </a:t>
            </a: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</a:pPr>
            <a:endParaRPr lang="en-US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dirty="0" err="1" smtClean="0"/>
              <a:t>Hosmer</a:t>
            </a:r>
            <a:r>
              <a:rPr lang="en-US" dirty="0" smtClean="0"/>
              <a:t>, David W.; Stanley </a:t>
            </a:r>
            <a:r>
              <a:rPr lang="en-US" dirty="0" err="1" smtClean="0"/>
              <a:t>Lemeshow</a:t>
            </a:r>
            <a:r>
              <a:rPr lang="en-US" dirty="0" smtClean="0"/>
              <a:t> (2000). </a:t>
            </a:r>
            <a:r>
              <a:rPr lang="en-US" i="1" dirty="0" smtClean="0"/>
              <a:t>Applied Logistic Regression, 2nd ed.</a:t>
            </a:r>
            <a:r>
              <a:rPr lang="en-US" dirty="0" smtClean="0"/>
              <a:t>. New York; </a:t>
            </a:r>
            <a:r>
              <a:rPr lang="en-US" dirty="0" err="1" smtClean="0"/>
              <a:t>Chichester</a:t>
            </a:r>
            <a:r>
              <a:rPr lang="en-US" dirty="0" smtClean="0"/>
              <a:t>, Wiley. </a:t>
            </a:r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</a:pPr>
            <a:endParaRPr lang="en-US" dirty="0" smtClean="0"/>
          </a:p>
          <a:p>
            <a:pPr defTabSz="762000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s-ES_tradnl" dirty="0" smtClean="0"/>
              <a:t>Conferencia BAFI 2014, 6-8 de enero de 2014, Santiago (www.bafi.cl)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Variedad</a:t>
            </a:r>
            <a:endParaRPr lang="es-CL" smtClean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755650" y="1916113"/>
            <a:ext cx="8208963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>
                <a:latin typeface="Calibri" pitchFamily="34" charset="0"/>
              </a:rPr>
              <a:t>Distintos tipos de “datos”:</a:t>
            </a:r>
          </a:p>
          <a:p>
            <a:endParaRPr lang="es-ES" sz="36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Textos, </a:t>
            </a:r>
          </a:p>
          <a:p>
            <a:pPr lvl="1">
              <a:buFont typeface="Arial" pitchFamily="34" charset="0"/>
              <a:buChar char="•"/>
            </a:pPr>
            <a:endParaRPr lang="es-ES" sz="2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Imágenes, </a:t>
            </a:r>
          </a:p>
          <a:p>
            <a:pPr lvl="1">
              <a:buFont typeface="Arial" pitchFamily="34" charset="0"/>
              <a:buChar char="•"/>
            </a:pPr>
            <a:endParaRPr lang="es-ES" sz="2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Videos, </a:t>
            </a:r>
          </a:p>
          <a:p>
            <a:pPr lvl="1">
              <a:buFont typeface="Arial" pitchFamily="34" charset="0"/>
              <a:buChar char="•"/>
            </a:pPr>
            <a:endParaRPr lang="es-ES" sz="28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>
                <a:latin typeface="Calibri" pitchFamily="34" charset="0"/>
              </a:rPr>
              <a:t>… </a:t>
            </a: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6804025" y="188913"/>
            <a:ext cx="2160588" cy="1655762"/>
            <a:chOff x="2123728" y="1628800"/>
            <a:chExt cx="4968552" cy="4176464"/>
          </a:xfrm>
        </p:grpSpPr>
        <p:sp>
          <p:nvSpPr>
            <p:cNvPr id="8" name="7 Elipse"/>
            <p:cNvSpPr/>
            <p:nvPr/>
          </p:nvSpPr>
          <p:spPr>
            <a:xfrm>
              <a:off x="2123728" y="1628800"/>
              <a:ext cx="2737996" cy="2586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8 Elipse"/>
            <p:cNvSpPr/>
            <p:nvPr/>
          </p:nvSpPr>
          <p:spPr>
            <a:xfrm>
              <a:off x="4354284" y="1628800"/>
              <a:ext cx="2737996" cy="258676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3207976" y="3218498"/>
              <a:ext cx="2737996" cy="258676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4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933825"/>
            <a:ext cx="496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Los 3 V´s juntos </a:t>
            </a:r>
            <a:endParaRPr lang="es-CL" smtClean="0"/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732588" y="188913"/>
            <a:ext cx="2232025" cy="1800225"/>
            <a:chOff x="2123728" y="1628800"/>
            <a:chExt cx="5616624" cy="4536504"/>
          </a:xfrm>
        </p:grpSpPr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4128" y="3933056"/>
              <a:ext cx="497595" cy="35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Elipse"/>
            <p:cNvSpPr/>
            <p:nvPr/>
          </p:nvSpPr>
          <p:spPr>
            <a:xfrm>
              <a:off x="2123728" y="1628800"/>
              <a:ext cx="3095933" cy="2808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4644416" y="1628800"/>
              <a:ext cx="3095936" cy="280831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>
              <a:off x="3346123" y="3356992"/>
              <a:ext cx="3099929" cy="280831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268" name="15 CuadroTexto"/>
          <p:cNvSpPr txBox="1">
            <a:spLocks noChangeArrowheads="1"/>
          </p:cNvSpPr>
          <p:nvPr/>
        </p:nvSpPr>
        <p:spPr bwMode="auto">
          <a:xfrm>
            <a:off x="539750" y="2133600"/>
            <a:ext cx="80433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 smtClean="0">
                <a:latin typeface="Calibri" pitchFamily="34" charset="0"/>
              </a:rPr>
              <a:t>Por ejemplo: </a:t>
            </a:r>
          </a:p>
          <a:p>
            <a:r>
              <a:rPr lang="es-ES" sz="3600" dirty="0" smtClean="0">
                <a:latin typeface="Calibri" pitchFamily="34" charset="0"/>
              </a:rPr>
              <a:t>Análisis </a:t>
            </a:r>
            <a:r>
              <a:rPr lang="es-ES" sz="3600" dirty="0">
                <a:latin typeface="Calibri" pitchFamily="34" charset="0"/>
              </a:rPr>
              <a:t>de información en redes sociales: </a:t>
            </a:r>
          </a:p>
          <a:p>
            <a:endParaRPr lang="es-ES" sz="36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>
                <a:latin typeface="Calibri" pitchFamily="34" charset="0"/>
              </a:rPr>
              <a:t>Alto volumen, </a:t>
            </a:r>
          </a:p>
          <a:p>
            <a:pPr lvl="1">
              <a:buFont typeface="Arial" pitchFamily="34" charset="0"/>
              <a:buChar char="•"/>
            </a:pPr>
            <a:endParaRPr lang="es-ES" sz="28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>
                <a:latin typeface="Calibri" pitchFamily="34" charset="0"/>
              </a:rPr>
              <a:t>Alta velocidad, </a:t>
            </a:r>
          </a:p>
          <a:p>
            <a:pPr lvl="1">
              <a:buFont typeface="Arial" pitchFamily="34" charset="0"/>
              <a:buChar char="•"/>
            </a:pPr>
            <a:endParaRPr lang="es-ES" sz="28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>
                <a:latin typeface="Calibri" pitchFamily="34" charset="0"/>
              </a:rPr>
              <a:t>Todo tipo de “datos”  </a:t>
            </a:r>
            <a:endParaRPr lang="es-CL" sz="2800" dirty="0">
              <a:latin typeface="Calibri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33375"/>
            <a:ext cx="496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x1 - bases_de_datos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aux1 - bases_de_datos</Template>
  <TotalTime>1346</TotalTime>
  <Words>2552</Words>
  <Application>Microsoft Office PowerPoint</Application>
  <PresentationFormat>Presentación en pantalla (4:3)</PresentationFormat>
  <Paragraphs>870</Paragraphs>
  <Slides>79</Slides>
  <Notes>64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6</vt:i4>
      </vt:variant>
      <vt:variant>
        <vt:lpstr>Títulos de diapositiva</vt:lpstr>
      </vt:variant>
      <vt:variant>
        <vt:i4>79</vt:i4>
      </vt:variant>
    </vt:vector>
  </HeadingPairs>
  <TitlesOfParts>
    <vt:vector size="86" baseType="lpstr">
      <vt:lpstr>aux1 - bases_de_datos</vt:lpstr>
      <vt:lpstr>Ecuación</vt:lpstr>
      <vt:lpstr>Imagen</vt:lpstr>
      <vt:lpstr>Documento</vt:lpstr>
      <vt:lpstr>Equation</vt:lpstr>
      <vt:lpstr>Document</vt:lpstr>
      <vt:lpstr>Foto de Photo Editor</vt:lpstr>
      <vt:lpstr>Data Mining y Aplicaciones en Riesgo de Crédito</vt:lpstr>
      <vt:lpstr>Contenido</vt:lpstr>
      <vt:lpstr>El Vértigo de la Inteligencia de Negocios</vt:lpstr>
      <vt:lpstr>Big Data – Una definición </vt:lpstr>
      <vt:lpstr>¿Qué no es? </vt:lpstr>
      <vt:lpstr>Volumen</vt:lpstr>
      <vt:lpstr>Velocidad</vt:lpstr>
      <vt:lpstr>Variedad</vt:lpstr>
      <vt:lpstr>Los 3 V´s juntos </vt:lpstr>
      <vt:lpstr>Diapositiva 10</vt:lpstr>
      <vt:lpstr>Diapositiva 11</vt:lpstr>
      <vt:lpstr>Diapositiva 12</vt:lpstr>
      <vt:lpstr>Diapositiva 13</vt:lpstr>
      <vt:lpstr>Diapositiva 14</vt:lpstr>
      <vt:lpstr>Business Intelligence – Definición </vt:lpstr>
      <vt:lpstr>Data Warehouse – Definición </vt:lpstr>
      <vt:lpstr>Arquitectura de un Data Warehouse </vt:lpstr>
      <vt:lpstr>Diferencias entre Bases de Datos y  Data Warehouses </vt:lpstr>
      <vt:lpstr>OLAP - Online Analytical Processing </vt:lpstr>
      <vt:lpstr>Navegación en un cubo OLAP </vt:lpstr>
      <vt:lpstr>Motivaciones para Almacenar Datos </vt:lpstr>
      <vt:lpstr>Idea básica y potenciales  de data mining</vt:lpstr>
      <vt:lpstr>Proceso de KDD  Knowledge Discovery in Databases </vt:lpstr>
      <vt:lpstr>SEMMA (SAS Institute)</vt:lpstr>
      <vt:lpstr>CRISP-DM</vt:lpstr>
      <vt:lpstr>Potenciales de Data Mining - 1</vt:lpstr>
      <vt:lpstr>Potenciales de Data Mining - 2</vt:lpstr>
      <vt:lpstr>Nivel de datos </vt:lpstr>
      <vt:lpstr>Clasificación de técnicas para la selección de atributos </vt:lpstr>
      <vt:lpstr>Filter</vt:lpstr>
      <vt:lpstr>Test Chi-cuadrado</vt:lpstr>
      <vt:lpstr>Test Chi-cuadrado: Independencia de dos variables </vt:lpstr>
      <vt:lpstr>Test Chi-cuadrado: Tabla de contingencia  </vt:lpstr>
      <vt:lpstr>Test Chi-cuadrado: Tabla de contingencia  </vt:lpstr>
      <vt:lpstr>Test Chi-cuadrado: Test</vt:lpstr>
      <vt:lpstr>Test Chi-cuadrado: Frecuencia esperada</vt:lpstr>
      <vt:lpstr>Test Chi-cuadrado</vt:lpstr>
      <vt:lpstr>Test KS</vt:lpstr>
      <vt:lpstr>Limpieza de datos</vt:lpstr>
      <vt:lpstr>Transformación de Atributos  </vt:lpstr>
      <vt:lpstr>Diapositiva 41</vt:lpstr>
      <vt:lpstr>Métodos de Data Mining </vt:lpstr>
      <vt:lpstr>Base de lógica difusa</vt:lpstr>
      <vt:lpstr>Agrupamiento con lógica difusa</vt:lpstr>
      <vt:lpstr>Diapositiva 45</vt:lpstr>
      <vt:lpstr>Diapositiva 46</vt:lpstr>
      <vt:lpstr>Segmentación de Clientes </vt:lpstr>
      <vt:lpstr>Segmentación de Clientes </vt:lpstr>
      <vt:lpstr>Segmentación de Clientes usando Agrupamiento Difuso </vt:lpstr>
      <vt:lpstr>Centros de 6 Clases </vt:lpstr>
      <vt:lpstr>Redes Neuronales</vt:lpstr>
      <vt:lpstr>Neuronas Artificiales</vt:lpstr>
      <vt:lpstr>Perceptron (1962)</vt:lpstr>
      <vt:lpstr>Perceptron la falla</vt:lpstr>
      <vt:lpstr>Multilayer Perceptron (MLP)</vt:lpstr>
      <vt:lpstr>Backpropagation un ejemplo</vt:lpstr>
      <vt:lpstr>Diapositiva 57</vt:lpstr>
      <vt:lpstr>Inducción de un árbol de decisión a partir de ejemplos </vt:lpstr>
      <vt:lpstr>Inducción de un árbol de decisión a partir de  ejemplos </vt:lpstr>
      <vt:lpstr>Diapositiva 60</vt:lpstr>
      <vt:lpstr>Regresión Logística (1/2) </vt:lpstr>
      <vt:lpstr>Regresión Logística</vt:lpstr>
      <vt:lpstr>Support Vector Machines  Ejemplo Introductorio</vt:lpstr>
      <vt:lpstr>Teoría de Aprendizaje Estadístico </vt:lpstr>
      <vt:lpstr>Motivación</vt:lpstr>
      <vt:lpstr>Motivación SVM</vt:lpstr>
      <vt:lpstr>Support Vector Machines (Para Clasificación)</vt:lpstr>
      <vt:lpstr>SVM Lineal – Caso Separable</vt:lpstr>
      <vt:lpstr>Diapositiva 69</vt:lpstr>
      <vt:lpstr>SVM Lineal – Caso No-Separable </vt:lpstr>
      <vt:lpstr>Formulación matemática  (SVM primal) </vt:lpstr>
      <vt:lpstr>Clasificador</vt:lpstr>
      <vt:lpstr>SVM no lineal</vt:lpstr>
      <vt:lpstr>SVM no lineal</vt:lpstr>
      <vt:lpstr>Kernel Machines</vt:lpstr>
      <vt:lpstr>Características de Support Vector Machines</vt:lpstr>
      <vt:lpstr>Experiencias acerca de proyectos BI 1/2</vt:lpstr>
      <vt:lpstr>Experiencias acerca de proyectos BI 2/2</vt:lpstr>
      <vt:lpstr>Más información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de Datos: Teoría y Aplicaciones</dc:title>
  <dc:creator>glhuilli</dc:creator>
  <cp:lastModifiedBy>Richard</cp:lastModifiedBy>
  <cp:revision>379</cp:revision>
  <dcterms:created xsi:type="dcterms:W3CDTF">2008-03-16T16:42:40Z</dcterms:created>
  <dcterms:modified xsi:type="dcterms:W3CDTF">2013-10-07T06:02:35Z</dcterms:modified>
</cp:coreProperties>
</file>