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4" r:id="rId2"/>
  </p:sldMasterIdLst>
  <p:notesMasterIdLst>
    <p:notesMasterId r:id="rId26"/>
  </p:notesMasterIdLst>
  <p:handoutMasterIdLst>
    <p:handoutMasterId r:id="rId27"/>
  </p:handoutMasterIdLst>
  <p:sldIdLst>
    <p:sldId id="316" r:id="rId3"/>
    <p:sldId id="317" r:id="rId4"/>
    <p:sldId id="319" r:id="rId5"/>
    <p:sldId id="320" r:id="rId6"/>
    <p:sldId id="327" r:id="rId7"/>
    <p:sldId id="321" r:id="rId8"/>
    <p:sldId id="324" r:id="rId9"/>
    <p:sldId id="306" r:id="rId10"/>
    <p:sldId id="325" r:id="rId11"/>
    <p:sldId id="326" r:id="rId12"/>
    <p:sldId id="328" r:id="rId13"/>
    <p:sldId id="312" r:id="rId14"/>
    <p:sldId id="313" r:id="rId15"/>
    <p:sldId id="314" r:id="rId16"/>
    <p:sldId id="330" r:id="rId17"/>
    <p:sldId id="329" r:id="rId18"/>
    <p:sldId id="331" r:id="rId19"/>
    <p:sldId id="332" r:id="rId20"/>
    <p:sldId id="333" r:id="rId21"/>
    <p:sldId id="334" r:id="rId22"/>
    <p:sldId id="335" r:id="rId23"/>
    <p:sldId id="336" r:id="rId24"/>
    <p:sldId id="300" r:id="rId2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2"/>
    <a:srgbClr val="000099"/>
    <a:srgbClr val="EE3A4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4629" autoAdjust="0"/>
  </p:normalViewPr>
  <p:slideViewPr>
    <p:cSldViewPr snapToGrid="0">
      <p:cViewPr>
        <p:scale>
          <a:sx n="100" d="100"/>
          <a:sy n="100" d="100"/>
        </p:scale>
        <p:origin x="-2160" y="-240"/>
      </p:cViewPr>
      <p:guideLst>
        <p:guide orient="horz" pos="2160"/>
        <p:guide pos="2880"/>
      </p:guideLst>
    </p:cSldViewPr>
  </p:slideViewPr>
  <p:outlineViewPr>
    <p:cViewPr>
      <p:scale>
        <a:sx n="1" d="1"/>
        <a:sy n="1" d="1"/>
      </p:scale>
      <p:origin x="144" y="4548"/>
    </p:cViewPr>
  </p:outlineViewPr>
  <p:notesTextViewPr>
    <p:cViewPr>
      <p:scale>
        <a:sx n="100" d="100"/>
        <a:sy n="100" d="100"/>
      </p:scale>
      <p:origin x="0" y="0"/>
    </p:cViewPr>
  </p:notesTextViewPr>
  <p:notesViewPr>
    <p:cSldViewPr snapToGrid="0">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s-ES" dirty="0"/>
          </a:p>
        </p:txBody>
      </p:sp>
      <p:sp>
        <p:nvSpPr>
          <p:cNvPr id="3" name="Rectangle 3"/>
          <p:cNvSpPr>
            <a:spLocks noGrp="1"/>
          </p:cNvSpPr>
          <p:nvPr>
            <p:ph type="dt" sz="quarter" idx="1"/>
          </p:nvPr>
        </p:nvSpPr>
        <p:spPr>
          <a:xfrm>
            <a:off x="3884613" y="0"/>
            <a:ext cx="2971800" cy="457200"/>
          </a:xfrm>
          <a:prstGeom prst="rect">
            <a:avLst/>
          </a:prstGeom>
        </p:spPr>
        <p:txBody>
          <a:bodyPr vert="horz"/>
          <a:lstStyle/>
          <a:p>
            <a:fld id="{A7959C71-B73A-49FF-9308-B24F710812B5}" type="datetimeFigureOut">
              <a:rPr lang="es-ES" smtClean="0"/>
              <a:pPr/>
              <a:t>11/06/2015</a:t>
            </a:fld>
            <a:endParaRPr lang="es-ES" dirty="0"/>
          </a:p>
        </p:txBody>
      </p:sp>
      <p:sp>
        <p:nvSpPr>
          <p:cNvPr id="4" name="Rectangle 4"/>
          <p:cNvSpPr>
            <a:spLocks noGrp="1"/>
          </p:cNvSpPr>
          <p:nvPr>
            <p:ph type="ftr" sz="quarter" idx="2"/>
          </p:nvPr>
        </p:nvSpPr>
        <p:spPr>
          <a:xfrm>
            <a:off x="0" y="8685213"/>
            <a:ext cx="2971800" cy="457200"/>
          </a:xfrm>
          <a:prstGeom prst="rect">
            <a:avLst/>
          </a:prstGeom>
        </p:spPr>
        <p:txBody>
          <a:bodyPr vert="horz"/>
          <a:lstStyle/>
          <a:p>
            <a:endParaRPr lang="es-ES" dirty="0"/>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p>
            <a:fld id="{D6790D8E-0C56-4F61-9B17-7A387442778A}" type="slidenum">
              <a:rPr lang="es-ES" smtClean="0"/>
              <a:pPr/>
              <a:t>‹Nº›</a:t>
            </a:fld>
            <a:endParaRPr lang="es-ES" dirty="0"/>
          </a:p>
        </p:txBody>
      </p:sp>
    </p:spTree>
    <p:extLst>
      <p:ext uri="{BB962C8B-B14F-4D97-AF65-F5344CB8AC3E}">
        <p14:creationId xmlns:p14="http://schemas.microsoft.com/office/powerpoint/2010/main" val="1007869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s-ES"/>
          </a:p>
        </p:txBody>
      </p:sp>
      <p:sp>
        <p:nvSpPr>
          <p:cNvPr id="3" name="Rectangle 3"/>
          <p:cNvSpPr>
            <a:spLocks noGrp="1"/>
          </p:cNvSpPr>
          <p:nvPr>
            <p:ph type="dt" idx="1"/>
          </p:nvPr>
        </p:nvSpPr>
        <p:spPr>
          <a:xfrm>
            <a:off x="3884613" y="0"/>
            <a:ext cx="2971800" cy="457200"/>
          </a:xfrm>
          <a:prstGeom prst="rect">
            <a:avLst/>
          </a:prstGeom>
        </p:spPr>
        <p:txBody>
          <a:bodyPr vert="horz"/>
          <a:lstStyle/>
          <a:p>
            <a:fld id="{5468FC2B-D455-4AC4-9C5E-9317124768F4}" type="datetimeFigureOut">
              <a:pPr/>
              <a:t>6/9/2006</a:t>
            </a:fld>
            <a:endParaRPr lang="es-E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endParaRPr lang="es-E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6"/>
          <p:cNvSpPr>
            <a:spLocks noGrp="1"/>
          </p:cNvSpPr>
          <p:nvPr>
            <p:ph type="ftr" sz="quarter" idx="4"/>
          </p:nvPr>
        </p:nvSpPr>
        <p:spPr>
          <a:xfrm>
            <a:off x="0" y="8685213"/>
            <a:ext cx="2971800" cy="457200"/>
          </a:xfrm>
          <a:prstGeom prst="rect">
            <a:avLst/>
          </a:prstGeom>
        </p:spPr>
        <p:txBody>
          <a:bodyPr vert="horz"/>
          <a:lstStyle/>
          <a:p>
            <a:endParaRPr lang="es-E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p>
            <a:fld id="{1399807D-D128-4837-BF84-5EA633F317AE}" type="slidenum">
              <a:pPr/>
              <a:t>‹Nº›</a:t>
            </a:fld>
            <a:endParaRPr lang="es-ES"/>
          </a:p>
        </p:txBody>
      </p:sp>
    </p:spTree>
    <p:extLst>
      <p:ext uri="{BB962C8B-B14F-4D97-AF65-F5344CB8AC3E}">
        <p14:creationId xmlns:p14="http://schemas.microsoft.com/office/powerpoint/2010/main" val="2797731203"/>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399807D-D128-4837-BF84-5EA633F317AE}" type="slidenum">
              <a:rPr lang="es-CL" smtClean="0"/>
              <a:pPr/>
              <a:t>1</a:t>
            </a:fld>
            <a:endParaRPr lang="es-CL"/>
          </a:p>
        </p:txBody>
      </p:sp>
    </p:spTree>
    <p:extLst>
      <p:ext uri="{BB962C8B-B14F-4D97-AF65-F5344CB8AC3E}">
        <p14:creationId xmlns:p14="http://schemas.microsoft.com/office/powerpoint/2010/main" val="284967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E5BE98A4-67B9-4A9A-A6C9-85F6412F92A1}"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0" name="Rectangle 9"/>
          <p:cNvSpPr/>
          <p:nvPr/>
        </p:nvSpPr>
        <p:spPr>
          <a:xfrm>
            <a:off x="-9144" y="6053328"/>
            <a:ext cx="2249424" cy="713232"/>
          </a:xfrm>
          <a:prstGeom prst="rect">
            <a:avLst/>
          </a:prstGeom>
          <a:solidFill>
            <a:srgbClr val="EE3A4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1" name="Rectangle 10"/>
          <p:cNvSpPr/>
          <p:nvPr/>
        </p:nvSpPr>
        <p:spPr>
          <a:xfrm>
            <a:off x="2359152" y="6044184"/>
            <a:ext cx="6784848" cy="713232"/>
          </a:xfrm>
          <a:prstGeom prst="rect">
            <a:avLst/>
          </a:prstGeom>
          <a:solidFill>
            <a:srgbClr val="0067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8" name="Shape 7"/>
          <p:cNvSpPr>
            <a:spLocks noGrp="1"/>
          </p:cNvSpPr>
          <p:nvPr>
            <p:ph type="ctrTitle"/>
          </p:nvPr>
        </p:nvSpPr>
        <p:spPr>
          <a:xfrm>
            <a:off x="2362200" y="3322687"/>
            <a:ext cx="6477000" cy="1828800"/>
          </a:xfrm>
        </p:spPr>
        <p:txBody>
          <a:bodyPr anchor="b"/>
          <a:lstStyle>
            <a:lvl1pPr latinLnBrk="0">
              <a:defRPr lang="es-ES" b="1" cap="all" baseline="0">
                <a:solidFill>
                  <a:srgbClr val="000099"/>
                </a:solidFill>
              </a:defRPr>
            </a:lvl1pPr>
          </a:lstStyle>
          <a:p>
            <a:r>
              <a:rPr lang="es-ES" dirty="0" smtClean="0"/>
              <a:t>Haga clic para modificar el estilo de título del patrón</a:t>
            </a:r>
            <a:endParaRPr lang="es-ES" dirty="0"/>
          </a:p>
        </p:txBody>
      </p:sp>
      <p:sp>
        <p:nvSpPr>
          <p:cNvPr id="9" name="Shape 8"/>
          <p:cNvSpPr>
            <a:spLocks noGrp="1"/>
          </p:cNvSpPr>
          <p:nvPr>
            <p:ph type="subTitle" idx="1"/>
          </p:nvPr>
        </p:nvSpPr>
        <p:spPr>
          <a:xfrm>
            <a:off x="2362200" y="6050037"/>
            <a:ext cx="6515100" cy="685800"/>
          </a:xfrm>
        </p:spPr>
        <p:txBody>
          <a:bodyPr anchor="ctr">
            <a:noAutofit/>
          </a:bodyPr>
          <a:lstStyle>
            <a:lvl1pPr marL="0" indent="0" algn="l" latinLnBrk="0">
              <a:buNone/>
              <a:defRPr lang="es-ES" sz="2400" b="0">
                <a:solidFill>
                  <a:srgbClr val="FFFFFF"/>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dirty="0" smtClean="0"/>
              <a:t>Haga clic para modificar el estilo de subtítulo del patrón</a:t>
            </a:r>
            <a:endParaRPr lang="es-ES" dirty="0"/>
          </a:p>
        </p:txBody>
      </p:sp>
      <p:sp>
        <p:nvSpPr>
          <p:cNvPr id="28" name="Shape 27"/>
          <p:cNvSpPr>
            <a:spLocks noGrp="1"/>
          </p:cNvSpPr>
          <p:nvPr>
            <p:ph type="dt" sz="half" idx="10"/>
          </p:nvPr>
        </p:nvSpPr>
        <p:spPr>
          <a:xfrm>
            <a:off x="76200" y="6068699"/>
            <a:ext cx="2057400" cy="685800"/>
          </a:xfrm>
        </p:spPr>
        <p:txBody>
          <a:bodyPr>
            <a:noAutofit/>
          </a:bodyPr>
          <a:lstStyle>
            <a:lvl1pPr algn="ctr" latinLnBrk="0">
              <a:defRPr lang="es-ES" sz="2000">
                <a:solidFill>
                  <a:srgbClr val="FFFFFF"/>
                </a:solidFill>
              </a:defRPr>
            </a:lvl1pPr>
          </a:lstStyle>
          <a:p>
            <a:pPr algn="ctr"/>
            <a:fld id="{047E157E-8DCB-4F70-A0AF-5EB586A91DD4}" type="datetime1">
              <a:rPr lang="es-ES">
                <a:solidFill>
                  <a:srgbClr val="FFFFFF"/>
                </a:solidFill>
              </a:rPr>
              <a:pPr algn="ctr"/>
              <a:t>11/06/2015</a:t>
            </a:fld>
            <a:endParaRPr lang="es-ES" sz="2000">
              <a:solidFill>
                <a:srgbClr val="FFFFFF"/>
              </a:solidFill>
            </a:endParaRPr>
          </a:p>
        </p:txBody>
      </p:sp>
      <p:sp>
        <p:nvSpPr>
          <p:cNvPr id="17" name="Shape 16"/>
          <p:cNvSpPr>
            <a:spLocks noGrp="1"/>
          </p:cNvSpPr>
          <p:nvPr>
            <p:ph type="ftr" sz="quarter" idx="11"/>
          </p:nvPr>
        </p:nvSpPr>
        <p:spPr>
          <a:xfrm>
            <a:off x="2085393" y="236538"/>
            <a:ext cx="5867400" cy="365125"/>
          </a:xfrm>
        </p:spPr>
        <p:txBody>
          <a:bodyPr/>
          <a:lstStyle>
            <a:lvl1pPr algn="r" latinLnBrk="0">
              <a:defRPr lang="es-ES">
                <a:solidFill>
                  <a:schemeClr val="tx2"/>
                </a:solidFill>
              </a:defRPr>
            </a:lvl1pPr>
          </a:lstStyle>
          <a:p>
            <a:pPr algn="r"/>
            <a:endParaRPr lang="es-ES">
              <a:solidFill>
                <a:schemeClr val="tx2"/>
              </a:solidFill>
            </a:endParaRPr>
          </a:p>
        </p:txBody>
      </p:sp>
      <p:sp>
        <p:nvSpPr>
          <p:cNvPr id="29" name="Shape 28"/>
          <p:cNvSpPr>
            <a:spLocks noGrp="1"/>
          </p:cNvSpPr>
          <p:nvPr>
            <p:ph type="sldNum" sz="quarter" idx="12"/>
          </p:nvPr>
        </p:nvSpPr>
        <p:spPr>
          <a:xfrm>
            <a:off x="8001000" y="228600"/>
            <a:ext cx="838200" cy="381000"/>
          </a:xfrm>
        </p:spPr>
        <p:txBody>
          <a:bodyPr/>
          <a:lstStyle>
            <a:lvl1pPr latinLnBrk="0">
              <a:defRPr lang="es-ES">
                <a:solidFill>
                  <a:schemeClr val="tx2"/>
                </a:solidFill>
              </a:defRPr>
            </a:lvl1pPr>
          </a:lstStyle>
          <a:p>
            <a:fld id="{8F82E0A0-C266-4798-8C8F-B9F91E9DA37E}" type="slidenum">
              <a:rPr lang="es-ES">
                <a:solidFill>
                  <a:schemeClr val="tx2"/>
                </a:solidFill>
              </a:rPr>
              <a:pPr/>
              <a:t>‹Nº›</a:t>
            </a:fld>
            <a:endParaRPr lang="es-ES">
              <a:solidFill>
                <a:schemeClr val="tx2"/>
              </a:solidFill>
            </a:endParaRPr>
          </a:p>
        </p:txBody>
      </p:sp>
      <p:sp>
        <p:nvSpPr>
          <p:cNvPr id="5" name="4 Marcador de texto"/>
          <p:cNvSpPr>
            <a:spLocks noGrp="1"/>
          </p:cNvSpPr>
          <p:nvPr>
            <p:ph type="body" sz="quarter" idx="13"/>
          </p:nvPr>
        </p:nvSpPr>
        <p:spPr>
          <a:xfrm>
            <a:off x="2371725" y="5229225"/>
            <a:ext cx="6457950" cy="666750"/>
          </a:xfrm>
        </p:spPr>
        <p:txBody>
          <a:bodyPr>
            <a:noAutofit/>
          </a:bodyPr>
          <a:lstStyle>
            <a:lvl1pPr marL="0" indent="0">
              <a:buNone/>
              <a:defRPr lang="es-ES" sz="2000" b="1" kern="1200" cap="all" baseline="0" dirty="0" smtClean="0">
                <a:solidFill>
                  <a:schemeClr val="tx1"/>
                </a:solidFill>
                <a:effectLst>
                  <a:outerShdw blurRad="50800" dist="38100" dir="2700000" algn="tl" rotWithShape="0">
                    <a:prstClr val="black">
                      <a:alpha val="40000"/>
                    </a:prstClr>
                  </a:outerShdw>
                </a:effectLst>
                <a:latin typeface="+mj-lt"/>
                <a:ea typeface="+mj-ea"/>
                <a:cs typeface="+mj-cs"/>
              </a:defRPr>
            </a:lvl1pPr>
            <a:lvl2pPr>
              <a:defRPr lang="es-ES" sz="4400" b="1" kern="1200" cap="all" baseline="0" dirty="0" smtClean="0">
                <a:solidFill>
                  <a:srgbClr val="000099"/>
                </a:solidFill>
                <a:effectLst>
                  <a:outerShdw blurRad="50800" dist="38100" dir="2700000" algn="tl" rotWithShape="0">
                    <a:prstClr val="black">
                      <a:alpha val="40000"/>
                    </a:prstClr>
                  </a:outerShdw>
                </a:effectLst>
                <a:latin typeface="+mj-lt"/>
                <a:ea typeface="+mj-ea"/>
                <a:cs typeface="+mj-cs"/>
              </a:defRPr>
            </a:lvl2pPr>
            <a:lvl3pPr>
              <a:defRPr lang="es-ES" sz="4400" b="1" kern="1200" cap="all" baseline="0" dirty="0" smtClean="0">
                <a:solidFill>
                  <a:srgbClr val="000099"/>
                </a:solidFill>
                <a:effectLst>
                  <a:outerShdw blurRad="50800" dist="38100" dir="2700000" algn="tl" rotWithShape="0">
                    <a:prstClr val="black">
                      <a:alpha val="40000"/>
                    </a:prstClr>
                  </a:outerShdw>
                </a:effectLst>
                <a:latin typeface="+mj-lt"/>
                <a:ea typeface="+mj-ea"/>
                <a:cs typeface="+mj-cs"/>
              </a:defRPr>
            </a:lvl3pPr>
            <a:lvl4pPr>
              <a:defRPr lang="es-ES" sz="4400" b="1" kern="1200" cap="all" baseline="0" dirty="0" smtClean="0">
                <a:solidFill>
                  <a:srgbClr val="000099"/>
                </a:solidFill>
                <a:effectLst>
                  <a:outerShdw blurRad="50800" dist="38100" dir="2700000" algn="tl" rotWithShape="0">
                    <a:prstClr val="black">
                      <a:alpha val="40000"/>
                    </a:prstClr>
                  </a:outerShdw>
                </a:effectLst>
                <a:latin typeface="+mj-lt"/>
                <a:ea typeface="+mj-ea"/>
                <a:cs typeface="+mj-cs"/>
              </a:defRPr>
            </a:lvl4pPr>
            <a:lvl5pPr>
              <a:defRPr lang="es-CL" sz="4400" b="1" kern="1200" cap="all" baseline="0" dirty="0">
                <a:solidFill>
                  <a:srgbClr val="000099"/>
                </a:solidFill>
                <a:effectLst>
                  <a:outerShdw blurRad="50800" dist="38100" dir="2700000" algn="tl" rotWithShape="0">
                    <a:prstClr val="black">
                      <a:alpha val="40000"/>
                    </a:prstClr>
                  </a:outerShdw>
                </a:effectLst>
                <a:latin typeface="+mj-lt"/>
                <a:ea typeface="+mj-ea"/>
                <a:cs typeface="+mj-cs"/>
              </a:defRPr>
            </a:lvl5pPr>
          </a:lstStyle>
          <a:p>
            <a:pPr lvl="0"/>
            <a:r>
              <a:rPr lang="es-ES" dirty="0" smtClean="0"/>
              <a:t>Haga clic para modificar el estilo de texto del patrón</a:t>
            </a:r>
            <a:endParaRPr lang="es-CL" dirty="0"/>
          </a:p>
        </p:txBody>
      </p:sp>
      <p:pic>
        <p:nvPicPr>
          <p:cNvPr id="18" name="17 Imagen" descr="logo Aduana.png"/>
          <p:cNvPicPr>
            <a:picLocks noChangeAspect="1"/>
          </p:cNvPicPr>
          <p:nvPr userDrawn="1"/>
        </p:nvPicPr>
        <p:blipFill>
          <a:blip r:embed="rId2" cstate="print"/>
          <a:stretch>
            <a:fillRect/>
          </a:stretch>
        </p:blipFill>
        <p:spPr>
          <a:xfrm>
            <a:off x="100354" y="64131"/>
            <a:ext cx="754123" cy="956913"/>
          </a:xfrm>
          <a:prstGeom prst="rect">
            <a:avLst/>
          </a:prstGeom>
        </p:spPr>
      </p:pic>
      <p:pic>
        <p:nvPicPr>
          <p:cNvPr id="19" name="18 Imagen" descr="logo gobierno color RGB.jpg"/>
          <p:cNvPicPr>
            <a:picLocks noChangeAspect="1"/>
          </p:cNvPicPr>
          <p:nvPr userDrawn="1"/>
        </p:nvPicPr>
        <p:blipFill>
          <a:blip r:embed="rId3" cstate="print"/>
          <a:stretch>
            <a:fillRect/>
          </a:stretch>
        </p:blipFill>
        <p:spPr>
          <a:xfrm>
            <a:off x="8031113" y="64131"/>
            <a:ext cx="963612" cy="9624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4" name="Rectangle 2"/>
          <p:cNvSpPr>
            <a:spLocks noGrp="1"/>
          </p:cNvSpPr>
          <p:nvPr>
            <p:ph type="title" hasCustomPrompt="1"/>
          </p:nvPr>
        </p:nvSpPr>
        <p:spPr/>
        <p:txBody>
          <a:bodyPr/>
          <a:lstStyle/>
          <a:p>
            <a:r>
              <a:rPr lang="es-ES" dirty="0"/>
              <a:t>Haga clic para modificar el estilo de título del patrón</a:t>
            </a:r>
          </a:p>
        </p:txBody>
      </p:sp>
      <p:sp>
        <p:nvSpPr>
          <p:cNvPr id="12" name="Rectangle 3"/>
          <p:cNvSpPr>
            <a:spLocks noGrp="1"/>
          </p:cNvSpPr>
          <p:nvPr>
            <p:ph type="body" idx="1"/>
          </p:nvPr>
        </p:nvSpPr>
        <p:spPr/>
        <p:txBody>
          <a:bodyPr>
            <a:normAutofit/>
          </a:bodyPr>
          <a:lstStyle>
            <a:lvl1pPr marL="0" indent="0">
              <a:buNone/>
              <a:defRPr sz="2000" b="1">
                <a:latin typeface="Calibri" pitchFamily="34" charset="0"/>
              </a:defRPr>
            </a:lvl1pPr>
            <a:lvl2pPr marL="365760" indent="0">
              <a:buNone/>
              <a:defRPr/>
            </a:lvl2pPr>
            <a:lvl3pPr marL="685800" indent="0">
              <a:buNone/>
              <a:defRPr/>
            </a:lvl3pPr>
            <a:lvl4pPr marL="1143000" indent="0">
              <a:buNone/>
              <a:defRPr/>
            </a:lvl4pPr>
            <a:lvl5pPr marL="1600200" indent="0">
              <a:buNone/>
              <a:defRPr/>
            </a:lvl5pPr>
          </a:lstStyle>
          <a:p>
            <a:pPr lvl="0"/>
            <a:r>
              <a:rPr lang="es-ES" dirty="0" smtClean="0"/>
              <a:t>Haga clic para modificar el estilo de texto del patrón</a:t>
            </a:r>
          </a:p>
        </p:txBody>
      </p:sp>
      <p:sp>
        <p:nvSpPr>
          <p:cNvPr id="5" name="Rectangle 4"/>
          <p:cNvSpPr>
            <a:spLocks noGrp="1"/>
          </p:cNvSpPr>
          <p:nvPr>
            <p:ph type="dt" sz="half" idx="10"/>
          </p:nvPr>
        </p:nvSpPr>
        <p:spPr/>
        <p:txBody>
          <a:bodyPr/>
          <a:lstStyle/>
          <a:p>
            <a:fld id="{7E41B819-6633-4615-BB07-C55D005E14AD}" type="datetimeFigureOut">
              <a:pPr/>
              <a:t>6/9/2006</a:t>
            </a:fld>
            <a:endParaRPr lang="es-ES"/>
          </a:p>
        </p:txBody>
      </p:sp>
      <p:sp>
        <p:nvSpPr>
          <p:cNvPr id="28" name="Rectangle 5"/>
          <p:cNvSpPr>
            <a:spLocks noGrp="1"/>
          </p:cNvSpPr>
          <p:nvPr>
            <p:ph type="ftr" sz="quarter" idx="11"/>
          </p:nvPr>
        </p:nvSpPr>
        <p:spPr/>
        <p:txBody>
          <a:bodyPr/>
          <a:lstStyle/>
          <a:p>
            <a:endParaRPr lang="es-ES"/>
          </a:p>
        </p:txBody>
      </p:sp>
      <p:sp>
        <p:nvSpPr>
          <p:cNvPr id="19" name="Rectangle 6"/>
          <p:cNvSpPr>
            <a:spLocks noGrp="1"/>
          </p:cNvSpPr>
          <p:nvPr>
            <p:ph type="sldNum" sz="quarter" idx="12"/>
          </p:nvPr>
        </p:nvSpPr>
        <p:spPr/>
        <p:txBody>
          <a:bodyPr/>
          <a:lstStyle/>
          <a:p>
            <a:fld id="{50935222-B196-4F9B-9AEC-1292459A754A}" type="slidenum">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p>
            <a:r>
              <a:rPr lang="es-ES" smtClean="0"/>
              <a:t>Haga clic para modificar el estilo de título del patrón</a:t>
            </a:r>
            <a:endParaRPr lang="es-ES"/>
          </a:p>
        </p:txBody>
      </p:sp>
      <p:sp>
        <p:nvSpPr>
          <p:cNvPr id="4" name="Shape 3"/>
          <p:cNvSpPr>
            <a:spLocks noGrp="1"/>
          </p:cNvSpPr>
          <p:nvPr>
            <p:ph type="dt" sz="half" idx="10"/>
          </p:nvPr>
        </p:nvSpPr>
        <p:spPr/>
        <p:txBody>
          <a:bodyPr/>
          <a:lstStyle/>
          <a:p>
            <a:fld id="{B9A98645-E80F-450A-B756-91DCB9A8A25E}" type="datetime1">
              <a:pPr/>
              <a:t>6/9/2006</a:t>
            </a:fld>
            <a:endParaRPr lang="es-ES"/>
          </a:p>
        </p:txBody>
      </p:sp>
      <p:sp>
        <p:nvSpPr>
          <p:cNvPr id="5" name="Shape 4"/>
          <p:cNvSpPr>
            <a:spLocks noGrp="1"/>
          </p:cNvSpPr>
          <p:nvPr>
            <p:ph type="ftr" sz="quarter" idx="11"/>
          </p:nvPr>
        </p:nvSpPr>
        <p:spPr/>
        <p:txBody>
          <a:bodyPr/>
          <a:lstStyle/>
          <a:p>
            <a:endParaRPr lang="es-ES"/>
          </a:p>
        </p:txBody>
      </p:sp>
      <p:sp>
        <p:nvSpPr>
          <p:cNvPr id="6" name="Shape 5"/>
          <p:cNvSpPr>
            <a:spLocks noGrp="1"/>
          </p:cNvSpPr>
          <p:nvPr>
            <p:ph type="sldNum" sz="quarter" idx="12"/>
          </p:nvPr>
        </p:nvSpPr>
        <p:spPr/>
        <p:txBody>
          <a:bodyPr/>
          <a:lstStyle>
            <a:lvl1pPr latinLnBrk="0">
              <a:defRPr lang="es-ES">
                <a:solidFill>
                  <a:srgbClr val="FFFFFF"/>
                </a:solidFill>
              </a:defRPr>
            </a:lvl1pPr>
          </a:lstStyle>
          <a:p>
            <a:fld id="{A3F7CB7D-F184-43C7-B6FD-03D728E1BBFF}" type="slidenum">
              <a:rPr lang="es-ES">
                <a:solidFill>
                  <a:srgbClr val="FFFFFF"/>
                </a:solidFill>
              </a:rPr>
              <a:pPr/>
              <a:t>‹Nº›</a:t>
            </a:fld>
            <a:endParaRPr lang="es-ES">
              <a:solidFill>
                <a:srgbClr val="FFFFFF"/>
              </a:solidFill>
            </a:endParaRPr>
          </a:p>
        </p:txBody>
      </p:sp>
      <p:sp>
        <p:nvSpPr>
          <p:cNvPr id="8" name="Shape 7"/>
          <p:cNvSpPr>
            <a:spLocks noGrp="1"/>
          </p:cNvSpPr>
          <p:nvPr>
            <p:ph sz="quarter" idx="13"/>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título">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s-ES" smtClean="0"/>
              <a:t>Haga clic para modificar el estilo de título del patrón</a:t>
            </a:r>
            <a:endParaRPr lang="es-ES"/>
          </a:p>
        </p:txBody>
      </p:sp>
      <p:sp>
        <p:nvSpPr>
          <p:cNvPr id="3" name="Shape 2"/>
          <p:cNvSpPr>
            <a:spLocks noGrp="1"/>
          </p:cNvSpPr>
          <p:nvPr>
            <p:ph type="dt" sz="half" idx="10"/>
          </p:nvPr>
        </p:nvSpPr>
        <p:spPr/>
        <p:txBody>
          <a:bodyPr/>
          <a:lstStyle/>
          <a:p>
            <a:fld id="{6DFADB5D-B7A0-47E3-AD2D-B1A6F8614213}" type="datetime1">
              <a:pPr/>
              <a:t>6/9/2006</a:t>
            </a:fld>
            <a:endParaRPr lang="es-ES"/>
          </a:p>
        </p:txBody>
      </p:sp>
      <p:sp>
        <p:nvSpPr>
          <p:cNvPr id="4" name="Shape 3"/>
          <p:cNvSpPr>
            <a:spLocks noGrp="1"/>
          </p:cNvSpPr>
          <p:nvPr>
            <p:ph type="ftr" sz="quarter" idx="11"/>
          </p:nvPr>
        </p:nvSpPr>
        <p:spPr/>
        <p:txBody>
          <a:bodyPr/>
          <a:lstStyle/>
          <a:p>
            <a:endParaRPr lang="es-ES"/>
          </a:p>
        </p:txBody>
      </p:sp>
      <p:sp>
        <p:nvSpPr>
          <p:cNvPr id="5" name="Shape 4"/>
          <p:cNvSpPr>
            <a:spLocks noGrp="1"/>
          </p:cNvSpPr>
          <p:nvPr>
            <p:ph type="sldNum" sz="quarter" idx="12"/>
          </p:nvPr>
        </p:nvSpPr>
        <p:spPr/>
        <p:txBody>
          <a:bodyPr/>
          <a:lstStyle>
            <a:lvl1pPr latinLnBrk="0">
              <a:defRPr lang="es-ES">
                <a:solidFill>
                  <a:srgbClr val="FFFFFF"/>
                </a:solidFill>
              </a:defRPr>
            </a:lvl1pPr>
          </a:lstStyle>
          <a:p>
            <a:fld id="{A3F7CB7D-F184-43C7-B6FD-03D728E1BBFF}" type="slidenum">
              <a:rPr lang="es-ES">
                <a:solidFill>
                  <a:srgbClr val="FFFFFF"/>
                </a:solidFill>
              </a:rPr>
              <a:pPr/>
              <a:t>‹Nº›</a:t>
            </a:fld>
            <a:endParaRPr lang="es-E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72968126-03FC-49C0-B9B8-2B561CCC3D90}" type="datetime1">
              <a:pPr/>
              <a:t>6/9/2006</a:t>
            </a:fld>
            <a:endParaRPr lang="es-ES"/>
          </a:p>
        </p:txBody>
      </p:sp>
      <p:sp>
        <p:nvSpPr>
          <p:cNvPr id="3" name="Shape 2"/>
          <p:cNvSpPr>
            <a:spLocks noGrp="1"/>
          </p:cNvSpPr>
          <p:nvPr>
            <p:ph type="ftr" sz="quarter" idx="11"/>
          </p:nvPr>
        </p:nvSpPr>
        <p:spPr/>
        <p:txBody>
          <a:bodyPr/>
          <a:lstStyle/>
          <a:p>
            <a:endParaRPr lang="es-ES"/>
          </a:p>
        </p:txBody>
      </p:sp>
      <p:sp>
        <p:nvSpPr>
          <p:cNvPr id="4" name="Shape 3"/>
          <p:cNvSpPr>
            <a:spLocks noGrp="1"/>
          </p:cNvSpPr>
          <p:nvPr>
            <p:ph type="sldNum" sz="quarter" idx="12"/>
          </p:nvPr>
        </p:nvSpPr>
        <p:spPr>
          <a:xfrm>
            <a:off x="0" y="6248400"/>
            <a:ext cx="533400" cy="381000"/>
          </a:xfrm>
        </p:spPr>
        <p:txBody>
          <a:bodyPr/>
          <a:lstStyle>
            <a:lvl1pPr latinLnBrk="0">
              <a:defRPr lang="es-ES">
                <a:solidFill>
                  <a:schemeClr val="tx2"/>
                </a:solidFill>
              </a:defRPr>
            </a:lvl1pPr>
          </a:lstStyle>
          <a:p>
            <a:fld id="{A3F7CB7D-F184-43C7-B6FD-03D728E1BBFF}" type="slidenum">
              <a:rPr lang="es-ES">
                <a:solidFill>
                  <a:schemeClr val="tx2"/>
                </a:solidFill>
              </a:rPr>
              <a:pPr/>
              <a:t>‹Nº›</a:t>
            </a:fld>
            <a:endParaRPr lang="es-ES">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ítulo y contenido 2">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p>
            <a:r>
              <a:rPr lang="es-ES"/>
              <a:t>Haga clic para modificar el estilo de título del patrón</a:t>
            </a:r>
          </a:p>
        </p:txBody>
      </p:sp>
      <p:sp>
        <p:nvSpPr>
          <p:cNvPr id="3" name="Rectangle 3"/>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p:cNvSpPr>
          <p:nvPr>
            <p:ph type="dt" sz="half" idx="10"/>
          </p:nvPr>
        </p:nvSpPr>
        <p:spPr/>
        <p:txBody>
          <a:bodyPr/>
          <a:lstStyle/>
          <a:p>
            <a:fld id="{9FC50183-A4F0-4B5F-923C-1EA91824690E}" type="datetimeFigureOut">
              <a:pPr/>
              <a:t>6/9/2006</a:t>
            </a:fld>
            <a:endParaRPr lang="es-ES"/>
          </a:p>
        </p:txBody>
      </p:sp>
      <p:sp>
        <p:nvSpPr>
          <p:cNvPr id="6" name="Rectangle 6"/>
          <p:cNvSpPr>
            <a:spLocks noGrp="1"/>
          </p:cNvSpPr>
          <p:nvPr>
            <p:ph type="ftr" sz="quarter" idx="11"/>
          </p:nvPr>
        </p:nvSpPr>
        <p:spPr/>
        <p:txBody>
          <a:bodyPr/>
          <a:lstStyle/>
          <a:p>
            <a:endParaRPr lang="es-ES"/>
          </a:p>
        </p:txBody>
      </p:sp>
      <p:sp>
        <p:nvSpPr>
          <p:cNvPr id="7" name="Rectangle 7"/>
          <p:cNvSpPr>
            <a:spLocks noGrp="1"/>
          </p:cNvSpPr>
          <p:nvPr>
            <p:ph type="sldNum" sz="quarter" idx="12"/>
          </p:nvPr>
        </p:nvSpPr>
        <p:spPr/>
        <p:txBody>
          <a:bodyPr/>
          <a:lstStyle/>
          <a:p>
            <a:fld id="{20FD475A-FCA3-4B41-B368-0F71602C96B4}" type="slidenum">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ítulo y texto a dos columnas">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p>
            <a:r>
              <a:rPr lang="es-ES"/>
              <a:t>Haga clic para modificar el estilo de título del patrón</a:t>
            </a:r>
          </a:p>
        </p:txBody>
      </p:sp>
      <p:sp>
        <p:nvSpPr>
          <p:cNvPr id="3" name="Rectangle 3"/>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p:cNvSpPr>
          <p:nvPr>
            <p:ph type="dt" sz="half" idx="10"/>
          </p:nvPr>
        </p:nvSpPr>
        <p:spPr/>
        <p:txBody>
          <a:bodyPr/>
          <a:lstStyle/>
          <a:p>
            <a:fld id="{9FC50183-A4F0-4B5F-923C-1EA91824690E}" type="datetimeFigureOut">
              <a:pPr/>
              <a:t>6/9/2006</a:t>
            </a:fld>
            <a:endParaRPr lang="es-ES"/>
          </a:p>
        </p:txBody>
      </p:sp>
      <p:sp>
        <p:nvSpPr>
          <p:cNvPr id="6" name="Rectangle 6"/>
          <p:cNvSpPr>
            <a:spLocks noGrp="1"/>
          </p:cNvSpPr>
          <p:nvPr>
            <p:ph type="ftr" sz="quarter" idx="11"/>
          </p:nvPr>
        </p:nvSpPr>
        <p:spPr/>
        <p:txBody>
          <a:bodyPr/>
          <a:lstStyle/>
          <a:p>
            <a:endParaRPr lang="es-ES"/>
          </a:p>
        </p:txBody>
      </p:sp>
      <p:sp>
        <p:nvSpPr>
          <p:cNvPr id="7" name="Rectangle 7"/>
          <p:cNvSpPr>
            <a:spLocks noGrp="1"/>
          </p:cNvSpPr>
          <p:nvPr>
            <p:ph type="sldNum" sz="quarter" idx="12"/>
          </p:nvPr>
        </p:nvSpPr>
        <p:spPr/>
        <p:txBody>
          <a:bodyPr/>
          <a:lstStyle/>
          <a:p>
            <a:fld id="{20FD475A-FCA3-4B41-B368-0F71602C96B4}" type="slidenum">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angle 21"/>
          <p:cNvSpPr>
            <a:spLocks noGrp="1"/>
          </p:cNvSpPr>
          <p:nvPr>
            <p:ph type="title"/>
          </p:nvPr>
        </p:nvSpPr>
        <p:spPr>
          <a:xfrm>
            <a:off x="609600" y="228600"/>
            <a:ext cx="8153400" cy="990600"/>
          </a:xfrm>
          <a:prstGeom prst="rect">
            <a:avLst/>
          </a:prstGeom>
        </p:spPr>
        <p:txBody>
          <a:bodyPr vert="horz" anchor="ctr">
            <a:noAutofit/>
          </a:bodyPr>
          <a:lstStyle/>
          <a:p>
            <a:r>
              <a:rPr lang="es-ES" dirty="0"/>
              <a:t>Haga clic para modificar el estilo de título del patrón</a:t>
            </a:r>
          </a:p>
        </p:txBody>
      </p:sp>
      <p:sp>
        <p:nvSpPr>
          <p:cNvPr id="13" name="Rectangle 12"/>
          <p:cNvSpPr>
            <a:spLocks noGrp="1"/>
          </p:cNvSpPr>
          <p:nvPr>
            <p:ph type="body" idx="1"/>
          </p:nvPr>
        </p:nvSpPr>
        <p:spPr>
          <a:xfrm>
            <a:off x="612648" y="1600200"/>
            <a:ext cx="8153400" cy="4526280"/>
          </a:xfrm>
          <a:prstGeom prst="rect">
            <a:avLst/>
          </a:prstGeom>
        </p:spPr>
        <p:txBody>
          <a:bodyPr vert="horz">
            <a:normAutofit/>
          </a:bodyPr>
          <a:lstStyle/>
          <a:p>
            <a:pPr lvl="0"/>
            <a:r>
              <a:rPr lang="es-ES" dirty="0"/>
              <a:t>Haga clic para modificar los estilos de título del patrón</a:t>
            </a:r>
          </a:p>
          <a:p>
            <a:pPr lvl="1"/>
            <a:r>
              <a:rPr lang="es-ES" dirty="0"/>
              <a:t>Segundo nivel</a:t>
            </a:r>
          </a:p>
          <a:p>
            <a:pPr lvl="2"/>
            <a:r>
              <a:rPr lang="es-ES" dirty="0"/>
              <a:t>Tercer nivel</a:t>
            </a:r>
          </a:p>
          <a:p>
            <a:pPr lvl="3"/>
            <a:r>
              <a:rPr lang="es-ES" dirty="0"/>
              <a:t>CUARTO NIVEL</a:t>
            </a:r>
          </a:p>
          <a:p>
            <a:pPr lvl="4"/>
            <a:r>
              <a:rPr lang="es-ES" dirty="0"/>
              <a:t>Quinto nivel</a:t>
            </a:r>
          </a:p>
          <a:p>
            <a:pPr lvl="5"/>
            <a:r>
              <a:rPr lang="es-ES" dirty="0"/>
              <a:t>Sexto nivel</a:t>
            </a:r>
          </a:p>
          <a:p>
            <a:pPr lvl="6"/>
            <a:r>
              <a:rPr lang="es-ES" dirty="0"/>
              <a:t>Séptimo nivel</a:t>
            </a:r>
          </a:p>
          <a:p>
            <a:pPr lvl="7"/>
            <a:r>
              <a:rPr lang="es-ES" dirty="0"/>
              <a:t>Octavo nivel</a:t>
            </a:r>
          </a:p>
          <a:p>
            <a:pPr lvl="8"/>
            <a:r>
              <a:rPr lang="es-ES" dirty="0"/>
              <a:t>Noveno nivel</a:t>
            </a:r>
          </a:p>
        </p:txBody>
      </p:sp>
      <p:sp>
        <p:nvSpPr>
          <p:cNvPr id="14" name="Rectangle 13"/>
          <p:cNvSpPr>
            <a:spLocks noGrp="1"/>
          </p:cNvSpPr>
          <p:nvPr>
            <p:ph type="dt" sz="half" idx="2"/>
          </p:nvPr>
        </p:nvSpPr>
        <p:spPr>
          <a:xfrm>
            <a:off x="6096000" y="6248400"/>
            <a:ext cx="2667000" cy="365125"/>
          </a:xfrm>
          <a:prstGeom prst="rect">
            <a:avLst/>
          </a:prstGeom>
        </p:spPr>
        <p:txBody>
          <a:bodyPr vert="horz" anchor="ctr" anchorCtr="0"/>
          <a:lstStyle>
            <a:lvl1pPr algn="l" latinLnBrk="0">
              <a:defRPr lang="es-ES" sz="1400">
                <a:solidFill>
                  <a:schemeClr val="tx2"/>
                </a:solidFill>
              </a:defRPr>
            </a:lvl1pPr>
          </a:lstStyle>
          <a:p>
            <a:fld id="{E4606EA6-EFEA-4C30-9264-4F9291A5780D}" type="datetime1">
              <a:pPr/>
              <a:t>6/9/2006</a:t>
            </a:fld>
            <a:endParaRPr lang="es-ES" sz="1400">
              <a:solidFill>
                <a:schemeClr val="tx2"/>
              </a:solidFill>
            </a:endParaRPr>
          </a:p>
        </p:txBody>
      </p:sp>
      <p:sp>
        <p:nvSpPr>
          <p:cNvPr id="3" name="Rectangle 2"/>
          <p:cNvSpPr>
            <a:spLocks noGrp="1"/>
          </p:cNvSpPr>
          <p:nvPr>
            <p:ph type="ftr" sz="quarter" idx="3"/>
          </p:nvPr>
        </p:nvSpPr>
        <p:spPr>
          <a:xfrm>
            <a:off x="609600" y="6248206"/>
            <a:ext cx="5421083" cy="365125"/>
          </a:xfrm>
          <a:prstGeom prst="rect">
            <a:avLst/>
          </a:prstGeom>
        </p:spPr>
        <p:txBody>
          <a:bodyPr vert="horz" anchor="ctr"/>
          <a:lstStyle>
            <a:lvl1pPr algn="r" latinLnBrk="0">
              <a:defRPr lang="es-ES" sz="1400">
                <a:solidFill>
                  <a:schemeClr val="tx2"/>
                </a:solidFill>
              </a:defRPr>
            </a:lvl1pPr>
          </a:lstStyle>
          <a:p>
            <a:pPr algn="r"/>
            <a:endParaRPr lang="es-ES" sz="1400">
              <a:solidFill>
                <a:schemeClr val="tx2"/>
              </a:solidFill>
            </a:endParaRPr>
          </a:p>
        </p:txBody>
      </p:sp>
      <p:sp>
        <p:nvSpPr>
          <p:cNvPr id="7" name="Rectangle 6"/>
          <p:cNvSpPr/>
          <p:nvPr/>
        </p:nvSpPr>
        <p:spPr>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8" name="Rectangle 7"/>
          <p:cNvSpPr/>
          <p:nvPr/>
        </p:nvSpPr>
        <p:spPr>
          <a:xfrm>
            <a:off x="0" y="1280160"/>
            <a:ext cx="533400" cy="228600"/>
          </a:xfrm>
          <a:prstGeom prst="rect">
            <a:avLst/>
          </a:prstGeom>
          <a:solidFill>
            <a:srgbClr val="EE3A4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9" name="Rectangle 8"/>
          <p:cNvSpPr/>
          <p:nvPr/>
        </p:nvSpPr>
        <p:spPr>
          <a:xfrm>
            <a:off x="590550" y="1280160"/>
            <a:ext cx="8553450" cy="228600"/>
          </a:xfrm>
          <a:prstGeom prst="rect">
            <a:avLst/>
          </a:prstGeom>
          <a:solidFill>
            <a:srgbClr val="0067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23" name="Rectangl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latinLnBrk="0">
              <a:defRPr lang="es-ES" sz="1400" b="1">
                <a:solidFill>
                  <a:srgbClr val="FFFFFF"/>
                </a:solidFill>
              </a:defRPr>
            </a:lvl1pPr>
          </a:lstStyle>
          <a:p>
            <a:pPr algn="ctr"/>
            <a:fld id="{8F82E0A0-C266-4798-8C8F-B9F91E9DA37E}" type="slidenum">
              <a:rPr lang="es-ES" sz="1400" b="1">
                <a:solidFill>
                  <a:srgbClr val="FFFFFF"/>
                </a:solidFill>
              </a:rPr>
              <a:pPr algn="ctr"/>
              <a:t>‹Nº›</a:t>
            </a:fld>
            <a:endParaRPr lang="es-ES" sz="1400" b="1" dirty="0">
              <a:solidFill>
                <a:srgbClr val="FFFFFF"/>
              </a:solidFill>
            </a:endParaRPr>
          </a:p>
        </p:txBody>
      </p:sp>
      <p:pic>
        <p:nvPicPr>
          <p:cNvPr id="10" name="9 Imagen" descr="logo Aduana.png"/>
          <p:cNvPicPr>
            <a:picLocks noChangeAspect="1"/>
          </p:cNvPicPr>
          <p:nvPr userDrawn="1"/>
        </p:nvPicPr>
        <p:blipFill>
          <a:blip r:embed="rId9" cstate="print"/>
          <a:stretch>
            <a:fillRect/>
          </a:stretch>
        </p:blipFill>
        <p:spPr>
          <a:xfrm>
            <a:off x="47625" y="247650"/>
            <a:ext cx="504405" cy="640044"/>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rtl="0" eaLnBrk="1" latinLnBrk="0" hangingPunct="1">
        <a:spcBef>
          <a:spcPct val="0"/>
        </a:spcBef>
        <a:buNone/>
        <a:defRPr lang="es-ES" sz="4000" kern="1200">
          <a:solidFill>
            <a:schemeClr val="tx1"/>
          </a:solidFill>
          <a:effectLst>
            <a:outerShdw blurRad="50800" dist="38100" dir="2700000" algn="tl" rotWithShape="0">
              <a:prstClr val="black">
                <a:alpha val="40000"/>
              </a:prstClr>
            </a:outerShdw>
          </a:effectLst>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lang="es-ES" sz="1800" kern="1200" baseline="0">
          <a:solidFill>
            <a:schemeClr val="tx1"/>
          </a:solidFill>
          <a:latin typeface="+mn-lt"/>
          <a:ea typeface="+mn-ea"/>
          <a:cs typeface="+mn-cs"/>
        </a:defRPr>
      </a:lvl9pPr>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hyperlink" Target="http://www.aduana.cl/manifiesto-aereo/aduana/2007-05-10/095837.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12.png"/><Relationship Id="rId7" Type="http://schemas.openxmlformats.org/officeDocument/2006/relationships/image" Target="../media/image9.wmf"/><Relationship Id="rId2" Type="http://schemas.openxmlformats.org/officeDocument/2006/relationships/image" Target="../media/image22.wmf"/><Relationship Id="rId1" Type="http://schemas.openxmlformats.org/officeDocument/2006/relationships/slideLayout" Target="../slideLayouts/slideLayout3.xml"/><Relationship Id="rId6" Type="http://schemas.openxmlformats.org/officeDocument/2006/relationships/image" Target="../media/image24.gif"/><Relationship Id="rId11" Type="http://schemas.openxmlformats.org/officeDocument/2006/relationships/image" Target="../media/image27.wmf"/><Relationship Id="rId5" Type="http://schemas.openxmlformats.org/officeDocument/2006/relationships/image" Target="../media/image23.wmf"/><Relationship Id="rId10" Type="http://schemas.openxmlformats.org/officeDocument/2006/relationships/image" Target="../media/image26.gif"/><Relationship Id="rId4" Type="http://schemas.openxmlformats.org/officeDocument/2006/relationships/image" Target="../media/image15.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5.wmf"/><Relationship Id="rId10" Type="http://schemas.openxmlformats.org/officeDocument/2006/relationships/image" Target="../media/image27.wmf"/><Relationship Id="rId4" Type="http://schemas.openxmlformats.org/officeDocument/2006/relationships/image" Target="../media/image9.wmf"/><Relationship Id="rId9"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31.png"/><Relationship Id="rId2" Type="http://schemas.openxmlformats.org/officeDocument/2006/relationships/image" Target="../media/image9.wmf"/><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CL" dirty="0"/>
              <a:t>MANIFIESTO </a:t>
            </a:r>
            <a:r>
              <a:rPr lang="es-CL" dirty="0" smtClean="0"/>
              <a:t>AÉREO</a:t>
            </a:r>
            <a:r>
              <a:rPr lang="es-CL" dirty="0"/>
              <a:t/>
            </a:r>
            <a:br>
              <a:rPr lang="es-CL" dirty="0"/>
            </a:br>
            <a:r>
              <a:rPr lang="es-CL" dirty="0" smtClean="0"/>
              <a:t>ELECTRÓNICO</a:t>
            </a:r>
            <a:endParaRPr lang="es-CL" dirty="0"/>
          </a:p>
        </p:txBody>
      </p:sp>
      <p:sp>
        <p:nvSpPr>
          <p:cNvPr id="3" name="2 Subtítulo"/>
          <p:cNvSpPr>
            <a:spLocks noGrp="1"/>
          </p:cNvSpPr>
          <p:nvPr>
            <p:ph type="subTitle" idx="1"/>
          </p:nvPr>
        </p:nvSpPr>
        <p:spPr/>
        <p:txBody>
          <a:bodyPr/>
          <a:lstStyle/>
          <a:p>
            <a:r>
              <a:rPr lang="es-CL" sz="2000" dirty="0" smtClean="0"/>
              <a:t>Subdepto. Normas Generales</a:t>
            </a:r>
          </a:p>
          <a:p>
            <a:r>
              <a:rPr lang="es-CL" sz="2000" dirty="0" smtClean="0"/>
              <a:t>Subdirección Técnica</a:t>
            </a:r>
            <a:endParaRPr lang="es-CL" sz="2000" dirty="0"/>
          </a:p>
        </p:txBody>
      </p:sp>
      <p:sp>
        <p:nvSpPr>
          <p:cNvPr id="4" name="3 Marcador de texto"/>
          <p:cNvSpPr>
            <a:spLocks noGrp="1"/>
          </p:cNvSpPr>
          <p:nvPr>
            <p:ph type="body" sz="quarter" idx="13"/>
          </p:nvPr>
        </p:nvSpPr>
        <p:spPr/>
        <p:txBody>
          <a:bodyPr/>
          <a:lstStyle/>
          <a:p>
            <a:r>
              <a:rPr lang="es-CL" dirty="0" smtClean="0"/>
              <a:t>Introducción</a:t>
            </a:r>
          </a:p>
        </p:txBody>
      </p:sp>
      <p:sp>
        <p:nvSpPr>
          <p:cNvPr id="5" name="2 Subtítulo"/>
          <p:cNvSpPr txBox="1">
            <a:spLocks/>
          </p:cNvSpPr>
          <p:nvPr/>
        </p:nvSpPr>
        <p:spPr>
          <a:xfrm>
            <a:off x="0" y="6069087"/>
            <a:ext cx="2238375" cy="685800"/>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lang="es-ES" sz="2400" b="0" kern="1200">
                <a:solidFill>
                  <a:srgbClr val="FFFFFF"/>
                </a:solidFill>
                <a:effectLst>
                  <a:outerShdw blurRad="38100" dist="38100" dir="2700000" algn="tl">
                    <a:srgbClr val="000000">
                      <a:alpha val="43137"/>
                    </a:srgbClr>
                  </a:outerShdw>
                </a:effectLst>
                <a:latin typeface="+mn-lt"/>
                <a:ea typeface="+mn-ea"/>
                <a:cs typeface="+mn-cs"/>
              </a:defRPr>
            </a:lvl1pPr>
            <a:lvl2pPr marL="457200" indent="0" algn="ctr" rtl="0" eaLnBrk="1" latinLnBrk="0" hangingPunct="1">
              <a:spcBef>
                <a:spcPts val="550"/>
              </a:spcBef>
              <a:buClr>
                <a:schemeClr val="accent1"/>
              </a:buClr>
              <a:buSzPct val="70000"/>
              <a:buFont typeface="Wingdings 2"/>
              <a:buNone/>
              <a:defRPr lang="es-ES"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lang="es-ES"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lang="es-ES"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lang="es-ES"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lang="es-ES"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lang="es-ES"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lang="es-ES"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lang="es-ES" sz="1800" kern="1200" baseline="0">
                <a:solidFill>
                  <a:schemeClr val="tx1"/>
                </a:solidFill>
                <a:latin typeface="+mn-lt"/>
                <a:ea typeface="+mn-ea"/>
                <a:cs typeface="+mn-cs"/>
              </a:defRPr>
            </a:lvl9pPr>
          </a:lstStyle>
          <a:p>
            <a:r>
              <a:rPr lang="es-CL" sz="2000" dirty="0" smtClean="0"/>
              <a:t>Servicio Nacional de Aduanas</a:t>
            </a:r>
            <a:endParaRPr lang="es-CL" sz="2000" dirty="0"/>
          </a:p>
        </p:txBody>
      </p:sp>
    </p:spTree>
    <p:extLst>
      <p:ext uri="{BB962C8B-B14F-4D97-AF65-F5344CB8AC3E}">
        <p14:creationId xmlns:p14="http://schemas.microsoft.com/office/powerpoint/2010/main" val="265203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a:r>
            <a:br>
              <a:rPr lang="es-CL" dirty="0" smtClean="0"/>
            </a:br>
            <a:r>
              <a:rPr lang="es-CL" dirty="0" smtClean="0"/>
              <a:t>Transmisión mediante SMS</a:t>
            </a:r>
            <a:endParaRPr lang="es-CL" dirty="0"/>
          </a:p>
        </p:txBody>
      </p:sp>
      <p:sp>
        <p:nvSpPr>
          <p:cNvPr id="30" name="29 Elipse"/>
          <p:cNvSpPr/>
          <p:nvPr/>
        </p:nvSpPr>
        <p:spPr>
          <a:xfrm>
            <a:off x="7210425" y="3667124"/>
            <a:ext cx="1512000" cy="1512000"/>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smtClean="0">
                <a:solidFill>
                  <a:schemeClr val="bg1"/>
                </a:solidFill>
              </a:rPr>
              <a:t>Rechazados</a:t>
            </a:r>
            <a:endParaRPr lang="es-CL" sz="1400" b="1" dirty="0">
              <a:solidFill>
                <a:schemeClr val="bg1"/>
              </a:solidFill>
            </a:endParaRPr>
          </a:p>
        </p:txBody>
      </p:sp>
      <p:sp>
        <p:nvSpPr>
          <p:cNvPr id="31" name="30 Elipse"/>
          <p:cNvSpPr/>
          <p:nvPr/>
        </p:nvSpPr>
        <p:spPr>
          <a:xfrm>
            <a:off x="5372100" y="2047875"/>
            <a:ext cx="1512000" cy="1512000"/>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smtClean="0">
                <a:solidFill>
                  <a:schemeClr val="bg1"/>
                </a:solidFill>
              </a:rPr>
              <a:t>Terminados</a:t>
            </a:r>
            <a:endParaRPr lang="es-CL" sz="1400" b="1" dirty="0">
              <a:solidFill>
                <a:schemeClr val="bg1"/>
              </a:solidFill>
            </a:endParaRPr>
          </a:p>
        </p:txBody>
      </p:sp>
      <p:cxnSp>
        <p:nvCxnSpPr>
          <p:cNvPr id="32" name="31 Conector recto de flecha"/>
          <p:cNvCxnSpPr>
            <a:stCxn id="35" idx="6"/>
            <a:endCxn id="30" idx="2"/>
          </p:cNvCxnSpPr>
          <p:nvPr/>
        </p:nvCxnSpPr>
        <p:spPr>
          <a:xfrm>
            <a:off x="4883850" y="4423124"/>
            <a:ext cx="23265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35" idx="7"/>
            <a:endCxn id="31" idx="3"/>
          </p:cNvCxnSpPr>
          <p:nvPr/>
        </p:nvCxnSpPr>
        <p:spPr>
          <a:xfrm flipV="1">
            <a:off x="4662423" y="3338448"/>
            <a:ext cx="931104" cy="5501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34 Elipse"/>
          <p:cNvSpPr/>
          <p:nvPr/>
        </p:nvSpPr>
        <p:spPr>
          <a:xfrm>
            <a:off x="3371850" y="3667124"/>
            <a:ext cx="1512000" cy="1512000"/>
          </a:xfrm>
          <a:prstGeom prst="ellipse">
            <a:avLst/>
          </a:prstGeom>
          <a:solidFill>
            <a:srgbClr val="FF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smtClean="0">
                <a:solidFill>
                  <a:schemeClr val="tx1"/>
                </a:solidFill>
              </a:rPr>
              <a:t>Pendientes</a:t>
            </a:r>
            <a:endParaRPr lang="es-CL" sz="1400" b="1" dirty="0">
              <a:solidFill>
                <a:schemeClr val="tx1"/>
              </a:solidFill>
            </a:endParaRPr>
          </a:p>
        </p:txBody>
      </p:sp>
      <p:sp>
        <p:nvSpPr>
          <p:cNvPr id="36" name="35 Rectángulo"/>
          <p:cNvSpPr/>
          <p:nvPr/>
        </p:nvSpPr>
        <p:spPr>
          <a:xfrm>
            <a:off x="590550" y="1605260"/>
            <a:ext cx="8172450" cy="369332"/>
          </a:xfrm>
          <a:prstGeom prst="rect">
            <a:avLst/>
          </a:prstGeom>
        </p:spPr>
        <p:txBody>
          <a:bodyPr wrap="square">
            <a:spAutoFit/>
          </a:bodyPr>
          <a:lstStyle/>
          <a:p>
            <a:pPr algn="just"/>
            <a:r>
              <a:rPr lang="es-CL" b="1" dirty="0" smtClean="0">
                <a:latin typeface="Calibri" pitchFamily="34" charset="0"/>
              </a:rPr>
              <a:t>El ciclo de vida de los mensajes en SMS se refleja en el siguiente esquema:</a:t>
            </a:r>
            <a:endParaRPr lang="es-CL" b="1" dirty="0">
              <a:latin typeface="Calibri" pitchFamily="34" charset="0"/>
            </a:endParaRPr>
          </a:p>
        </p:txBody>
      </p:sp>
      <p:sp>
        <p:nvSpPr>
          <p:cNvPr id="37" name="36 Elipse"/>
          <p:cNvSpPr/>
          <p:nvPr/>
        </p:nvSpPr>
        <p:spPr>
          <a:xfrm>
            <a:off x="1885950" y="2047875"/>
            <a:ext cx="1512000" cy="1512000"/>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smtClean="0">
                <a:solidFill>
                  <a:schemeClr val="bg1"/>
                </a:solidFill>
              </a:rPr>
              <a:t>Inválidos</a:t>
            </a:r>
            <a:endParaRPr lang="es-CL" sz="1400" b="1" dirty="0">
              <a:solidFill>
                <a:schemeClr val="bg1"/>
              </a:solidFill>
            </a:endParaRPr>
          </a:p>
        </p:txBody>
      </p:sp>
      <p:sp>
        <p:nvSpPr>
          <p:cNvPr id="38" name="37 Elipse"/>
          <p:cNvSpPr/>
          <p:nvPr/>
        </p:nvSpPr>
        <p:spPr>
          <a:xfrm>
            <a:off x="5372100" y="5286374"/>
            <a:ext cx="1512000" cy="1512000"/>
          </a:xfrm>
          <a:prstGeom prst="ellipse">
            <a:avLst/>
          </a:prstGeom>
          <a:solidFill>
            <a:srgbClr val="0000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bg1"/>
                </a:solidFill>
              </a:rPr>
              <a:t>Desconocidos</a:t>
            </a:r>
            <a:endParaRPr lang="es-CL" sz="1200" b="1" dirty="0">
              <a:solidFill>
                <a:schemeClr val="bg1"/>
              </a:solidFill>
            </a:endParaRPr>
          </a:p>
        </p:txBody>
      </p:sp>
      <p:cxnSp>
        <p:nvCxnSpPr>
          <p:cNvPr id="40" name="39 Conector recto de flecha"/>
          <p:cNvCxnSpPr>
            <a:stCxn id="43" idx="7"/>
            <a:endCxn id="37" idx="3"/>
          </p:cNvCxnSpPr>
          <p:nvPr/>
        </p:nvCxnSpPr>
        <p:spPr>
          <a:xfrm flipV="1">
            <a:off x="1509648" y="3338448"/>
            <a:ext cx="597729" cy="5501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43" idx="6"/>
            <a:endCxn id="35" idx="2"/>
          </p:cNvCxnSpPr>
          <p:nvPr/>
        </p:nvCxnSpPr>
        <p:spPr>
          <a:xfrm>
            <a:off x="1731075" y="4423124"/>
            <a:ext cx="16407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35" idx="5"/>
            <a:endCxn id="38" idx="1"/>
          </p:cNvCxnSpPr>
          <p:nvPr/>
        </p:nvCxnSpPr>
        <p:spPr>
          <a:xfrm>
            <a:off x="4662423" y="4957697"/>
            <a:ext cx="931104" cy="550104"/>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42 Elipse"/>
          <p:cNvSpPr/>
          <p:nvPr/>
        </p:nvSpPr>
        <p:spPr>
          <a:xfrm>
            <a:off x="219075" y="3667124"/>
            <a:ext cx="1512000" cy="1512000"/>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smtClean="0">
                <a:solidFill>
                  <a:schemeClr val="tx1"/>
                </a:solidFill>
              </a:rPr>
              <a:t>Mensajes</a:t>
            </a:r>
            <a:endParaRPr lang="es-CL" sz="1400" b="1" dirty="0">
              <a:solidFill>
                <a:schemeClr val="tx1"/>
              </a:solidFill>
            </a:endParaRPr>
          </a:p>
        </p:txBody>
      </p:sp>
      <p:pic>
        <p:nvPicPr>
          <p:cNvPr id="44" name="Picture 5" descr="C:\Users\rbarsby\AppData\Local\Microsoft\Windows\Temporary Internet Files\Content.IE5\XT84M32O\MC900432636[1].png"/>
          <p:cNvPicPr>
            <a:picLocks noChangeAspect="1" noChangeArrowheads="1"/>
          </p:cNvPicPr>
          <p:nvPr/>
        </p:nvPicPr>
        <p:blipFill>
          <a:blip r:embed="rId2" cstate="print"/>
          <a:srcRect/>
          <a:stretch>
            <a:fillRect/>
          </a:stretch>
        </p:blipFill>
        <p:spPr bwMode="auto">
          <a:xfrm>
            <a:off x="706705" y="4524375"/>
            <a:ext cx="536740" cy="536740"/>
          </a:xfrm>
          <a:prstGeom prst="rect">
            <a:avLst/>
          </a:prstGeom>
          <a:noFill/>
        </p:spPr>
      </p:pic>
      <p:pic>
        <p:nvPicPr>
          <p:cNvPr id="45" name="Picture 5" descr="C:\Users\rbarsby\AppData\Local\Microsoft\Windows\Temporary Internet Files\Content.IE5\XT84M32O\MC900432636[1].png"/>
          <p:cNvPicPr>
            <a:picLocks noChangeAspect="1" noChangeArrowheads="1"/>
          </p:cNvPicPr>
          <p:nvPr/>
        </p:nvPicPr>
        <p:blipFill>
          <a:blip r:embed="rId2" cstate="print"/>
          <a:srcRect/>
          <a:stretch>
            <a:fillRect/>
          </a:stretch>
        </p:blipFill>
        <p:spPr bwMode="auto">
          <a:xfrm>
            <a:off x="2373580" y="2895600"/>
            <a:ext cx="536740" cy="536740"/>
          </a:xfrm>
          <a:prstGeom prst="rect">
            <a:avLst/>
          </a:prstGeom>
          <a:noFill/>
        </p:spPr>
      </p:pic>
      <p:pic>
        <p:nvPicPr>
          <p:cNvPr id="47" name="Picture 5" descr="C:\Users\rbarsby\AppData\Local\Microsoft\Windows\Temporary Internet Files\Content.IE5\XT84M32O\MC900432636[1].png"/>
          <p:cNvPicPr>
            <a:picLocks noChangeAspect="1" noChangeArrowheads="1"/>
          </p:cNvPicPr>
          <p:nvPr/>
        </p:nvPicPr>
        <p:blipFill>
          <a:blip r:embed="rId2" cstate="print"/>
          <a:srcRect/>
          <a:stretch>
            <a:fillRect/>
          </a:stretch>
        </p:blipFill>
        <p:spPr bwMode="auto">
          <a:xfrm>
            <a:off x="3859480" y="4543425"/>
            <a:ext cx="536740" cy="536740"/>
          </a:xfrm>
          <a:prstGeom prst="rect">
            <a:avLst/>
          </a:prstGeom>
          <a:noFill/>
        </p:spPr>
      </p:pic>
      <p:pic>
        <p:nvPicPr>
          <p:cNvPr id="48" name="Picture 5" descr="C:\Users\rbarsby\AppData\Local\Microsoft\Windows\Temporary Internet Files\Content.IE5\XT84M32O\MC900432636[1].png"/>
          <p:cNvPicPr>
            <a:picLocks noChangeAspect="1" noChangeArrowheads="1"/>
          </p:cNvPicPr>
          <p:nvPr/>
        </p:nvPicPr>
        <p:blipFill>
          <a:blip r:embed="rId2" cstate="print"/>
          <a:srcRect/>
          <a:stretch>
            <a:fillRect/>
          </a:stretch>
        </p:blipFill>
        <p:spPr bwMode="auto">
          <a:xfrm>
            <a:off x="5859730" y="2905125"/>
            <a:ext cx="536740" cy="536740"/>
          </a:xfrm>
          <a:prstGeom prst="rect">
            <a:avLst/>
          </a:prstGeom>
          <a:noFill/>
        </p:spPr>
      </p:pic>
      <p:pic>
        <p:nvPicPr>
          <p:cNvPr id="49" name="Picture 5" descr="C:\Users\rbarsby\AppData\Local\Microsoft\Windows\Temporary Internet Files\Content.IE5\XT84M32O\MC900432636[1].png"/>
          <p:cNvPicPr>
            <a:picLocks noChangeAspect="1" noChangeArrowheads="1"/>
          </p:cNvPicPr>
          <p:nvPr/>
        </p:nvPicPr>
        <p:blipFill>
          <a:blip r:embed="rId2" cstate="print"/>
          <a:srcRect/>
          <a:stretch>
            <a:fillRect/>
          </a:stretch>
        </p:blipFill>
        <p:spPr bwMode="auto">
          <a:xfrm>
            <a:off x="5859730" y="6153150"/>
            <a:ext cx="536740" cy="536740"/>
          </a:xfrm>
          <a:prstGeom prst="rect">
            <a:avLst/>
          </a:prstGeom>
          <a:noFill/>
        </p:spPr>
      </p:pic>
      <p:pic>
        <p:nvPicPr>
          <p:cNvPr id="50" name="Picture 5" descr="C:\Users\rbarsby\AppData\Local\Microsoft\Windows\Temporary Internet Files\Content.IE5\XT84M32O\MC900432636[1].png"/>
          <p:cNvPicPr>
            <a:picLocks noChangeAspect="1" noChangeArrowheads="1"/>
          </p:cNvPicPr>
          <p:nvPr/>
        </p:nvPicPr>
        <p:blipFill>
          <a:blip r:embed="rId2" cstate="print"/>
          <a:srcRect/>
          <a:stretch>
            <a:fillRect/>
          </a:stretch>
        </p:blipFill>
        <p:spPr bwMode="auto">
          <a:xfrm>
            <a:off x="7698055" y="4533900"/>
            <a:ext cx="536740" cy="536740"/>
          </a:xfrm>
          <a:prstGeom prst="rect">
            <a:avLst/>
          </a:prstGeom>
          <a:noFill/>
        </p:spPr>
      </p:pic>
      <p:pic>
        <p:nvPicPr>
          <p:cNvPr id="18434" name="Picture 2" descr="C:\Users\rbarsby\AppData\Local\Microsoft\Windows\Temporary Internet Files\Content.IE5\866JTNMD\bandera_cuadros[1].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33" b="100000" l="0" r="100000">
                        <a14:foregroundMark x1="40553" y1="17089" x2="40553" y2="17089"/>
                        <a14:foregroundMark x1="54839" y1="8861" x2="54839" y2="8861"/>
                        <a14:foregroundMark x1="58986" y1="33544" x2="58986" y2="33544"/>
                        <a14:foregroundMark x1="46544" y1="35443" x2="46544" y2="35443"/>
                        <a14:foregroundMark x1="30415" y1="44304" x2="30415" y2="44304"/>
                        <a14:foregroundMark x1="49309" y1="58228" x2="49309" y2="58228"/>
                        <a14:foregroundMark x1="64516" y1="60759" x2="64516" y2="60759"/>
                        <a14:foregroundMark x1="45622" y1="31013" x2="45622" y2="31013"/>
                        <a14:foregroundMark x1="71429" y1="36709" x2="71429" y2="36709"/>
                        <a14:foregroundMark x1="68203" y1="32911" x2="68203" y2="32911"/>
                        <a14:foregroundMark x1="92166" y1="43038" x2="92166" y2="43038"/>
                        <a14:foregroundMark x1="82949" y1="69620" x2="82949" y2="69620"/>
                        <a14:foregroundMark x1="78341" y1="48734" x2="78341" y2="48734"/>
                        <a14:foregroundMark x1="61290" y1="62658" x2="61290" y2="62658"/>
                        <a14:foregroundMark x1="69585" y1="81013" x2="69585" y2="81013"/>
                        <a14:foregroundMark x1="69124" y1="71519" x2="69124" y2="71519"/>
                      </a14:backgroundRemoval>
                    </a14:imgEffect>
                  </a14:imgLayer>
                </a14:imgProps>
              </a:ext>
              <a:ext uri="{28A0092B-C50C-407E-A947-70E740481C1C}">
                <a14:useLocalDpi xmlns:a14="http://schemas.microsoft.com/office/drawing/2010/main" val="0"/>
              </a:ext>
            </a:extLst>
          </a:blip>
          <a:srcRect/>
          <a:stretch>
            <a:fillRect/>
          </a:stretch>
        </p:blipFill>
        <p:spPr bwMode="auto">
          <a:xfrm rot="20959289">
            <a:off x="585851" y="3772094"/>
            <a:ext cx="693337" cy="51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20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8210550" cy="990600"/>
          </a:xfrm>
        </p:spPr>
        <p:txBody>
          <a:bodyPr/>
          <a:lstStyle/>
          <a:p>
            <a:r>
              <a:rPr lang="es-CL" dirty="0" smtClean="0"/>
              <a:t>Información Disponible</a:t>
            </a:r>
            <a:endParaRPr lang="es-CL" dirty="0"/>
          </a:p>
        </p:txBody>
      </p:sp>
      <p:sp>
        <p:nvSpPr>
          <p:cNvPr id="3" name="3 Marcador de texto"/>
          <p:cNvSpPr txBox="1">
            <a:spLocks/>
          </p:cNvSpPr>
          <p:nvPr/>
        </p:nvSpPr>
        <p:spPr>
          <a:xfrm>
            <a:off x="612648" y="1523999"/>
            <a:ext cx="8153400" cy="5172075"/>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lang="es-ES" sz="1800" kern="1200" baseline="0">
                <a:solidFill>
                  <a:schemeClr val="tx1"/>
                </a:solidFill>
                <a:latin typeface="+mn-lt"/>
                <a:ea typeface="+mn-ea"/>
                <a:cs typeface="+mn-cs"/>
              </a:defRPr>
            </a:lvl9pPr>
          </a:lstStyle>
          <a:p>
            <a:pPr algn="just">
              <a:defRPr/>
            </a:pPr>
            <a:endParaRPr lang="es-CL" sz="2000" b="1" dirty="0">
              <a:latin typeface="Calibri" pitchFamily="34" charset="0"/>
            </a:endParaRPr>
          </a:p>
        </p:txBody>
      </p:sp>
      <p:sp>
        <p:nvSpPr>
          <p:cNvPr id="4" name="3 Rectángulo"/>
          <p:cNvSpPr/>
          <p:nvPr/>
        </p:nvSpPr>
        <p:spPr>
          <a:xfrm>
            <a:off x="561976" y="1496110"/>
            <a:ext cx="8248650" cy="2015936"/>
          </a:xfrm>
          <a:prstGeom prst="rect">
            <a:avLst/>
          </a:prstGeom>
        </p:spPr>
        <p:txBody>
          <a:bodyPr wrap="square">
            <a:spAutoFit/>
          </a:bodyPr>
          <a:lstStyle/>
          <a:p>
            <a:pPr algn="just">
              <a:defRPr/>
            </a:pPr>
            <a:r>
              <a:rPr lang="es-ES" sz="2000" b="1" dirty="0" smtClean="0">
                <a:solidFill>
                  <a:srgbClr val="C00000"/>
                </a:solidFill>
                <a:latin typeface="Calibri" pitchFamily="34" charset="0"/>
              </a:rPr>
              <a:t>PÁGINA WEB DE ADUANA</a:t>
            </a:r>
          </a:p>
          <a:p>
            <a:pPr algn="just" eaLnBrk="1" hangingPunct="1">
              <a:defRPr/>
            </a:pPr>
            <a:r>
              <a:rPr lang="es-ES" sz="1900" b="1" dirty="0">
                <a:solidFill>
                  <a:srgbClr val="000000"/>
                </a:solidFill>
                <a:latin typeface="Calibri" pitchFamily="34" charset="0"/>
              </a:rPr>
              <a:t>Toda la normativa relacionada con el Manifiesto </a:t>
            </a:r>
            <a:r>
              <a:rPr lang="es-ES" sz="1900" b="1" dirty="0" smtClean="0">
                <a:solidFill>
                  <a:srgbClr val="000000"/>
                </a:solidFill>
                <a:latin typeface="Calibri" pitchFamily="34" charset="0"/>
              </a:rPr>
              <a:t>Aéreo Electrónico se encuentra publicada </a:t>
            </a:r>
            <a:r>
              <a:rPr lang="es-ES" sz="1900" b="1" dirty="0">
                <a:solidFill>
                  <a:srgbClr val="000000"/>
                </a:solidFill>
                <a:latin typeface="Calibri" pitchFamily="34" charset="0"/>
              </a:rPr>
              <a:t>en la sección “Manifiesto Carga Electrónico” en </a:t>
            </a:r>
            <a:r>
              <a:rPr lang="es-ES" sz="1900" b="1" dirty="0" smtClean="0">
                <a:solidFill>
                  <a:srgbClr val="000000"/>
                </a:solidFill>
                <a:latin typeface="Calibri" pitchFamily="34" charset="0"/>
              </a:rPr>
              <a:t>"Trámites </a:t>
            </a:r>
            <a:r>
              <a:rPr lang="es-ES" sz="1900" b="1" dirty="0">
                <a:solidFill>
                  <a:srgbClr val="000000"/>
                </a:solidFill>
                <a:latin typeface="Calibri" pitchFamily="34" charset="0"/>
              </a:rPr>
              <a:t>en </a:t>
            </a:r>
            <a:r>
              <a:rPr lang="es-ES" sz="1900" b="1" dirty="0" smtClean="0">
                <a:solidFill>
                  <a:srgbClr val="000000"/>
                </a:solidFill>
                <a:latin typeface="Calibri" pitchFamily="34" charset="0"/>
              </a:rPr>
              <a:t>Línea" </a:t>
            </a:r>
            <a:r>
              <a:rPr lang="es-ES" sz="1900" b="1" dirty="0">
                <a:solidFill>
                  <a:srgbClr val="000000"/>
                </a:solidFill>
                <a:latin typeface="Calibri" pitchFamily="34" charset="0"/>
              </a:rPr>
              <a:t>en </a:t>
            </a:r>
            <a:r>
              <a:rPr lang="es-ES" sz="1900" b="1" dirty="0" smtClean="0">
                <a:solidFill>
                  <a:srgbClr val="000000"/>
                </a:solidFill>
                <a:latin typeface="Calibri" pitchFamily="34" charset="0"/>
              </a:rPr>
              <a:t>la página Web del Servicio Nacional de Aduanas.</a:t>
            </a:r>
          </a:p>
          <a:p>
            <a:pPr algn="just" eaLnBrk="1" hangingPunct="1">
              <a:defRPr/>
            </a:pPr>
            <a:endParaRPr lang="es-ES" sz="1000" b="1" dirty="0">
              <a:solidFill>
                <a:srgbClr val="000000"/>
              </a:solidFill>
              <a:latin typeface="Calibri" pitchFamily="34" charset="0"/>
            </a:endParaRPr>
          </a:p>
          <a:p>
            <a:pPr algn="just" eaLnBrk="1" hangingPunct="1">
              <a:defRPr/>
            </a:pPr>
            <a:r>
              <a:rPr lang="es-ES" sz="1900" b="1" dirty="0">
                <a:solidFill>
                  <a:srgbClr val="000000"/>
                </a:solidFill>
                <a:latin typeface="Calibri" pitchFamily="34" charset="0"/>
              </a:rPr>
              <a:t>Además, se encuentran disponibles las diferentes aplicaciones a utilizar para Manifestar, </a:t>
            </a:r>
            <a:r>
              <a:rPr lang="es-ES" sz="1900" b="1" dirty="0" smtClean="0">
                <a:solidFill>
                  <a:srgbClr val="000000"/>
                </a:solidFill>
                <a:latin typeface="Calibri" pitchFamily="34" charset="0"/>
              </a:rPr>
              <a:t>para realizar pruebas, manuales, links de consultas, etc.</a:t>
            </a:r>
            <a:endParaRPr lang="es-ES" sz="2000" b="1" dirty="0">
              <a:solidFill>
                <a:srgbClr val="C00000"/>
              </a:solidFill>
              <a:latin typeface="Calibri" pitchFamily="34" charset="0"/>
            </a:endParaRPr>
          </a:p>
        </p:txBody>
      </p:sp>
      <p:sp>
        <p:nvSpPr>
          <p:cNvPr id="5" name="4 Rectángulo"/>
          <p:cNvSpPr/>
          <p:nvPr/>
        </p:nvSpPr>
        <p:spPr>
          <a:xfrm>
            <a:off x="2990850" y="4518898"/>
            <a:ext cx="4429125" cy="2062103"/>
          </a:xfrm>
          <a:prstGeom prst="rect">
            <a:avLst/>
          </a:prstGeom>
        </p:spPr>
        <p:txBody>
          <a:bodyPr wrap="square">
            <a:spAutoFit/>
          </a:bodyPr>
          <a:lstStyle/>
          <a:p>
            <a:pPr marL="342900" indent="-342900" algn="just" eaLnBrk="1" hangingPunct="1">
              <a:buClr>
                <a:schemeClr val="accent2"/>
              </a:buClr>
              <a:buFont typeface="Wingdings" pitchFamily="2" charset="2"/>
              <a:buChar char="v"/>
              <a:defRPr/>
            </a:pPr>
            <a:r>
              <a:rPr lang="es-ES" sz="1600" b="1" dirty="0">
                <a:latin typeface="Calibri" pitchFamily="34" charset="0"/>
              </a:rPr>
              <a:t>Introducción</a:t>
            </a:r>
          </a:p>
          <a:p>
            <a:pPr marL="342900" indent="-342900" algn="just" eaLnBrk="1" hangingPunct="1">
              <a:buClr>
                <a:schemeClr val="accent2"/>
              </a:buClr>
              <a:buFont typeface="Wingdings" pitchFamily="2" charset="2"/>
              <a:buChar char="v"/>
              <a:defRPr/>
            </a:pPr>
            <a:r>
              <a:rPr lang="es-ES" sz="1600" b="1" dirty="0" smtClean="0">
                <a:latin typeface="Calibri" pitchFamily="34" charset="0"/>
              </a:rPr>
              <a:t>Especificaciones </a:t>
            </a:r>
            <a:r>
              <a:rPr lang="es-ES" sz="1600" b="1" dirty="0">
                <a:latin typeface="Calibri" pitchFamily="34" charset="0"/>
              </a:rPr>
              <a:t>XML</a:t>
            </a:r>
          </a:p>
          <a:p>
            <a:pPr marL="342900" indent="-342900" algn="just" eaLnBrk="1" hangingPunct="1">
              <a:buClr>
                <a:schemeClr val="accent2"/>
              </a:buClr>
              <a:buFont typeface="Wingdings" pitchFamily="2" charset="2"/>
              <a:buChar char="v"/>
              <a:defRPr/>
            </a:pPr>
            <a:r>
              <a:rPr lang="es-ES" sz="1600" b="1" dirty="0">
                <a:latin typeface="Calibri" pitchFamily="34" charset="0"/>
              </a:rPr>
              <a:t>Normativa</a:t>
            </a:r>
          </a:p>
          <a:p>
            <a:pPr marL="342900" indent="-342900" algn="just" eaLnBrk="1" hangingPunct="1">
              <a:buClr>
                <a:schemeClr val="accent2"/>
              </a:buClr>
              <a:buFont typeface="Wingdings" pitchFamily="2" charset="2"/>
              <a:buChar char="v"/>
              <a:defRPr/>
            </a:pPr>
            <a:r>
              <a:rPr lang="es-ES" sz="1600" b="1" dirty="0">
                <a:latin typeface="Calibri" pitchFamily="34" charset="0"/>
              </a:rPr>
              <a:t>Manuales</a:t>
            </a:r>
          </a:p>
          <a:p>
            <a:pPr marL="342900" indent="-342900" algn="just" eaLnBrk="1" hangingPunct="1">
              <a:buClr>
                <a:schemeClr val="accent2"/>
              </a:buClr>
              <a:buFont typeface="Wingdings" pitchFamily="2" charset="2"/>
              <a:buChar char="v"/>
              <a:defRPr/>
            </a:pPr>
            <a:r>
              <a:rPr lang="es-ES" sz="1600" b="1" dirty="0" smtClean="0">
                <a:latin typeface="Calibri" pitchFamily="34" charset="0"/>
              </a:rPr>
              <a:t>Consultas</a:t>
            </a:r>
          </a:p>
          <a:p>
            <a:pPr marL="342900" indent="-342900" algn="just" eaLnBrk="1" hangingPunct="1">
              <a:buClr>
                <a:schemeClr val="accent2"/>
              </a:buClr>
              <a:buFont typeface="Wingdings" pitchFamily="2" charset="2"/>
              <a:buChar char="v"/>
              <a:defRPr/>
            </a:pPr>
            <a:r>
              <a:rPr lang="es-ES" sz="1600" b="1" dirty="0" smtClean="0">
                <a:latin typeface="Calibri" pitchFamily="34" charset="0"/>
              </a:rPr>
              <a:t>Sistemas</a:t>
            </a:r>
            <a:endParaRPr lang="es-ES" sz="1600" b="1" dirty="0">
              <a:latin typeface="Calibri" pitchFamily="34" charset="0"/>
            </a:endParaRPr>
          </a:p>
          <a:p>
            <a:pPr marL="342900" indent="-342900" algn="just" eaLnBrk="1" hangingPunct="1">
              <a:buClr>
                <a:schemeClr val="accent2"/>
              </a:buClr>
              <a:buFont typeface="Wingdings" pitchFamily="2" charset="2"/>
              <a:buChar char="v"/>
              <a:defRPr/>
            </a:pPr>
            <a:r>
              <a:rPr lang="es-ES" sz="1600" b="1" dirty="0">
                <a:latin typeface="Calibri" pitchFamily="34" charset="0"/>
              </a:rPr>
              <a:t>Sistemas Test</a:t>
            </a:r>
          </a:p>
          <a:p>
            <a:pPr marL="342900" indent="-342900" algn="just" eaLnBrk="1" hangingPunct="1">
              <a:buClr>
                <a:schemeClr val="accent2"/>
              </a:buClr>
              <a:buFont typeface="Wingdings" pitchFamily="2" charset="2"/>
              <a:buChar char="v"/>
              <a:defRPr/>
            </a:pPr>
            <a:r>
              <a:rPr lang="es-ES" sz="1600" b="1" dirty="0" smtClean="0">
                <a:latin typeface="Calibri" pitchFamily="34" charset="0"/>
              </a:rPr>
              <a:t>Solicitud de </a:t>
            </a:r>
            <a:r>
              <a:rPr lang="es-ES" sz="1600" b="1" dirty="0">
                <a:latin typeface="Calibri" pitchFamily="34" charset="0"/>
              </a:rPr>
              <a:t>claves.</a:t>
            </a:r>
          </a:p>
        </p:txBody>
      </p:sp>
      <p:sp>
        <p:nvSpPr>
          <p:cNvPr id="6" name="5 Rectángulo"/>
          <p:cNvSpPr/>
          <p:nvPr/>
        </p:nvSpPr>
        <p:spPr>
          <a:xfrm>
            <a:off x="561976" y="4024610"/>
            <a:ext cx="8258174" cy="677108"/>
          </a:xfrm>
          <a:prstGeom prst="rect">
            <a:avLst/>
          </a:prstGeom>
        </p:spPr>
        <p:txBody>
          <a:bodyPr wrap="square">
            <a:spAutoFit/>
          </a:bodyPr>
          <a:lstStyle/>
          <a:p>
            <a:pPr algn="just" eaLnBrk="1" hangingPunct="1">
              <a:defRPr/>
            </a:pPr>
            <a:r>
              <a:rPr lang="es-ES" sz="1900" b="1" dirty="0">
                <a:solidFill>
                  <a:srgbClr val="000000"/>
                </a:solidFill>
                <a:latin typeface="Calibri" pitchFamily="34" charset="0"/>
              </a:rPr>
              <a:t>Link </a:t>
            </a:r>
            <a:r>
              <a:rPr lang="es-ES" sz="1900" b="1" dirty="0" smtClean="0">
                <a:solidFill>
                  <a:srgbClr val="000000"/>
                </a:solidFill>
                <a:latin typeface="Calibri" pitchFamily="34" charset="0"/>
              </a:rPr>
              <a:t>directo: </a:t>
            </a:r>
            <a:r>
              <a:rPr lang="es-ES" sz="1900" b="1" dirty="0" smtClean="0">
                <a:solidFill>
                  <a:srgbClr val="000000"/>
                </a:solidFill>
                <a:latin typeface="Calibri" pitchFamily="34" charset="0"/>
                <a:hlinkClick r:id="rId2"/>
              </a:rPr>
              <a:t>http</a:t>
            </a:r>
            <a:r>
              <a:rPr lang="es-ES" sz="1900" b="1" dirty="0">
                <a:solidFill>
                  <a:srgbClr val="000000"/>
                </a:solidFill>
                <a:latin typeface="Calibri" pitchFamily="34" charset="0"/>
                <a:hlinkClick r:id="rId2"/>
              </a:rPr>
              <a:t>://</a:t>
            </a:r>
            <a:r>
              <a:rPr lang="es-ES" sz="1900" b="1" dirty="0" smtClean="0">
                <a:solidFill>
                  <a:srgbClr val="000000"/>
                </a:solidFill>
                <a:latin typeface="Calibri" pitchFamily="34" charset="0"/>
                <a:hlinkClick r:id="rId2"/>
              </a:rPr>
              <a:t>www.aduana.cl/manifiesto-aereo/aduana/2007-05-10/095837.html</a:t>
            </a:r>
            <a:r>
              <a:rPr lang="es-ES" sz="1900" b="1" dirty="0" smtClean="0">
                <a:solidFill>
                  <a:srgbClr val="000000"/>
                </a:solidFill>
                <a:latin typeface="Calibri" pitchFamily="34" charset="0"/>
              </a:rPr>
              <a:t> </a:t>
            </a:r>
            <a:endParaRPr lang="es-ES" sz="1900" b="1" dirty="0">
              <a:solidFill>
                <a:srgbClr val="000000"/>
              </a:solidFill>
              <a:latin typeface="Calibri" pitchFamily="34" charset="0"/>
            </a:endParaRPr>
          </a:p>
        </p:txBody>
      </p:sp>
    </p:spTree>
    <p:extLst>
      <p:ext uri="{BB962C8B-B14F-4D97-AF65-F5344CB8AC3E}">
        <p14:creationId xmlns:p14="http://schemas.microsoft.com/office/powerpoint/2010/main" val="2060809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Flecha derecha"/>
          <p:cNvSpPr/>
          <p:nvPr/>
        </p:nvSpPr>
        <p:spPr bwMode="auto">
          <a:xfrm>
            <a:off x="0" y="1716479"/>
            <a:ext cx="9144000" cy="2078182"/>
          </a:xfrm>
          <a:prstGeom prst="rightArrow">
            <a:avLst>
              <a:gd name="adj1" fmla="val 50000"/>
              <a:gd name="adj2" fmla="val 68812"/>
            </a:avLst>
          </a:prstGeom>
          <a:solidFill>
            <a:srgbClr val="3366FF">
              <a:alpha val="20000"/>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CL" sz="8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FISICO</a:t>
            </a:r>
          </a:p>
        </p:txBody>
      </p:sp>
      <p:sp>
        <p:nvSpPr>
          <p:cNvPr id="14338" name="AutoShape 2"/>
          <p:cNvSpPr>
            <a:spLocks noGrp="1" noChangeArrowheads="1"/>
          </p:cNvSpPr>
          <p:nvPr>
            <p:ph type="title"/>
          </p:nvPr>
        </p:nvSpPr>
        <p:spPr/>
        <p:txBody>
          <a:bodyPr/>
          <a:lstStyle/>
          <a:p>
            <a:pPr eaLnBrk="1" hangingPunct="1"/>
            <a:r>
              <a:rPr lang="es-CL" smtClean="0"/>
              <a:t>Proceso Ingreso Mercancía</a:t>
            </a:r>
            <a:endParaRPr lang="es-ES" smtClean="0"/>
          </a:p>
        </p:txBody>
      </p:sp>
      <p:sp>
        <p:nvSpPr>
          <p:cNvPr id="14343" name="Text Box 37"/>
          <p:cNvSpPr txBox="1">
            <a:spLocks noChangeArrowheads="1"/>
          </p:cNvSpPr>
          <p:nvPr/>
        </p:nvSpPr>
        <p:spPr bwMode="auto">
          <a:xfrm>
            <a:off x="1866901" y="1689100"/>
            <a:ext cx="154305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s-CL" sz="1200" dirty="0">
                <a:solidFill>
                  <a:srgbClr val="000099"/>
                </a:solidFill>
              </a:rPr>
              <a:t>Ingreso Mercancía</a:t>
            </a:r>
          </a:p>
          <a:p>
            <a:pPr eaLnBrk="1" hangingPunct="1"/>
            <a:r>
              <a:rPr lang="es-CL" sz="1200" dirty="0">
                <a:solidFill>
                  <a:srgbClr val="000099"/>
                </a:solidFill>
              </a:rPr>
              <a:t> a </a:t>
            </a:r>
            <a:r>
              <a:rPr lang="es-CL" sz="1200" dirty="0" smtClean="0">
                <a:solidFill>
                  <a:srgbClr val="000099"/>
                </a:solidFill>
              </a:rPr>
              <a:t>Almacén</a:t>
            </a:r>
            <a:endParaRPr lang="es-ES" sz="1200" dirty="0">
              <a:solidFill>
                <a:srgbClr val="000099"/>
              </a:solidFill>
            </a:endParaRPr>
          </a:p>
        </p:txBody>
      </p:sp>
      <p:sp>
        <p:nvSpPr>
          <p:cNvPr id="14345" name="Text Box 39"/>
          <p:cNvSpPr txBox="1">
            <a:spLocks noChangeArrowheads="1"/>
          </p:cNvSpPr>
          <p:nvPr/>
        </p:nvSpPr>
        <p:spPr bwMode="auto">
          <a:xfrm>
            <a:off x="6800850" y="2825750"/>
            <a:ext cx="220662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just" eaLnBrk="1" hangingPunct="1"/>
            <a:r>
              <a:rPr lang="es-CL" sz="1200" dirty="0">
                <a:solidFill>
                  <a:srgbClr val="000099"/>
                </a:solidFill>
              </a:rPr>
              <a:t>Si BL está correctamente transmitido se autoriza el retiro de la carga</a:t>
            </a:r>
            <a:endParaRPr lang="es-ES" sz="1200" dirty="0">
              <a:solidFill>
                <a:srgbClr val="000099"/>
              </a:solidFill>
            </a:endParaRPr>
          </a:p>
        </p:txBody>
      </p:sp>
      <p:pic>
        <p:nvPicPr>
          <p:cNvPr id="14364" name="Picture 58" descr="MCj042961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2875" y="1728788"/>
            <a:ext cx="17192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6" name="Freeform 60"/>
          <p:cNvSpPr>
            <a:spLocks/>
          </p:cNvSpPr>
          <p:nvPr/>
        </p:nvSpPr>
        <p:spPr bwMode="auto">
          <a:xfrm>
            <a:off x="5105401" y="2505075"/>
            <a:ext cx="1462088" cy="171450"/>
          </a:xfrm>
          <a:custGeom>
            <a:avLst/>
            <a:gdLst>
              <a:gd name="T0" fmla="*/ 0 w 475"/>
              <a:gd name="T1" fmla="*/ 0 h 61"/>
              <a:gd name="T2" fmla="*/ 403225 w 475"/>
              <a:gd name="T3" fmla="*/ 95250 h 61"/>
              <a:gd name="T4" fmla="*/ 754063 w 475"/>
              <a:gd name="T5" fmla="*/ 11113 h 61"/>
              <a:gd name="T6" fmla="*/ 0 60000 65536"/>
              <a:gd name="T7" fmla="*/ 0 60000 65536"/>
              <a:gd name="T8" fmla="*/ 0 60000 65536"/>
            </a:gdLst>
            <a:ahLst/>
            <a:cxnLst>
              <a:cxn ang="T6">
                <a:pos x="T0" y="T1"/>
              </a:cxn>
              <a:cxn ang="T7">
                <a:pos x="T2" y="T3"/>
              </a:cxn>
              <a:cxn ang="T8">
                <a:pos x="T4" y="T5"/>
              </a:cxn>
            </a:cxnLst>
            <a:rect l="0" t="0" r="r" b="b"/>
            <a:pathLst>
              <a:path w="475" h="61">
                <a:moveTo>
                  <a:pt x="0" y="0"/>
                </a:moveTo>
                <a:cubicBezTo>
                  <a:pt x="87" y="29"/>
                  <a:pt x="175" y="59"/>
                  <a:pt x="254" y="60"/>
                </a:cubicBezTo>
                <a:cubicBezTo>
                  <a:pt x="333" y="61"/>
                  <a:pt x="404" y="34"/>
                  <a:pt x="475" y="7"/>
                </a:cubicBezTo>
              </a:path>
            </a:pathLst>
          </a:custGeom>
          <a:noFill/>
          <a:ln w="381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4367" name="Text Box 61"/>
          <p:cNvSpPr txBox="1">
            <a:spLocks noChangeArrowheads="1"/>
          </p:cNvSpPr>
          <p:nvPr/>
        </p:nvSpPr>
        <p:spPr bwMode="auto">
          <a:xfrm>
            <a:off x="4071938" y="1576388"/>
            <a:ext cx="817562"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s-CL" sz="1200" dirty="0">
                <a:solidFill>
                  <a:srgbClr val="000099"/>
                </a:solidFill>
              </a:rPr>
              <a:t>Almacén</a:t>
            </a:r>
            <a:endParaRPr lang="es-ES" sz="1200" dirty="0">
              <a:solidFill>
                <a:srgbClr val="000099"/>
              </a:solidFill>
            </a:endParaRPr>
          </a:p>
        </p:txBody>
      </p:sp>
      <p:sp>
        <p:nvSpPr>
          <p:cNvPr id="73" name="72 Flecha derecha"/>
          <p:cNvSpPr/>
          <p:nvPr/>
        </p:nvSpPr>
        <p:spPr bwMode="auto">
          <a:xfrm>
            <a:off x="0" y="4903643"/>
            <a:ext cx="9144000" cy="2078182"/>
          </a:xfrm>
          <a:prstGeom prst="rightArrow">
            <a:avLst>
              <a:gd name="adj1" fmla="val 50000"/>
              <a:gd name="adj2" fmla="val 68812"/>
            </a:avLst>
          </a:prstGeom>
          <a:solidFill>
            <a:srgbClr val="3366FF">
              <a:alpha val="20000"/>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CL" sz="8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ELECTRÓNICO</a:t>
            </a:r>
          </a:p>
        </p:txBody>
      </p:sp>
      <p:grpSp>
        <p:nvGrpSpPr>
          <p:cNvPr id="74" name="71 Grupo"/>
          <p:cNvGrpSpPr/>
          <p:nvPr/>
        </p:nvGrpSpPr>
        <p:grpSpPr>
          <a:xfrm>
            <a:off x="172731" y="4254815"/>
            <a:ext cx="1587293" cy="1443874"/>
            <a:chOff x="172731" y="4254815"/>
            <a:chExt cx="1587293" cy="1443874"/>
          </a:xfrm>
        </p:grpSpPr>
        <p:pic>
          <p:nvPicPr>
            <p:cNvPr id="75" name="74 Imagen" descr="pc.png"/>
            <p:cNvPicPr>
              <a:picLocks noChangeAspect="1"/>
            </p:cNvPicPr>
            <p:nvPr/>
          </p:nvPicPr>
          <p:blipFill>
            <a:blip r:embed="rId3" cstate="print"/>
            <a:stretch>
              <a:fillRect/>
            </a:stretch>
          </p:blipFill>
          <p:spPr>
            <a:xfrm>
              <a:off x="247345" y="4254815"/>
              <a:ext cx="1510203" cy="990821"/>
            </a:xfrm>
            <a:prstGeom prst="rect">
              <a:avLst/>
            </a:prstGeom>
          </p:spPr>
        </p:pic>
        <p:sp>
          <p:nvSpPr>
            <p:cNvPr id="76" name="75 CuadroTexto"/>
            <p:cNvSpPr txBox="1"/>
            <p:nvPr/>
          </p:nvSpPr>
          <p:spPr>
            <a:xfrm>
              <a:off x="172731" y="5237024"/>
              <a:ext cx="1587293" cy="461665"/>
            </a:xfrm>
            <a:prstGeom prst="rect">
              <a:avLst/>
            </a:prstGeom>
            <a:noFill/>
          </p:spPr>
          <p:txBody>
            <a:bodyPr wrap="none" rtlCol="0">
              <a:spAutoFit/>
            </a:bodyPr>
            <a:lstStyle/>
            <a:p>
              <a:pPr algn="ctr"/>
              <a:r>
                <a:rPr lang="es-CL" sz="1200" b="1" dirty="0" err="1" smtClean="0">
                  <a:solidFill>
                    <a:srgbClr val="000099"/>
                  </a:solidFill>
                  <a:latin typeface="Arial" pitchFamily="34" charset="0"/>
                  <a:cs typeface="Arial" pitchFamily="34" charset="0"/>
                </a:rPr>
                <a:t>Cía</a:t>
              </a:r>
              <a:r>
                <a:rPr lang="es-CL" sz="1200" b="1" dirty="0" smtClean="0">
                  <a:solidFill>
                    <a:srgbClr val="000099"/>
                  </a:solidFill>
                  <a:latin typeface="Arial" pitchFamily="34" charset="0"/>
                  <a:cs typeface="Arial" pitchFamily="34" charset="0"/>
                </a:rPr>
                <a:t> Aérea</a:t>
              </a:r>
            </a:p>
            <a:p>
              <a:pPr algn="ctr"/>
              <a:r>
                <a:rPr lang="es-CL" sz="1200" b="1" dirty="0" err="1" smtClean="0">
                  <a:solidFill>
                    <a:srgbClr val="000099"/>
                  </a:solidFill>
                  <a:latin typeface="Arial" pitchFamily="34" charset="0"/>
                  <a:cs typeface="Arial" pitchFamily="34" charset="0"/>
                </a:rPr>
                <a:t>Freight</a:t>
              </a:r>
              <a:r>
                <a:rPr lang="es-CL" sz="1200" b="1" dirty="0" smtClean="0">
                  <a:solidFill>
                    <a:srgbClr val="000099"/>
                  </a:solidFill>
                  <a:latin typeface="Arial" pitchFamily="34" charset="0"/>
                  <a:cs typeface="Arial" pitchFamily="34" charset="0"/>
                </a:rPr>
                <a:t> </a:t>
              </a:r>
              <a:r>
                <a:rPr lang="es-CL" sz="1200" b="1" dirty="0" err="1" smtClean="0">
                  <a:solidFill>
                    <a:srgbClr val="000099"/>
                  </a:solidFill>
                  <a:latin typeface="Arial" pitchFamily="34" charset="0"/>
                  <a:cs typeface="Arial" pitchFamily="34" charset="0"/>
                </a:rPr>
                <a:t>Forwarders</a:t>
              </a:r>
              <a:endParaRPr lang="es-CL" sz="1200" b="1" dirty="0" smtClean="0">
                <a:solidFill>
                  <a:srgbClr val="000099"/>
                </a:solidFill>
                <a:latin typeface="Arial" pitchFamily="34" charset="0"/>
                <a:cs typeface="Arial" pitchFamily="34" charset="0"/>
              </a:endParaRPr>
            </a:p>
          </p:txBody>
        </p:sp>
      </p:grpSp>
      <p:grpSp>
        <p:nvGrpSpPr>
          <p:cNvPr id="77" name="72 Grupo"/>
          <p:cNvGrpSpPr/>
          <p:nvPr/>
        </p:nvGrpSpPr>
        <p:grpSpPr>
          <a:xfrm>
            <a:off x="1543792" y="3867419"/>
            <a:ext cx="2125683" cy="1132093"/>
            <a:chOff x="1543792" y="3867419"/>
            <a:chExt cx="2125683" cy="1132093"/>
          </a:xfrm>
        </p:grpSpPr>
        <p:sp>
          <p:nvSpPr>
            <p:cNvPr id="78" name="77 CuadroTexto"/>
            <p:cNvSpPr txBox="1"/>
            <p:nvPr/>
          </p:nvSpPr>
          <p:spPr>
            <a:xfrm>
              <a:off x="1885714" y="4215759"/>
              <a:ext cx="1093120" cy="461665"/>
            </a:xfrm>
            <a:prstGeom prst="rect">
              <a:avLst/>
            </a:prstGeom>
            <a:noFill/>
          </p:spPr>
          <p:txBody>
            <a:bodyPr wrap="none" rtlCol="0">
              <a:spAutoFit/>
            </a:bodyPr>
            <a:lstStyle/>
            <a:p>
              <a:pPr algn="ctr"/>
              <a:r>
                <a:rPr lang="es-CL" sz="1200" b="1" dirty="0" smtClean="0">
                  <a:solidFill>
                    <a:srgbClr val="FF0000"/>
                  </a:solidFill>
                  <a:latin typeface="Arial" pitchFamily="34" charset="0"/>
                  <a:cs typeface="Arial" pitchFamily="34" charset="0"/>
                </a:rPr>
                <a:t>XML </a:t>
              </a:r>
            </a:p>
            <a:p>
              <a:pPr algn="ctr"/>
              <a:r>
                <a:rPr lang="es-CL" sz="1200" b="1" dirty="0" smtClean="0">
                  <a:solidFill>
                    <a:srgbClr val="FF0000"/>
                  </a:solidFill>
                  <a:latin typeface="Arial" pitchFamily="34" charset="0"/>
                  <a:cs typeface="Arial" pitchFamily="34" charset="0"/>
                </a:rPr>
                <a:t>MFTOA - GA</a:t>
              </a:r>
              <a:endParaRPr lang="es-CL" sz="1200" b="1" dirty="0">
                <a:solidFill>
                  <a:srgbClr val="FF0000"/>
                </a:solidFill>
                <a:latin typeface="Arial" pitchFamily="34" charset="0"/>
                <a:cs typeface="Arial" pitchFamily="34" charset="0"/>
              </a:endParaRPr>
            </a:p>
          </p:txBody>
        </p:sp>
        <p:sp>
          <p:nvSpPr>
            <p:cNvPr id="79" name="78 Forma libre"/>
            <p:cNvSpPr/>
            <p:nvPr/>
          </p:nvSpPr>
          <p:spPr bwMode="auto">
            <a:xfrm>
              <a:off x="1543792" y="3952504"/>
              <a:ext cx="2125683" cy="1047008"/>
            </a:xfrm>
            <a:custGeom>
              <a:avLst/>
              <a:gdLst>
                <a:gd name="connsiteX0" fmla="*/ 0 w 2125683"/>
                <a:gd name="connsiteY0" fmla="*/ 322613 h 1047008"/>
                <a:gd name="connsiteX1" fmla="*/ 950026 w 2125683"/>
                <a:gd name="connsiteY1" fmla="*/ 120732 h 1047008"/>
                <a:gd name="connsiteX2" fmla="*/ 2125683 w 2125683"/>
                <a:gd name="connsiteY2" fmla="*/ 1047008 h 1047008"/>
              </a:gdLst>
              <a:ahLst/>
              <a:cxnLst>
                <a:cxn ang="0">
                  <a:pos x="connsiteX0" y="connsiteY0"/>
                </a:cxn>
                <a:cxn ang="0">
                  <a:pos x="connsiteX1" y="connsiteY1"/>
                </a:cxn>
                <a:cxn ang="0">
                  <a:pos x="connsiteX2" y="connsiteY2"/>
                </a:cxn>
              </a:cxnLst>
              <a:rect l="l" t="t" r="r" b="b"/>
              <a:pathLst>
                <a:path w="2125683" h="1047008">
                  <a:moveTo>
                    <a:pt x="0" y="322613"/>
                  </a:moveTo>
                  <a:cubicBezTo>
                    <a:pt x="297873" y="161306"/>
                    <a:pt x="595746" y="0"/>
                    <a:pt x="950026" y="120732"/>
                  </a:cubicBezTo>
                  <a:cubicBezTo>
                    <a:pt x="1304307" y="241465"/>
                    <a:pt x="1714995" y="644236"/>
                    <a:pt x="2125683" y="1047008"/>
                  </a:cubicBezTo>
                </a:path>
              </a:pathLst>
            </a:custGeom>
            <a:noFill/>
            <a:ln w="57150" cap="flat" cmpd="sng" algn="ctr">
              <a:solidFill>
                <a:srgbClr val="0000FF"/>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s-CL" sz="1200" smtClean="0">
                <a:latin typeface="Arial" pitchFamily="34" charset="0"/>
                <a:cs typeface="Arial" pitchFamily="34" charset="0"/>
              </a:endParaRPr>
            </a:p>
          </p:txBody>
        </p:sp>
        <p:pic>
          <p:nvPicPr>
            <p:cNvPr id="80" name="79 Imagen" descr="sobre.png"/>
            <p:cNvPicPr>
              <a:picLocks noChangeAspect="1"/>
            </p:cNvPicPr>
            <p:nvPr/>
          </p:nvPicPr>
          <p:blipFill>
            <a:blip r:embed="rId4" cstate="print"/>
            <a:stretch>
              <a:fillRect/>
            </a:stretch>
          </p:blipFill>
          <p:spPr>
            <a:xfrm>
              <a:off x="2058565" y="3867419"/>
              <a:ext cx="733194" cy="402330"/>
            </a:xfrm>
            <a:prstGeom prst="rect">
              <a:avLst/>
            </a:prstGeom>
          </p:spPr>
        </p:pic>
      </p:grpSp>
      <p:grpSp>
        <p:nvGrpSpPr>
          <p:cNvPr id="81" name="73 Grupo"/>
          <p:cNvGrpSpPr/>
          <p:nvPr/>
        </p:nvGrpSpPr>
        <p:grpSpPr>
          <a:xfrm>
            <a:off x="1591294" y="4904509"/>
            <a:ext cx="2066306" cy="1110904"/>
            <a:chOff x="1591294" y="4904509"/>
            <a:chExt cx="2066306" cy="1110904"/>
          </a:xfrm>
        </p:grpSpPr>
        <p:sp>
          <p:nvSpPr>
            <p:cNvPr id="82" name="81 CuadroTexto"/>
            <p:cNvSpPr txBox="1"/>
            <p:nvPr/>
          </p:nvSpPr>
          <p:spPr>
            <a:xfrm>
              <a:off x="2349340" y="5096992"/>
              <a:ext cx="960519" cy="461665"/>
            </a:xfrm>
            <a:prstGeom prst="rect">
              <a:avLst/>
            </a:prstGeom>
            <a:noFill/>
          </p:spPr>
          <p:txBody>
            <a:bodyPr wrap="none" rtlCol="0">
              <a:spAutoFit/>
            </a:bodyPr>
            <a:lstStyle/>
            <a:p>
              <a:pPr algn="ctr"/>
              <a:r>
                <a:rPr lang="es-CL" sz="1200" b="1" dirty="0" smtClean="0">
                  <a:solidFill>
                    <a:srgbClr val="FF0000"/>
                  </a:solidFill>
                  <a:latin typeface="Arial" pitchFamily="34" charset="0"/>
                  <a:cs typeface="Arial" pitchFamily="34" charset="0"/>
                </a:rPr>
                <a:t>XML </a:t>
              </a:r>
            </a:p>
            <a:p>
              <a:pPr algn="ctr"/>
              <a:r>
                <a:rPr lang="es-CL" sz="1200" b="1" dirty="0" smtClean="0">
                  <a:solidFill>
                    <a:srgbClr val="FF0000"/>
                  </a:solidFill>
                  <a:latin typeface="Arial" pitchFamily="34" charset="0"/>
                  <a:cs typeface="Arial" pitchFamily="34" charset="0"/>
                </a:rPr>
                <a:t>Respuesta</a:t>
              </a:r>
              <a:endParaRPr lang="es-CL" sz="1200" b="1" dirty="0">
                <a:solidFill>
                  <a:srgbClr val="FF0000"/>
                </a:solidFill>
                <a:latin typeface="Arial" pitchFamily="34" charset="0"/>
                <a:cs typeface="Arial" pitchFamily="34" charset="0"/>
              </a:endParaRPr>
            </a:p>
          </p:txBody>
        </p:sp>
        <p:sp>
          <p:nvSpPr>
            <p:cNvPr id="83" name="82 Forma libre"/>
            <p:cNvSpPr/>
            <p:nvPr/>
          </p:nvSpPr>
          <p:spPr bwMode="auto">
            <a:xfrm>
              <a:off x="1591294" y="4904509"/>
              <a:ext cx="2066306" cy="1060862"/>
            </a:xfrm>
            <a:custGeom>
              <a:avLst/>
              <a:gdLst>
                <a:gd name="connsiteX0" fmla="*/ 2066306 w 2066306"/>
                <a:gd name="connsiteY0" fmla="*/ 807522 h 1060862"/>
                <a:gd name="connsiteX1" fmla="*/ 1128155 w 2066306"/>
                <a:gd name="connsiteY1" fmla="*/ 926275 h 1060862"/>
                <a:gd name="connsiteX2" fmla="*/ 0 w 2066306"/>
                <a:gd name="connsiteY2" fmla="*/ 0 h 1060862"/>
              </a:gdLst>
              <a:ahLst/>
              <a:cxnLst>
                <a:cxn ang="0">
                  <a:pos x="connsiteX0" y="connsiteY0"/>
                </a:cxn>
                <a:cxn ang="0">
                  <a:pos x="connsiteX1" y="connsiteY1"/>
                </a:cxn>
                <a:cxn ang="0">
                  <a:pos x="connsiteX2" y="connsiteY2"/>
                </a:cxn>
              </a:cxnLst>
              <a:rect l="l" t="t" r="r" b="b"/>
              <a:pathLst>
                <a:path w="2066306" h="1060862">
                  <a:moveTo>
                    <a:pt x="2066306" y="807522"/>
                  </a:moveTo>
                  <a:cubicBezTo>
                    <a:pt x="1769422" y="934192"/>
                    <a:pt x="1472539" y="1060862"/>
                    <a:pt x="1128155" y="926275"/>
                  </a:cubicBezTo>
                  <a:cubicBezTo>
                    <a:pt x="783771" y="791688"/>
                    <a:pt x="391885" y="395844"/>
                    <a:pt x="0" y="0"/>
                  </a:cubicBezTo>
                </a:path>
              </a:pathLst>
            </a:custGeom>
            <a:noFill/>
            <a:ln w="57150" cap="flat" cmpd="sng" algn="ctr">
              <a:solidFill>
                <a:srgbClr val="0000FF"/>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endParaRPr lang="es-CL" sz="1200" smtClean="0">
                <a:latin typeface="Arial" pitchFamily="34" charset="0"/>
                <a:cs typeface="Arial" pitchFamily="34" charset="0"/>
              </a:endParaRPr>
            </a:p>
          </p:txBody>
        </p:sp>
        <p:pic>
          <p:nvPicPr>
            <p:cNvPr id="84" name="83 Imagen" descr="sobre.png"/>
            <p:cNvPicPr>
              <a:picLocks noChangeAspect="1"/>
            </p:cNvPicPr>
            <p:nvPr/>
          </p:nvPicPr>
          <p:blipFill>
            <a:blip r:embed="rId4" cstate="print"/>
            <a:stretch>
              <a:fillRect/>
            </a:stretch>
          </p:blipFill>
          <p:spPr>
            <a:xfrm rot="791806" flipH="1">
              <a:off x="2474203" y="5613083"/>
              <a:ext cx="733194" cy="402330"/>
            </a:xfrm>
            <a:prstGeom prst="rect">
              <a:avLst/>
            </a:prstGeom>
          </p:spPr>
        </p:pic>
      </p:grpSp>
      <p:pic>
        <p:nvPicPr>
          <p:cNvPr id="87" name="Picture 50" descr="MCj03429830000[1]"/>
          <p:cNvPicPr>
            <a:picLocks noChangeAspect="1" noChangeArrowheads="1"/>
          </p:cNvPicPr>
          <p:nvPr/>
        </p:nvPicPr>
        <p:blipFill>
          <a:blip r:embed="rId5" cstate="print"/>
          <a:srcRect/>
          <a:stretch>
            <a:fillRect/>
          </a:stretch>
        </p:blipFill>
        <p:spPr bwMode="auto">
          <a:xfrm>
            <a:off x="6148779" y="2735138"/>
            <a:ext cx="571500" cy="585788"/>
          </a:xfrm>
          <a:prstGeom prst="rect">
            <a:avLst/>
          </a:prstGeom>
          <a:solidFill>
            <a:srgbClr val="660066"/>
          </a:solidFill>
        </p:spPr>
      </p:pic>
      <p:grpSp>
        <p:nvGrpSpPr>
          <p:cNvPr id="88" name="77 Grupo"/>
          <p:cNvGrpSpPr/>
          <p:nvPr/>
        </p:nvGrpSpPr>
        <p:grpSpPr>
          <a:xfrm>
            <a:off x="3749509" y="2985057"/>
            <a:ext cx="1317625" cy="1298699"/>
            <a:chOff x="3749509" y="2985057"/>
            <a:chExt cx="1317625" cy="1298699"/>
          </a:xfrm>
        </p:grpSpPr>
        <p:pic>
          <p:nvPicPr>
            <p:cNvPr id="89" name="Picture 18" descr="j0300520"/>
            <p:cNvPicPr>
              <a:picLocks noChangeAspect="1" noChangeArrowheads="1" noCrop="1"/>
            </p:cNvPicPr>
            <p:nvPr/>
          </p:nvPicPr>
          <p:blipFill>
            <a:blip r:embed="rId6" cstate="print"/>
            <a:srcRect/>
            <a:stretch>
              <a:fillRect/>
            </a:stretch>
          </p:blipFill>
          <p:spPr bwMode="auto">
            <a:xfrm>
              <a:off x="3941661" y="3464606"/>
              <a:ext cx="952500" cy="819150"/>
            </a:xfrm>
            <a:prstGeom prst="rect">
              <a:avLst/>
            </a:prstGeom>
            <a:noFill/>
          </p:spPr>
        </p:pic>
        <p:sp>
          <p:nvSpPr>
            <p:cNvPr id="90" name="Text Box 12"/>
            <p:cNvSpPr txBox="1">
              <a:spLocks noChangeArrowheads="1"/>
            </p:cNvSpPr>
            <p:nvPr/>
          </p:nvSpPr>
          <p:spPr bwMode="auto">
            <a:xfrm>
              <a:off x="3749509" y="2985057"/>
              <a:ext cx="1317625" cy="457200"/>
            </a:xfrm>
            <a:prstGeom prst="rect">
              <a:avLst/>
            </a:prstGeom>
            <a:noFill/>
            <a:ln w="9525" algn="ctr">
              <a:noFill/>
              <a:miter lim="800000"/>
              <a:headEnd/>
              <a:tailEnd/>
            </a:ln>
            <a:effectLst/>
          </p:spPr>
          <p:txBody>
            <a:bodyPr>
              <a:spAutoFit/>
            </a:bodyPr>
            <a:lstStyle/>
            <a:p>
              <a:pPr algn="just"/>
              <a:r>
                <a:rPr lang="es-CL" sz="1200" b="1" dirty="0">
                  <a:solidFill>
                    <a:srgbClr val="000099"/>
                  </a:solidFill>
                  <a:latin typeface="Arial" pitchFamily="34" charset="0"/>
                  <a:cs typeface="Arial" pitchFamily="34" charset="0"/>
                </a:rPr>
                <a:t>Comunicación</a:t>
              </a:r>
            </a:p>
            <a:p>
              <a:pPr algn="just"/>
              <a:r>
                <a:rPr lang="es-CL" sz="1200" b="1" dirty="0">
                  <a:solidFill>
                    <a:srgbClr val="000099"/>
                  </a:solidFill>
                  <a:latin typeface="Arial" pitchFamily="34" charset="0"/>
                  <a:cs typeface="Arial" pitchFamily="34" charset="0"/>
                </a:rPr>
                <a:t>Vía </a:t>
              </a:r>
              <a:r>
                <a:rPr lang="es-CL" sz="1200" b="1" dirty="0" err="1">
                  <a:solidFill>
                    <a:srgbClr val="000099"/>
                  </a:solidFill>
                  <a:latin typeface="Arial" pitchFamily="34" charset="0"/>
                  <a:cs typeface="Arial" pitchFamily="34" charset="0"/>
                </a:rPr>
                <a:t>WebService</a:t>
              </a:r>
              <a:endParaRPr lang="es-ES" sz="1200" b="1" dirty="0">
                <a:solidFill>
                  <a:srgbClr val="000099"/>
                </a:solidFill>
                <a:latin typeface="Arial" pitchFamily="34" charset="0"/>
                <a:cs typeface="Arial" pitchFamily="34" charset="0"/>
              </a:endParaRPr>
            </a:p>
          </p:txBody>
        </p:sp>
      </p:grpSp>
      <p:grpSp>
        <p:nvGrpSpPr>
          <p:cNvPr id="91" name="76 Grupo"/>
          <p:cNvGrpSpPr/>
          <p:nvPr/>
        </p:nvGrpSpPr>
        <p:grpSpPr>
          <a:xfrm>
            <a:off x="4892634" y="2897579"/>
            <a:ext cx="980143" cy="1888177"/>
            <a:chOff x="4892634" y="2897579"/>
            <a:chExt cx="980143" cy="1888177"/>
          </a:xfrm>
        </p:grpSpPr>
        <p:sp>
          <p:nvSpPr>
            <p:cNvPr id="92" name="91 Forma libre"/>
            <p:cNvSpPr/>
            <p:nvPr/>
          </p:nvSpPr>
          <p:spPr bwMode="auto">
            <a:xfrm>
              <a:off x="4892634" y="2897579"/>
              <a:ext cx="328550" cy="1888177"/>
            </a:xfrm>
            <a:custGeom>
              <a:avLst/>
              <a:gdLst>
                <a:gd name="connsiteX0" fmla="*/ 0 w 328550"/>
                <a:gd name="connsiteY0" fmla="*/ 1888177 h 1888177"/>
                <a:gd name="connsiteX1" fmla="*/ 308758 w 328550"/>
                <a:gd name="connsiteY1" fmla="*/ 1068779 h 1888177"/>
                <a:gd name="connsiteX2" fmla="*/ 118753 w 328550"/>
                <a:gd name="connsiteY2" fmla="*/ 0 h 1888177"/>
              </a:gdLst>
              <a:ahLst/>
              <a:cxnLst>
                <a:cxn ang="0">
                  <a:pos x="connsiteX0" y="connsiteY0"/>
                </a:cxn>
                <a:cxn ang="0">
                  <a:pos x="connsiteX1" y="connsiteY1"/>
                </a:cxn>
                <a:cxn ang="0">
                  <a:pos x="connsiteX2" y="connsiteY2"/>
                </a:cxn>
              </a:cxnLst>
              <a:rect l="l" t="t" r="r" b="b"/>
              <a:pathLst>
                <a:path w="328550" h="1888177">
                  <a:moveTo>
                    <a:pt x="0" y="1888177"/>
                  </a:moveTo>
                  <a:cubicBezTo>
                    <a:pt x="144483" y="1635826"/>
                    <a:pt x="288966" y="1383475"/>
                    <a:pt x="308758" y="1068779"/>
                  </a:cubicBezTo>
                  <a:cubicBezTo>
                    <a:pt x="328550" y="754083"/>
                    <a:pt x="223651" y="377041"/>
                    <a:pt x="118753" y="0"/>
                  </a:cubicBezTo>
                </a:path>
              </a:pathLst>
            </a:custGeom>
            <a:noFill/>
            <a:ln w="57150" cap="flat" cmpd="sng" algn="ctr">
              <a:solidFill>
                <a:srgbClr val="0000FF"/>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s-CL" sz="1200" smtClean="0">
                <a:latin typeface="Arial" pitchFamily="34" charset="0"/>
                <a:cs typeface="Arial" pitchFamily="34" charset="0"/>
              </a:endParaRPr>
            </a:p>
          </p:txBody>
        </p:sp>
        <p:pic>
          <p:nvPicPr>
            <p:cNvPr id="93" name="92 Imagen" descr="sobre.png"/>
            <p:cNvPicPr>
              <a:picLocks noChangeAspect="1"/>
            </p:cNvPicPr>
            <p:nvPr/>
          </p:nvPicPr>
          <p:blipFill>
            <a:blip r:embed="rId4" cstate="print"/>
            <a:stretch>
              <a:fillRect/>
            </a:stretch>
          </p:blipFill>
          <p:spPr>
            <a:xfrm rot="15803466">
              <a:off x="4916556" y="3815967"/>
              <a:ext cx="733194" cy="402330"/>
            </a:xfrm>
            <a:prstGeom prst="rect">
              <a:avLst/>
            </a:prstGeom>
          </p:spPr>
        </p:pic>
        <p:sp>
          <p:nvSpPr>
            <p:cNvPr id="94" name="93 CuadroTexto"/>
            <p:cNvSpPr txBox="1"/>
            <p:nvPr/>
          </p:nvSpPr>
          <p:spPr>
            <a:xfrm rot="16200000">
              <a:off x="5161685" y="3710558"/>
              <a:ext cx="960519" cy="461665"/>
            </a:xfrm>
            <a:prstGeom prst="rect">
              <a:avLst/>
            </a:prstGeom>
            <a:noFill/>
          </p:spPr>
          <p:txBody>
            <a:bodyPr wrap="none" rtlCol="0">
              <a:spAutoFit/>
            </a:bodyPr>
            <a:lstStyle/>
            <a:p>
              <a:pPr algn="ctr"/>
              <a:r>
                <a:rPr lang="es-CL" sz="1200" b="1" dirty="0" smtClean="0">
                  <a:solidFill>
                    <a:srgbClr val="FF0000"/>
                  </a:solidFill>
                  <a:latin typeface="Arial" pitchFamily="34" charset="0"/>
                  <a:cs typeface="Arial" pitchFamily="34" charset="0"/>
                </a:rPr>
                <a:t>XML </a:t>
              </a:r>
            </a:p>
            <a:p>
              <a:pPr algn="ctr"/>
              <a:r>
                <a:rPr lang="es-CL" sz="1200" b="1" dirty="0" smtClean="0">
                  <a:solidFill>
                    <a:srgbClr val="FF0000"/>
                  </a:solidFill>
                  <a:latin typeface="Arial" pitchFamily="34" charset="0"/>
                  <a:cs typeface="Arial" pitchFamily="34" charset="0"/>
                </a:rPr>
                <a:t>Respuesta</a:t>
              </a:r>
              <a:endParaRPr lang="es-CL" sz="1200" b="1" dirty="0">
                <a:solidFill>
                  <a:srgbClr val="FF0000"/>
                </a:solidFill>
                <a:latin typeface="Arial" pitchFamily="34" charset="0"/>
                <a:cs typeface="Arial" pitchFamily="34" charset="0"/>
              </a:endParaRPr>
            </a:p>
          </p:txBody>
        </p:sp>
      </p:grpSp>
      <p:grpSp>
        <p:nvGrpSpPr>
          <p:cNvPr id="95" name="75 Grupo"/>
          <p:cNvGrpSpPr/>
          <p:nvPr/>
        </p:nvGrpSpPr>
        <p:grpSpPr>
          <a:xfrm>
            <a:off x="2935855" y="2933205"/>
            <a:ext cx="935501" cy="1935678"/>
            <a:chOff x="2935855" y="2933205"/>
            <a:chExt cx="935501" cy="1935678"/>
          </a:xfrm>
        </p:grpSpPr>
        <p:sp>
          <p:nvSpPr>
            <p:cNvPr id="96" name="95 Forma libre"/>
            <p:cNvSpPr/>
            <p:nvPr/>
          </p:nvSpPr>
          <p:spPr bwMode="auto">
            <a:xfrm>
              <a:off x="3513117" y="2933205"/>
              <a:ext cx="358239" cy="1935678"/>
            </a:xfrm>
            <a:custGeom>
              <a:avLst/>
              <a:gdLst>
                <a:gd name="connsiteX0" fmla="*/ 275112 w 358239"/>
                <a:gd name="connsiteY0" fmla="*/ 0 h 1935678"/>
                <a:gd name="connsiteX1" fmla="*/ 13854 w 358239"/>
                <a:gd name="connsiteY1" fmla="*/ 617517 h 1935678"/>
                <a:gd name="connsiteX2" fmla="*/ 358239 w 358239"/>
                <a:gd name="connsiteY2" fmla="*/ 1935678 h 1935678"/>
              </a:gdLst>
              <a:ahLst/>
              <a:cxnLst>
                <a:cxn ang="0">
                  <a:pos x="connsiteX0" y="connsiteY0"/>
                </a:cxn>
                <a:cxn ang="0">
                  <a:pos x="connsiteX1" y="connsiteY1"/>
                </a:cxn>
                <a:cxn ang="0">
                  <a:pos x="connsiteX2" y="connsiteY2"/>
                </a:cxn>
              </a:cxnLst>
              <a:rect l="l" t="t" r="r" b="b"/>
              <a:pathLst>
                <a:path w="358239" h="1935678">
                  <a:moveTo>
                    <a:pt x="275112" y="0"/>
                  </a:moveTo>
                  <a:cubicBezTo>
                    <a:pt x="137556" y="147452"/>
                    <a:pt x="0" y="294904"/>
                    <a:pt x="13854" y="617517"/>
                  </a:cubicBezTo>
                  <a:cubicBezTo>
                    <a:pt x="27708" y="940130"/>
                    <a:pt x="192973" y="1437904"/>
                    <a:pt x="358239" y="1935678"/>
                  </a:cubicBezTo>
                </a:path>
              </a:pathLst>
            </a:custGeom>
            <a:noFill/>
            <a:ln w="57150" cap="flat" cmpd="sng" algn="ctr">
              <a:solidFill>
                <a:srgbClr val="0000FF"/>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endParaRPr lang="es-CL" sz="1200" smtClean="0">
                <a:latin typeface="Arial" pitchFamily="34" charset="0"/>
                <a:cs typeface="Arial" pitchFamily="34" charset="0"/>
              </a:endParaRPr>
            </a:p>
          </p:txBody>
        </p:sp>
        <p:pic>
          <p:nvPicPr>
            <p:cNvPr id="97" name="96 Imagen" descr="sobre.png"/>
            <p:cNvPicPr>
              <a:picLocks noChangeAspect="1"/>
            </p:cNvPicPr>
            <p:nvPr/>
          </p:nvPicPr>
          <p:blipFill>
            <a:blip r:embed="rId4" cstate="print"/>
            <a:stretch>
              <a:fillRect/>
            </a:stretch>
          </p:blipFill>
          <p:spPr>
            <a:xfrm rot="4705678">
              <a:off x="3137237" y="3271680"/>
              <a:ext cx="733194" cy="402330"/>
            </a:xfrm>
            <a:prstGeom prst="rect">
              <a:avLst/>
            </a:prstGeom>
          </p:spPr>
        </p:pic>
        <p:sp>
          <p:nvSpPr>
            <p:cNvPr id="98" name="97 CuadroTexto"/>
            <p:cNvSpPr txBox="1"/>
            <p:nvPr/>
          </p:nvSpPr>
          <p:spPr>
            <a:xfrm rot="5085169">
              <a:off x="2586240" y="3406257"/>
              <a:ext cx="1160895" cy="461665"/>
            </a:xfrm>
            <a:prstGeom prst="rect">
              <a:avLst/>
            </a:prstGeom>
            <a:noFill/>
          </p:spPr>
          <p:txBody>
            <a:bodyPr wrap="none" rtlCol="0">
              <a:spAutoFit/>
            </a:bodyPr>
            <a:lstStyle/>
            <a:p>
              <a:pPr algn="ctr"/>
              <a:r>
                <a:rPr lang="es-CL" sz="1200" b="1" dirty="0" smtClean="0">
                  <a:solidFill>
                    <a:srgbClr val="FF0000"/>
                  </a:solidFill>
                  <a:latin typeface="Arial" pitchFamily="34" charset="0"/>
                  <a:cs typeface="Arial" pitchFamily="34" charset="0"/>
                </a:rPr>
                <a:t>XML </a:t>
              </a:r>
            </a:p>
            <a:p>
              <a:pPr algn="ctr"/>
              <a:r>
                <a:rPr lang="es-CL" sz="1200" b="1" dirty="0" smtClean="0">
                  <a:solidFill>
                    <a:srgbClr val="FF0000"/>
                  </a:solidFill>
                  <a:latin typeface="Arial" pitchFamily="34" charset="0"/>
                  <a:cs typeface="Arial" pitchFamily="34" charset="0"/>
                </a:rPr>
                <a:t>Consulta  GA</a:t>
              </a:r>
              <a:endParaRPr lang="es-CL" sz="1200" b="1" dirty="0">
                <a:solidFill>
                  <a:srgbClr val="FF0000"/>
                </a:solidFill>
                <a:latin typeface="Arial" pitchFamily="34" charset="0"/>
                <a:cs typeface="Arial" pitchFamily="34" charset="0"/>
              </a:endParaRPr>
            </a:p>
          </p:txBody>
        </p:sp>
      </p:grpSp>
      <p:grpSp>
        <p:nvGrpSpPr>
          <p:cNvPr id="99" name="80 Grupo"/>
          <p:cNvGrpSpPr/>
          <p:nvPr/>
        </p:nvGrpSpPr>
        <p:grpSpPr>
          <a:xfrm>
            <a:off x="7001741" y="4114425"/>
            <a:ext cx="1855272" cy="1327372"/>
            <a:chOff x="7001741" y="4114425"/>
            <a:chExt cx="1855272" cy="1327372"/>
          </a:xfrm>
        </p:grpSpPr>
        <p:pic>
          <p:nvPicPr>
            <p:cNvPr id="100" name="Picture 22" descr="j0292020"/>
            <p:cNvPicPr>
              <a:picLocks noChangeAspect="1" noChangeArrowheads="1"/>
            </p:cNvPicPr>
            <p:nvPr/>
          </p:nvPicPr>
          <p:blipFill>
            <a:blip r:embed="rId7" cstate="print"/>
            <a:srcRect/>
            <a:stretch>
              <a:fillRect/>
            </a:stretch>
          </p:blipFill>
          <p:spPr bwMode="auto">
            <a:xfrm>
              <a:off x="7341373" y="4114425"/>
              <a:ext cx="1223963" cy="1162050"/>
            </a:xfrm>
            <a:prstGeom prst="rect">
              <a:avLst/>
            </a:prstGeom>
            <a:noFill/>
          </p:spPr>
        </p:pic>
        <p:pic>
          <p:nvPicPr>
            <p:cNvPr id="101" name="Picture 23"/>
            <p:cNvPicPr>
              <a:picLocks noChangeAspect="1" noChangeArrowheads="1"/>
            </p:cNvPicPr>
            <p:nvPr/>
          </p:nvPicPr>
          <p:blipFill>
            <a:blip r:embed="rId8" cstate="print"/>
            <a:srcRect/>
            <a:stretch>
              <a:fillRect/>
            </a:stretch>
          </p:blipFill>
          <p:spPr bwMode="auto">
            <a:xfrm>
              <a:off x="7178819" y="4456691"/>
              <a:ext cx="519112" cy="650875"/>
            </a:xfrm>
            <a:prstGeom prst="rect">
              <a:avLst/>
            </a:prstGeom>
            <a:noFill/>
            <a:ln w="9525">
              <a:noFill/>
              <a:miter lim="800000"/>
              <a:headEnd/>
              <a:tailEnd/>
            </a:ln>
            <a:effectLst/>
          </p:spPr>
        </p:pic>
        <p:sp>
          <p:nvSpPr>
            <p:cNvPr id="102" name="Text Box 38"/>
            <p:cNvSpPr txBox="1">
              <a:spLocks noChangeArrowheads="1"/>
            </p:cNvSpPr>
            <p:nvPr/>
          </p:nvSpPr>
          <p:spPr bwMode="auto">
            <a:xfrm>
              <a:off x="7001741" y="5164798"/>
              <a:ext cx="1855272" cy="276999"/>
            </a:xfrm>
            <a:prstGeom prst="rect">
              <a:avLst/>
            </a:prstGeom>
            <a:noFill/>
            <a:ln w="9525" algn="ctr">
              <a:noFill/>
              <a:miter lim="800000"/>
              <a:headEnd/>
              <a:tailEnd/>
            </a:ln>
            <a:effectLst/>
          </p:spPr>
          <p:txBody>
            <a:bodyPr wrap="square">
              <a:spAutoFit/>
            </a:bodyPr>
            <a:lstStyle/>
            <a:p>
              <a:pPr algn="ctr"/>
              <a:r>
                <a:rPr lang="es-CL" sz="1200" b="1" dirty="0" smtClean="0">
                  <a:solidFill>
                    <a:srgbClr val="000099"/>
                  </a:solidFill>
                  <a:latin typeface="Arial" pitchFamily="34" charset="0"/>
                  <a:cs typeface="Arial" pitchFamily="34" charset="0"/>
                </a:rPr>
                <a:t>Fiscalización</a:t>
              </a:r>
              <a:endParaRPr lang="es-ES" sz="1200" b="1" dirty="0">
                <a:solidFill>
                  <a:srgbClr val="000099"/>
                </a:solidFill>
                <a:latin typeface="Arial" pitchFamily="34" charset="0"/>
                <a:cs typeface="Arial" pitchFamily="34" charset="0"/>
              </a:endParaRPr>
            </a:p>
          </p:txBody>
        </p:sp>
      </p:grpSp>
      <p:grpSp>
        <p:nvGrpSpPr>
          <p:cNvPr id="103" name="81 Grupo"/>
          <p:cNvGrpSpPr/>
          <p:nvPr/>
        </p:nvGrpSpPr>
        <p:grpSpPr>
          <a:xfrm>
            <a:off x="5367646" y="4773874"/>
            <a:ext cx="2461904" cy="1150440"/>
            <a:chOff x="5367646" y="4773874"/>
            <a:chExt cx="2461904" cy="1150440"/>
          </a:xfrm>
        </p:grpSpPr>
        <p:sp>
          <p:nvSpPr>
            <p:cNvPr id="104" name="103 Forma libre"/>
            <p:cNvSpPr/>
            <p:nvPr/>
          </p:nvSpPr>
          <p:spPr bwMode="auto">
            <a:xfrm>
              <a:off x="5367646" y="4773874"/>
              <a:ext cx="1745673" cy="1009402"/>
            </a:xfrm>
            <a:custGeom>
              <a:avLst/>
              <a:gdLst>
                <a:gd name="connsiteX0" fmla="*/ 0 w 1745673"/>
                <a:gd name="connsiteY0" fmla="*/ 1009402 h 1009402"/>
                <a:gd name="connsiteX1" fmla="*/ 688769 w 1745673"/>
                <a:gd name="connsiteY1" fmla="*/ 475013 h 1009402"/>
                <a:gd name="connsiteX2" fmla="*/ 950026 w 1745673"/>
                <a:gd name="connsiteY2" fmla="*/ 605641 h 1009402"/>
                <a:gd name="connsiteX3" fmla="*/ 1745673 w 1745673"/>
                <a:gd name="connsiteY3" fmla="*/ 0 h 1009402"/>
              </a:gdLst>
              <a:ahLst/>
              <a:cxnLst>
                <a:cxn ang="0">
                  <a:pos x="connsiteX0" y="connsiteY0"/>
                </a:cxn>
                <a:cxn ang="0">
                  <a:pos x="connsiteX1" y="connsiteY1"/>
                </a:cxn>
                <a:cxn ang="0">
                  <a:pos x="connsiteX2" y="connsiteY2"/>
                </a:cxn>
                <a:cxn ang="0">
                  <a:pos x="connsiteX3" y="connsiteY3"/>
                </a:cxn>
              </a:cxnLst>
              <a:rect l="l" t="t" r="r" b="b"/>
              <a:pathLst>
                <a:path w="1745673" h="1009402">
                  <a:moveTo>
                    <a:pt x="0" y="1009402"/>
                  </a:moveTo>
                  <a:cubicBezTo>
                    <a:pt x="265215" y="775854"/>
                    <a:pt x="530431" y="542306"/>
                    <a:pt x="688769" y="475013"/>
                  </a:cubicBezTo>
                  <a:cubicBezTo>
                    <a:pt x="847107" y="407720"/>
                    <a:pt x="773875" y="684810"/>
                    <a:pt x="950026" y="605641"/>
                  </a:cubicBezTo>
                  <a:cubicBezTo>
                    <a:pt x="1126177" y="526472"/>
                    <a:pt x="1435925" y="263236"/>
                    <a:pt x="1745673" y="0"/>
                  </a:cubicBezTo>
                </a:path>
              </a:pathLst>
            </a:custGeom>
            <a:noFill/>
            <a:ln w="57150" cap="flat" cmpd="sng" algn="ctr">
              <a:solidFill>
                <a:srgbClr val="EE3A43"/>
              </a:solidFill>
              <a:prstDash val="sysDash"/>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endParaRPr lang="es-CL" sz="1200" smtClean="0">
                <a:latin typeface="Arial" pitchFamily="34" charset="0"/>
                <a:cs typeface="Arial" pitchFamily="34" charset="0"/>
              </a:endParaRPr>
            </a:p>
          </p:txBody>
        </p:sp>
        <p:sp>
          <p:nvSpPr>
            <p:cNvPr id="105" name="104 CuadroTexto"/>
            <p:cNvSpPr txBox="1"/>
            <p:nvPr/>
          </p:nvSpPr>
          <p:spPr>
            <a:xfrm>
              <a:off x="5817518" y="5462649"/>
              <a:ext cx="2012032" cy="461665"/>
            </a:xfrm>
            <a:prstGeom prst="rect">
              <a:avLst/>
            </a:prstGeom>
            <a:noFill/>
            <a:ln w="9525" algn="ctr">
              <a:noFill/>
              <a:miter lim="800000"/>
              <a:headEnd/>
              <a:tailEnd/>
            </a:ln>
            <a:effectLst/>
          </p:spPr>
          <p:txBody>
            <a:bodyPr wrap="square">
              <a:spAutoFit/>
            </a:bodyPr>
            <a:lstStyle/>
            <a:p>
              <a:pPr algn="ctr"/>
              <a:r>
                <a:rPr lang="es-CL" sz="1200" b="1" dirty="0" err="1" smtClean="0">
                  <a:solidFill>
                    <a:srgbClr val="000099"/>
                  </a:solidFill>
                  <a:latin typeface="Arial" pitchFamily="34" charset="0"/>
                  <a:cs typeface="Arial" pitchFamily="34" charset="0"/>
                </a:rPr>
                <a:t>WebManifiestoAéreo</a:t>
              </a:r>
              <a:endParaRPr lang="es-CL" sz="1200" b="1" dirty="0" smtClean="0">
                <a:solidFill>
                  <a:srgbClr val="000099"/>
                </a:solidFill>
                <a:latin typeface="Arial" pitchFamily="34" charset="0"/>
                <a:cs typeface="Arial" pitchFamily="34" charset="0"/>
              </a:endParaRPr>
            </a:p>
            <a:p>
              <a:pPr algn="ctr"/>
              <a:r>
                <a:rPr lang="es-CL" sz="1200" b="1" dirty="0" err="1" smtClean="0">
                  <a:solidFill>
                    <a:srgbClr val="000099"/>
                  </a:solidFill>
                  <a:latin typeface="Arial" pitchFamily="34" charset="0"/>
                  <a:cs typeface="Arial" pitchFamily="34" charset="0"/>
                </a:rPr>
                <a:t>VisualSMS</a:t>
              </a:r>
              <a:endParaRPr lang="es-CL" sz="1200" b="1" dirty="0" smtClean="0">
                <a:solidFill>
                  <a:srgbClr val="000099"/>
                </a:solidFill>
                <a:latin typeface="Arial" pitchFamily="34" charset="0"/>
                <a:cs typeface="Arial" pitchFamily="34" charset="0"/>
              </a:endParaRPr>
            </a:p>
          </p:txBody>
        </p:sp>
      </p:grpSp>
      <p:grpSp>
        <p:nvGrpSpPr>
          <p:cNvPr id="106" name="82 Grupo"/>
          <p:cNvGrpSpPr/>
          <p:nvPr/>
        </p:nvGrpSpPr>
        <p:grpSpPr>
          <a:xfrm>
            <a:off x="219075" y="5771408"/>
            <a:ext cx="3676031" cy="1109583"/>
            <a:chOff x="219075" y="5771408"/>
            <a:chExt cx="3676031" cy="1109583"/>
          </a:xfrm>
        </p:grpSpPr>
        <p:sp>
          <p:nvSpPr>
            <p:cNvPr id="107" name="106 Forma libre"/>
            <p:cNvSpPr/>
            <p:nvPr/>
          </p:nvSpPr>
          <p:spPr bwMode="auto">
            <a:xfrm>
              <a:off x="1377538" y="5771408"/>
              <a:ext cx="2517568" cy="858981"/>
            </a:xfrm>
            <a:custGeom>
              <a:avLst/>
              <a:gdLst>
                <a:gd name="connsiteX0" fmla="*/ 2517568 w 2517568"/>
                <a:gd name="connsiteY0" fmla="*/ 451262 h 858981"/>
                <a:gd name="connsiteX1" fmla="*/ 1163781 w 2517568"/>
                <a:gd name="connsiteY1" fmla="*/ 783771 h 858981"/>
                <a:gd name="connsiteX2" fmla="*/ 0 w 2517568"/>
                <a:gd name="connsiteY2" fmla="*/ 0 h 858981"/>
              </a:gdLst>
              <a:ahLst/>
              <a:cxnLst>
                <a:cxn ang="0">
                  <a:pos x="connsiteX0" y="connsiteY0"/>
                </a:cxn>
                <a:cxn ang="0">
                  <a:pos x="connsiteX1" y="connsiteY1"/>
                </a:cxn>
                <a:cxn ang="0">
                  <a:pos x="connsiteX2" y="connsiteY2"/>
                </a:cxn>
              </a:cxnLst>
              <a:rect l="l" t="t" r="r" b="b"/>
              <a:pathLst>
                <a:path w="2517568" h="858981">
                  <a:moveTo>
                    <a:pt x="2517568" y="451262"/>
                  </a:moveTo>
                  <a:cubicBezTo>
                    <a:pt x="2050472" y="655121"/>
                    <a:pt x="1583376" y="858981"/>
                    <a:pt x="1163781" y="783771"/>
                  </a:cubicBezTo>
                  <a:cubicBezTo>
                    <a:pt x="744186" y="708561"/>
                    <a:pt x="372093" y="354280"/>
                    <a:pt x="0" y="0"/>
                  </a:cubicBezTo>
                </a:path>
              </a:pathLst>
            </a:custGeom>
            <a:noFill/>
            <a:ln w="57150" cap="flat" cmpd="sng" algn="ctr">
              <a:solidFill>
                <a:srgbClr val="EE3A43"/>
              </a:solidFill>
              <a:prstDash val="sysDash"/>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endParaRPr lang="es-CL" sz="1200" smtClean="0">
                <a:latin typeface="Arial" pitchFamily="34" charset="0"/>
                <a:cs typeface="Arial" pitchFamily="34" charset="0"/>
              </a:endParaRPr>
            </a:p>
          </p:txBody>
        </p:sp>
        <p:sp>
          <p:nvSpPr>
            <p:cNvPr id="108" name="107 CuadroTexto"/>
            <p:cNvSpPr txBox="1"/>
            <p:nvPr/>
          </p:nvSpPr>
          <p:spPr>
            <a:xfrm>
              <a:off x="219075" y="6234660"/>
              <a:ext cx="2631263" cy="646331"/>
            </a:xfrm>
            <a:prstGeom prst="rect">
              <a:avLst/>
            </a:prstGeom>
            <a:noFill/>
            <a:ln w="9525" algn="ctr">
              <a:noFill/>
              <a:miter lim="800000"/>
              <a:headEnd/>
              <a:tailEnd/>
            </a:ln>
            <a:effectLst/>
          </p:spPr>
          <p:txBody>
            <a:bodyPr wrap="square">
              <a:spAutoFit/>
            </a:bodyPr>
            <a:lstStyle/>
            <a:p>
              <a:pPr algn="ctr"/>
              <a:r>
                <a:rPr lang="es-CL" sz="1200" b="1" dirty="0" err="1">
                  <a:solidFill>
                    <a:srgbClr val="000099"/>
                  </a:solidFill>
                  <a:latin typeface="Arial" pitchFamily="34" charset="0"/>
                  <a:cs typeface="Arial" pitchFamily="34" charset="0"/>
                </a:rPr>
                <a:t>WebPortal</a:t>
              </a:r>
              <a:endParaRPr lang="es-CL" sz="1200" b="1" dirty="0">
                <a:solidFill>
                  <a:srgbClr val="000099"/>
                </a:solidFill>
                <a:latin typeface="Arial" pitchFamily="34" charset="0"/>
                <a:cs typeface="Arial" pitchFamily="34" charset="0"/>
              </a:endParaRPr>
            </a:p>
            <a:p>
              <a:pPr algn="ctr"/>
              <a:r>
                <a:rPr lang="es-CL" sz="1200" b="1" dirty="0" err="1">
                  <a:solidFill>
                    <a:srgbClr val="000099"/>
                  </a:solidFill>
                  <a:latin typeface="Arial" pitchFamily="34" charset="0"/>
                  <a:cs typeface="Arial" pitchFamily="34" charset="0"/>
                </a:rPr>
                <a:t>VisualSMS</a:t>
              </a:r>
              <a:endParaRPr lang="es-CL" sz="1200" b="1" dirty="0">
                <a:solidFill>
                  <a:srgbClr val="000099"/>
                </a:solidFill>
                <a:latin typeface="Arial" pitchFamily="34" charset="0"/>
                <a:cs typeface="Arial" pitchFamily="34" charset="0"/>
              </a:endParaRPr>
            </a:p>
            <a:p>
              <a:pPr algn="ctr"/>
              <a:r>
                <a:rPr lang="es-CL" sz="1200" b="1" dirty="0">
                  <a:solidFill>
                    <a:srgbClr val="000099"/>
                  </a:solidFill>
                  <a:latin typeface="Arial" pitchFamily="34" charset="0"/>
                  <a:cs typeface="Arial" pitchFamily="34" charset="0"/>
                </a:rPr>
                <a:t>Consultas Manifiesto y Guías</a:t>
              </a:r>
            </a:p>
          </p:txBody>
        </p:sp>
      </p:grpSp>
      <p:grpSp>
        <p:nvGrpSpPr>
          <p:cNvPr id="109" name="74 Grupo"/>
          <p:cNvGrpSpPr/>
          <p:nvPr/>
        </p:nvGrpSpPr>
        <p:grpSpPr>
          <a:xfrm>
            <a:off x="3807526" y="4841914"/>
            <a:ext cx="1937296" cy="1841196"/>
            <a:chOff x="3693226" y="4775239"/>
            <a:chExt cx="1937296" cy="1841196"/>
          </a:xfrm>
        </p:grpSpPr>
        <p:pic>
          <p:nvPicPr>
            <p:cNvPr id="110" name="109 Imagen" descr="servidor.png"/>
            <p:cNvPicPr>
              <a:picLocks noChangeAspect="1"/>
            </p:cNvPicPr>
            <p:nvPr/>
          </p:nvPicPr>
          <p:blipFill>
            <a:blip r:embed="rId9" cstate="print"/>
            <a:stretch>
              <a:fillRect/>
            </a:stretch>
          </p:blipFill>
          <p:spPr>
            <a:xfrm>
              <a:off x="3693226" y="4775239"/>
              <a:ext cx="1560127" cy="1612519"/>
            </a:xfrm>
            <a:prstGeom prst="rect">
              <a:avLst/>
            </a:prstGeom>
          </p:spPr>
        </p:pic>
        <p:sp>
          <p:nvSpPr>
            <p:cNvPr id="111" name="110 CuadroTexto"/>
            <p:cNvSpPr txBox="1"/>
            <p:nvPr/>
          </p:nvSpPr>
          <p:spPr>
            <a:xfrm>
              <a:off x="3927362" y="6339436"/>
              <a:ext cx="1703160" cy="276999"/>
            </a:xfrm>
            <a:prstGeom prst="rect">
              <a:avLst/>
            </a:prstGeom>
            <a:noFill/>
            <a:ln w="9525" algn="ctr">
              <a:noFill/>
              <a:miter lim="800000"/>
              <a:headEnd/>
              <a:tailEnd/>
            </a:ln>
            <a:effectLst/>
          </p:spPr>
          <p:txBody>
            <a:bodyPr wrap="square">
              <a:spAutoFit/>
            </a:bodyPr>
            <a:lstStyle/>
            <a:p>
              <a:pPr algn="ctr"/>
              <a:r>
                <a:rPr lang="es-CL" sz="1200" b="1" dirty="0" smtClean="0">
                  <a:solidFill>
                    <a:srgbClr val="C00000"/>
                  </a:solidFill>
                  <a:latin typeface="Arial" pitchFamily="34" charset="0"/>
                  <a:cs typeface="Arial" pitchFamily="34" charset="0"/>
                </a:rPr>
                <a:t>Servidor Aduana</a:t>
              </a:r>
            </a:p>
          </p:txBody>
        </p:sp>
      </p:grpSp>
      <p:pic>
        <p:nvPicPr>
          <p:cNvPr id="112" name="Picture 3" descr="C:\Users\rbarsby\AppData\Local\Microsoft\Windows\Temporary Internet Files\Content.IE5\XT84M32O\MM900318132[1].gif"/>
          <p:cNvPicPr>
            <a:picLocks noChangeAspect="1" noChangeArrowheads="1" noCrop="1"/>
          </p:cNvPicPr>
          <p:nvPr/>
        </p:nvPicPr>
        <p:blipFill>
          <a:blip r:embed="rId10" cstate="print"/>
          <a:srcRect/>
          <a:stretch>
            <a:fillRect/>
          </a:stretch>
        </p:blipFill>
        <p:spPr bwMode="auto">
          <a:xfrm flipH="1">
            <a:off x="3762375" y="1800067"/>
            <a:ext cx="1276348" cy="1133145"/>
          </a:xfrm>
          <a:prstGeom prst="rect">
            <a:avLst/>
          </a:prstGeom>
          <a:noFill/>
        </p:spPr>
      </p:pic>
      <p:sp>
        <p:nvSpPr>
          <p:cNvPr id="2" name="1 Forma libre"/>
          <p:cNvSpPr/>
          <p:nvPr/>
        </p:nvSpPr>
        <p:spPr>
          <a:xfrm>
            <a:off x="1638300" y="2159091"/>
            <a:ext cx="2105025" cy="294058"/>
          </a:xfrm>
          <a:custGeom>
            <a:avLst/>
            <a:gdLst>
              <a:gd name="connsiteX0" fmla="*/ 0 w 2105025"/>
              <a:gd name="connsiteY0" fmla="*/ 155484 h 294058"/>
              <a:gd name="connsiteX1" fmla="*/ 828675 w 2105025"/>
              <a:gd name="connsiteY1" fmla="*/ 3084 h 294058"/>
              <a:gd name="connsiteX2" fmla="*/ 1314450 w 2105025"/>
              <a:gd name="connsiteY2" fmla="*/ 279309 h 294058"/>
              <a:gd name="connsiteX3" fmla="*/ 2105025 w 2105025"/>
              <a:gd name="connsiteY3" fmla="*/ 231684 h 294058"/>
            </a:gdLst>
            <a:ahLst/>
            <a:cxnLst>
              <a:cxn ang="0">
                <a:pos x="connsiteX0" y="connsiteY0"/>
              </a:cxn>
              <a:cxn ang="0">
                <a:pos x="connsiteX1" y="connsiteY1"/>
              </a:cxn>
              <a:cxn ang="0">
                <a:pos x="connsiteX2" y="connsiteY2"/>
              </a:cxn>
              <a:cxn ang="0">
                <a:pos x="connsiteX3" y="connsiteY3"/>
              </a:cxn>
            </a:cxnLst>
            <a:rect l="l" t="t" r="r" b="b"/>
            <a:pathLst>
              <a:path w="2105025" h="294058">
                <a:moveTo>
                  <a:pt x="0" y="155484"/>
                </a:moveTo>
                <a:cubicBezTo>
                  <a:pt x="304800" y="68965"/>
                  <a:pt x="609600" y="-17553"/>
                  <a:pt x="828675" y="3084"/>
                </a:cubicBezTo>
                <a:cubicBezTo>
                  <a:pt x="1047750" y="23721"/>
                  <a:pt x="1101725" y="241209"/>
                  <a:pt x="1314450" y="279309"/>
                </a:cubicBezTo>
                <a:cubicBezTo>
                  <a:pt x="1527175" y="317409"/>
                  <a:pt x="1816100" y="274546"/>
                  <a:pt x="2105025" y="231684"/>
                </a:cubicBezTo>
              </a:path>
            </a:pathLst>
          </a:custGeom>
          <a:noFill/>
          <a:ln w="38100" cap="flat" cmpd="sng">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pic>
        <p:nvPicPr>
          <p:cNvPr id="50" name="Picture 33" descr="MCj0398541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975" y="1625600"/>
            <a:ext cx="1609201" cy="97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5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s-CL" smtClean="0"/>
              <a:t>Proceso Salida Mercancía</a:t>
            </a:r>
            <a:endParaRPr lang="es-ES" smtClean="0"/>
          </a:p>
        </p:txBody>
      </p:sp>
      <p:sp>
        <p:nvSpPr>
          <p:cNvPr id="28" name="27 Flecha derecha"/>
          <p:cNvSpPr/>
          <p:nvPr/>
        </p:nvSpPr>
        <p:spPr bwMode="auto">
          <a:xfrm>
            <a:off x="0" y="4377917"/>
            <a:ext cx="9144000" cy="2078182"/>
          </a:xfrm>
          <a:prstGeom prst="rightArrow">
            <a:avLst>
              <a:gd name="adj1" fmla="val 50000"/>
              <a:gd name="adj2" fmla="val 68812"/>
            </a:avLst>
          </a:prstGeom>
          <a:solidFill>
            <a:srgbClr val="3366FF">
              <a:alpha val="20000"/>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CL" sz="8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ELECTRÓNICO</a:t>
            </a:r>
          </a:p>
        </p:txBody>
      </p:sp>
      <p:grpSp>
        <p:nvGrpSpPr>
          <p:cNvPr id="29" name="63 Grupo"/>
          <p:cNvGrpSpPr/>
          <p:nvPr/>
        </p:nvGrpSpPr>
        <p:grpSpPr>
          <a:xfrm>
            <a:off x="172731" y="4359590"/>
            <a:ext cx="1587293" cy="1443874"/>
            <a:chOff x="172731" y="4254815"/>
            <a:chExt cx="1587293" cy="1443874"/>
          </a:xfrm>
        </p:grpSpPr>
        <p:pic>
          <p:nvPicPr>
            <p:cNvPr id="30" name="29 Imagen" descr="pc.png"/>
            <p:cNvPicPr>
              <a:picLocks noChangeAspect="1"/>
            </p:cNvPicPr>
            <p:nvPr/>
          </p:nvPicPr>
          <p:blipFill>
            <a:blip r:embed="rId2" cstate="print"/>
            <a:stretch>
              <a:fillRect/>
            </a:stretch>
          </p:blipFill>
          <p:spPr>
            <a:xfrm>
              <a:off x="247345" y="4254815"/>
              <a:ext cx="1510203" cy="990821"/>
            </a:xfrm>
            <a:prstGeom prst="rect">
              <a:avLst/>
            </a:prstGeom>
          </p:spPr>
        </p:pic>
        <p:sp>
          <p:nvSpPr>
            <p:cNvPr id="31" name="30 CuadroTexto"/>
            <p:cNvSpPr txBox="1"/>
            <p:nvPr/>
          </p:nvSpPr>
          <p:spPr>
            <a:xfrm>
              <a:off x="172731" y="5237024"/>
              <a:ext cx="1587293" cy="461665"/>
            </a:xfrm>
            <a:prstGeom prst="rect">
              <a:avLst/>
            </a:prstGeom>
            <a:noFill/>
          </p:spPr>
          <p:txBody>
            <a:bodyPr wrap="none" rtlCol="0">
              <a:spAutoFit/>
            </a:bodyPr>
            <a:lstStyle/>
            <a:p>
              <a:pPr algn="ctr"/>
              <a:r>
                <a:rPr lang="es-CL" sz="1200" b="1" dirty="0" smtClean="0">
                  <a:solidFill>
                    <a:srgbClr val="000099"/>
                  </a:solidFill>
                  <a:latin typeface="Arial" pitchFamily="34" charset="0"/>
                  <a:cs typeface="Arial" pitchFamily="34" charset="0"/>
                </a:rPr>
                <a:t>Cía. Aérea</a:t>
              </a:r>
            </a:p>
            <a:p>
              <a:pPr algn="ctr"/>
              <a:r>
                <a:rPr lang="es-CL" sz="1200" b="1" dirty="0" err="1" smtClean="0">
                  <a:solidFill>
                    <a:srgbClr val="000099"/>
                  </a:solidFill>
                  <a:latin typeface="Arial" pitchFamily="34" charset="0"/>
                  <a:cs typeface="Arial" pitchFamily="34" charset="0"/>
                </a:rPr>
                <a:t>Freight</a:t>
              </a:r>
              <a:r>
                <a:rPr lang="es-CL" sz="1200" b="1" dirty="0" smtClean="0">
                  <a:solidFill>
                    <a:srgbClr val="000099"/>
                  </a:solidFill>
                  <a:latin typeface="Arial" pitchFamily="34" charset="0"/>
                  <a:cs typeface="Arial" pitchFamily="34" charset="0"/>
                </a:rPr>
                <a:t> </a:t>
              </a:r>
              <a:r>
                <a:rPr lang="es-CL" sz="1200" b="1" dirty="0" err="1" smtClean="0">
                  <a:solidFill>
                    <a:srgbClr val="000099"/>
                  </a:solidFill>
                  <a:latin typeface="Arial" pitchFamily="34" charset="0"/>
                  <a:cs typeface="Arial" pitchFamily="34" charset="0"/>
                </a:rPr>
                <a:t>Forwarders</a:t>
              </a:r>
              <a:endParaRPr lang="es-CL" sz="1200" b="1" dirty="0" smtClean="0">
                <a:solidFill>
                  <a:srgbClr val="000099"/>
                </a:solidFill>
                <a:latin typeface="Arial" pitchFamily="34" charset="0"/>
                <a:cs typeface="Arial" pitchFamily="34" charset="0"/>
              </a:endParaRPr>
            </a:p>
          </p:txBody>
        </p:sp>
      </p:grpSp>
      <p:grpSp>
        <p:nvGrpSpPr>
          <p:cNvPr id="32" name="60 Grupo"/>
          <p:cNvGrpSpPr/>
          <p:nvPr/>
        </p:nvGrpSpPr>
        <p:grpSpPr>
          <a:xfrm>
            <a:off x="1543792" y="3972194"/>
            <a:ext cx="2125683" cy="1132093"/>
            <a:chOff x="1543792" y="3867419"/>
            <a:chExt cx="2125683" cy="1132093"/>
          </a:xfrm>
        </p:grpSpPr>
        <p:sp>
          <p:nvSpPr>
            <p:cNvPr id="33" name="32 CuadroTexto"/>
            <p:cNvSpPr txBox="1"/>
            <p:nvPr/>
          </p:nvSpPr>
          <p:spPr>
            <a:xfrm>
              <a:off x="1866664" y="4206234"/>
              <a:ext cx="1093120" cy="461665"/>
            </a:xfrm>
            <a:prstGeom prst="rect">
              <a:avLst/>
            </a:prstGeom>
            <a:noFill/>
          </p:spPr>
          <p:txBody>
            <a:bodyPr wrap="none" rtlCol="0">
              <a:spAutoFit/>
            </a:bodyPr>
            <a:lstStyle/>
            <a:p>
              <a:pPr algn="ctr"/>
              <a:r>
                <a:rPr lang="es-CL" sz="1200" b="1" dirty="0" smtClean="0">
                  <a:solidFill>
                    <a:srgbClr val="FF0000"/>
                  </a:solidFill>
                  <a:latin typeface="Arial" pitchFamily="34" charset="0"/>
                  <a:cs typeface="Arial" pitchFamily="34" charset="0"/>
                </a:rPr>
                <a:t>XML </a:t>
              </a:r>
            </a:p>
            <a:p>
              <a:pPr algn="ctr"/>
              <a:r>
                <a:rPr lang="es-CL" sz="1200" b="1" dirty="0" smtClean="0">
                  <a:solidFill>
                    <a:srgbClr val="FF0000"/>
                  </a:solidFill>
                  <a:latin typeface="Arial" pitchFamily="34" charset="0"/>
                  <a:cs typeface="Arial" pitchFamily="34" charset="0"/>
                </a:rPr>
                <a:t>MFTOA - GA</a:t>
              </a:r>
              <a:endParaRPr lang="es-CL" sz="1200" b="1" dirty="0">
                <a:solidFill>
                  <a:srgbClr val="FF0000"/>
                </a:solidFill>
                <a:latin typeface="Arial" pitchFamily="34" charset="0"/>
                <a:cs typeface="Arial" pitchFamily="34" charset="0"/>
              </a:endParaRPr>
            </a:p>
          </p:txBody>
        </p:sp>
        <p:sp>
          <p:nvSpPr>
            <p:cNvPr id="34" name="33 Forma libre"/>
            <p:cNvSpPr/>
            <p:nvPr/>
          </p:nvSpPr>
          <p:spPr bwMode="auto">
            <a:xfrm>
              <a:off x="1543792" y="3952504"/>
              <a:ext cx="2125683" cy="1047008"/>
            </a:xfrm>
            <a:custGeom>
              <a:avLst/>
              <a:gdLst>
                <a:gd name="connsiteX0" fmla="*/ 0 w 2125683"/>
                <a:gd name="connsiteY0" fmla="*/ 322613 h 1047008"/>
                <a:gd name="connsiteX1" fmla="*/ 950026 w 2125683"/>
                <a:gd name="connsiteY1" fmla="*/ 120732 h 1047008"/>
                <a:gd name="connsiteX2" fmla="*/ 2125683 w 2125683"/>
                <a:gd name="connsiteY2" fmla="*/ 1047008 h 1047008"/>
              </a:gdLst>
              <a:ahLst/>
              <a:cxnLst>
                <a:cxn ang="0">
                  <a:pos x="connsiteX0" y="connsiteY0"/>
                </a:cxn>
                <a:cxn ang="0">
                  <a:pos x="connsiteX1" y="connsiteY1"/>
                </a:cxn>
                <a:cxn ang="0">
                  <a:pos x="connsiteX2" y="connsiteY2"/>
                </a:cxn>
              </a:cxnLst>
              <a:rect l="l" t="t" r="r" b="b"/>
              <a:pathLst>
                <a:path w="2125683" h="1047008">
                  <a:moveTo>
                    <a:pt x="0" y="322613"/>
                  </a:moveTo>
                  <a:cubicBezTo>
                    <a:pt x="297873" y="161306"/>
                    <a:pt x="595746" y="0"/>
                    <a:pt x="950026" y="120732"/>
                  </a:cubicBezTo>
                  <a:cubicBezTo>
                    <a:pt x="1304307" y="241465"/>
                    <a:pt x="1714995" y="644236"/>
                    <a:pt x="2125683" y="1047008"/>
                  </a:cubicBezTo>
                </a:path>
              </a:pathLst>
            </a:custGeom>
            <a:noFill/>
            <a:ln w="57150" cap="flat" cmpd="sng" algn="ctr">
              <a:solidFill>
                <a:srgbClr val="0000FF"/>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s-CL" sz="1200" smtClean="0">
                <a:latin typeface="Arial" pitchFamily="34" charset="0"/>
                <a:cs typeface="Arial" pitchFamily="34" charset="0"/>
              </a:endParaRPr>
            </a:p>
          </p:txBody>
        </p:sp>
        <p:pic>
          <p:nvPicPr>
            <p:cNvPr id="35" name="34 Imagen" descr="sobre.png"/>
            <p:cNvPicPr>
              <a:picLocks noChangeAspect="1"/>
            </p:cNvPicPr>
            <p:nvPr/>
          </p:nvPicPr>
          <p:blipFill>
            <a:blip r:embed="rId3" cstate="print"/>
            <a:stretch>
              <a:fillRect/>
            </a:stretch>
          </p:blipFill>
          <p:spPr>
            <a:xfrm>
              <a:off x="2058565" y="3867419"/>
              <a:ext cx="733194" cy="402330"/>
            </a:xfrm>
            <a:prstGeom prst="rect">
              <a:avLst/>
            </a:prstGeom>
          </p:spPr>
        </p:pic>
      </p:grpSp>
      <p:grpSp>
        <p:nvGrpSpPr>
          <p:cNvPr id="36" name="64 Grupo"/>
          <p:cNvGrpSpPr/>
          <p:nvPr/>
        </p:nvGrpSpPr>
        <p:grpSpPr>
          <a:xfrm>
            <a:off x="1591294" y="5009284"/>
            <a:ext cx="2066306" cy="1110904"/>
            <a:chOff x="1591294" y="4904509"/>
            <a:chExt cx="2066306" cy="1110904"/>
          </a:xfrm>
        </p:grpSpPr>
        <p:sp>
          <p:nvSpPr>
            <p:cNvPr id="37" name="36 CuadroTexto"/>
            <p:cNvSpPr txBox="1"/>
            <p:nvPr/>
          </p:nvSpPr>
          <p:spPr>
            <a:xfrm>
              <a:off x="2301716" y="5173192"/>
              <a:ext cx="960519" cy="461665"/>
            </a:xfrm>
            <a:prstGeom prst="rect">
              <a:avLst/>
            </a:prstGeom>
            <a:noFill/>
          </p:spPr>
          <p:txBody>
            <a:bodyPr wrap="none" rtlCol="0">
              <a:spAutoFit/>
            </a:bodyPr>
            <a:lstStyle/>
            <a:p>
              <a:pPr algn="ctr"/>
              <a:r>
                <a:rPr lang="es-CL" sz="1200" b="1" dirty="0" smtClean="0">
                  <a:solidFill>
                    <a:srgbClr val="FF0000"/>
                  </a:solidFill>
                  <a:latin typeface="Arial" pitchFamily="34" charset="0"/>
                  <a:cs typeface="Arial" pitchFamily="34" charset="0"/>
                </a:rPr>
                <a:t>XML </a:t>
              </a:r>
            </a:p>
            <a:p>
              <a:pPr algn="ctr"/>
              <a:r>
                <a:rPr lang="es-CL" sz="1200" b="1" dirty="0" smtClean="0">
                  <a:solidFill>
                    <a:srgbClr val="FF0000"/>
                  </a:solidFill>
                  <a:latin typeface="Arial" pitchFamily="34" charset="0"/>
                  <a:cs typeface="Arial" pitchFamily="34" charset="0"/>
                </a:rPr>
                <a:t>Respuesta</a:t>
              </a:r>
              <a:endParaRPr lang="es-CL" sz="1200" b="1" dirty="0">
                <a:solidFill>
                  <a:srgbClr val="FF0000"/>
                </a:solidFill>
                <a:latin typeface="Arial" pitchFamily="34" charset="0"/>
                <a:cs typeface="Arial" pitchFamily="34" charset="0"/>
              </a:endParaRPr>
            </a:p>
          </p:txBody>
        </p:sp>
        <p:sp>
          <p:nvSpPr>
            <p:cNvPr id="38" name="37 Forma libre"/>
            <p:cNvSpPr/>
            <p:nvPr/>
          </p:nvSpPr>
          <p:spPr bwMode="auto">
            <a:xfrm>
              <a:off x="1591294" y="4904509"/>
              <a:ext cx="2066306" cy="1060862"/>
            </a:xfrm>
            <a:custGeom>
              <a:avLst/>
              <a:gdLst>
                <a:gd name="connsiteX0" fmla="*/ 2066306 w 2066306"/>
                <a:gd name="connsiteY0" fmla="*/ 807522 h 1060862"/>
                <a:gd name="connsiteX1" fmla="*/ 1128155 w 2066306"/>
                <a:gd name="connsiteY1" fmla="*/ 926275 h 1060862"/>
                <a:gd name="connsiteX2" fmla="*/ 0 w 2066306"/>
                <a:gd name="connsiteY2" fmla="*/ 0 h 1060862"/>
              </a:gdLst>
              <a:ahLst/>
              <a:cxnLst>
                <a:cxn ang="0">
                  <a:pos x="connsiteX0" y="connsiteY0"/>
                </a:cxn>
                <a:cxn ang="0">
                  <a:pos x="connsiteX1" y="connsiteY1"/>
                </a:cxn>
                <a:cxn ang="0">
                  <a:pos x="connsiteX2" y="connsiteY2"/>
                </a:cxn>
              </a:cxnLst>
              <a:rect l="l" t="t" r="r" b="b"/>
              <a:pathLst>
                <a:path w="2066306" h="1060862">
                  <a:moveTo>
                    <a:pt x="2066306" y="807522"/>
                  </a:moveTo>
                  <a:cubicBezTo>
                    <a:pt x="1769422" y="934192"/>
                    <a:pt x="1472539" y="1060862"/>
                    <a:pt x="1128155" y="926275"/>
                  </a:cubicBezTo>
                  <a:cubicBezTo>
                    <a:pt x="783771" y="791688"/>
                    <a:pt x="391885" y="395844"/>
                    <a:pt x="0" y="0"/>
                  </a:cubicBezTo>
                </a:path>
              </a:pathLst>
            </a:custGeom>
            <a:noFill/>
            <a:ln w="57150" cap="flat" cmpd="sng" algn="ctr">
              <a:solidFill>
                <a:srgbClr val="0000FF"/>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endParaRPr lang="es-CL" sz="1200" smtClean="0">
                <a:latin typeface="Arial" pitchFamily="34" charset="0"/>
                <a:cs typeface="Arial" pitchFamily="34" charset="0"/>
              </a:endParaRPr>
            </a:p>
          </p:txBody>
        </p:sp>
        <p:pic>
          <p:nvPicPr>
            <p:cNvPr id="39" name="38 Imagen" descr="sobre.png"/>
            <p:cNvPicPr>
              <a:picLocks noChangeAspect="1"/>
            </p:cNvPicPr>
            <p:nvPr/>
          </p:nvPicPr>
          <p:blipFill>
            <a:blip r:embed="rId3" cstate="print"/>
            <a:stretch>
              <a:fillRect/>
            </a:stretch>
          </p:blipFill>
          <p:spPr>
            <a:xfrm rot="791806" flipH="1">
              <a:off x="2474203" y="5613083"/>
              <a:ext cx="733194" cy="402330"/>
            </a:xfrm>
            <a:prstGeom prst="rect">
              <a:avLst/>
            </a:prstGeom>
          </p:spPr>
        </p:pic>
      </p:grpSp>
      <p:grpSp>
        <p:nvGrpSpPr>
          <p:cNvPr id="40" name="70 Grupo"/>
          <p:cNvGrpSpPr/>
          <p:nvPr/>
        </p:nvGrpSpPr>
        <p:grpSpPr>
          <a:xfrm>
            <a:off x="7001741" y="4219200"/>
            <a:ext cx="1855272" cy="1327372"/>
            <a:chOff x="7001741" y="4114425"/>
            <a:chExt cx="1855272" cy="1327372"/>
          </a:xfrm>
        </p:grpSpPr>
        <p:grpSp>
          <p:nvGrpSpPr>
            <p:cNvPr id="41" name="68 Grupo"/>
            <p:cNvGrpSpPr/>
            <p:nvPr/>
          </p:nvGrpSpPr>
          <p:grpSpPr>
            <a:xfrm>
              <a:off x="7178819" y="4114425"/>
              <a:ext cx="1386517" cy="1162050"/>
              <a:chOff x="7178819" y="4114425"/>
              <a:chExt cx="1386517" cy="1162050"/>
            </a:xfrm>
          </p:grpSpPr>
          <p:pic>
            <p:nvPicPr>
              <p:cNvPr id="43" name="Picture 22" descr="j0292020"/>
              <p:cNvPicPr>
                <a:picLocks noChangeAspect="1" noChangeArrowheads="1"/>
              </p:cNvPicPr>
              <p:nvPr/>
            </p:nvPicPr>
            <p:blipFill>
              <a:blip r:embed="rId4" cstate="print"/>
              <a:srcRect/>
              <a:stretch>
                <a:fillRect/>
              </a:stretch>
            </p:blipFill>
            <p:spPr bwMode="auto">
              <a:xfrm>
                <a:off x="7341373" y="4114425"/>
                <a:ext cx="1223963" cy="1162050"/>
              </a:xfrm>
              <a:prstGeom prst="rect">
                <a:avLst/>
              </a:prstGeom>
              <a:noFill/>
            </p:spPr>
          </p:pic>
          <p:pic>
            <p:nvPicPr>
              <p:cNvPr id="44" name="Picture 23"/>
              <p:cNvPicPr>
                <a:picLocks noChangeAspect="1" noChangeArrowheads="1"/>
              </p:cNvPicPr>
              <p:nvPr/>
            </p:nvPicPr>
            <p:blipFill>
              <a:blip r:embed="rId5" cstate="print"/>
              <a:srcRect/>
              <a:stretch>
                <a:fillRect/>
              </a:stretch>
            </p:blipFill>
            <p:spPr bwMode="auto">
              <a:xfrm>
                <a:off x="7178819" y="4456691"/>
                <a:ext cx="519112" cy="650875"/>
              </a:xfrm>
              <a:prstGeom prst="rect">
                <a:avLst/>
              </a:prstGeom>
              <a:noFill/>
              <a:ln w="9525">
                <a:noFill/>
                <a:miter lim="800000"/>
                <a:headEnd/>
                <a:tailEnd/>
              </a:ln>
              <a:effectLst/>
            </p:spPr>
          </p:pic>
        </p:grpSp>
        <p:sp>
          <p:nvSpPr>
            <p:cNvPr id="42" name="Text Box 38"/>
            <p:cNvSpPr txBox="1">
              <a:spLocks noChangeArrowheads="1"/>
            </p:cNvSpPr>
            <p:nvPr/>
          </p:nvSpPr>
          <p:spPr bwMode="auto">
            <a:xfrm>
              <a:off x="7001741" y="5164798"/>
              <a:ext cx="1855272" cy="276999"/>
            </a:xfrm>
            <a:prstGeom prst="rect">
              <a:avLst/>
            </a:prstGeom>
            <a:noFill/>
            <a:ln w="9525" algn="ctr">
              <a:noFill/>
              <a:miter lim="800000"/>
              <a:headEnd/>
              <a:tailEnd/>
            </a:ln>
            <a:effectLst/>
          </p:spPr>
          <p:txBody>
            <a:bodyPr wrap="square">
              <a:spAutoFit/>
            </a:bodyPr>
            <a:lstStyle/>
            <a:p>
              <a:pPr algn="ctr"/>
              <a:r>
                <a:rPr lang="es-CL" sz="1200" b="1" dirty="0" smtClean="0">
                  <a:solidFill>
                    <a:srgbClr val="000099"/>
                  </a:solidFill>
                  <a:latin typeface="Arial" pitchFamily="34" charset="0"/>
                  <a:cs typeface="Arial" pitchFamily="34" charset="0"/>
                </a:rPr>
                <a:t>Fiscalización</a:t>
              </a:r>
              <a:endParaRPr lang="es-ES" sz="1200" b="1" dirty="0">
                <a:solidFill>
                  <a:srgbClr val="000099"/>
                </a:solidFill>
                <a:latin typeface="Arial" pitchFamily="34" charset="0"/>
                <a:cs typeface="Arial" pitchFamily="34" charset="0"/>
              </a:endParaRPr>
            </a:p>
          </p:txBody>
        </p:sp>
      </p:grpSp>
      <p:grpSp>
        <p:nvGrpSpPr>
          <p:cNvPr id="45" name="67 Grupo"/>
          <p:cNvGrpSpPr/>
          <p:nvPr/>
        </p:nvGrpSpPr>
        <p:grpSpPr>
          <a:xfrm>
            <a:off x="5367646" y="4878649"/>
            <a:ext cx="2290454" cy="1217115"/>
            <a:chOff x="5367646" y="4773874"/>
            <a:chExt cx="2290454" cy="1217115"/>
          </a:xfrm>
        </p:grpSpPr>
        <p:sp>
          <p:nvSpPr>
            <p:cNvPr id="46" name="45 Forma libre"/>
            <p:cNvSpPr/>
            <p:nvPr/>
          </p:nvSpPr>
          <p:spPr bwMode="auto">
            <a:xfrm>
              <a:off x="5367646" y="4773874"/>
              <a:ext cx="1745673" cy="1009402"/>
            </a:xfrm>
            <a:custGeom>
              <a:avLst/>
              <a:gdLst>
                <a:gd name="connsiteX0" fmla="*/ 0 w 1745673"/>
                <a:gd name="connsiteY0" fmla="*/ 1009402 h 1009402"/>
                <a:gd name="connsiteX1" fmla="*/ 688769 w 1745673"/>
                <a:gd name="connsiteY1" fmla="*/ 475013 h 1009402"/>
                <a:gd name="connsiteX2" fmla="*/ 950026 w 1745673"/>
                <a:gd name="connsiteY2" fmla="*/ 605641 h 1009402"/>
                <a:gd name="connsiteX3" fmla="*/ 1745673 w 1745673"/>
                <a:gd name="connsiteY3" fmla="*/ 0 h 1009402"/>
              </a:gdLst>
              <a:ahLst/>
              <a:cxnLst>
                <a:cxn ang="0">
                  <a:pos x="connsiteX0" y="connsiteY0"/>
                </a:cxn>
                <a:cxn ang="0">
                  <a:pos x="connsiteX1" y="connsiteY1"/>
                </a:cxn>
                <a:cxn ang="0">
                  <a:pos x="connsiteX2" y="connsiteY2"/>
                </a:cxn>
                <a:cxn ang="0">
                  <a:pos x="connsiteX3" y="connsiteY3"/>
                </a:cxn>
              </a:cxnLst>
              <a:rect l="l" t="t" r="r" b="b"/>
              <a:pathLst>
                <a:path w="1745673" h="1009402">
                  <a:moveTo>
                    <a:pt x="0" y="1009402"/>
                  </a:moveTo>
                  <a:cubicBezTo>
                    <a:pt x="265215" y="775854"/>
                    <a:pt x="530431" y="542306"/>
                    <a:pt x="688769" y="475013"/>
                  </a:cubicBezTo>
                  <a:cubicBezTo>
                    <a:pt x="847107" y="407720"/>
                    <a:pt x="773875" y="684810"/>
                    <a:pt x="950026" y="605641"/>
                  </a:cubicBezTo>
                  <a:cubicBezTo>
                    <a:pt x="1126177" y="526472"/>
                    <a:pt x="1435925" y="263236"/>
                    <a:pt x="1745673" y="0"/>
                  </a:cubicBezTo>
                </a:path>
              </a:pathLst>
            </a:custGeom>
            <a:noFill/>
            <a:ln w="57150" cap="flat" cmpd="sng" algn="ctr">
              <a:solidFill>
                <a:srgbClr val="EE3A43"/>
              </a:solidFill>
              <a:prstDash val="sysDash"/>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endParaRPr lang="es-CL" sz="1200" smtClean="0">
                <a:latin typeface="Arial" pitchFamily="34" charset="0"/>
                <a:cs typeface="Arial" pitchFamily="34" charset="0"/>
              </a:endParaRPr>
            </a:p>
          </p:txBody>
        </p:sp>
        <p:sp>
          <p:nvSpPr>
            <p:cNvPr id="47" name="46 CuadroTexto"/>
            <p:cNvSpPr txBox="1"/>
            <p:nvPr/>
          </p:nvSpPr>
          <p:spPr>
            <a:xfrm>
              <a:off x="5648325" y="5529324"/>
              <a:ext cx="2009775" cy="461665"/>
            </a:xfrm>
            <a:prstGeom prst="rect">
              <a:avLst/>
            </a:prstGeom>
            <a:noFill/>
            <a:ln w="9525" algn="ctr">
              <a:noFill/>
              <a:miter lim="800000"/>
              <a:headEnd/>
              <a:tailEnd/>
            </a:ln>
            <a:effectLst/>
          </p:spPr>
          <p:txBody>
            <a:bodyPr wrap="square">
              <a:spAutoFit/>
            </a:bodyPr>
            <a:lstStyle/>
            <a:p>
              <a:pPr algn="ctr"/>
              <a:r>
                <a:rPr lang="es-CL" sz="1200" b="1" dirty="0" err="1" smtClean="0">
                  <a:solidFill>
                    <a:srgbClr val="000099"/>
                  </a:solidFill>
                  <a:latin typeface="Arial" pitchFamily="34" charset="0"/>
                  <a:cs typeface="Arial" pitchFamily="34" charset="0"/>
                </a:rPr>
                <a:t>WebManifiestoAereo</a:t>
              </a:r>
              <a:endParaRPr lang="es-CL" sz="1200" b="1" dirty="0" smtClean="0">
                <a:solidFill>
                  <a:srgbClr val="000099"/>
                </a:solidFill>
                <a:latin typeface="Arial" pitchFamily="34" charset="0"/>
                <a:cs typeface="Arial" pitchFamily="34" charset="0"/>
              </a:endParaRPr>
            </a:p>
            <a:p>
              <a:pPr algn="ctr"/>
              <a:r>
                <a:rPr lang="es-CL" sz="1200" b="1" dirty="0" err="1" smtClean="0">
                  <a:solidFill>
                    <a:srgbClr val="000099"/>
                  </a:solidFill>
                  <a:latin typeface="Arial" pitchFamily="34" charset="0"/>
                  <a:cs typeface="Arial" pitchFamily="34" charset="0"/>
                </a:rPr>
                <a:t>VisualSMS</a:t>
              </a:r>
              <a:endParaRPr lang="es-CL" sz="1200" b="1" dirty="0" smtClean="0">
                <a:solidFill>
                  <a:srgbClr val="000099"/>
                </a:solidFill>
                <a:latin typeface="Arial" pitchFamily="34" charset="0"/>
                <a:cs typeface="Arial" pitchFamily="34" charset="0"/>
              </a:endParaRPr>
            </a:p>
          </p:txBody>
        </p:sp>
      </p:grpSp>
      <p:grpSp>
        <p:nvGrpSpPr>
          <p:cNvPr id="48" name="69 Grupo"/>
          <p:cNvGrpSpPr/>
          <p:nvPr/>
        </p:nvGrpSpPr>
        <p:grpSpPr>
          <a:xfrm>
            <a:off x="128002" y="5876183"/>
            <a:ext cx="3767104" cy="981817"/>
            <a:chOff x="128002" y="5771408"/>
            <a:chExt cx="3767104" cy="981817"/>
          </a:xfrm>
        </p:grpSpPr>
        <p:sp>
          <p:nvSpPr>
            <p:cNvPr id="49" name="48 Forma libre"/>
            <p:cNvSpPr/>
            <p:nvPr/>
          </p:nvSpPr>
          <p:spPr bwMode="auto">
            <a:xfrm>
              <a:off x="1377538" y="5771408"/>
              <a:ext cx="2517568" cy="858981"/>
            </a:xfrm>
            <a:custGeom>
              <a:avLst/>
              <a:gdLst>
                <a:gd name="connsiteX0" fmla="*/ 2517568 w 2517568"/>
                <a:gd name="connsiteY0" fmla="*/ 451262 h 858981"/>
                <a:gd name="connsiteX1" fmla="*/ 1163781 w 2517568"/>
                <a:gd name="connsiteY1" fmla="*/ 783771 h 858981"/>
                <a:gd name="connsiteX2" fmla="*/ 0 w 2517568"/>
                <a:gd name="connsiteY2" fmla="*/ 0 h 858981"/>
              </a:gdLst>
              <a:ahLst/>
              <a:cxnLst>
                <a:cxn ang="0">
                  <a:pos x="connsiteX0" y="connsiteY0"/>
                </a:cxn>
                <a:cxn ang="0">
                  <a:pos x="connsiteX1" y="connsiteY1"/>
                </a:cxn>
                <a:cxn ang="0">
                  <a:pos x="connsiteX2" y="connsiteY2"/>
                </a:cxn>
              </a:cxnLst>
              <a:rect l="l" t="t" r="r" b="b"/>
              <a:pathLst>
                <a:path w="2517568" h="858981">
                  <a:moveTo>
                    <a:pt x="2517568" y="451262"/>
                  </a:moveTo>
                  <a:cubicBezTo>
                    <a:pt x="2050472" y="655121"/>
                    <a:pt x="1583376" y="858981"/>
                    <a:pt x="1163781" y="783771"/>
                  </a:cubicBezTo>
                  <a:cubicBezTo>
                    <a:pt x="744186" y="708561"/>
                    <a:pt x="372093" y="354280"/>
                    <a:pt x="0" y="0"/>
                  </a:cubicBezTo>
                </a:path>
              </a:pathLst>
            </a:custGeom>
            <a:noFill/>
            <a:ln w="57150" cap="flat" cmpd="sng" algn="ctr">
              <a:solidFill>
                <a:srgbClr val="EE3A43"/>
              </a:solidFill>
              <a:prstDash val="sysDash"/>
              <a:round/>
              <a:headEnd type="triangle" w="med" len="med"/>
              <a:tailEnd type="triangle" w="med" len="med"/>
            </a:ln>
            <a:effectLst/>
          </p:spPr>
          <p:txBody>
            <a:bodyPr vert="horz" wrap="none" lIns="91440" tIns="45720" rIns="91440" bIns="45720" numCol="1" rtlCol="0" anchor="ctr" anchorCtr="0" compatLnSpc="1">
              <a:prstTxWarp prst="textNoShape">
                <a:avLst/>
              </a:prstTxWarp>
            </a:bodyPr>
            <a:lstStyle/>
            <a:p>
              <a:endParaRPr lang="es-CL" sz="1200" smtClean="0">
                <a:latin typeface="Arial" pitchFamily="34" charset="0"/>
                <a:cs typeface="Arial" pitchFamily="34" charset="0"/>
              </a:endParaRPr>
            </a:p>
          </p:txBody>
        </p:sp>
        <p:sp>
          <p:nvSpPr>
            <p:cNvPr id="50" name="49 CuadroTexto"/>
            <p:cNvSpPr txBox="1"/>
            <p:nvPr/>
          </p:nvSpPr>
          <p:spPr>
            <a:xfrm>
              <a:off x="128002" y="6106894"/>
              <a:ext cx="2462797" cy="646331"/>
            </a:xfrm>
            <a:prstGeom prst="rect">
              <a:avLst/>
            </a:prstGeom>
            <a:noFill/>
            <a:ln w="9525" algn="ctr">
              <a:noFill/>
              <a:miter lim="800000"/>
              <a:headEnd/>
              <a:tailEnd/>
            </a:ln>
            <a:effectLst/>
          </p:spPr>
          <p:txBody>
            <a:bodyPr wrap="square">
              <a:spAutoFit/>
            </a:bodyPr>
            <a:lstStyle/>
            <a:p>
              <a:pPr algn="ctr"/>
              <a:r>
                <a:rPr lang="es-CL" sz="1200" b="1" dirty="0" err="1" smtClean="0">
                  <a:solidFill>
                    <a:srgbClr val="000099"/>
                  </a:solidFill>
                  <a:latin typeface="Arial" pitchFamily="34" charset="0"/>
                  <a:cs typeface="Arial" pitchFamily="34" charset="0"/>
                </a:rPr>
                <a:t>WebPortal</a:t>
              </a:r>
              <a:endParaRPr lang="es-CL" sz="1200" b="1" dirty="0" smtClean="0">
                <a:solidFill>
                  <a:srgbClr val="000099"/>
                </a:solidFill>
                <a:latin typeface="Arial" pitchFamily="34" charset="0"/>
                <a:cs typeface="Arial" pitchFamily="34" charset="0"/>
              </a:endParaRPr>
            </a:p>
            <a:p>
              <a:pPr algn="ctr"/>
              <a:r>
                <a:rPr lang="es-CL" sz="1200" b="1" dirty="0" err="1" smtClean="0">
                  <a:solidFill>
                    <a:srgbClr val="000099"/>
                  </a:solidFill>
                  <a:latin typeface="Arial" pitchFamily="34" charset="0"/>
                  <a:cs typeface="Arial" pitchFamily="34" charset="0"/>
                </a:rPr>
                <a:t>VisualSMS</a:t>
              </a:r>
              <a:endParaRPr lang="es-CL" sz="1200" b="1" dirty="0" smtClean="0">
                <a:solidFill>
                  <a:srgbClr val="000099"/>
                </a:solidFill>
                <a:latin typeface="Arial" pitchFamily="34" charset="0"/>
                <a:cs typeface="Arial" pitchFamily="34" charset="0"/>
              </a:endParaRPr>
            </a:p>
            <a:p>
              <a:pPr algn="ctr"/>
              <a:r>
                <a:rPr lang="es-CL" sz="1200" b="1" dirty="0" smtClean="0">
                  <a:solidFill>
                    <a:srgbClr val="000099"/>
                  </a:solidFill>
                  <a:latin typeface="Arial" pitchFamily="34" charset="0"/>
                  <a:cs typeface="Arial" pitchFamily="34" charset="0"/>
                </a:rPr>
                <a:t>Consultas Manifiesto y Guías</a:t>
              </a:r>
            </a:p>
          </p:txBody>
        </p:sp>
      </p:grpSp>
      <p:grpSp>
        <p:nvGrpSpPr>
          <p:cNvPr id="51" name="66 Grupo"/>
          <p:cNvGrpSpPr/>
          <p:nvPr/>
        </p:nvGrpSpPr>
        <p:grpSpPr>
          <a:xfrm>
            <a:off x="3693226" y="4891889"/>
            <a:ext cx="1937296" cy="1829321"/>
            <a:chOff x="3693226" y="4787114"/>
            <a:chExt cx="1937296" cy="1829321"/>
          </a:xfrm>
        </p:grpSpPr>
        <p:pic>
          <p:nvPicPr>
            <p:cNvPr id="52" name="51 Imagen" descr="servidor.png"/>
            <p:cNvPicPr>
              <a:picLocks noChangeAspect="1"/>
            </p:cNvPicPr>
            <p:nvPr/>
          </p:nvPicPr>
          <p:blipFill>
            <a:blip r:embed="rId6" cstate="print"/>
            <a:stretch>
              <a:fillRect/>
            </a:stretch>
          </p:blipFill>
          <p:spPr>
            <a:xfrm>
              <a:off x="3693226" y="4787114"/>
              <a:ext cx="1560127" cy="1612519"/>
            </a:xfrm>
            <a:prstGeom prst="rect">
              <a:avLst/>
            </a:prstGeom>
          </p:spPr>
        </p:pic>
        <p:sp>
          <p:nvSpPr>
            <p:cNvPr id="53" name="52 CuadroTexto"/>
            <p:cNvSpPr txBox="1"/>
            <p:nvPr/>
          </p:nvSpPr>
          <p:spPr>
            <a:xfrm>
              <a:off x="3927362" y="6339436"/>
              <a:ext cx="1703160" cy="276999"/>
            </a:xfrm>
            <a:prstGeom prst="rect">
              <a:avLst/>
            </a:prstGeom>
            <a:noFill/>
            <a:ln w="9525" algn="ctr">
              <a:noFill/>
              <a:miter lim="800000"/>
              <a:headEnd/>
              <a:tailEnd/>
            </a:ln>
            <a:effectLst/>
          </p:spPr>
          <p:txBody>
            <a:bodyPr wrap="square">
              <a:spAutoFit/>
            </a:bodyPr>
            <a:lstStyle/>
            <a:p>
              <a:pPr algn="ctr"/>
              <a:r>
                <a:rPr lang="es-CL" sz="1200" b="1" dirty="0" smtClean="0">
                  <a:solidFill>
                    <a:srgbClr val="C00000"/>
                  </a:solidFill>
                  <a:latin typeface="Arial" pitchFamily="34" charset="0"/>
                  <a:cs typeface="Arial" pitchFamily="34" charset="0"/>
                </a:rPr>
                <a:t>Servidor Aduana</a:t>
              </a:r>
            </a:p>
          </p:txBody>
        </p:sp>
      </p:grpSp>
      <p:sp>
        <p:nvSpPr>
          <p:cNvPr id="54" name="53 Flecha derecha"/>
          <p:cNvSpPr/>
          <p:nvPr/>
        </p:nvSpPr>
        <p:spPr bwMode="auto">
          <a:xfrm>
            <a:off x="0" y="1701754"/>
            <a:ext cx="9144000" cy="2078182"/>
          </a:xfrm>
          <a:prstGeom prst="rightArrow">
            <a:avLst>
              <a:gd name="adj1" fmla="val 50000"/>
              <a:gd name="adj2" fmla="val 68812"/>
            </a:avLst>
          </a:prstGeom>
          <a:solidFill>
            <a:srgbClr val="3366FF">
              <a:alpha val="20000"/>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CL" sz="8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FISICO</a:t>
            </a:r>
          </a:p>
        </p:txBody>
      </p:sp>
      <p:pic>
        <p:nvPicPr>
          <p:cNvPr id="56" name="Picture 2" descr="C:\Users\rbarsby\AppData\Local\Microsoft\Windows\Temporary Internet Files\Content.IE5\S9M2Q4OV\MC900441741[1].png"/>
          <p:cNvPicPr>
            <a:picLocks noChangeAspect="1" noChangeArrowheads="1"/>
          </p:cNvPicPr>
          <p:nvPr/>
        </p:nvPicPr>
        <p:blipFill>
          <a:blip r:embed="rId7" cstate="print"/>
          <a:srcRect/>
          <a:stretch>
            <a:fillRect/>
          </a:stretch>
        </p:blipFill>
        <p:spPr bwMode="auto">
          <a:xfrm flipH="1">
            <a:off x="0" y="2146968"/>
            <a:ext cx="1310607" cy="1310607"/>
          </a:xfrm>
          <a:prstGeom prst="rect">
            <a:avLst/>
          </a:prstGeom>
          <a:noFill/>
        </p:spPr>
      </p:pic>
      <p:cxnSp>
        <p:nvCxnSpPr>
          <p:cNvPr id="57" name="56 Conector recto de flecha"/>
          <p:cNvCxnSpPr/>
          <p:nvPr/>
        </p:nvCxnSpPr>
        <p:spPr bwMode="auto">
          <a:xfrm>
            <a:off x="6438900" y="2867025"/>
            <a:ext cx="640901" cy="3220"/>
          </a:xfrm>
          <a:prstGeom prst="straightConnector1">
            <a:avLst/>
          </a:prstGeom>
          <a:noFill/>
          <a:ln w="38100" cap="flat" cmpd="sng">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8" name="Picture 3" descr="C:\Users\rbarsby\AppData\Local\Microsoft\Windows\Temporary Internet Files\Content.IE5\XT84M32O\MM900318132[1].gif"/>
          <p:cNvPicPr>
            <a:picLocks noChangeAspect="1" noChangeArrowheads="1" noCrop="1"/>
          </p:cNvPicPr>
          <p:nvPr/>
        </p:nvPicPr>
        <p:blipFill>
          <a:blip r:embed="rId8" cstate="print"/>
          <a:srcRect/>
          <a:stretch>
            <a:fillRect/>
          </a:stretch>
        </p:blipFill>
        <p:spPr bwMode="auto">
          <a:xfrm flipH="1">
            <a:off x="3000258" y="2215242"/>
            <a:ext cx="1227676" cy="1089933"/>
          </a:xfrm>
          <a:prstGeom prst="rect">
            <a:avLst/>
          </a:prstGeom>
          <a:noFill/>
        </p:spPr>
      </p:pic>
      <p:sp>
        <p:nvSpPr>
          <p:cNvPr id="59" name="Text Box 21"/>
          <p:cNvSpPr txBox="1">
            <a:spLocks noChangeArrowheads="1"/>
          </p:cNvSpPr>
          <p:nvPr/>
        </p:nvSpPr>
        <p:spPr bwMode="auto">
          <a:xfrm>
            <a:off x="1304123" y="2560721"/>
            <a:ext cx="1601002" cy="461665"/>
          </a:xfrm>
          <a:prstGeom prst="rect">
            <a:avLst/>
          </a:prstGeom>
          <a:noFill/>
          <a:ln w="9525" algn="ctr">
            <a:noFill/>
            <a:miter lim="800000"/>
            <a:headEnd/>
            <a:tailEnd/>
          </a:ln>
          <a:effectLst/>
        </p:spPr>
        <p:txBody>
          <a:bodyPr wrap="square">
            <a:spAutoFit/>
          </a:bodyPr>
          <a:lstStyle/>
          <a:p>
            <a:pPr algn="just"/>
            <a:r>
              <a:rPr lang="es-CL" sz="1200" b="1" dirty="0">
                <a:solidFill>
                  <a:srgbClr val="000099"/>
                </a:solidFill>
              </a:rPr>
              <a:t>Entrega de Carga directa o con almacén</a:t>
            </a:r>
            <a:endParaRPr lang="es-ES" sz="1200" b="1" dirty="0">
              <a:solidFill>
                <a:srgbClr val="000099"/>
              </a:solidFill>
            </a:endParaRPr>
          </a:p>
        </p:txBody>
      </p:sp>
      <p:sp>
        <p:nvSpPr>
          <p:cNvPr id="60" name="59 Forma libre"/>
          <p:cNvSpPr/>
          <p:nvPr/>
        </p:nvSpPr>
        <p:spPr bwMode="auto">
          <a:xfrm>
            <a:off x="1373950" y="3174052"/>
            <a:ext cx="1073975" cy="378773"/>
          </a:xfrm>
          <a:custGeom>
            <a:avLst/>
            <a:gdLst>
              <a:gd name="connsiteX0" fmla="*/ 0 w 1615044"/>
              <a:gd name="connsiteY0" fmla="*/ 59376 h 188025"/>
              <a:gd name="connsiteX1" fmla="*/ 688769 w 1615044"/>
              <a:gd name="connsiteY1" fmla="*/ 178129 h 188025"/>
              <a:gd name="connsiteX2" fmla="*/ 1615044 w 1615044"/>
              <a:gd name="connsiteY2" fmla="*/ 0 h 188025"/>
            </a:gdLst>
            <a:ahLst/>
            <a:cxnLst>
              <a:cxn ang="0">
                <a:pos x="connsiteX0" y="connsiteY0"/>
              </a:cxn>
              <a:cxn ang="0">
                <a:pos x="connsiteX1" y="connsiteY1"/>
              </a:cxn>
              <a:cxn ang="0">
                <a:pos x="connsiteX2" y="connsiteY2"/>
              </a:cxn>
            </a:cxnLst>
            <a:rect l="l" t="t" r="r" b="b"/>
            <a:pathLst>
              <a:path w="1615044" h="188025">
                <a:moveTo>
                  <a:pt x="0" y="59376"/>
                </a:moveTo>
                <a:cubicBezTo>
                  <a:pt x="209797" y="123700"/>
                  <a:pt x="419595" y="188025"/>
                  <a:pt x="688769" y="178129"/>
                </a:cubicBezTo>
                <a:cubicBezTo>
                  <a:pt x="957943" y="168233"/>
                  <a:pt x="1286493" y="84116"/>
                  <a:pt x="1615044" y="0"/>
                </a:cubicBezTo>
              </a:path>
            </a:pathLst>
          </a:custGeom>
          <a:noFill/>
          <a:ln w="38100" cap="flat" cmpd="sng">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cxnSp>
        <p:nvCxnSpPr>
          <p:cNvPr id="65" name="64 Conector recto de flecha"/>
          <p:cNvCxnSpPr/>
          <p:nvPr/>
        </p:nvCxnSpPr>
        <p:spPr bwMode="auto">
          <a:xfrm>
            <a:off x="4295775" y="2781300"/>
            <a:ext cx="590550" cy="9525"/>
          </a:xfrm>
          <a:prstGeom prst="straightConnector1">
            <a:avLst/>
          </a:prstGeom>
          <a:noFill/>
          <a:ln w="38100" cap="flat" cmpd="sng">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7 Forma libre"/>
          <p:cNvSpPr/>
          <p:nvPr/>
        </p:nvSpPr>
        <p:spPr>
          <a:xfrm>
            <a:off x="904875" y="1627564"/>
            <a:ext cx="4562475" cy="687011"/>
          </a:xfrm>
          <a:custGeom>
            <a:avLst/>
            <a:gdLst>
              <a:gd name="connsiteX0" fmla="*/ 0 w 4562475"/>
              <a:gd name="connsiteY0" fmla="*/ 687011 h 687011"/>
              <a:gd name="connsiteX1" fmla="*/ 2771775 w 4562475"/>
              <a:gd name="connsiteY1" fmla="*/ 1211 h 687011"/>
              <a:gd name="connsiteX2" fmla="*/ 4562475 w 4562475"/>
              <a:gd name="connsiteY2" fmla="*/ 553661 h 687011"/>
            </a:gdLst>
            <a:ahLst/>
            <a:cxnLst>
              <a:cxn ang="0">
                <a:pos x="connsiteX0" y="connsiteY0"/>
              </a:cxn>
              <a:cxn ang="0">
                <a:pos x="connsiteX1" y="connsiteY1"/>
              </a:cxn>
              <a:cxn ang="0">
                <a:pos x="connsiteX2" y="connsiteY2"/>
              </a:cxn>
            </a:cxnLst>
            <a:rect l="l" t="t" r="r" b="b"/>
            <a:pathLst>
              <a:path w="4562475" h="687011">
                <a:moveTo>
                  <a:pt x="0" y="687011"/>
                </a:moveTo>
                <a:cubicBezTo>
                  <a:pt x="1005681" y="355223"/>
                  <a:pt x="2011363" y="23436"/>
                  <a:pt x="2771775" y="1211"/>
                </a:cubicBezTo>
                <a:cubicBezTo>
                  <a:pt x="3532188" y="-21014"/>
                  <a:pt x="4047331" y="266323"/>
                  <a:pt x="4562475" y="553661"/>
                </a:cubicBezTo>
              </a:path>
            </a:pathLst>
          </a:custGeom>
          <a:noFill/>
          <a:ln w="38100" cap="flat" cmpd="sng">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s-CL"/>
          </a:p>
        </p:txBody>
      </p:sp>
      <p:pic>
        <p:nvPicPr>
          <p:cNvPr id="15385" name="Picture 26" descr="j014972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9351" y="2153920"/>
            <a:ext cx="1593850" cy="126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3" descr="MCj0398541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05650" y="2292350"/>
            <a:ext cx="1876528" cy="113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0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 Box 14"/>
          <p:cNvSpPr txBox="1">
            <a:spLocks noChangeArrowheads="1"/>
          </p:cNvSpPr>
          <p:nvPr/>
        </p:nvSpPr>
        <p:spPr bwMode="auto">
          <a:xfrm>
            <a:off x="6705600" y="3546475"/>
            <a:ext cx="863600" cy="276999"/>
          </a:xfrm>
          <a:prstGeom prst="rect">
            <a:avLst/>
          </a:prstGeom>
          <a:solidFill>
            <a:srgbClr val="0067B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defPPr>
              <a:defRPr lang="en-US"/>
            </a:defPPr>
            <a:lvl1pPr algn="just">
              <a:spcBef>
                <a:spcPts val="0"/>
              </a:spcBef>
              <a:defRPr sz="1200" b="1">
                <a:solidFill>
                  <a:schemeClr val="bg1"/>
                </a:solidFill>
                <a:latin typeface="Calibri" pitchFamily="34" charset="0"/>
              </a:defRPr>
            </a:lvl1pPr>
          </a:lstStyle>
          <a:p>
            <a:r>
              <a:rPr lang="es-CL" dirty="0"/>
              <a:t>Respuesta</a:t>
            </a:r>
            <a:endParaRPr lang="es-ES" dirty="0"/>
          </a:p>
        </p:txBody>
      </p:sp>
      <p:sp>
        <p:nvSpPr>
          <p:cNvPr id="16386" name="AutoShape 2"/>
          <p:cNvSpPr>
            <a:spLocks noGrp="1" noChangeArrowheads="1"/>
          </p:cNvSpPr>
          <p:nvPr>
            <p:ph type="title"/>
          </p:nvPr>
        </p:nvSpPr>
        <p:spPr/>
        <p:txBody>
          <a:bodyPr/>
          <a:lstStyle/>
          <a:p>
            <a:pPr eaLnBrk="1" hangingPunct="1"/>
            <a:r>
              <a:rPr lang="es-CL" smtClean="0"/>
              <a:t>WebService y Consultas </a:t>
            </a:r>
            <a:endParaRPr lang="es-ES" smtClean="0"/>
          </a:p>
        </p:txBody>
      </p:sp>
      <p:sp>
        <p:nvSpPr>
          <p:cNvPr id="16387" name="Text Box 4"/>
          <p:cNvSpPr txBox="1">
            <a:spLocks noChangeArrowheads="1"/>
          </p:cNvSpPr>
          <p:nvPr/>
        </p:nvSpPr>
        <p:spPr bwMode="auto">
          <a:xfrm>
            <a:off x="363787" y="1601788"/>
            <a:ext cx="41716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just" eaLnBrk="1" hangingPunct="1"/>
            <a:r>
              <a:rPr lang="es-CL" sz="2000" dirty="0">
                <a:solidFill>
                  <a:srgbClr val="C00000"/>
                </a:solidFill>
                <a:latin typeface="Calibri" pitchFamily="34" charset="0"/>
              </a:rPr>
              <a:t>WebService </a:t>
            </a:r>
            <a:r>
              <a:rPr lang="es-CL" sz="2000" dirty="0" smtClean="0">
                <a:solidFill>
                  <a:srgbClr val="C00000"/>
                </a:solidFill>
                <a:latin typeface="Calibri" pitchFamily="34" charset="0"/>
              </a:rPr>
              <a:t>Documentos </a:t>
            </a:r>
            <a:r>
              <a:rPr lang="es-CL" sz="2000" dirty="0">
                <a:solidFill>
                  <a:srgbClr val="C00000"/>
                </a:solidFill>
                <a:latin typeface="Calibri" pitchFamily="34" charset="0"/>
              </a:rPr>
              <a:t>por Estado</a:t>
            </a:r>
            <a:endParaRPr lang="es-ES" sz="2000" dirty="0">
              <a:solidFill>
                <a:srgbClr val="C00000"/>
              </a:solidFill>
              <a:latin typeface="Calibri" pitchFamily="34" charset="0"/>
            </a:endParaRPr>
          </a:p>
        </p:txBody>
      </p:sp>
      <p:sp>
        <p:nvSpPr>
          <p:cNvPr id="16388" name="Rectangle 5"/>
          <p:cNvSpPr>
            <a:spLocks noChangeArrowheads="1"/>
          </p:cNvSpPr>
          <p:nvPr/>
        </p:nvSpPr>
        <p:spPr bwMode="auto">
          <a:xfrm>
            <a:off x="363787" y="2062163"/>
            <a:ext cx="4775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 sz="2000" b="1" dirty="0">
                <a:latin typeface="Calibri" pitchFamily="34" charset="0"/>
              </a:rPr>
              <a:t>Permite que el usuario desde sus propios sistemas pueda consultar el estado de los documentos. </a:t>
            </a:r>
            <a:endParaRPr lang="es-ES" sz="2000" b="1" dirty="0" smtClean="0">
              <a:latin typeface="Calibri" pitchFamily="34" charset="0"/>
            </a:endParaRPr>
          </a:p>
          <a:p>
            <a:pPr algn="just"/>
            <a:r>
              <a:rPr lang="es-ES" sz="1400" b="1" dirty="0" smtClean="0">
                <a:solidFill>
                  <a:srgbClr val="000099"/>
                </a:solidFill>
                <a:latin typeface="Calibri" pitchFamily="34" charset="0"/>
              </a:rPr>
              <a:t>http</a:t>
            </a:r>
            <a:r>
              <a:rPr lang="es-ES" sz="1400" b="1" dirty="0">
                <a:solidFill>
                  <a:srgbClr val="000099"/>
                </a:solidFill>
                <a:latin typeface="Calibri" pitchFamily="34" charset="0"/>
              </a:rPr>
              <a:t>://www.aduana.cl/aduana/site/artic/20070416/asocfile/20070416191902/estadodocumentostramitadosv13.pdf</a:t>
            </a:r>
          </a:p>
        </p:txBody>
      </p:sp>
      <p:pic>
        <p:nvPicPr>
          <p:cNvPr id="16389" name="Picture 6" descr="j0292020"/>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5763" y="2262188"/>
            <a:ext cx="7699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j0300520"/>
          <p:cNvPicPr preferRelativeResize="0">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81788" y="2233613"/>
            <a:ext cx="7620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Freeform 12"/>
          <p:cNvSpPr>
            <a:spLocks/>
          </p:cNvSpPr>
          <p:nvPr/>
        </p:nvSpPr>
        <p:spPr bwMode="auto">
          <a:xfrm>
            <a:off x="6038850" y="3114675"/>
            <a:ext cx="2003425" cy="466725"/>
          </a:xfrm>
          <a:custGeom>
            <a:avLst/>
            <a:gdLst>
              <a:gd name="T0" fmla="*/ 2003425 w 1578"/>
              <a:gd name="T1" fmla="*/ 60877 h 368"/>
              <a:gd name="T2" fmla="*/ 1074080 w 1578"/>
              <a:gd name="T3" fmla="*/ 456579 h 368"/>
              <a:gd name="T4" fmla="*/ 0 w 1578"/>
              <a:gd name="T5" fmla="*/ 0 h 368"/>
              <a:gd name="T6" fmla="*/ 0 60000 65536"/>
              <a:gd name="T7" fmla="*/ 0 60000 65536"/>
              <a:gd name="T8" fmla="*/ 0 60000 65536"/>
            </a:gdLst>
            <a:ahLst/>
            <a:cxnLst>
              <a:cxn ang="T6">
                <a:pos x="T0" y="T1"/>
              </a:cxn>
              <a:cxn ang="T7">
                <a:pos x="T2" y="T3"/>
              </a:cxn>
              <a:cxn ang="T8">
                <a:pos x="T4" y="T5"/>
              </a:cxn>
            </a:cxnLst>
            <a:rect l="0" t="0" r="r" b="b"/>
            <a:pathLst>
              <a:path w="1578" h="368">
                <a:moveTo>
                  <a:pt x="1578" y="48"/>
                </a:moveTo>
                <a:cubicBezTo>
                  <a:pt x="1343" y="208"/>
                  <a:pt x="1109" y="368"/>
                  <a:pt x="846" y="360"/>
                </a:cubicBezTo>
                <a:cubicBezTo>
                  <a:pt x="583" y="352"/>
                  <a:pt x="291" y="176"/>
                  <a:pt x="0" y="0"/>
                </a:cubicBezTo>
              </a:path>
            </a:pathLst>
          </a:custGeom>
          <a:noFill/>
          <a:ln w="38100" cap="flat" cmpd="sng">
            <a:solidFill>
              <a:srgbClr val="FF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6393" name="Text Box 13"/>
          <p:cNvSpPr txBox="1">
            <a:spLocks noChangeArrowheads="1"/>
          </p:cNvSpPr>
          <p:nvPr/>
        </p:nvSpPr>
        <p:spPr bwMode="auto">
          <a:xfrm>
            <a:off x="6103938" y="1706563"/>
            <a:ext cx="1747837" cy="276999"/>
          </a:xfrm>
          <a:prstGeom prst="rect">
            <a:avLst/>
          </a:prstGeom>
          <a:solidFill>
            <a:srgbClr val="0067B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algn="just">
              <a:spcBef>
                <a:spcPts val="0"/>
              </a:spcBef>
              <a:defRPr sz="2000" b="1">
                <a:latin typeface="Calibri" pitchFamily="34" charset="0"/>
              </a:defRPr>
            </a:lvl1pPr>
          </a:lstStyle>
          <a:p>
            <a:r>
              <a:rPr lang="es-CL" sz="1200" dirty="0">
                <a:solidFill>
                  <a:schemeClr val="bg1"/>
                </a:solidFill>
              </a:rPr>
              <a:t>Consulta </a:t>
            </a:r>
            <a:r>
              <a:rPr lang="es-CL" sz="1200" dirty="0" err="1">
                <a:solidFill>
                  <a:schemeClr val="bg1"/>
                </a:solidFill>
              </a:rPr>
              <a:t>E°</a:t>
            </a:r>
            <a:r>
              <a:rPr lang="es-CL" sz="1200" dirty="0">
                <a:solidFill>
                  <a:schemeClr val="bg1"/>
                </a:solidFill>
              </a:rPr>
              <a:t> documento</a:t>
            </a:r>
            <a:endParaRPr lang="es-ES" sz="1200" dirty="0">
              <a:solidFill>
                <a:schemeClr val="bg1"/>
              </a:solidFill>
            </a:endParaRPr>
          </a:p>
        </p:txBody>
      </p:sp>
      <p:sp>
        <p:nvSpPr>
          <p:cNvPr id="16395" name="Text Box 16"/>
          <p:cNvSpPr txBox="1">
            <a:spLocks noChangeArrowheads="1"/>
          </p:cNvSpPr>
          <p:nvPr/>
        </p:nvSpPr>
        <p:spPr bwMode="auto">
          <a:xfrm>
            <a:off x="6400800" y="2894013"/>
            <a:ext cx="1330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just" eaLnBrk="1" hangingPunct="1"/>
            <a:r>
              <a:rPr lang="es-CL" sz="1200">
                <a:solidFill>
                  <a:srgbClr val="000099"/>
                </a:solidFill>
              </a:rPr>
              <a:t>Comunicación</a:t>
            </a:r>
          </a:p>
          <a:p>
            <a:pPr algn="just" eaLnBrk="1" hangingPunct="1"/>
            <a:r>
              <a:rPr lang="es-CL" sz="1200">
                <a:solidFill>
                  <a:srgbClr val="000099"/>
                </a:solidFill>
              </a:rPr>
              <a:t>Vía WebService</a:t>
            </a:r>
            <a:endParaRPr lang="es-ES" sz="1200">
              <a:solidFill>
                <a:srgbClr val="000099"/>
              </a:solidFill>
            </a:endParaRPr>
          </a:p>
        </p:txBody>
      </p:sp>
      <p:sp>
        <p:nvSpPr>
          <p:cNvPr id="16396" name="Text Box 17"/>
          <p:cNvSpPr txBox="1">
            <a:spLocks noChangeArrowheads="1"/>
          </p:cNvSpPr>
          <p:nvPr/>
        </p:nvSpPr>
        <p:spPr bwMode="auto">
          <a:xfrm>
            <a:off x="363787" y="4070350"/>
            <a:ext cx="25867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just" eaLnBrk="1" hangingPunct="1"/>
            <a:r>
              <a:rPr lang="es-CL" sz="2000" dirty="0">
                <a:solidFill>
                  <a:srgbClr val="C00000"/>
                </a:solidFill>
                <a:latin typeface="Calibri" pitchFamily="34" charset="0"/>
              </a:rPr>
              <a:t>Consulta documentos</a:t>
            </a:r>
            <a:endParaRPr lang="es-ES" sz="2000" dirty="0">
              <a:solidFill>
                <a:srgbClr val="C00000"/>
              </a:solidFill>
              <a:latin typeface="Calibri" pitchFamily="34" charset="0"/>
            </a:endParaRPr>
          </a:p>
        </p:txBody>
      </p:sp>
      <p:sp>
        <p:nvSpPr>
          <p:cNvPr id="16397" name="Freeform 18"/>
          <p:cNvSpPr>
            <a:spLocks/>
          </p:cNvSpPr>
          <p:nvPr/>
        </p:nvSpPr>
        <p:spPr bwMode="auto">
          <a:xfrm>
            <a:off x="6143625" y="1944688"/>
            <a:ext cx="1714500" cy="350837"/>
          </a:xfrm>
          <a:custGeom>
            <a:avLst/>
            <a:gdLst>
              <a:gd name="T0" fmla="*/ 0 w 1080"/>
              <a:gd name="T1" fmla="*/ 350837 h 221"/>
              <a:gd name="T2" fmla="*/ 723900 w 1080"/>
              <a:gd name="T3" fmla="*/ 17462 h 221"/>
              <a:gd name="T4" fmla="*/ 1714500 w 1080"/>
              <a:gd name="T5" fmla="*/ 246062 h 221"/>
              <a:gd name="T6" fmla="*/ 0 60000 65536"/>
              <a:gd name="T7" fmla="*/ 0 60000 65536"/>
              <a:gd name="T8" fmla="*/ 0 60000 65536"/>
            </a:gdLst>
            <a:ahLst/>
            <a:cxnLst>
              <a:cxn ang="T6">
                <a:pos x="T0" y="T1"/>
              </a:cxn>
              <a:cxn ang="T7">
                <a:pos x="T2" y="T3"/>
              </a:cxn>
              <a:cxn ang="T8">
                <a:pos x="T4" y="T5"/>
              </a:cxn>
            </a:cxnLst>
            <a:rect l="0" t="0" r="r" b="b"/>
            <a:pathLst>
              <a:path w="1080" h="221">
                <a:moveTo>
                  <a:pt x="0" y="221"/>
                </a:moveTo>
                <a:cubicBezTo>
                  <a:pt x="138" y="121"/>
                  <a:pt x="276" y="22"/>
                  <a:pt x="456" y="11"/>
                </a:cubicBezTo>
                <a:cubicBezTo>
                  <a:pt x="636" y="0"/>
                  <a:pt x="858" y="77"/>
                  <a:pt x="1080" y="155"/>
                </a:cubicBezTo>
              </a:path>
            </a:pathLst>
          </a:custGeom>
          <a:noFill/>
          <a:ln w="38100" cap="flat" cmpd="sng">
            <a:solidFill>
              <a:srgbClr val="FF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6399" name="Rectangle 20"/>
          <p:cNvSpPr>
            <a:spLocks noChangeArrowheads="1"/>
          </p:cNvSpPr>
          <p:nvPr/>
        </p:nvSpPr>
        <p:spPr bwMode="auto">
          <a:xfrm>
            <a:off x="363786" y="4435475"/>
            <a:ext cx="3951039"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 sz="2000" b="1" dirty="0">
                <a:latin typeface="Calibri" pitchFamily="34" charset="0"/>
              </a:rPr>
              <a:t>Las consultas están orientadas a la búsqueda de </a:t>
            </a:r>
            <a:r>
              <a:rPr lang="es-ES" sz="2000" b="1" dirty="0" smtClean="0">
                <a:latin typeface="Calibri" pitchFamily="34" charset="0"/>
              </a:rPr>
              <a:t>encabezados de  </a:t>
            </a:r>
            <a:r>
              <a:rPr lang="es-ES" sz="2000" b="1" dirty="0">
                <a:latin typeface="Calibri" pitchFamily="34" charset="0"/>
              </a:rPr>
              <a:t>Manifiestos </a:t>
            </a:r>
            <a:r>
              <a:rPr lang="es-ES" sz="2000" b="1" dirty="0" smtClean="0">
                <a:latin typeface="Calibri" pitchFamily="34" charset="0"/>
              </a:rPr>
              <a:t>por fecha de arribo/zarpe y GA por manifiesto. </a:t>
            </a:r>
          </a:p>
          <a:p>
            <a:pPr marL="285750" indent="-285750" algn="just">
              <a:buFont typeface="Arial" pitchFamily="34" charset="0"/>
              <a:buChar char="•"/>
            </a:pPr>
            <a:r>
              <a:rPr lang="es-ES" sz="1400" b="1" dirty="0">
                <a:solidFill>
                  <a:srgbClr val="000099"/>
                </a:solidFill>
                <a:latin typeface="Calibri" pitchFamily="34" charset="0"/>
              </a:rPr>
              <a:t>http://</a:t>
            </a:r>
            <a:r>
              <a:rPr lang="es-ES" sz="1400" b="1" dirty="0" smtClean="0">
                <a:solidFill>
                  <a:srgbClr val="000099"/>
                </a:solidFill>
                <a:latin typeface="Calibri" pitchFamily="34" charset="0"/>
              </a:rPr>
              <a:t>isidora.aduana.cl/WebManifiestoAereo/Consultas/CON_ManifiestosxArriboZarpe.jsp</a:t>
            </a:r>
          </a:p>
          <a:p>
            <a:pPr marL="285750" indent="-285750" algn="just">
              <a:buFont typeface="Arial" pitchFamily="34" charset="0"/>
              <a:buChar char="•"/>
            </a:pPr>
            <a:r>
              <a:rPr lang="es-ES" sz="1400" b="1" dirty="0">
                <a:solidFill>
                  <a:srgbClr val="000099"/>
                </a:solidFill>
                <a:latin typeface="Calibri" pitchFamily="34" charset="0"/>
              </a:rPr>
              <a:t>http://</a:t>
            </a:r>
            <a:r>
              <a:rPr lang="es-ES" sz="1400" b="1" dirty="0" smtClean="0">
                <a:solidFill>
                  <a:srgbClr val="000099"/>
                </a:solidFill>
                <a:latin typeface="Calibri" pitchFamily="34" charset="0"/>
              </a:rPr>
              <a:t>isidora.aduana.cl/WebManifiestoAereo/Consultas/CON_GuiasAereasxMFTOA.jsp</a:t>
            </a:r>
            <a:endParaRPr lang="es-ES" sz="1400" b="1" dirty="0">
              <a:solidFill>
                <a:srgbClr val="000099"/>
              </a:solidFill>
              <a:latin typeface="Calibri" pitchFamily="34" charset="0"/>
            </a:endParaRPr>
          </a:p>
        </p:txBody>
      </p:sp>
      <p:grpSp>
        <p:nvGrpSpPr>
          <p:cNvPr id="18" name="17 Grupo"/>
          <p:cNvGrpSpPr/>
          <p:nvPr/>
        </p:nvGrpSpPr>
        <p:grpSpPr>
          <a:xfrm>
            <a:off x="7679933" y="2152649"/>
            <a:ext cx="1149742" cy="1219201"/>
            <a:chOff x="6384533" y="3982548"/>
            <a:chExt cx="1834092" cy="1895684"/>
          </a:xfrm>
        </p:grpSpPr>
        <p:pic>
          <p:nvPicPr>
            <p:cNvPr id="19" name="18 Imagen" descr="servidor.png"/>
            <p:cNvPicPr>
              <a:picLocks noChangeAspect="1"/>
            </p:cNvPicPr>
            <p:nvPr/>
          </p:nvPicPr>
          <p:blipFill>
            <a:blip r:embed="rId4" cstate="print"/>
            <a:stretch>
              <a:fillRect/>
            </a:stretch>
          </p:blipFill>
          <p:spPr>
            <a:xfrm>
              <a:off x="6384533" y="3982548"/>
              <a:ext cx="1834092" cy="1895684"/>
            </a:xfrm>
            <a:prstGeom prst="rect">
              <a:avLst/>
            </a:prstGeom>
          </p:spPr>
        </p:pic>
        <p:pic>
          <p:nvPicPr>
            <p:cNvPr id="20" name="19 Imagen" descr="logo Aduana.png"/>
            <p:cNvPicPr>
              <a:picLocks noChangeAspect="1"/>
            </p:cNvPicPr>
            <p:nvPr/>
          </p:nvPicPr>
          <p:blipFill>
            <a:blip r:embed="rId5" cstate="print"/>
            <a:stretch>
              <a:fillRect/>
            </a:stretch>
          </p:blipFill>
          <p:spPr>
            <a:xfrm>
              <a:off x="7880165" y="4194663"/>
              <a:ext cx="236868" cy="300563"/>
            </a:xfrm>
            <a:prstGeom prst="rect">
              <a:avLst/>
            </a:prstGeom>
          </p:spPr>
        </p:pic>
      </p:gr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8275" y="5549464"/>
            <a:ext cx="3333750" cy="109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9224" y="4514850"/>
            <a:ext cx="3351929"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103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Plazos de Tramitación Electrónica</a:t>
            </a:r>
            <a:endParaRPr lang="es-CL" dirty="0"/>
          </a:p>
        </p:txBody>
      </p:sp>
      <p:sp>
        <p:nvSpPr>
          <p:cNvPr id="4" name="3 Rectángulo"/>
          <p:cNvSpPr/>
          <p:nvPr/>
        </p:nvSpPr>
        <p:spPr>
          <a:xfrm>
            <a:off x="561976" y="1496110"/>
            <a:ext cx="8248650" cy="4985980"/>
          </a:xfrm>
          <a:prstGeom prst="rect">
            <a:avLst/>
          </a:prstGeom>
        </p:spPr>
        <p:txBody>
          <a:bodyPr wrap="square">
            <a:spAutoFit/>
          </a:bodyPr>
          <a:lstStyle/>
          <a:p>
            <a:pPr algn="just">
              <a:defRPr/>
            </a:pPr>
            <a:r>
              <a:rPr lang="es-ES" sz="2000" b="1" dirty="0" smtClean="0">
                <a:solidFill>
                  <a:srgbClr val="C00000"/>
                </a:solidFill>
                <a:latin typeface="Calibri" pitchFamily="34" charset="0"/>
              </a:rPr>
              <a:t>MANIFIESTO DE INGRESO</a:t>
            </a:r>
          </a:p>
          <a:p>
            <a:pPr algn="just" eaLnBrk="1" hangingPunct="1">
              <a:defRPr/>
            </a:pPr>
            <a:r>
              <a:rPr lang="es-ES" sz="2000" b="1" dirty="0" smtClean="0">
                <a:solidFill>
                  <a:srgbClr val="000099"/>
                </a:solidFill>
                <a:latin typeface="Calibri" pitchFamily="34" charset="0"/>
              </a:rPr>
              <a:t>Encabezado de Manifiesto</a:t>
            </a:r>
          </a:p>
          <a:p>
            <a:pPr algn="just" eaLnBrk="1" hangingPunct="1">
              <a:defRPr/>
            </a:pPr>
            <a:endParaRPr lang="es-ES" sz="1900" b="1" dirty="0" smtClean="0">
              <a:solidFill>
                <a:srgbClr val="000099"/>
              </a:solidFill>
              <a:latin typeface="Calibri" pitchFamily="34" charset="0"/>
            </a:endParaRPr>
          </a:p>
          <a:p>
            <a:pPr marL="342900" lvl="0" indent="-342900" algn="just">
              <a:buFont typeface="Arial" pitchFamily="34" charset="0"/>
              <a:buChar char="•"/>
              <a:defRPr/>
            </a:pPr>
            <a:r>
              <a:rPr lang="es-CL" sz="2000" b="1" dirty="0">
                <a:solidFill>
                  <a:srgbClr val="0067B2"/>
                </a:solidFill>
                <a:latin typeface="Calibri" pitchFamily="34" charset="0"/>
              </a:rPr>
              <a:t>Vuelos regulares: </a:t>
            </a:r>
            <a:r>
              <a:rPr lang="es-CL" sz="2000" b="1" dirty="0">
                <a:latin typeface="Calibri" pitchFamily="34" charset="0"/>
              </a:rPr>
              <a:t>El encabezado del manifiesto debe ser transmitido por la compañía transportista, a lo menos, con 24 horas de antelación al arribo del vuelo a cada aeropuerto nacional. </a:t>
            </a:r>
            <a:endParaRPr lang="es-CL" sz="2000" b="1" dirty="0" smtClean="0">
              <a:latin typeface="Calibri" pitchFamily="34" charset="0"/>
            </a:endParaRPr>
          </a:p>
          <a:p>
            <a:pPr marL="342900" lvl="0" indent="-342900" algn="just">
              <a:buFont typeface="Arial" pitchFamily="34" charset="0"/>
              <a:buChar char="•"/>
              <a:defRPr/>
            </a:pPr>
            <a:endParaRPr lang="es-CL" sz="2000" b="1" dirty="0" smtClean="0">
              <a:latin typeface="Calibri" pitchFamily="34" charset="0"/>
            </a:endParaRPr>
          </a:p>
          <a:p>
            <a:pPr marL="342900" indent="-342900" algn="just">
              <a:buFont typeface="Arial" pitchFamily="34" charset="0"/>
              <a:buChar char="•"/>
              <a:defRPr/>
            </a:pPr>
            <a:r>
              <a:rPr lang="es-CL" sz="2000" b="1" dirty="0">
                <a:solidFill>
                  <a:srgbClr val="0067B2"/>
                </a:solidFill>
                <a:latin typeface="Calibri" pitchFamily="34" charset="0"/>
              </a:rPr>
              <a:t>Vuelos Limítrofes: </a:t>
            </a:r>
            <a:r>
              <a:rPr lang="es-CL" sz="2000" b="1" dirty="0">
                <a:latin typeface="Calibri" pitchFamily="34" charset="0"/>
              </a:rPr>
              <a:t>El encabezado de los manifiestos para los vuelos limítrofes deben ser transmitido por la compañía transportista con al menos 1 </a:t>
            </a:r>
            <a:r>
              <a:rPr lang="es-CL" sz="2000" b="1" dirty="0" err="1">
                <a:latin typeface="Calibri" pitchFamily="34" charset="0"/>
              </a:rPr>
              <a:t>hr</a:t>
            </a:r>
            <a:r>
              <a:rPr lang="es-CL" sz="2000" b="1" dirty="0">
                <a:latin typeface="Calibri" pitchFamily="34" charset="0"/>
              </a:rPr>
              <a:t>. de antelación. Para considerar vuelo limítrofe el puerto de embarque debe ser un aeropuerto de Argentina, Bolivia o </a:t>
            </a:r>
            <a:r>
              <a:rPr lang="es-CL" sz="2000" b="1" dirty="0" smtClean="0">
                <a:latin typeface="Calibri" pitchFamily="34" charset="0"/>
              </a:rPr>
              <a:t>Perú.</a:t>
            </a:r>
            <a:endParaRPr lang="es-CL" sz="2000" b="1" dirty="0">
              <a:latin typeface="Calibri" pitchFamily="34" charset="0"/>
            </a:endParaRPr>
          </a:p>
          <a:p>
            <a:pPr marL="342900" indent="-342900" algn="just">
              <a:buFont typeface="Arial" pitchFamily="34" charset="0"/>
              <a:buChar char="•"/>
              <a:defRPr/>
            </a:pPr>
            <a:endParaRPr lang="es-CL" sz="2000" b="1" dirty="0">
              <a:latin typeface="Calibri" pitchFamily="34" charset="0"/>
            </a:endParaRPr>
          </a:p>
          <a:p>
            <a:pPr marL="342900" indent="-342900" algn="just">
              <a:buFont typeface="Arial" pitchFamily="34" charset="0"/>
              <a:buChar char="•"/>
              <a:defRPr/>
            </a:pPr>
            <a:r>
              <a:rPr lang="es-CL" sz="2000" b="1" dirty="0">
                <a:solidFill>
                  <a:srgbClr val="0067B2"/>
                </a:solidFill>
                <a:latin typeface="Calibri" pitchFamily="34" charset="0"/>
              </a:rPr>
              <a:t>Vuelos No Regulares: </a:t>
            </a:r>
            <a:r>
              <a:rPr lang="es-CL" sz="2000" b="1" dirty="0">
                <a:latin typeface="Calibri" pitchFamily="34" charset="0"/>
              </a:rPr>
              <a:t>El encabezado de los manifiestos para los vuelos informados a última hora deben ser transmitido por la compañía transportista a más tardar al momento del arribo del vuelo. Se debe informar una observación con el código </a:t>
            </a:r>
            <a:r>
              <a:rPr lang="es-CL" sz="2000" b="1" dirty="0" smtClean="0">
                <a:solidFill>
                  <a:srgbClr val="C00000"/>
                </a:solidFill>
                <a:latin typeface="Calibri" pitchFamily="34" charset="0"/>
              </a:rPr>
              <a:t>VNR</a:t>
            </a:r>
            <a:r>
              <a:rPr lang="es-CL" sz="2000" b="1" dirty="0" smtClean="0">
                <a:latin typeface="Calibri" pitchFamily="34" charset="0"/>
              </a:rPr>
              <a:t>.</a:t>
            </a:r>
            <a:endParaRPr lang="es-CL" sz="2000" b="1" dirty="0">
              <a:latin typeface="Calibri" pitchFamily="34" charset="0"/>
            </a:endParaRPr>
          </a:p>
        </p:txBody>
      </p:sp>
    </p:spTree>
    <p:extLst>
      <p:ext uri="{BB962C8B-B14F-4D97-AF65-F5344CB8AC3E}">
        <p14:creationId xmlns:p14="http://schemas.microsoft.com/office/powerpoint/2010/main" val="993362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Plazos de Tramitación Electrónica</a:t>
            </a:r>
          </a:p>
        </p:txBody>
      </p:sp>
      <p:sp>
        <p:nvSpPr>
          <p:cNvPr id="4" name="3 Rectángulo"/>
          <p:cNvSpPr/>
          <p:nvPr/>
        </p:nvSpPr>
        <p:spPr>
          <a:xfrm>
            <a:off x="561976" y="1496110"/>
            <a:ext cx="8248650" cy="4093428"/>
          </a:xfrm>
          <a:prstGeom prst="rect">
            <a:avLst/>
          </a:prstGeom>
        </p:spPr>
        <p:txBody>
          <a:bodyPr wrap="square">
            <a:spAutoFit/>
          </a:bodyPr>
          <a:lstStyle/>
          <a:p>
            <a:pPr algn="just">
              <a:defRPr/>
            </a:pPr>
            <a:endParaRPr lang="es-CL" sz="2000" b="1" dirty="0" smtClean="0">
              <a:solidFill>
                <a:srgbClr val="0067B2"/>
              </a:solidFill>
              <a:latin typeface="Calibri" pitchFamily="34" charset="0"/>
            </a:endParaRPr>
          </a:p>
          <a:p>
            <a:pPr marL="342900" indent="-342900" algn="just">
              <a:buFont typeface="Arial" pitchFamily="34" charset="0"/>
              <a:buChar char="•"/>
              <a:defRPr/>
            </a:pPr>
            <a:r>
              <a:rPr lang="es-CL" sz="2000" b="1" dirty="0" smtClean="0">
                <a:solidFill>
                  <a:srgbClr val="0067B2"/>
                </a:solidFill>
                <a:latin typeface="Calibri" pitchFamily="34" charset="0"/>
              </a:rPr>
              <a:t>Vuelos </a:t>
            </a:r>
            <a:r>
              <a:rPr lang="es-CL" sz="2000" b="1" dirty="0">
                <a:solidFill>
                  <a:srgbClr val="0067B2"/>
                </a:solidFill>
                <a:latin typeface="Calibri" pitchFamily="34" charset="0"/>
              </a:rPr>
              <a:t>Cargueros: </a:t>
            </a:r>
            <a:r>
              <a:rPr lang="es-CL" sz="2000" b="1" dirty="0">
                <a:latin typeface="Calibri" pitchFamily="34" charset="0"/>
              </a:rPr>
              <a:t>El encabezado de los manifiestos para los cargueros debe ser transmitido por la compañía transportista a más tardar al momento del arribo del vuelo. Este tipo de vuelos se considera como no regular, por lo que se aplican los mismos plazos establecidos para ese tipo de vuelos. Se debe informar una observación con el código </a:t>
            </a:r>
            <a:r>
              <a:rPr lang="es-CL" sz="2000" b="1" dirty="0">
                <a:solidFill>
                  <a:srgbClr val="C00000"/>
                </a:solidFill>
                <a:latin typeface="Calibri" pitchFamily="34" charset="0"/>
              </a:rPr>
              <a:t>CAR</a:t>
            </a:r>
            <a:r>
              <a:rPr lang="es-CL" sz="2000" b="1" dirty="0" smtClean="0">
                <a:latin typeface="Calibri" pitchFamily="34" charset="0"/>
              </a:rPr>
              <a:t>.</a:t>
            </a:r>
          </a:p>
          <a:p>
            <a:pPr marL="342900" indent="-342900" algn="just">
              <a:buFont typeface="Arial" pitchFamily="34" charset="0"/>
              <a:buChar char="•"/>
              <a:defRPr/>
            </a:pPr>
            <a:endParaRPr lang="es-CL" sz="2000" b="1" dirty="0">
              <a:solidFill>
                <a:srgbClr val="C00000"/>
              </a:solidFill>
              <a:latin typeface="Calibri" pitchFamily="34" charset="0"/>
            </a:endParaRPr>
          </a:p>
          <a:p>
            <a:pPr marL="342900" lvl="0" indent="-342900" algn="just">
              <a:buFont typeface="Arial" pitchFamily="34" charset="0"/>
              <a:buChar char="•"/>
              <a:defRPr/>
            </a:pPr>
            <a:r>
              <a:rPr lang="es-CL" sz="2000" b="1" dirty="0">
                <a:solidFill>
                  <a:srgbClr val="0067B2"/>
                </a:solidFill>
                <a:latin typeface="Calibri" pitchFamily="34" charset="0"/>
              </a:rPr>
              <a:t>Contingencia: </a:t>
            </a:r>
            <a:r>
              <a:rPr lang="es-CL" sz="2000" b="1" dirty="0">
                <a:latin typeface="Calibri" pitchFamily="34" charset="0"/>
              </a:rPr>
              <a:t>En caso de caída del servicio, la Aduana respectiva puede autorizar la tramitación manual del MFTO, para ello deberá otorgar un número de manifiesto manual el cual deberá ser informado por la compañía transportista al momento de transmitir en forma electrónica el manifiesto. Se debe informar una observación con el código </a:t>
            </a:r>
            <a:r>
              <a:rPr lang="es-CL" sz="2000" b="1" dirty="0" smtClean="0">
                <a:solidFill>
                  <a:srgbClr val="C00000"/>
                </a:solidFill>
                <a:latin typeface="Calibri" pitchFamily="34" charset="0"/>
              </a:rPr>
              <a:t>CONT</a:t>
            </a:r>
            <a:r>
              <a:rPr lang="es-CL" sz="2000" b="1" dirty="0" smtClean="0">
                <a:latin typeface="Calibri" pitchFamily="34" charset="0"/>
              </a:rPr>
              <a:t>.</a:t>
            </a:r>
            <a:endParaRPr lang="es-CL" sz="2000" b="1" dirty="0">
              <a:latin typeface="Calibri" pitchFamily="34" charset="0"/>
            </a:endParaRPr>
          </a:p>
          <a:p>
            <a:pPr marL="342900" indent="-342900" algn="just">
              <a:buFont typeface="Arial" pitchFamily="34" charset="0"/>
              <a:buChar char="•"/>
              <a:defRPr/>
            </a:pPr>
            <a:endParaRPr lang="es-ES" sz="2000" b="1" dirty="0">
              <a:solidFill>
                <a:srgbClr val="C00000"/>
              </a:solidFill>
              <a:latin typeface="Calibri" pitchFamily="34" charset="0"/>
            </a:endParaRPr>
          </a:p>
        </p:txBody>
      </p:sp>
    </p:spTree>
    <p:extLst>
      <p:ext uri="{BB962C8B-B14F-4D97-AF65-F5344CB8AC3E}">
        <p14:creationId xmlns:p14="http://schemas.microsoft.com/office/powerpoint/2010/main" val="2841822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Plazos de Tramitación Electrónica</a:t>
            </a:r>
          </a:p>
        </p:txBody>
      </p:sp>
      <p:sp>
        <p:nvSpPr>
          <p:cNvPr id="4" name="3 Rectángulo"/>
          <p:cNvSpPr/>
          <p:nvPr/>
        </p:nvSpPr>
        <p:spPr>
          <a:xfrm>
            <a:off x="561976" y="1496110"/>
            <a:ext cx="8248650" cy="4708981"/>
          </a:xfrm>
          <a:prstGeom prst="rect">
            <a:avLst/>
          </a:prstGeom>
        </p:spPr>
        <p:txBody>
          <a:bodyPr wrap="square">
            <a:spAutoFit/>
          </a:bodyPr>
          <a:lstStyle/>
          <a:p>
            <a:pPr algn="just" eaLnBrk="1" hangingPunct="1">
              <a:defRPr/>
            </a:pPr>
            <a:r>
              <a:rPr lang="es-ES" sz="2000" b="1" dirty="0" smtClean="0">
                <a:solidFill>
                  <a:srgbClr val="000099"/>
                </a:solidFill>
                <a:latin typeface="Calibri" pitchFamily="34" charset="0"/>
              </a:rPr>
              <a:t>Guías Aéreas</a:t>
            </a:r>
          </a:p>
          <a:p>
            <a:pPr algn="just" eaLnBrk="1" hangingPunct="1">
              <a:defRPr/>
            </a:pPr>
            <a:r>
              <a:rPr lang="es-ES" sz="2000" b="1" i="1" dirty="0" smtClean="0">
                <a:solidFill>
                  <a:srgbClr val="000099"/>
                </a:solidFill>
                <a:latin typeface="Calibri" pitchFamily="34" charset="0"/>
              </a:rPr>
              <a:t>Guías Madres y Directas</a:t>
            </a:r>
          </a:p>
          <a:p>
            <a:pPr algn="just" eaLnBrk="1" hangingPunct="1">
              <a:defRPr/>
            </a:pPr>
            <a:endParaRPr lang="es-ES" sz="2000" b="1" i="1" dirty="0" smtClean="0">
              <a:solidFill>
                <a:srgbClr val="000099"/>
              </a:solidFill>
              <a:latin typeface="Calibri" pitchFamily="34" charset="0"/>
            </a:endParaRPr>
          </a:p>
          <a:p>
            <a:pPr marL="342900" lvl="0" indent="-342900" algn="just">
              <a:buFont typeface="Arial" pitchFamily="34" charset="0"/>
              <a:buChar char="•"/>
            </a:pPr>
            <a:r>
              <a:rPr lang="es-CL" sz="2000" b="1" dirty="0">
                <a:solidFill>
                  <a:srgbClr val="0067B2"/>
                </a:solidFill>
                <a:latin typeface="Calibri" pitchFamily="34" charset="0"/>
              </a:rPr>
              <a:t>Vuelos regulares: </a:t>
            </a:r>
            <a:r>
              <a:rPr lang="es-CL" sz="2000" b="1" dirty="0">
                <a:latin typeface="Calibri" pitchFamily="34" charset="0"/>
              </a:rPr>
              <a:t>Las Guías Madres y directas deberán ser enviadas por la compañía transportista en forma previa al arribo del vuelo.</a:t>
            </a:r>
          </a:p>
          <a:p>
            <a:pPr marL="342900" indent="-342900" algn="just">
              <a:buFont typeface="Arial" pitchFamily="34" charset="0"/>
              <a:buChar char="•"/>
              <a:defRPr/>
            </a:pPr>
            <a:endParaRPr lang="es-CL" sz="2000" b="1" dirty="0">
              <a:latin typeface="Calibri" pitchFamily="34" charset="0"/>
            </a:endParaRPr>
          </a:p>
          <a:p>
            <a:pPr marL="342900" lvl="0" indent="-342900" algn="just">
              <a:buFont typeface="Arial" pitchFamily="34" charset="0"/>
              <a:buChar char="•"/>
            </a:pPr>
            <a:r>
              <a:rPr lang="es-CL" sz="2000" b="1" dirty="0">
                <a:solidFill>
                  <a:srgbClr val="0067B2"/>
                </a:solidFill>
                <a:latin typeface="Calibri" pitchFamily="34" charset="0"/>
              </a:rPr>
              <a:t>Vuelos Limítrofes: </a:t>
            </a:r>
            <a:r>
              <a:rPr lang="es-CL" sz="2000" b="1" dirty="0">
                <a:latin typeface="Calibri" pitchFamily="34" charset="0"/>
              </a:rPr>
              <a:t>Las Guías Madres y directas deberán ser enviadas por la compañía transportista a más tardar durante las 6 horas siguientes al arribo del vuelo. Para considerar vuelo limítrofe el puerto de embarque debe corresponder a  un aeropuerto de Argentina, Bolivia o Perú.</a:t>
            </a:r>
          </a:p>
          <a:p>
            <a:pPr marL="342900" lvl="0" indent="-342900" algn="just">
              <a:buFont typeface="Arial" pitchFamily="34" charset="0"/>
              <a:buChar char="•"/>
            </a:pPr>
            <a:endParaRPr lang="es-CL" sz="2000" b="1" dirty="0">
              <a:latin typeface="Calibri" pitchFamily="34" charset="0"/>
            </a:endParaRPr>
          </a:p>
          <a:p>
            <a:pPr marL="342900" indent="-342900" algn="just">
              <a:buFont typeface="Arial" pitchFamily="34" charset="0"/>
              <a:buChar char="•"/>
            </a:pPr>
            <a:r>
              <a:rPr lang="es-CL" sz="2000" b="1" dirty="0">
                <a:solidFill>
                  <a:srgbClr val="0067B2"/>
                </a:solidFill>
                <a:latin typeface="Calibri" pitchFamily="34" charset="0"/>
              </a:rPr>
              <a:t>Vuelos No Regulares: </a:t>
            </a:r>
            <a:r>
              <a:rPr lang="es-CL" sz="2000" b="1" dirty="0">
                <a:latin typeface="Calibri" pitchFamily="34" charset="0"/>
              </a:rPr>
              <a:t>Las Guías Madres y directas deberán ser enviadas por la compañía transportista a más tardar durante las 6 horas siguientes al arribo del vuelo. El Encabezado de Manifiesto referenciado en la Guía Aérea debe contener una observación con el código </a:t>
            </a:r>
            <a:r>
              <a:rPr lang="es-CL" sz="2000" b="1" dirty="0">
                <a:solidFill>
                  <a:srgbClr val="C00000"/>
                </a:solidFill>
                <a:latin typeface="Calibri" pitchFamily="34" charset="0"/>
              </a:rPr>
              <a:t>VNR</a:t>
            </a:r>
            <a:r>
              <a:rPr lang="es-CL" sz="2000" b="1" dirty="0">
                <a:latin typeface="Calibri" pitchFamily="34" charset="0"/>
              </a:rPr>
              <a:t>.</a:t>
            </a:r>
          </a:p>
        </p:txBody>
      </p:sp>
    </p:spTree>
    <p:extLst>
      <p:ext uri="{BB962C8B-B14F-4D97-AF65-F5344CB8AC3E}">
        <p14:creationId xmlns:p14="http://schemas.microsoft.com/office/powerpoint/2010/main" val="4209528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Plazos de Tramitación Electrónica</a:t>
            </a:r>
          </a:p>
        </p:txBody>
      </p:sp>
      <p:sp>
        <p:nvSpPr>
          <p:cNvPr id="4" name="3 Rectángulo"/>
          <p:cNvSpPr/>
          <p:nvPr/>
        </p:nvSpPr>
        <p:spPr>
          <a:xfrm>
            <a:off x="561976" y="1496110"/>
            <a:ext cx="8248650" cy="4708981"/>
          </a:xfrm>
          <a:prstGeom prst="rect">
            <a:avLst/>
          </a:prstGeom>
        </p:spPr>
        <p:txBody>
          <a:bodyPr wrap="square">
            <a:spAutoFit/>
          </a:bodyPr>
          <a:lstStyle/>
          <a:p>
            <a:pPr marL="342900" lvl="0" indent="-342900" algn="just">
              <a:buFont typeface="Arial" pitchFamily="34" charset="0"/>
              <a:buChar char="•"/>
            </a:pPr>
            <a:endParaRPr lang="es-CL" sz="2000" b="1" dirty="0" smtClean="0">
              <a:solidFill>
                <a:srgbClr val="0067B2"/>
              </a:solidFill>
              <a:latin typeface="Calibri" pitchFamily="34" charset="0"/>
            </a:endParaRPr>
          </a:p>
          <a:p>
            <a:pPr marL="342900" indent="-342900" algn="just">
              <a:buFont typeface="Arial" pitchFamily="34" charset="0"/>
              <a:buChar char="•"/>
            </a:pPr>
            <a:r>
              <a:rPr lang="es-CL" sz="2000" b="1" dirty="0">
                <a:solidFill>
                  <a:srgbClr val="0067B2"/>
                </a:solidFill>
                <a:latin typeface="Calibri" pitchFamily="34" charset="0"/>
              </a:rPr>
              <a:t>Vuelos Cargueros: </a:t>
            </a:r>
            <a:r>
              <a:rPr lang="es-CL" sz="2000" b="1" dirty="0">
                <a:latin typeface="Calibri" pitchFamily="34" charset="0"/>
              </a:rPr>
              <a:t>Las Guías Madres y directas deberán ser enviadas por la compañía transportista a más tardar durante las 6 horas siguientes al arribo del vuelo. El Encabezado de Manifiesto referenciado en la Guía Aérea debe contener una observación con el código </a:t>
            </a:r>
            <a:r>
              <a:rPr lang="es-CL" sz="2000" b="1" dirty="0">
                <a:solidFill>
                  <a:srgbClr val="C00000"/>
                </a:solidFill>
                <a:latin typeface="Calibri" pitchFamily="34" charset="0"/>
              </a:rPr>
              <a:t>CAR</a:t>
            </a:r>
            <a:r>
              <a:rPr lang="es-CL" sz="2000" b="1" dirty="0">
                <a:latin typeface="Calibri" pitchFamily="34" charset="0"/>
              </a:rPr>
              <a:t>.</a:t>
            </a:r>
          </a:p>
          <a:p>
            <a:pPr marL="342900" indent="-342900" algn="just">
              <a:buFont typeface="Arial" pitchFamily="34" charset="0"/>
              <a:buChar char="•"/>
            </a:pPr>
            <a:endParaRPr lang="es-CL" sz="2000" b="1" dirty="0">
              <a:latin typeface="Calibri" pitchFamily="34" charset="0"/>
            </a:endParaRPr>
          </a:p>
          <a:p>
            <a:pPr marL="342900" indent="-342900" algn="just">
              <a:buFont typeface="Arial" pitchFamily="34" charset="0"/>
              <a:buChar char="•"/>
            </a:pPr>
            <a:r>
              <a:rPr lang="es-CL" sz="2000" b="1" dirty="0">
                <a:solidFill>
                  <a:srgbClr val="0067B2"/>
                </a:solidFill>
                <a:latin typeface="Calibri" pitchFamily="34" charset="0"/>
              </a:rPr>
              <a:t>Carga no Manifestada: </a:t>
            </a:r>
            <a:r>
              <a:rPr lang="es-CL" sz="2000" b="1" dirty="0">
                <a:latin typeface="Calibri" pitchFamily="34" charset="0"/>
              </a:rPr>
              <a:t>Las Guías Madres y directas asociadas a carga no manifestada, deberán ser enviadas por la compañía transportista a más tardar durante las 6 horas siguientes al arribo del vuelo. Estas Guía Aérea deben contener una observación con el código </a:t>
            </a:r>
            <a:r>
              <a:rPr lang="es-CL" sz="2000" b="1" dirty="0">
                <a:solidFill>
                  <a:srgbClr val="C00000"/>
                </a:solidFill>
                <a:latin typeface="Calibri" pitchFamily="34" charset="0"/>
              </a:rPr>
              <a:t>CNM</a:t>
            </a:r>
            <a:r>
              <a:rPr lang="es-CL" sz="2000" b="1" dirty="0">
                <a:latin typeface="Calibri" pitchFamily="34" charset="0"/>
              </a:rPr>
              <a:t>.</a:t>
            </a:r>
          </a:p>
          <a:p>
            <a:pPr marL="342900" indent="-342900" algn="just">
              <a:buFont typeface="Arial" pitchFamily="34" charset="0"/>
              <a:buChar char="•"/>
            </a:pPr>
            <a:endParaRPr lang="es-CL" sz="2000" b="1" dirty="0">
              <a:latin typeface="Calibri" pitchFamily="34" charset="0"/>
            </a:endParaRPr>
          </a:p>
          <a:p>
            <a:pPr marL="342900" indent="-342900" algn="just">
              <a:buFont typeface="Arial" pitchFamily="34" charset="0"/>
              <a:buChar char="•"/>
            </a:pPr>
            <a:r>
              <a:rPr lang="es-CL" sz="2000" b="1" dirty="0">
                <a:solidFill>
                  <a:srgbClr val="0067B2"/>
                </a:solidFill>
                <a:latin typeface="Calibri" pitchFamily="34" charset="0"/>
              </a:rPr>
              <a:t>Contingencia: </a:t>
            </a:r>
            <a:r>
              <a:rPr lang="es-CL" sz="2000" b="1" dirty="0">
                <a:latin typeface="Calibri" pitchFamily="34" charset="0"/>
              </a:rPr>
              <a:t>En caso de caída del servicio, la Aduana respectiva puede autorizar la tramitación manual de la Guía Aérea. La compañía transportista al momento de transmitir en forma electrónica la Guía Aérea deberá consignar el código </a:t>
            </a:r>
            <a:r>
              <a:rPr lang="es-CL" sz="2000" b="1" dirty="0">
                <a:solidFill>
                  <a:srgbClr val="C00000"/>
                </a:solidFill>
                <a:latin typeface="Calibri" pitchFamily="34" charset="0"/>
              </a:rPr>
              <a:t>CONT</a:t>
            </a:r>
            <a:r>
              <a:rPr lang="es-CL" sz="2000" b="1" dirty="0">
                <a:latin typeface="Calibri" pitchFamily="34" charset="0"/>
              </a:rPr>
              <a:t>. </a:t>
            </a:r>
          </a:p>
        </p:txBody>
      </p:sp>
    </p:spTree>
    <p:extLst>
      <p:ext uri="{BB962C8B-B14F-4D97-AF65-F5344CB8AC3E}">
        <p14:creationId xmlns:p14="http://schemas.microsoft.com/office/powerpoint/2010/main" val="1847278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Plazos de Tramitación Electrónica</a:t>
            </a:r>
          </a:p>
        </p:txBody>
      </p:sp>
      <p:sp>
        <p:nvSpPr>
          <p:cNvPr id="4" name="3 Rectángulo"/>
          <p:cNvSpPr/>
          <p:nvPr/>
        </p:nvSpPr>
        <p:spPr>
          <a:xfrm>
            <a:off x="561976" y="1496110"/>
            <a:ext cx="8248650" cy="2200602"/>
          </a:xfrm>
          <a:prstGeom prst="rect">
            <a:avLst/>
          </a:prstGeom>
        </p:spPr>
        <p:txBody>
          <a:bodyPr wrap="square">
            <a:spAutoFit/>
          </a:bodyPr>
          <a:lstStyle/>
          <a:p>
            <a:pPr algn="just" eaLnBrk="1" hangingPunct="1">
              <a:defRPr/>
            </a:pPr>
            <a:r>
              <a:rPr lang="es-ES" sz="2000" b="1" i="1" dirty="0" smtClean="0">
                <a:solidFill>
                  <a:srgbClr val="000099"/>
                </a:solidFill>
                <a:latin typeface="Calibri" pitchFamily="34" charset="0"/>
              </a:rPr>
              <a:t>Guías Hijas o Nietas</a:t>
            </a:r>
          </a:p>
          <a:p>
            <a:pPr algn="just" eaLnBrk="1" hangingPunct="1">
              <a:defRPr/>
            </a:pPr>
            <a:endParaRPr lang="es-ES" sz="1900" b="1" i="1" dirty="0" smtClean="0">
              <a:solidFill>
                <a:srgbClr val="000099"/>
              </a:solidFill>
              <a:latin typeface="Calibri" pitchFamily="34" charset="0"/>
            </a:endParaRPr>
          </a:p>
          <a:p>
            <a:pPr algn="just">
              <a:defRPr/>
            </a:pPr>
            <a:r>
              <a:rPr lang="es-CL" sz="2000" b="1" dirty="0">
                <a:latin typeface="Calibri" pitchFamily="34" charset="0"/>
              </a:rPr>
              <a:t>La transmisión electrónica de las GA por parte de las empresas </a:t>
            </a:r>
            <a:r>
              <a:rPr lang="es-CL" sz="2000" b="1" dirty="0" err="1">
                <a:latin typeface="Calibri" pitchFamily="34" charset="0"/>
              </a:rPr>
              <a:t>Freight</a:t>
            </a:r>
            <a:r>
              <a:rPr lang="es-CL" sz="2000" b="1" dirty="0">
                <a:latin typeface="Calibri" pitchFamily="34" charset="0"/>
              </a:rPr>
              <a:t> </a:t>
            </a:r>
            <a:r>
              <a:rPr lang="es-CL" sz="2000" b="1" dirty="0" err="1">
                <a:latin typeface="Calibri" pitchFamily="34" charset="0"/>
              </a:rPr>
              <a:t>Forwarders</a:t>
            </a:r>
            <a:r>
              <a:rPr lang="es-CL" sz="2000" b="1" dirty="0">
                <a:latin typeface="Calibri" pitchFamily="34" charset="0"/>
              </a:rPr>
              <a:t> se deberá efectuar a más tardar a las 48 </a:t>
            </a:r>
            <a:r>
              <a:rPr lang="es-CL" sz="2000" b="1" dirty="0" err="1">
                <a:latin typeface="Calibri" pitchFamily="34" charset="0"/>
              </a:rPr>
              <a:t>hrs</a:t>
            </a:r>
            <a:r>
              <a:rPr lang="es-CL" sz="2000" b="1" dirty="0">
                <a:latin typeface="Calibri" pitchFamily="34" charset="0"/>
              </a:rPr>
              <a:t> siguientes al arribo efectivo del vuelo, o dentro de las 48 </a:t>
            </a:r>
            <a:r>
              <a:rPr lang="es-CL" sz="2000" b="1" dirty="0" err="1">
                <a:latin typeface="Calibri" pitchFamily="34" charset="0"/>
              </a:rPr>
              <a:t>hrs</a:t>
            </a:r>
            <a:r>
              <a:rPr lang="es-CL" sz="2000" b="1" dirty="0">
                <a:latin typeface="Calibri" pitchFamily="34" charset="0"/>
              </a:rPr>
              <a:t> siguientes al envío de la guía aérea de la cual deriva, cuando esta ha sido transmitida fuera de plazo.</a:t>
            </a:r>
          </a:p>
          <a:p>
            <a:pPr algn="just" eaLnBrk="1" hangingPunct="1">
              <a:defRPr/>
            </a:pPr>
            <a:endParaRPr lang="es-ES" sz="1900" b="1" i="1" dirty="0" smtClean="0">
              <a:solidFill>
                <a:srgbClr val="000099"/>
              </a:solidFill>
              <a:latin typeface="Calibri" pitchFamily="34" charset="0"/>
            </a:endParaRPr>
          </a:p>
        </p:txBody>
      </p:sp>
    </p:spTree>
    <p:extLst>
      <p:ext uri="{BB962C8B-B14F-4D97-AF65-F5344CB8AC3E}">
        <p14:creationId xmlns:p14="http://schemas.microsoft.com/office/powerpoint/2010/main" val="3264851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Manifiesto </a:t>
            </a:r>
            <a:r>
              <a:rPr lang="es-MX" dirty="0" smtClean="0"/>
              <a:t>Electrónico Aéreo </a:t>
            </a:r>
            <a:endParaRPr lang="es-CL" dirty="0"/>
          </a:p>
        </p:txBody>
      </p:sp>
      <p:sp>
        <p:nvSpPr>
          <p:cNvPr id="3" name="2 Marcador de texto"/>
          <p:cNvSpPr>
            <a:spLocks noGrp="1"/>
          </p:cNvSpPr>
          <p:nvPr>
            <p:ph type="body" idx="1"/>
          </p:nvPr>
        </p:nvSpPr>
        <p:spPr/>
        <p:txBody>
          <a:bodyPr>
            <a:normAutofit/>
          </a:bodyPr>
          <a:lstStyle/>
          <a:p>
            <a:pPr algn="just">
              <a:defRPr/>
            </a:pPr>
            <a:r>
              <a:rPr lang="es-CL" dirty="0" smtClean="0">
                <a:solidFill>
                  <a:srgbClr val="C00000"/>
                </a:solidFill>
              </a:rPr>
              <a:t>MANIFIESTO ELECTRÓNICO</a:t>
            </a:r>
            <a:endParaRPr lang="es-CL" dirty="0">
              <a:solidFill>
                <a:srgbClr val="C00000"/>
              </a:solidFill>
            </a:endParaRPr>
          </a:p>
          <a:p>
            <a:pPr algn="just"/>
            <a:r>
              <a:rPr lang="es-CL" dirty="0" smtClean="0"/>
              <a:t>El Servicio Nacional de Aduanas dictó la Resolución N° 428 de 2004 la que imparte </a:t>
            </a:r>
            <a:r>
              <a:rPr lang="es-CL" dirty="0"/>
              <a:t>las instrucciones para la transmisión electrónica de los </a:t>
            </a:r>
            <a:r>
              <a:rPr lang="es-CL" dirty="0" smtClean="0"/>
              <a:t>Encabezados </a:t>
            </a:r>
            <a:r>
              <a:rPr lang="es-CL" dirty="0"/>
              <a:t>de </a:t>
            </a:r>
            <a:r>
              <a:rPr lang="es-CL" dirty="0" smtClean="0"/>
              <a:t>Manifiestos </a:t>
            </a:r>
            <a:r>
              <a:rPr lang="es-CL" dirty="0"/>
              <a:t>de </a:t>
            </a:r>
            <a:r>
              <a:rPr lang="es-CL" dirty="0" smtClean="0"/>
              <a:t>Salida </a:t>
            </a:r>
            <a:r>
              <a:rPr lang="es-CL" dirty="0"/>
              <a:t>e </a:t>
            </a:r>
            <a:r>
              <a:rPr lang="es-CL" dirty="0" smtClean="0"/>
              <a:t>Ingreso </a:t>
            </a:r>
            <a:r>
              <a:rPr lang="es-CL" dirty="0"/>
              <a:t>y para la transmisión de </a:t>
            </a:r>
            <a:r>
              <a:rPr lang="es-CL" dirty="0" smtClean="0"/>
              <a:t>las Guías aéreas emitidas </a:t>
            </a:r>
            <a:r>
              <a:rPr lang="es-CL" dirty="0"/>
              <a:t>directamente por el transportador efectivo de la </a:t>
            </a:r>
            <a:r>
              <a:rPr lang="es-CL" dirty="0" smtClean="0"/>
              <a:t>carga. </a:t>
            </a:r>
          </a:p>
          <a:p>
            <a:pPr algn="just"/>
            <a:endParaRPr lang="es-CL" dirty="0"/>
          </a:p>
          <a:p>
            <a:pPr algn="just"/>
            <a:r>
              <a:rPr lang="es-CL" dirty="0" smtClean="0"/>
              <a:t>En el año 2006 con la publicación de la Resolución N° 4881 se establecen los plazos para el ingreso efectivo de las fechas efectivas de arribo/zarpe de los vuelos.</a:t>
            </a:r>
          </a:p>
          <a:p>
            <a:pPr algn="just"/>
            <a:endParaRPr lang="es-CL" dirty="0"/>
          </a:p>
          <a:p>
            <a:pPr algn="just"/>
            <a:r>
              <a:rPr lang="es-CL" dirty="0" smtClean="0"/>
              <a:t>Finalmente se publica la Resolución N° 5660 de 2008 que modifica los plazos de transmisión de las Guías Aéreas </a:t>
            </a:r>
          </a:p>
        </p:txBody>
      </p:sp>
    </p:spTree>
    <p:extLst>
      <p:ext uri="{BB962C8B-B14F-4D97-AF65-F5344CB8AC3E}">
        <p14:creationId xmlns:p14="http://schemas.microsoft.com/office/powerpoint/2010/main" val="3548180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Plazos de Tramitación Electrónica</a:t>
            </a:r>
            <a:endParaRPr lang="es-CL" dirty="0"/>
          </a:p>
        </p:txBody>
      </p:sp>
      <p:sp>
        <p:nvSpPr>
          <p:cNvPr id="4" name="3 Rectángulo"/>
          <p:cNvSpPr/>
          <p:nvPr/>
        </p:nvSpPr>
        <p:spPr>
          <a:xfrm>
            <a:off x="561976" y="1496110"/>
            <a:ext cx="8248650" cy="5293757"/>
          </a:xfrm>
          <a:prstGeom prst="rect">
            <a:avLst/>
          </a:prstGeom>
        </p:spPr>
        <p:txBody>
          <a:bodyPr wrap="square">
            <a:spAutoFit/>
          </a:bodyPr>
          <a:lstStyle/>
          <a:p>
            <a:pPr algn="just">
              <a:defRPr/>
            </a:pPr>
            <a:r>
              <a:rPr lang="es-ES" sz="2000" b="1" dirty="0" smtClean="0">
                <a:solidFill>
                  <a:srgbClr val="C00000"/>
                </a:solidFill>
                <a:latin typeface="Calibri" pitchFamily="34" charset="0"/>
              </a:rPr>
              <a:t>MANIFIESTO DE SALIDA</a:t>
            </a:r>
          </a:p>
          <a:p>
            <a:pPr algn="just" eaLnBrk="1" hangingPunct="1">
              <a:defRPr/>
            </a:pPr>
            <a:r>
              <a:rPr lang="es-ES" sz="2000" b="1" dirty="0" smtClean="0">
                <a:solidFill>
                  <a:srgbClr val="000099"/>
                </a:solidFill>
                <a:latin typeface="Calibri" pitchFamily="34" charset="0"/>
              </a:rPr>
              <a:t>Encabezado de Manifiesto</a:t>
            </a:r>
          </a:p>
          <a:p>
            <a:pPr algn="just" eaLnBrk="1" hangingPunct="1">
              <a:defRPr/>
            </a:pPr>
            <a:endParaRPr lang="es-ES" sz="1900" b="1" dirty="0" smtClean="0">
              <a:solidFill>
                <a:srgbClr val="000099"/>
              </a:solidFill>
              <a:latin typeface="Calibri" pitchFamily="34" charset="0"/>
            </a:endParaRPr>
          </a:p>
          <a:p>
            <a:pPr marL="342900" indent="-342900" algn="just">
              <a:buFont typeface="Arial" pitchFamily="34" charset="0"/>
              <a:buChar char="•"/>
              <a:defRPr/>
            </a:pPr>
            <a:r>
              <a:rPr lang="es-CL" sz="2000" b="1" dirty="0">
                <a:solidFill>
                  <a:srgbClr val="0067B2"/>
                </a:solidFill>
                <a:latin typeface="Calibri" pitchFamily="34" charset="0"/>
              </a:rPr>
              <a:t>Vuelos regulares: </a:t>
            </a:r>
            <a:r>
              <a:rPr lang="es-CL" sz="2000" b="1" dirty="0">
                <a:latin typeface="Calibri" pitchFamily="34" charset="0"/>
              </a:rPr>
              <a:t>El encabezado del manifiesto será transmitido por la compañía transportista, a lo menos, con 24 horas de antelación a la salida estimada del vuelo. </a:t>
            </a:r>
            <a:r>
              <a:rPr lang="es-CL" sz="2000" b="1" dirty="0" smtClean="0">
                <a:latin typeface="Calibri" pitchFamily="34" charset="0"/>
              </a:rPr>
              <a:t> </a:t>
            </a:r>
          </a:p>
          <a:p>
            <a:pPr marL="342900" lvl="0" indent="-342900" algn="just">
              <a:buFont typeface="Arial" pitchFamily="34" charset="0"/>
              <a:buChar char="•"/>
              <a:defRPr/>
            </a:pPr>
            <a:endParaRPr lang="es-CL" sz="2000" b="1" dirty="0" smtClean="0">
              <a:latin typeface="Calibri" pitchFamily="34" charset="0"/>
            </a:endParaRPr>
          </a:p>
          <a:p>
            <a:pPr marL="342900" lvl="0" indent="-342900" algn="just">
              <a:buFont typeface="Arial" pitchFamily="34" charset="0"/>
              <a:buChar char="•"/>
            </a:pPr>
            <a:r>
              <a:rPr lang="es-CL" sz="2000" b="1" dirty="0">
                <a:solidFill>
                  <a:srgbClr val="0067B2"/>
                </a:solidFill>
                <a:latin typeface="Calibri" pitchFamily="34" charset="0"/>
              </a:rPr>
              <a:t>Vuelos Limítrofes: </a:t>
            </a:r>
            <a:r>
              <a:rPr lang="es-CL" sz="2000" b="1" dirty="0">
                <a:latin typeface="Calibri" pitchFamily="34" charset="0"/>
              </a:rPr>
              <a:t>Para efectos de salida se consideran como vuelos regulares ya que se conoce su hora de salida con la suficiente antelación. El encabezado del manifiesto será transmitido por la compañía transportista, a lo menos, con 24 horas de antelación a la salida estimada del vuelo. </a:t>
            </a:r>
          </a:p>
          <a:p>
            <a:pPr marL="342900" indent="-342900" algn="just">
              <a:buFont typeface="Arial" pitchFamily="34" charset="0"/>
              <a:buChar char="•"/>
              <a:defRPr/>
            </a:pPr>
            <a:endParaRPr lang="es-CL" sz="2000" b="1" dirty="0">
              <a:latin typeface="Calibri" pitchFamily="34" charset="0"/>
            </a:endParaRPr>
          </a:p>
          <a:p>
            <a:pPr marL="342900" indent="-342900" algn="just">
              <a:buFont typeface="Arial" pitchFamily="34" charset="0"/>
              <a:buChar char="•"/>
              <a:defRPr/>
            </a:pPr>
            <a:r>
              <a:rPr lang="es-CL" sz="2000" b="1" dirty="0">
                <a:solidFill>
                  <a:srgbClr val="0067B2"/>
                </a:solidFill>
                <a:latin typeface="Calibri" pitchFamily="34" charset="0"/>
              </a:rPr>
              <a:t>Vuelos No Regulares: </a:t>
            </a:r>
            <a:r>
              <a:rPr lang="es-CL" sz="2000" b="1" dirty="0">
                <a:latin typeface="Calibri" pitchFamily="34" charset="0"/>
              </a:rPr>
              <a:t>Para vuelos informados a última hora la transmisión del encabezado de manifiesto por la compañía transportista se hará a más tardar al momento del zarpe efectivo del vuelo. Se debe informar una observación con el código </a:t>
            </a:r>
            <a:r>
              <a:rPr lang="es-CL" sz="2000" b="1" dirty="0">
                <a:solidFill>
                  <a:srgbClr val="C00000"/>
                </a:solidFill>
                <a:latin typeface="Calibri" pitchFamily="34" charset="0"/>
              </a:rPr>
              <a:t>VNR</a:t>
            </a:r>
            <a:r>
              <a:rPr lang="es-CL" sz="2000" b="1" dirty="0" smtClean="0">
                <a:latin typeface="Calibri" pitchFamily="34" charset="0"/>
              </a:rPr>
              <a:t>.</a:t>
            </a:r>
            <a:endParaRPr lang="es-CL" sz="2000" b="1" dirty="0">
              <a:solidFill>
                <a:srgbClr val="C00000"/>
              </a:solidFill>
              <a:latin typeface="Calibri" pitchFamily="34" charset="0"/>
            </a:endParaRPr>
          </a:p>
        </p:txBody>
      </p:sp>
    </p:spTree>
    <p:extLst>
      <p:ext uri="{BB962C8B-B14F-4D97-AF65-F5344CB8AC3E}">
        <p14:creationId xmlns:p14="http://schemas.microsoft.com/office/powerpoint/2010/main" val="813669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Plazos de Tramitación Electrónica</a:t>
            </a:r>
          </a:p>
        </p:txBody>
      </p:sp>
      <p:sp>
        <p:nvSpPr>
          <p:cNvPr id="4" name="3 Rectángulo"/>
          <p:cNvSpPr/>
          <p:nvPr/>
        </p:nvSpPr>
        <p:spPr>
          <a:xfrm>
            <a:off x="561976" y="1496110"/>
            <a:ext cx="8248650" cy="4093428"/>
          </a:xfrm>
          <a:prstGeom prst="rect">
            <a:avLst/>
          </a:prstGeom>
        </p:spPr>
        <p:txBody>
          <a:bodyPr wrap="square">
            <a:spAutoFit/>
          </a:bodyPr>
          <a:lstStyle/>
          <a:p>
            <a:pPr algn="just">
              <a:defRPr/>
            </a:pPr>
            <a:endParaRPr lang="es-CL" sz="2000" b="1" dirty="0" smtClean="0">
              <a:solidFill>
                <a:srgbClr val="0067B2"/>
              </a:solidFill>
              <a:latin typeface="Calibri" pitchFamily="34" charset="0"/>
            </a:endParaRPr>
          </a:p>
          <a:p>
            <a:pPr marL="342900" lvl="0" indent="-342900" algn="just">
              <a:buFont typeface="Arial" pitchFamily="34" charset="0"/>
              <a:buChar char="•"/>
            </a:pPr>
            <a:r>
              <a:rPr lang="es-CL" sz="2000" b="1" dirty="0" smtClean="0">
                <a:solidFill>
                  <a:srgbClr val="0067B2"/>
                </a:solidFill>
                <a:latin typeface="Calibri" pitchFamily="34" charset="0"/>
              </a:rPr>
              <a:t>Vuelos </a:t>
            </a:r>
            <a:r>
              <a:rPr lang="es-CL" sz="2000" b="1" dirty="0">
                <a:solidFill>
                  <a:srgbClr val="0067B2"/>
                </a:solidFill>
                <a:latin typeface="Calibri" pitchFamily="34" charset="0"/>
              </a:rPr>
              <a:t>Cargueros: </a:t>
            </a:r>
            <a:r>
              <a:rPr lang="es-CL" sz="2000" b="1" dirty="0">
                <a:latin typeface="Calibri" pitchFamily="34" charset="0"/>
              </a:rPr>
              <a:t>Para efectos de salida se consideran como vuelos regulares ya que se conoce su hora de salida con la suficiente antelación. El encabezado del manifiesto será transmitido por la compañía transportista, a lo menos, con 24 horas de antelación a la salida estimada del vuelo. </a:t>
            </a:r>
          </a:p>
          <a:p>
            <a:pPr marL="342900" indent="-342900" algn="just">
              <a:buFont typeface="Arial" pitchFamily="34" charset="0"/>
              <a:buChar char="•"/>
              <a:defRPr/>
            </a:pPr>
            <a:endParaRPr lang="es-CL" sz="2000" b="1" dirty="0">
              <a:solidFill>
                <a:srgbClr val="C00000"/>
              </a:solidFill>
              <a:latin typeface="Calibri" pitchFamily="34" charset="0"/>
            </a:endParaRPr>
          </a:p>
          <a:p>
            <a:pPr marL="342900" lvl="0" indent="-342900" algn="just">
              <a:buFont typeface="Arial" pitchFamily="34" charset="0"/>
              <a:buChar char="•"/>
            </a:pPr>
            <a:r>
              <a:rPr lang="es-CL" sz="2000" b="1" dirty="0">
                <a:solidFill>
                  <a:srgbClr val="0067B2"/>
                </a:solidFill>
                <a:latin typeface="Calibri" pitchFamily="34" charset="0"/>
              </a:rPr>
              <a:t>Contingencia: </a:t>
            </a:r>
            <a:r>
              <a:rPr lang="es-CL" sz="2000" b="1" dirty="0">
                <a:latin typeface="Calibri" pitchFamily="34" charset="0"/>
              </a:rPr>
              <a:t>En caso de caída del servicio, la Aduana respectiva puede autorizar la tramitación manual del MFTO, para ello deberá otorgar un número de manifiesto el cual deberá ser informado al momento de transmitir en forma electrónica el manifiesto. Se debe informar una observación con el código </a:t>
            </a:r>
            <a:r>
              <a:rPr lang="es-CL" sz="2000" b="1" dirty="0" smtClean="0">
                <a:solidFill>
                  <a:srgbClr val="C00000"/>
                </a:solidFill>
                <a:latin typeface="Calibri" pitchFamily="34" charset="0"/>
              </a:rPr>
              <a:t>CONT</a:t>
            </a:r>
            <a:r>
              <a:rPr lang="es-CL" sz="2000" b="1" dirty="0" smtClean="0">
                <a:latin typeface="Calibri" pitchFamily="34" charset="0"/>
              </a:rPr>
              <a:t>.</a:t>
            </a:r>
            <a:endParaRPr lang="es-CL" sz="2000" b="1" dirty="0">
              <a:latin typeface="Calibri" pitchFamily="34" charset="0"/>
            </a:endParaRPr>
          </a:p>
          <a:p>
            <a:pPr marL="342900" indent="-342900" algn="just">
              <a:buFont typeface="Arial" pitchFamily="34" charset="0"/>
              <a:buChar char="•"/>
              <a:defRPr/>
            </a:pPr>
            <a:endParaRPr lang="es-ES" sz="2000" b="1" dirty="0">
              <a:solidFill>
                <a:srgbClr val="C00000"/>
              </a:solidFill>
              <a:latin typeface="Calibri" pitchFamily="34" charset="0"/>
            </a:endParaRPr>
          </a:p>
        </p:txBody>
      </p:sp>
    </p:spTree>
    <p:extLst>
      <p:ext uri="{BB962C8B-B14F-4D97-AF65-F5344CB8AC3E}">
        <p14:creationId xmlns:p14="http://schemas.microsoft.com/office/powerpoint/2010/main" val="2793330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Plazos de Tramitación Electrónica</a:t>
            </a:r>
          </a:p>
        </p:txBody>
      </p:sp>
      <p:sp>
        <p:nvSpPr>
          <p:cNvPr id="4" name="3 Rectángulo"/>
          <p:cNvSpPr/>
          <p:nvPr/>
        </p:nvSpPr>
        <p:spPr>
          <a:xfrm>
            <a:off x="561976" y="1496110"/>
            <a:ext cx="8248650" cy="4093428"/>
          </a:xfrm>
          <a:prstGeom prst="rect">
            <a:avLst/>
          </a:prstGeom>
        </p:spPr>
        <p:txBody>
          <a:bodyPr wrap="square">
            <a:spAutoFit/>
          </a:bodyPr>
          <a:lstStyle/>
          <a:p>
            <a:pPr algn="just" eaLnBrk="1" hangingPunct="1">
              <a:defRPr/>
            </a:pPr>
            <a:r>
              <a:rPr lang="es-ES" sz="2000" b="1" dirty="0" smtClean="0">
                <a:solidFill>
                  <a:srgbClr val="000099"/>
                </a:solidFill>
                <a:latin typeface="Calibri" pitchFamily="34" charset="0"/>
              </a:rPr>
              <a:t>Guías Aéreas</a:t>
            </a:r>
          </a:p>
          <a:p>
            <a:pPr algn="just" eaLnBrk="1" hangingPunct="1">
              <a:defRPr/>
            </a:pPr>
            <a:r>
              <a:rPr lang="es-ES" sz="2000" b="1" i="1" dirty="0" smtClean="0">
                <a:solidFill>
                  <a:srgbClr val="000099"/>
                </a:solidFill>
                <a:latin typeface="Calibri" pitchFamily="34" charset="0"/>
              </a:rPr>
              <a:t>Guías Madres y Directas</a:t>
            </a:r>
          </a:p>
          <a:p>
            <a:pPr algn="just" eaLnBrk="1" hangingPunct="1">
              <a:defRPr/>
            </a:pPr>
            <a:endParaRPr lang="es-ES" sz="2000" b="1" dirty="0">
              <a:latin typeface="Calibri" pitchFamily="34" charset="0"/>
            </a:endParaRPr>
          </a:p>
          <a:p>
            <a:pPr algn="just"/>
            <a:r>
              <a:rPr lang="es-CL" sz="2000" b="1" dirty="0">
                <a:latin typeface="Calibri" pitchFamily="34" charset="0"/>
              </a:rPr>
              <a:t>Los datos asociados a las guías aéreas serán transmitidos por la compañía transportista a más tardar a las 24 horas siguientes a la salida efectiva del vuelo.</a:t>
            </a:r>
          </a:p>
          <a:p>
            <a:pPr algn="just"/>
            <a:endParaRPr lang="es-CL" sz="2000" dirty="0"/>
          </a:p>
          <a:p>
            <a:pPr algn="just">
              <a:defRPr/>
            </a:pPr>
            <a:r>
              <a:rPr lang="es-ES" sz="2000" b="1" i="1" dirty="0">
                <a:solidFill>
                  <a:srgbClr val="000099"/>
                </a:solidFill>
                <a:latin typeface="Calibri" pitchFamily="34" charset="0"/>
              </a:rPr>
              <a:t>Guías Hijas o Nietas</a:t>
            </a:r>
          </a:p>
          <a:p>
            <a:pPr algn="just"/>
            <a:endParaRPr lang="es-CL" sz="2000" b="1" dirty="0">
              <a:latin typeface="Calibri" pitchFamily="34" charset="0"/>
            </a:endParaRPr>
          </a:p>
          <a:p>
            <a:pPr algn="just"/>
            <a:r>
              <a:rPr lang="es-CL" sz="2000" b="1" dirty="0">
                <a:latin typeface="Calibri" pitchFamily="34" charset="0"/>
              </a:rPr>
              <a:t>Los datos asociados a las guías aéreas serán transmitidos por las empresas </a:t>
            </a:r>
            <a:r>
              <a:rPr lang="es-CL" sz="2000" b="1" dirty="0" err="1">
                <a:latin typeface="Calibri" pitchFamily="34" charset="0"/>
              </a:rPr>
              <a:t>Freight</a:t>
            </a:r>
            <a:r>
              <a:rPr lang="es-CL" sz="2000" b="1" dirty="0">
                <a:latin typeface="Calibri" pitchFamily="34" charset="0"/>
              </a:rPr>
              <a:t> </a:t>
            </a:r>
            <a:r>
              <a:rPr lang="es-CL" sz="2000" b="1" dirty="0" err="1">
                <a:latin typeface="Calibri" pitchFamily="34" charset="0"/>
              </a:rPr>
              <a:t>Forwarders</a:t>
            </a:r>
            <a:r>
              <a:rPr lang="es-CL" sz="2000" b="1" dirty="0">
                <a:latin typeface="Calibri" pitchFamily="34" charset="0"/>
              </a:rPr>
              <a:t> a más tardar a las 24 horas siguientes a la salida efectiva del vuelo.</a:t>
            </a:r>
          </a:p>
          <a:p>
            <a:pPr algn="just"/>
            <a:endParaRPr lang="es-CL" sz="2000" b="1" dirty="0">
              <a:latin typeface="Calibri" pitchFamily="34" charset="0"/>
            </a:endParaRPr>
          </a:p>
        </p:txBody>
      </p:sp>
    </p:spTree>
    <p:extLst>
      <p:ext uri="{BB962C8B-B14F-4D97-AF65-F5344CB8AC3E}">
        <p14:creationId xmlns:p14="http://schemas.microsoft.com/office/powerpoint/2010/main" val="3136081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CL" sz="2000" dirty="0" smtClean="0"/>
              <a:t>mesadeayuda@aduana.cl</a:t>
            </a:r>
            <a:endParaRPr lang="es-CL" sz="2000" dirty="0"/>
          </a:p>
        </p:txBody>
      </p:sp>
      <p:sp>
        <p:nvSpPr>
          <p:cNvPr id="6" name="5 Título"/>
          <p:cNvSpPr>
            <a:spLocks noGrp="1"/>
          </p:cNvSpPr>
          <p:nvPr>
            <p:ph type="ctrTitle"/>
          </p:nvPr>
        </p:nvSpPr>
        <p:spPr>
          <a:xfrm>
            <a:off x="2352675" y="3246487"/>
            <a:ext cx="6477000" cy="1828800"/>
          </a:xfrm>
        </p:spPr>
        <p:txBody>
          <a:bodyPr/>
          <a:lstStyle/>
          <a:p>
            <a:r>
              <a:rPr lang="es-CL" dirty="0" smtClean="0"/>
              <a:t>FIN</a:t>
            </a:r>
            <a:endParaRPr lang="es-CL" dirty="0"/>
          </a:p>
        </p:txBody>
      </p:sp>
      <p:sp>
        <p:nvSpPr>
          <p:cNvPr id="4" name="2 Subtítulo"/>
          <p:cNvSpPr txBox="1">
            <a:spLocks/>
          </p:cNvSpPr>
          <p:nvPr/>
        </p:nvSpPr>
        <p:spPr>
          <a:xfrm>
            <a:off x="0" y="6069087"/>
            <a:ext cx="2238375" cy="685800"/>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lang="es-ES" sz="2400" b="0" kern="1200">
                <a:solidFill>
                  <a:srgbClr val="FFFFFF"/>
                </a:solidFill>
                <a:effectLst>
                  <a:outerShdw blurRad="38100" dist="38100" dir="2700000" algn="tl">
                    <a:srgbClr val="000000">
                      <a:alpha val="43137"/>
                    </a:srgbClr>
                  </a:outerShdw>
                </a:effectLst>
                <a:latin typeface="+mn-lt"/>
                <a:ea typeface="+mn-ea"/>
                <a:cs typeface="+mn-cs"/>
              </a:defRPr>
            </a:lvl1pPr>
            <a:lvl2pPr marL="457200" indent="0" algn="ctr" rtl="0" eaLnBrk="1" latinLnBrk="0" hangingPunct="1">
              <a:spcBef>
                <a:spcPts val="550"/>
              </a:spcBef>
              <a:buClr>
                <a:schemeClr val="accent1"/>
              </a:buClr>
              <a:buSzPct val="70000"/>
              <a:buFont typeface="Wingdings 2"/>
              <a:buNone/>
              <a:defRPr lang="es-ES"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lang="es-ES"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lang="es-ES"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lang="es-ES"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lang="es-ES"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lang="es-ES"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lang="es-ES"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lang="es-ES" sz="1800" kern="1200" baseline="0">
                <a:solidFill>
                  <a:schemeClr val="tx1"/>
                </a:solidFill>
                <a:latin typeface="+mn-lt"/>
                <a:ea typeface="+mn-ea"/>
                <a:cs typeface="+mn-cs"/>
              </a:defRPr>
            </a:lvl9pPr>
          </a:lstStyle>
          <a:p>
            <a:pPr algn="r"/>
            <a:r>
              <a:rPr lang="es-CL" sz="2000" dirty="0" smtClean="0"/>
              <a:t>Contacto: </a:t>
            </a:r>
            <a:endParaRPr lang="es-CL" sz="2000" dirty="0"/>
          </a:p>
        </p:txBody>
      </p:sp>
    </p:spTree>
    <p:extLst>
      <p:ext uri="{BB962C8B-B14F-4D97-AF65-F5344CB8AC3E}">
        <p14:creationId xmlns:p14="http://schemas.microsoft.com/office/powerpoint/2010/main" val="499581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Proceso de Transmisión Electrónica</a:t>
            </a:r>
            <a:endParaRPr lang="es-CL" dirty="0"/>
          </a:p>
        </p:txBody>
      </p:sp>
      <p:sp>
        <p:nvSpPr>
          <p:cNvPr id="3" name="2 Marcador de texto"/>
          <p:cNvSpPr>
            <a:spLocks noGrp="1"/>
          </p:cNvSpPr>
          <p:nvPr>
            <p:ph type="body" idx="1"/>
          </p:nvPr>
        </p:nvSpPr>
        <p:spPr>
          <a:xfrm>
            <a:off x="612648" y="1600200"/>
            <a:ext cx="8153400" cy="3562350"/>
          </a:xfrm>
        </p:spPr>
        <p:txBody>
          <a:bodyPr>
            <a:noAutofit/>
          </a:bodyPr>
          <a:lstStyle/>
          <a:p>
            <a:pPr algn="just">
              <a:spcBef>
                <a:spcPts val="0"/>
              </a:spcBef>
              <a:defRPr/>
            </a:pPr>
            <a:r>
              <a:rPr lang="es-CL" dirty="0" smtClean="0">
                <a:solidFill>
                  <a:srgbClr val="C00000"/>
                </a:solidFill>
              </a:rPr>
              <a:t>TRANSMISIÓN </a:t>
            </a:r>
            <a:r>
              <a:rPr lang="es-CL" dirty="0" smtClean="0">
                <a:solidFill>
                  <a:srgbClr val="C00000"/>
                </a:solidFill>
              </a:rPr>
              <a:t>ELECTRÓNICA</a:t>
            </a:r>
            <a:endParaRPr lang="es-CL" dirty="0">
              <a:solidFill>
                <a:srgbClr val="C00000"/>
              </a:solidFill>
            </a:endParaRPr>
          </a:p>
          <a:p>
            <a:pPr algn="just">
              <a:spcBef>
                <a:spcPts val="0"/>
              </a:spcBef>
            </a:pPr>
            <a:r>
              <a:rPr lang="es-ES" dirty="0" smtClean="0"/>
              <a:t>Para la transmisión electrónica del manifiesto aéreo, </a:t>
            </a:r>
            <a:r>
              <a:rPr lang="es-ES" dirty="0"/>
              <a:t>se ha determinado que los datos del manifiesto de carga </a:t>
            </a:r>
            <a:r>
              <a:rPr lang="es-ES" dirty="0" smtClean="0"/>
              <a:t>para cada aeropuerto se </a:t>
            </a:r>
            <a:r>
              <a:rPr lang="es-ES" dirty="0"/>
              <a:t>transmitan en dos etapas. </a:t>
            </a:r>
          </a:p>
          <a:p>
            <a:pPr algn="just">
              <a:spcBef>
                <a:spcPts val="0"/>
              </a:spcBef>
            </a:pPr>
            <a:endParaRPr lang="es-ES" dirty="0"/>
          </a:p>
          <a:p>
            <a:pPr algn="just">
              <a:spcBef>
                <a:spcPts val="0"/>
              </a:spcBef>
            </a:pPr>
            <a:r>
              <a:rPr lang="es-ES" dirty="0">
                <a:solidFill>
                  <a:srgbClr val="000099"/>
                </a:solidFill>
              </a:rPr>
              <a:t>Etapa 1: </a:t>
            </a:r>
            <a:r>
              <a:rPr lang="es-ES" dirty="0" smtClean="0"/>
              <a:t>Se enviará </a:t>
            </a:r>
            <a:r>
              <a:rPr lang="es-ES" dirty="0"/>
              <a:t>el encabezado del manifiesto, conteniendo los datos generales </a:t>
            </a:r>
            <a:r>
              <a:rPr lang="es-ES" dirty="0" smtClean="0"/>
              <a:t>del vuelo.  (Compañía Aérea)</a:t>
            </a:r>
            <a:endParaRPr lang="es-ES" dirty="0"/>
          </a:p>
          <a:p>
            <a:pPr algn="just">
              <a:spcBef>
                <a:spcPts val="0"/>
              </a:spcBef>
            </a:pPr>
            <a:endParaRPr lang="es-ES" dirty="0"/>
          </a:p>
          <a:p>
            <a:pPr algn="just">
              <a:spcBef>
                <a:spcPts val="0"/>
              </a:spcBef>
            </a:pPr>
            <a:r>
              <a:rPr lang="es-ES" dirty="0">
                <a:solidFill>
                  <a:srgbClr val="000099"/>
                </a:solidFill>
              </a:rPr>
              <a:t>Etapa 2: </a:t>
            </a:r>
            <a:r>
              <a:rPr lang="es-ES" dirty="0"/>
              <a:t>Se enviarán los datos asociados </a:t>
            </a:r>
            <a:r>
              <a:rPr lang="es-ES" dirty="0" smtClean="0"/>
              <a:t>de </a:t>
            </a:r>
            <a:r>
              <a:rPr lang="es-ES" dirty="0"/>
              <a:t>cada </a:t>
            </a:r>
            <a:r>
              <a:rPr lang="es-ES" dirty="0" smtClean="0"/>
              <a:t>Guía Aérea </a:t>
            </a:r>
            <a:r>
              <a:rPr lang="es-ES" dirty="0"/>
              <a:t>que conforman el manifiesto.  </a:t>
            </a:r>
            <a:r>
              <a:rPr lang="es-ES" dirty="0" smtClean="0"/>
              <a:t>(Compañía Aérea y </a:t>
            </a:r>
            <a:r>
              <a:rPr lang="es-ES" dirty="0" err="1" smtClean="0"/>
              <a:t>Freight</a:t>
            </a:r>
            <a:r>
              <a:rPr lang="es-ES" dirty="0" smtClean="0"/>
              <a:t> </a:t>
            </a:r>
            <a:r>
              <a:rPr lang="es-ES" dirty="0" err="1" smtClean="0"/>
              <a:t>Forwarders</a:t>
            </a:r>
            <a:r>
              <a:rPr lang="es-ES" dirty="0" smtClean="0"/>
              <a:t>)</a:t>
            </a:r>
            <a:endParaRPr lang="es-CL" dirty="0"/>
          </a:p>
        </p:txBody>
      </p:sp>
      <p:sp>
        <p:nvSpPr>
          <p:cNvPr id="4" name="3 Rectángulo"/>
          <p:cNvSpPr/>
          <p:nvPr/>
        </p:nvSpPr>
        <p:spPr>
          <a:xfrm>
            <a:off x="1385888" y="5333911"/>
            <a:ext cx="6372225" cy="1015663"/>
          </a:xfrm>
          <a:prstGeom prst="rect">
            <a:avLst/>
          </a:prstGeom>
          <a:solidFill>
            <a:srgbClr val="EE3A4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spcBef>
                <a:spcPts val="0"/>
              </a:spcBef>
            </a:pPr>
            <a:r>
              <a:rPr lang="es-CL" sz="2000" b="1" dirty="0">
                <a:latin typeface="Calibri" pitchFamily="34" charset="0"/>
              </a:rPr>
              <a:t>Para los Manifiestos de Ingreso el Almacenista corroborará que </a:t>
            </a:r>
            <a:r>
              <a:rPr lang="es-CL" sz="2000" b="1" dirty="0" smtClean="0">
                <a:latin typeface="Calibri" pitchFamily="34" charset="0"/>
              </a:rPr>
              <a:t>las Guías Aéreas estén </a:t>
            </a:r>
            <a:r>
              <a:rPr lang="es-CL" sz="2000" b="1" dirty="0">
                <a:latin typeface="Calibri" pitchFamily="34" charset="0"/>
              </a:rPr>
              <a:t>correctamente </a:t>
            </a:r>
            <a:r>
              <a:rPr lang="es-CL" sz="2000" b="1" dirty="0" smtClean="0">
                <a:latin typeface="Calibri" pitchFamily="34" charset="0"/>
              </a:rPr>
              <a:t>transmitidas </a:t>
            </a:r>
            <a:r>
              <a:rPr lang="es-CL" sz="2000" b="1" dirty="0">
                <a:latin typeface="Calibri" pitchFamily="34" charset="0"/>
              </a:rPr>
              <a:t>antes de la entrega de mercancía</a:t>
            </a:r>
            <a:endParaRPr lang="es-ES" sz="2000" b="1" dirty="0">
              <a:latin typeface="Calibri" pitchFamily="34" charset="0"/>
            </a:endParaRPr>
          </a:p>
        </p:txBody>
      </p:sp>
    </p:spTree>
    <p:extLst>
      <p:ext uri="{BB962C8B-B14F-4D97-AF65-F5344CB8AC3E}">
        <p14:creationId xmlns:p14="http://schemas.microsoft.com/office/powerpoint/2010/main" val="3591462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Proceso de Transmisión Electrónica</a:t>
            </a:r>
          </a:p>
        </p:txBody>
      </p:sp>
      <p:sp>
        <p:nvSpPr>
          <p:cNvPr id="3" name="AutoShape 56"/>
          <p:cNvSpPr>
            <a:spLocks noChangeArrowheads="1"/>
          </p:cNvSpPr>
          <p:nvPr/>
        </p:nvSpPr>
        <p:spPr bwMode="auto">
          <a:xfrm>
            <a:off x="122270" y="1685925"/>
            <a:ext cx="6657975" cy="1476375"/>
          </a:xfrm>
          <a:prstGeom prst="roundRect">
            <a:avLst>
              <a:gd name="adj" fmla="val 16667"/>
            </a:avLst>
          </a:prstGeom>
          <a:solidFill>
            <a:srgbClr val="314E9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200" b="0"/>
          </a:p>
        </p:txBody>
      </p:sp>
      <p:sp>
        <p:nvSpPr>
          <p:cNvPr id="7" name="AutoShape 17"/>
          <p:cNvSpPr>
            <a:spLocks noChangeArrowheads="1"/>
          </p:cNvSpPr>
          <p:nvPr/>
        </p:nvSpPr>
        <p:spPr bwMode="auto">
          <a:xfrm flipH="1">
            <a:off x="1627220" y="2293938"/>
            <a:ext cx="3680932" cy="806450"/>
          </a:xfrm>
          <a:prstGeom prst="rightArrow">
            <a:avLst>
              <a:gd name="adj1" fmla="val 50000"/>
              <a:gd name="adj2" fmla="val 79582"/>
            </a:avLst>
          </a:prstGeom>
          <a:solidFill>
            <a:schemeClr val="bg1">
              <a:alpha val="90000"/>
            </a:schemeClr>
          </a:solidFill>
          <a:ln w="9525" algn="ctr">
            <a:solidFill>
              <a:schemeClr val="tx1"/>
            </a:solidFill>
            <a:miter lim="800000"/>
            <a:headEnd/>
            <a:tailEnd/>
          </a:ln>
          <a:effectLst/>
        </p:spPr>
        <p:txBody>
          <a:bodyPr wrap="none" anchor="ctr"/>
          <a:lstStyle/>
          <a:p>
            <a:pPr algn="ctr"/>
            <a:r>
              <a:rPr lang="es-CL" sz="1600" b="1" dirty="0"/>
              <a:t>Respuesta: N° de </a:t>
            </a:r>
            <a:r>
              <a:rPr lang="es-CL" sz="1600" b="1" dirty="0" smtClean="0"/>
              <a:t>MFTOA </a:t>
            </a:r>
            <a:r>
              <a:rPr lang="es-CL" sz="1600" b="1" dirty="0"/>
              <a:t>o rechazo</a:t>
            </a:r>
            <a:endParaRPr lang="es-ES" sz="1600" b="1" dirty="0"/>
          </a:p>
        </p:txBody>
      </p:sp>
      <p:sp>
        <p:nvSpPr>
          <p:cNvPr id="8" name="AutoShape 16"/>
          <p:cNvSpPr>
            <a:spLocks noChangeArrowheads="1"/>
          </p:cNvSpPr>
          <p:nvPr/>
        </p:nvSpPr>
        <p:spPr bwMode="auto">
          <a:xfrm>
            <a:off x="1627221" y="1701800"/>
            <a:ext cx="3676650" cy="806450"/>
          </a:xfrm>
          <a:prstGeom prst="rightArrow">
            <a:avLst>
              <a:gd name="adj1" fmla="val 50000"/>
              <a:gd name="adj2" fmla="val 65224"/>
            </a:avLst>
          </a:prstGeom>
          <a:solidFill>
            <a:schemeClr val="bg1">
              <a:alpha val="90000"/>
            </a:schemeClr>
          </a:solidFill>
          <a:ln w="9525" algn="ctr">
            <a:solidFill>
              <a:schemeClr val="tx1"/>
            </a:solidFill>
            <a:miter lim="800000"/>
            <a:headEnd/>
            <a:tailEnd/>
          </a:ln>
          <a:effectLst/>
        </p:spPr>
        <p:txBody>
          <a:bodyPr wrap="none" anchor="ctr"/>
          <a:lstStyle/>
          <a:p>
            <a:pPr algn="ctr"/>
            <a:r>
              <a:rPr lang="es-CL" sz="1600" b="1" dirty="0"/>
              <a:t>Transmisión Electrónica </a:t>
            </a:r>
            <a:r>
              <a:rPr lang="es-CL" sz="1600" b="1" dirty="0" err="1" smtClean="0"/>
              <a:t>Enc</a:t>
            </a:r>
            <a:r>
              <a:rPr lang="es-CL" sz="1600" b="1" dirty="0" smtClean="0"/>
              <a:t>. MFTOA</a:t>
            </a:r>
            <a:endParaRPr lang="es-ES" sz="1600" b="1" dirty="0"/>
          </a:p>
        </p:txBody>
      </p:sp>
      <p:sp>
        <p:nvSpPr>
          <p:cNvPr id="9" name="Text Box 60"/>
          <p:cNvSpPr txBox="1">
            <a:spLocks noChangeArrowheads="1"/>
          </p:cNvSpPr>
          <p:nvPr/>
        </p:nvSpPr>
        <p:spPr bwMode="auto">
          <a:xfrm>
            <a:off x="225458" y="1690688"/>
            <a:ext cx="591700" cy="276999"/>
          </a:xfrm>
          <a:prstGeom prst="rect">
            <a:avLst/>
          </a:prstGeom>
          <a:noFill/>
          <a:ln w="9525" algn="ctr">
            <a:noFill/>
            <a:miter lim="800000"/>
            <a:headEnd/>
            <a:tailEnd/>
          </a:ln>
          <a:effectLst/>
        </p:spPr>
        <p:txBody>
          <a:bodyPr wrap="none">
            <a:spAutoFit/>
          </a:bodyPr>
          <a:lstStyle/>
          <a:p>
            <a:pPr algn="ctr"/>
            <a:r>
              <a:rPr lang="es-CL" sz="1200" b="1" dirty="0">
                <a:solidFill>
                  <a:schemeClr val="bg1"/>
                </a:solidFill>
              </a:rPr>
              <a:t>Paso 1</a:t>
            </a:r>
            <a:endParaRPr lang="es-ES" sz="1200" b="1" dirty="0">
              <a:solidFill>
                <a:schemeClr val="bg1"/>
              </a:solidFill>
            </a:endParaRPr>
          </a:p>
        </p:txBody>
      </p:sp>
      <p:sp>
        <p:nvSpPr>
          <p:cNvPr id="10" name="AutoShape 57"/>
          <p:cNvSpPr>
            <a:spLocks noChangeArrowheads="1"/>
          </p:cNvSpPr>
          <p:nvPr/>
        </p:nvSpPr>
        <p:spPr bwMode="auto">
          <a:xfrm>
            <a:off x="122270" y="3397250"/>
            <a:ext cx="6657975" cy="1476375"/>
          </a:xfrm>
          <a:prstGeom prst="roundRect">
            <a:avLst>
              <a:gd name="adj" fmla="val 16667"/>
            </a:avLst>
          </a:prstGeom>
          <a:solidFill>
            <a:srgbClr val="2C6799"/>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4" name="Text Box 21"/>
          <p:cNvSpPr txBox="1">
            <a:spLocks noChangeArrowheads="1"/>
          </p:cNvSpPr>
          <p:nvPr/>
        </p:nvSpPr>
        <p:spPr bwMode="auto">
          <a:xfrm>
            <a:off x="204820" y="4341813"/>
            <a:ext cx="1230313" cy="247650"/>
          </a:xfrm>
          <a:prstGeom prst="rect">
            <a:avLst/>
          </a:prstGeom>
          <a:noFill/>
        </p:spPr>
        <p:txBody>
          <a:bodyPr wrap="none"/>
          <a:lstStyle>
            <a:defPPr>
              <a:defRPr lang="en-US"/>
            </a:defPPr>
            <a:lvl1pPr algn="ctr">
              <a:defRPr sz="1400" b="1">
                <a:solidFill>
                  <a:schemeClr val="bg1"/>
                </a:solidFill>
              </a:defRPr>
            </a:lvl1pPr>
          </a:lstStyle>
          <a:p>
            <a:r>
              <a:rPr lang="es-CL" dirty="0"/>
              <a:t>Cía. </a:t>
            </a:r>
            <a:r>
              <a:rPr lang="es-CL" dirty="0" smtClean="0"/>
              <a:t>Aérea</a:t>
            </a:r>
            <a:endParaRPr lang="es-ES" dirty="0"/>
          </a:p>
        </p:txBody>
      </p:sp>
      <p:sp>
        <p:nvSpPr>
          <p:cNvPr id="15" name="AutoShape 23"/>
          <p:cNvSpPr>
            <a:spLocks noChangeArrowheads="1"/>
          </p:cNvSpPr>
          <p:nvPr/>
        </p:nvSpPr>
        <p:spPr bwMode="auto">
          <a:xfrm flipH="1">
            <a:off x="1617695" y="4021138"/>
            <a:ext cx="3690923" cy="806450"/>
          </a:xfrm>
          <a:prstGeom prst="rightArrow">
            <a:avLst>
              <a:gd name="adj1" fmla="val 50000"/>
              <a:gd name="adj2" fmla="val 65897"/>
            </a:avLst>
          </a:prstGeom>
          <a:solidFill>
            <a:schemeClr val="bg1">
              <a:alpha val="90000"/>
            </a:schemeClr>
          </a:solidFill>
          <a:ln w="9525" algn="ctr">
            <a:solidFill>
              <a:schemeClr val="tx1"/>
            </a:solidFill>
            <a:miter lim="800000"/>
            <a:headEnd/>
            <a:tailEnd/>
          </a:ln>
          <a:effectLst/>
        </p:spPr>
        <p:txBody>
          <a:bodyPr wrap="none" anchor="ctr"/>
          <a:lstStyle/>
          <a:p>
            <a:pPr algn="ctr"/>
            <a:r>
              <a:rPr lang="es-CL" sz="1600" b="1" dirty="0"/>
              <a:t>Respuesta: Aceptación o rechazo</a:t>
            </a:r>
            <a:endParaRPr lang="es-ES" sz="1600" b="1" dirty="0"/>
          </a:p>
        </p:txBody>
      </p:sp>
      <p:sp>
        <p:nvSpPr>
          <p:cNvPr id="16" name="AutoShape 22"/>
          <p:cNvSpPr>
            <a:spLocks noChangeArrowheads="1"/>
          </p:cNvSpPr>
          <p:nvPr/>
        </p:nvSpPr>
        <p:spPr bwMode="auto">
          <a:xfrm>
            <a:off x="1617696" y="3429000"/>
            <a:ext cx="3690923" cy="806450"/>
          </a:xfrm>
          <a:prstGeom prst="rightArrow">
            <a:avLst>
              <a:gd name="adj1" fmla="val 50000"/>
              <a:gd name="adj2" fmla="val 65897"/>
            </a:avLst>
          </a:prstGeom>
          <a:solidFill>
            <a:schemeClr val="bg1">
              <a:alpha val="90000"/>
            </a:schemeClr>
          </a:solidFill>
          <a:ln w="9525" algn="ctr">
            <a:solidFill>
              <a:schemeClr val="tx1"/>
            </a:solidFill>
            <a:miter lim="800000"/>
            <a:headEnd/>
            <a:tailEnd/>
          </a:ln>
          <a:effectLst/>
        </p:spPr>
        <p:txBody>
          <a:bodyPr wrap="none" anchor="ctr"/>
          <a:lstStyle/>
          <a:p>
            <a:pPr algn="ctr"/>
            <a:r>
              <a:rPr lang="es-CL" sz="1400" b="1" dirty="0" smtClean="0"/>
              <a:t>Transmisión Electrónica GA DIRECTA/MADRE</a:t>
            </a:r>
            <a:endParaRPr lang="es-ES" sz="1400" b="1" dirty="0"/>
          </a:p>
        </p:txBody>
      </p:sp>
      <p:sp>
        <p:nvSpPr>
          <p:cNvPr id="17" name="Text Box 61"/>
          <p:cNvSpPr txBox="1">
            <a:spLocks noChangeArrowheads="1"/>
          </p:cNvSpPr>
          <p:nvPr/>
        </p:nvSpPr>
        <p:spPr bwMode="auto">
          <a:xfrm>
            <a:off x="225458" y="3402013"/>
            <a:ext cx="591700" cy="276999"/>
          </a:xfrm>
          <a:prstGeom prst="rect">
            <a:avLst/>
          </a:prstGeom>
          <a:noFill/>
          <a:ln w="9525" algn="ctr">
            <a:noFill/>
            <a:miter lim="800000"/>
            <a:headEnd/>
            <a:tailEnd/>
          </a:ln>
          <a:effectLst/>
        </p:spPr>
        <p:txBody>
          <a:bodyPr wrap="none">
            <a:spAutoFit/>
          </a:bodyPr>
          <a:lstStyle/>
          <a:p>
            <a:pPr algn="ctr"/>
            <a:r>
              <a:rPr lang="es-CL" sz="1200" b="1" dirty="0">
                <a:solidFill>
                  <a:schemeClr val="bg1"/>
                </a:solidFill>
              </a:rPr>
              <a:t>Paso 2</a:t>
            </a:r>
            <a:endParaRPr lang="es-ES" sz="1200" b="1" dirty="0">
              <a:solidFill>
                <a:schemeClr val="bg1"/>
              </a:solidFill>
            </a:endParaRPr>
          </a:p>
        </p:txBody>
      </p:sp>
      <p:sp>
        <p:nvSpPr>
          <p:cNvPr id="18" name="AutoShape 58"/>
          <p:cNvSpPr>
            <a:spLocks noChangeArrowheads="1"/>
          </p:cNvSpPr>
          <p:nvPr/>
        </p:nvSpPr>
        <p:spPr bwMode="auto">
          <a:xfrm>
            <a:off x="122270" y="5108575"/>
            <a:ext cx="6657975" cy="1476375"/>
          </a:xfrm>
          <a:prstGeom prst="roundRect">
            <a:avLst>
              <a:gd name="adj" fmla="val 16667"/>
            </a:avLst>
          </a:prstGeom>
          <a:solidFill>
            <a:srgbClr val="2CA399"/>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22" name="Text Box 27"/>
          <p:cNvSpPr txBox="1">
            <a:spLocks noChangeArrowheads="1"/>
          </p:cNvSpPr>
          <p:nvPr/>
        </p:nvSpPr>
        <p:spPr bwMode="auto">
          <a:xfrm>
            <a:off x="204820" y="6049963"/>
            <a:ext cx="1339850" cy="247650"/>
          </a:xfrm>
          <a:prstGeom prst="rect">
            <a:avLst/>
          </a:prstGeom>
          <a:noFill/>
        </p:spPr>
        <p:txBody>
          <a:bodyPr wrap="none"/>
          <a:lstStyle>
            <a:defPPr>
              <a:defRPr lang="en-US"/>
            </a:defPPr>
            <a:lvl1pPr algn="ctr">
              <a:defRPr sz="1400" b="1">
                <a:solidFill>
                  <a:schemeClr val="bg1"/>
                </a:solidFill>
              </a:defRPr>
            </a:lvl1pPr>
          </a:lstStyle>
          <a:p>
            <a:r>
              <a:rPr lang="es-CL" dirty="0" err="1">
                <a:solidFill>
                  <a:schemeClr val="tx1"/>
                </a:solidFill>
              </a:rPr>
              <a:t>Freigth</a:t>
            </a:r>
            <a:r>
              <a:rPr lang="es-CL" dirty="0">
                <a:solidFill>
                  <a:schemeClr val="tx1"/>
                </a:solidFill>
              </a:rPr>
              <a:t> </a:t>
            </a:r>
            <a:r>
              <a:rPr lang="es-CL" dirty="0" err="1">
                <a:solidFill>
                  <a:schemeClr val="tx1"/>
                </a:solidFill>
              </a:rPr>
              <a:t>Forwarder</a:t>
            </a:r>
            <a:endParaRPr lang="es-ES" dirty="0">
              <a:solidFill>
                <a:schemeClr val="tx1"/>
              </a:solidFill>
            </a:endParaRPr>
          </a:p>
        </p:txBody>
      </p:sp>
      <p:sp>
        <p:nvSpPr>
          <p:cNvPr id="23" name="AutoShape 28"/>
          <p:cNvSpPr>
            <a:spLocks noChangeArrowheads="1"/>
          </p:cNvSpPr>
          <p:nvPr/>
        </p:nvSpPr>
        <p:spPr bwMode="auto">
          <a:xfrm>
            <a:off x="1617696" y="5157788"/>
            <a:ext cx="3690923" cy="806450"/>
          </a:xfrm>
          <a:prstGeom prst="rightArrow">
            <a:avLst>
              <a:gd name="adj1" fmla="val 50000"/>
              <a:gd name="adj2" fmla="val 64716"/>
            </a:avLst>
          </a:prstGeom>
          <a:solidFill>
            <a:schemeClr val="bg1">
              <a:alpha val="90000"/>
            </a:schemeClr>
          </a:solidFill>
          <a:ln w="9525" algn="ctr">
            <a:solidFill>
              <a:schemeClr val="tx1"/>
            </a:solidFill>
            <a:miter lim="800000"/>
            <a:headEnd/>
            <a:tailEnd/>
          </a:ln>
          <a:effectLst/>
        </p:spPr>
        <p:txBody>
          <a:bodyPr wrap="none" anchor="ctr"/>
          <a:lstStyle/>
          <a:p>
            <a:pPr algn="ctr"/>
            <a:r>
              <a:rPr lang="es-CL" sz="1600" b="1" dirty="0"/>
              <a:t>Transmisión Electrónica </a:t>
            </a:r>
            <a:r>
              <a:rPr lang="es-CL" sz="1600" b="1" dirty="0" smtClean="0"/>
              <a:t>GA Hija/Nieta</a:t>
            </a:r>
            <a:endParaRPr lang="es-ES" sz="1600" b="1" dirty="0"/>
          </a:p>
        </p:txBody>
      </p:sp>
      <p:sp>
        <p:nvSpPr>
          <p:cNvPr id="24" name="AutoShape 29"/>
          <p:cNvSpPr>
            <a:spLocks noChangeArrowheads="1"/>
          </p:cNvSpPr>
          <p:nvPr/>
        </p:nvSpPr>
        <p:spPr bwMode="auto">
          <a:xfrm flipH="1">
            <a:off x="1608169" y="5740400"/>
            <a:ext cx="3708050" cy="806450"/>
          </a:xfrm>
          <a:prstGeom prst="rightArrow">
            <a:avLst>
              <a:gd name="adj1" fmla="val 50000"/>
              <a:gd name="adj2" fmla="val 65897"/>
            </a:avLst>
          </a:prstGeom>
          <a:solidFill>
            <a:schemeClr val="bg1">
              <a:alpha val="90000"/>
            </a:schemeClr>
          </a:solidFill>
          <a:ln w="9525" algn="ctr">
            <a:solidFill>
              <a:schemeClr val="tx1"/>
            </a:solidFill>
            <a:miter lim="800000"/>
            <a:headEnd/>
            <a:tailEnd/>
          </a:ln>
          <a:effectLst/>
        </p:spPr>
        <p:txBody>
          <a:bodyPr wrap="none" anchor="ctr"/>
          <a:lstStyle/>
          <a:p>
            <a:pPr algn="ctr"/>
            <a:r>
              <a:rPr lang="es-CL" sz="1600" b="1" dirty="0"/>
              <a:t>Respuesta: Aceptación o rechazo</a:t>
            </a:r>
            <a:endParaRPr lang="es-ES" sz="1600" b="1" dirty="0"/>
          </a:p>
        </p:txBody>
      </p:sp>
      <p:sp>
        <p:nvSpPr>
          <p:cNvPr id="25" name="Text Box 62"/>
          <p:cNvSpPr txBox="1">
            <a:spLocks noChangeArrowheads="1"/>
          </p:cNvSpPr>
          <p:nvPr/>
        </p:nvSpPr>
        <p:spPr bwMode="auto">
          <a:xfrm>
            <a:off x="225458" y="5113338"/>
            <a:ext cx="596830" cy="276999"/>
          </a:xfrm>
          <a:prstGeom prst="rect">
            <a:avLst/>
          </a:prstGeom>
          <a:noFill/>
          <a:ln w="9525" algn="ctr">
            <a:noFill/>
            <a:miter lim="800000"/>
            <a:headEnd/>
            <a:tailEnd/>
          </a:ln>
          <a:effectLst/>
        </p:spPr>
        <p:txBody>
          <a:bodyPr wrap="none">
            <a:spAutoFit/>
          </a:bodyPr>
          <a:lstStyle/>
          <a:p>
            <a:pPr algn="ctr"/>
            <a:r>
              <a:rPr lang="es-CL" sz="1200" b="1" dirty="0">
                <a:solidFill>
                  <a:schemeClr val="bg1"/>
                </a:solidFill>
              </a:rPr>
              <a:t>Paso 3</a:t>
            </a:r>
            <a:endParaRPr lang="es-ES" sz="1200" b="1" dirty="0">
              <a:solidFill>
                <a:schemeClr val="bg1"/>
              </a:solidFill>
            </a:endParaRPr>
          </a:p>
        </p:txBody>
      </p:sp>
      <p:graphicFrame>
        <p:nvGraphicFramePr>
          <p:cNvPr id="26" name="Object 2"/>
          <p:cNvGraphicFramePr>
            <a:graphicFrameLocks noChangeAspect="1"/>
          </p:cNvGraphicFramePr>
          <p:nvPr>
            <p:extLst>
              <p:ext uri="{D42A27DB-BD31-4B8C-83A1-F6EECF244321}">
                <p14:modId xmlns:p14="http://schemas.microsoft.com/office/powerpoint/2010/main" val="1015977962"/>
              </p:ext>
            </p:extLst>
          </p:nvPr>
        </p:nvGraphicFramePr>
        <p:xfrm>
          <a:off x="438183" y="5405438"/>
          <a:ext cx="844550" cy="660400"/>
        </p:xfrm>
        <a:graphic>
          <a:graphicData uri="http://schemas.openxmlformats.org/presentationml/2006/ole">
            <mc:AlternateContent xmlns:mc="http://schemas.openxmlformats.org/markup-compatibility/2006">
              <mc:Choice xmlns:v="urn:schemas-microsoft-com:vml" Requires="v">
                <p:oleObj spid="_x0000_s2092" name="Clip" r:id="rId3" imgW="2590560" imgH="1928160" progId="">
                  <p:embed/>
                </p:oleObj>
              </mc:Choice>
              <mc:Fallback>
                <p:oleObj name="Clip" r:id="rId3" imgW="2590560" imgH="19281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83" y="5405438"/>
                        <a:ext cx="8445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28 Grupo"/>
          <p:cNvGrpSpPr/>
          <p:nvPr/>
        </p:nvGrpSpPr>
        <p:grpSpPr>
          <a:xfrm>
            <a:off x="7532719" y="3448050"/>
            <a:ext cx="1431161" cy="1447800"/>
            <a:chOff x="3194891" y="4010140"/>
            <a:chExt cx="1883886" cy="1112703"/>
          </a:xfrm>
        </p:grpSpPr>
        <p:sp>
          <p:nvSpPr>
            <p:cNvPr id="30" name="29 Disco magnético"/>
            <p:cNvSpPr/>
            <p:nvPr/>
          </p:nvSpPr>
          <p:spPr>
            <a:xfrm>
              <a:off x="3194893" y="4021157"/>
              <a:ext cx="1883884" cy="1101686"/>
            </a:xfrm>
            <a:prstGeom prst="flowChartMagneticDisk">
              <a:avLst/>
            </a:prstGeom>
            <a:solidFill>
              <a:srgbClr val="EE3A4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2000" b="1" dirty="0" smtClean="0"/>
                <a:t>Manifiesto</a:t>
              </a:r>
              <a:endParaRPr lang="en-US" b="1" dirty="0"/>
            </a:p>
          </p:txBody>
        </p:sp>
        <p:sp>
          <p:nvSpPr>
            <p:cNvPr id="31" name="30 Elipse"/>
            <p:cNvSpPr/>
            <p:nvPr/>
          </p:nvSpPr>
          <p:spPr>
            <a:xfrm>
              <a:off x="3194891" y="4010140"/>
              <a:ext cx="1883885" cy="341523"/>
            </a:xfrm>
            <a:prstGeom prst="ellipse">
              <a:avLst/>
            </a:prstGeom>
            <a:solidFill>
              <a:srgbClr val="EE3A4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32" name="31 Forma libre"/>
          <p:cNvSpPr/>
          <p:nvPr/>
        </p:nvSpPr>
        <p:spPr>
          <a:xfrm>
            <a:off x="6846920" y="2024062"/>
            <a:ext cx="1371600" cy="1633538"/>
          </a:xfrm>
          <a:custGeom>
            <a:avLst/>
            <a:gdLst>
              <a:gd name="connsiteX0" fmla="*/ 0 w 1371600"/>
              <a:gd name="connsiteY0" fmla="*/ 319088 h 1547813"/>
              <a:gd name="connsiteX1" fmla="*/ 981075 w 1371600"/>
              <a:gd name="connsiteY1" fmla="*/ 204788 h 1547813"/>
              <a:gd name="connsiteX2" fmla="*/ 1371600 w 1371600"/>
              <a:gd name="connsiteY2" fmla="*/ 1547813 h 1547813"/>
            </a:gdLst>
            <a:ahLst/>
            <a:cxnLst>
              <a:cxn ang="0">
                <a:pos x="connsiteX0" y="connsiteY0"/>
              </a:cxn>
              <a:cxn ang="0">
                <a:pos x="connsiteX1" y="connsiteY1"/>
              </a:cxn>
              <a:cxn ang="0">
                <a:pos x="connsiteX2" y="connsiteY2"/>
              </a:cxn>
            </a:cxnLst>
            <a:rect l="l" t="t" r="r" b="b"/>
            <a:pathLst>
              <a:path w="1371600" h="1547813">
                <a:moveTo>
                  <a:pt x="0" y="319088"/>
                </a:moveTo>
                <a:cubicBezTo>
                  <a:pt x="376237" y="159544"/>
                  <a:pt x="752475" y="0"/>
                  <a:pt x="981075" y="204788"/>
                </a:cubicBezTo>
                <a:cubicBezTo>
                  <a:pt x="1209675" y="409576"/>
                  <a:pt x="1290637" y="978694"/>
                  <a:pt x="1371600" y="1547813"/>
                </a:cubicBezTo>
              </a:path>
            </a:pathLst>
          </a:cu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32 Conector recto de flecha"/>
          <p:cNvCxnSpPr/>
          <p:nvPr/>
        </p:nvCxnSpPr>
        <p:spPr>
          <a:xfrm>
            <a:off x="6846920" y="4181475"/>
            <a:ext cx="657225" cy="28575"/>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33 Forma libre"/>
          <p:cNvSpPr/>
          <p:nvPr/>
        </p:nvSpPr>
        <p:spPr>
          <a:xfrm>
            <a:off x="6837395" y="4962525"/>
            <a:ext cx="1409700" cy="1155700"/>
          </a:xfrm>
          <a:custGeom>
            <a:avLst/>
            <a:gdLst>
              <a:gd name="connsiteX0" fmla="*/ 0 w 1409700"/>
              <a:gd name="connsiteY0" fmla="*/ 933450 h 1155700"/>
              <a:gd name="connsiteX1" fmla="*/ 1104900 w 1409700"/>
              <a:gd name="connsiteY1" fmla="*/ 1000125 h 1155700"/>
              <a:gd name="connsiteX2" fmla="*/ 1409700 w 1409700"/>
              <a:gd name="connsiteY2" fmla="*/ 0 h 1155700"/>
            </a:gdLst>
            <a:ahLst/>
            <a:cxnLst>
              <a:cxn ang="0">
                <a:pos x="connsiteX0" y="connsiteY0"/>
              </a:cxn>
              <a:cxn ang="0">
                <a:pos x="connsiteX1" y="connsiteY1"/>
              </a:cxn>
              <a:cxn ang="0">
                <a:pos x="connsiteX2" y="connsiteY2"/>
              </a:cxn>
            </a:cxnLst>
            <a:rect l="l" t="t" r="r" b="b"/>
            <a:pathLst>
              <a:path w="1409700" h="1155700">
                <a:moveTo>
                  <a:pt x="0" y="933450"/>
                </a:moveTo>
                <a:cubicBezTo>
                  <a:pt x="434975" y="1044575"/>
                  <a:pt x="869950" y="1155700"/>
                  <a:pt x="1104900" y="1000125"/>
                </a:cubicBezTo>
                <a:cubicBezTo>
                  <a:pt x="1339850" y="844550"/>
                  <a:pt x="1374775" y="422275"/>
                  <a:pt x="1409700" y="0"/>
                </a:cubicBezTo>
              </a:path>
            </a:pathLst>
          </a:cu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 Box 15"/>
          <p:cNvSpPr txBox="1">
            <a:spLocks noChangeArrowheads="1"/>
          </p:cNvSpPr>
          <p:nvPr/>
        </p:nvSpPr>
        <p:spPr bwMode="auto">
          <a:xfrm>
            <a:off x="204821" y="2608263"/>
            <a:ext cx="1229358" cy="247650"/>
          </a:xfrm>
          <a:prstGeom prst="rect">
            <a:avLst/>
          </a:prstGeom>
          <a:noFill/>
        </p:spPr>
        <p:txBody>
          <a:bodyPr wrap="none"/>
          <a:lstStyle/>
          <a:p>
            <a:pPr algn="ctr"/>
            <a:r>
              <a:rPr lang="es-CL" sz="1400" b="1" dirty="0" smtClean="0">
                <a:solidFill>
                  <a:schemeClr val="bg1"/>
                </a:solidFill>
              </a:rPr>
              <a:t>Cía. Aérea</a:t>
            </a:r>
            <a:endParaRPr lang="es-ES" sz="1400" b="1" dirty="0">
              <a:solidFill>
                <a:schemeClr val="bg1"/>
              </a:solidFill>
            </a:endParaRPr>
          </a:p>
        </p:txBody>
      </p:sp>
      <p:grpSp>
        <p:nvGrpSpPr>
          <p:cNvPr id="38" name="37 Grupo"/>
          <p:cNvGrpSpPr/>
          <p:nvPr/>
        </p:nvGrpSpPr>
        <p:grpSpPr>
          <a:xfrm>
            <a:off x="5397658" y="1786710"/>
            <a:ext cx="1268198" cy="1310706"/>
            <a:chOff x="6169183" y="1081860"/>
            <a:chExt cx="1268198" cy="1310706"/>
          </a:xfrm>
        </p:grpSpPr>
        <p:pic>
          <p:nvPicPr>
            <p:cNvPr id="42" name="34 Imagen" descr="servidor.png"/>
            <p:cNvPicPr>
              <a:picLocks noChangeAspect="1"/>
            </p:cNvPicPr>
            <p:nvPr/>
          </p:nvPicPr>
          <p:blipFill>
            <a:blip r:embed="rId5" cstate="print"/>
            <a:srcRect/>
            <a:stretch>
              <a:fillRect/>
            </a:stretch>
          </p:blipFill>
          <p:spPr bwMode="auto">
            <a:xfrm>
              <a:off x="6169183" y="1081860"/>
              <a:ext cx="1268198" cy="1310706"/>
            </a:xfrm>
            <a:prstGeom prst="rect">
              <a:avLst/>
            </a:prstGeom>
            <a:noFill/>
            <a:ln w="9525">
              <a:noFill/>
              <a:miter lim="800000"/>
              <a:headEnd/>
              <a:tailEnd/>
            </a:ln>
          </p:spPr>
        </p:pic>
        <p:pic>
          <p:nvPicPr>
            <p:cNvPr id="43" name="42 Imagen" descr="logo Aduana.png"/>
            <p:cNvPicPr>
              <a:picLocks noChangeAspect="1"/>
            </p:cNvPicPr>
            <p:nvPr/>
          </p:nvPicPr>
          <p:blipFill>
            <a:blip r:embed="rId6" cstate="print"/>
            <a:stretch>
              <a:fillRect/>
            </a:stretch>
          </p:blipFill>
          <p:spPr>
            <a:xfrm>
              <a:off x="7184840" y="1308588"/>
              <a:ext cx="236868" cy="300563"/>
            </a:xfrm>
            <a:prstGeom prst="rect">
              <a:avLst/>
            </a:prstGeom>
          </p:spPr>
        </p:pic>
      </p:grpSp>
      <p:grpSp>
        <p:nvGrpSpPr>
          <p:cNvPr id="45" name="44 Grupo"/>
          <p:cNvGrpSpPr/>
          <p:nvPr/>
        </p:nvGrpSpPr>
        <p:grpSpPr>
          <a:xfrm>
            <a:off x="5407183" y="3510735"/>
            <a:ext cx="1268198" cy="1310706"/>
            <a:chOff x="6169183" y="1081860"/>
            <a:chExt cx="1268198" cy="1310706"/>
          </a:xfrm>
        </p:grpSpPr>
        <p:pic>
          <p:nvPicPr>
            <p:cNvPr id="46" name="34 Imagen" descr="servidor.png"/>
            <p:cNvPicPr>
              <a:picLocks noChangeAspect="1"/>
            </p:cNvPicPr>
            <p:nvPr/>
          </p:nvPicPr>
          <p:blipFill>
            <a:blip r:embed="rId5" cstate="print"/>
            <a:srcRect/>
            <a:stretch>
              <a:fillRect/>
            </a:stretch>
          </p:blipFill>
          <p:spPr bwMode="auto">
            <a:xfrm>
              <a:off x="6169183" y="1081860"/>
              <a:ext cx="1268198" cy="1310706"/>
            </a:xfrm>
            <a:prstGeom prst="rect">
              <a:avLst/>
            </a:prstGeom>
            <a:noFill/>
            <a:ln w="9525">
              <a:noFill/>
              <a:miter lim="800000"/>
              <a:headEnd/>
              <a:tailEnd/>
            </a:ln>
          </p:spPr>
        </p:pic>
        <p:pic>
          <p:nvPicPr>
            <p:cNvPr id="47" name="46 Imagen" descr="logo Aduana.png"/>
            <p:cNvPicPr>
              <a:picLocks noChangeAspect="1"/>
            </p:cNvPicPr>
            <p:nvPr/>
          </p:nvPicPr>
          <p:blipFill>
            <a:blip r:embed="rId6" cstate="print"/>
            <a:stretch>
              <a:fillRect/>
            </a:stretch>
          </p:blipFill>
          <p:spPr>
            <a:xfrm>
              <a:off x="7184840" y="1308588"/>
              <a:ext cx="236868" cy="300563"/>
            </a:xfrm>
            <a:prstGeom prst="rect">
              <a:avLst/>
            </a:prstGeom>
          </p:spPr>
        </p:pic>
      </p:grpSp>
      <p:grpSp>
        <p:nvGrpSpPr>
          <p:cNvPr id="48" name="47 Grupo"/>
          <p:cNvGrpSpPr/>
          <p:nvPr/>
        </p:nvGrpSpPr>
        <p:grpSpPr>
          <a:xfrm>
            <a:off x="5388133" y="5196660"/>
            <a:ext cx="1268198" cy="1310706"/>
            <a:chOff x="6169183" y="1081860"/>
            <a:chExt cx="1268198" cy="1310706"/>
          </a:xfrm>
        </p:grpSpPr>
        <p:pic>
          <p:nvPicPr>
            <p:cNvPr id="49" name="34 Imagen" descr="servidor.png"/>
            <p:cNvPicPr>
              <a:picLocks noChangeAspect="1"/>
            </p:cNvPicPr>
            <p:nvPr/>
          </p:nvPicPr>
          <p:blipFill>
            <a:blip r:embed="rId5" cstate="print"/>
            <a:srcRect/>
            <a:stretch>
              <a:fillRect/>
            </a:stretch>
          </p:blipFill>
          <p:spPr bwMode="auto">
            <a:xfrm>
              <a:off x="6169183" y="1081860"/>
              <a:ext cx="1268198" cy="1310706"/>
            </a:xfrm>
            <a:prstGeom prst="rect">
              <a:avLst/>
            </a:prstGeom>
            <a:noFill/>
            <a:ln w="9525">
              <a:noFill/>
              <a:miter lim="800000"/>
              <a:headEnd/>
              <a:tailEnd/>
            </a:ln>
          </p:spPr>
        </p:pic>
        <p:pic>
          <p:nvPicPr>
            <p:cNvPr id="50" name="49 Imagen" descr="logo Aduana.png"/>
            <p:cNvPicPr>
              <a:picLocks noChangeAspect="1"/>
            </p:cNvPicPr>
            <p:nvPr/>
          </p:nvPicPr>
          <p:blipFill>
            <a:blip r:embed="rId6" cstate="print"/>
            <a:stretch>
              <a:fillRect/>
            </a:stretch>
          </p:blipFill>
          <p:spPr>
            <a:xfrm>
              <a:off x="7184840" y="1308588"/>
              <a:ext cx="236868" cy="300563"/>
            </a:xfrm>
            <a:prstGeom prst="rect">
              <a:avLst/>
            </a:prstGeom>
          </p:spPr>
        </p:pic>
      </p:grpSp>
      <p:pic>
        <p:nvPicPr>
          <p:cNvPr id="4"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898" y="2108739"/>
            <a:ext cx="1378798" cy="424912"/>
          </a:xfrm>
          <a:prstGeom prst="rect">
            <a:avLst/>
          </a:prstGeom>
        </p:spPr>
      </p:pic>
      <p:pic>
        <p:nvPicPr>
          <p:cNvPr id="41" name="4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898" y="3842289"/>
            <a:ext cx="1378798" cy="424912"/>
          </a:xfrm>
          <a:prstGeom prst="rect">
            <a:avLst/>
          </a:prstGeom>
        </p:spPr>
      </p:pic>
    </p:spTree>
    <p:extLst>
      <p:ext uri="{BB962C8B-B14F-4D97-AF65-F5344CB8AC3E}">
        <p14:creationId xmlns:p14="http://schemas.microsoft.com/office/powerpoint/2010/main" val="2833619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Flujo de Ingreso de la Información</a:t>
            </a:r>
            <a:endParaRPr lang="es-CL" dirty="0"/>
          </a:p>
        </p:txBody>
      </p:sp>
      <p:pic>
        <p:nvPicPr>
          <p:cNvPr id="5" name="Picture 52" descr="j029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275" y="1971675"/>
            <a:ext cx="89376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3" descr="MCj023918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0" y="2484438"/>
            <a:ext cx="6048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44"/>
          <p:cNvSpPr>
            <a:spLocks/>
          </p:cNvSpPr>
          <p:nvPr/>
        </p:nvSpPr>
        <p:spPr bwMode="auto">
          <a:xfrm rot="1090227">
            <a:off x="1766888" y="2995613"/>
            <a:ext cx="1666875" cy="236537"/>
          </a:xfrm>
          <a:custGeom>
            <a:avLst/>
            <a:gdLst>
              <a:gd name="T0" fmla="*/ 2147483647 w 1468"/>
              <a:gd name="T1" fmla="*/ 0 h 167"/>
              <a:gd name="T2" fmla="*/ 2147483647 w 1468"/>
              <a:gd name="T3" fmla="*/ 2147483647 h 167"/>
              <a:gd name="T4" fmla="*/ 0 w 1468"/>
              <a:gd name="T5" fmla="*/ 2147483647 h 167"/>
              <a:gd name="T6" fmla="*/ 0 60000 65536"/>
              <a:gd name="T7" fmla="*/ 0 60000 65536"/>
              <a:gd name="T8" fmla="*/ 0 60000 65536"/>
              <a:gd name="T9" fmla="*/ 0 w 1468"/>
              <a:gd name="T10" fmla="*/ 0 h 167"/>
              <a:gd name="T11" fmla="*/ 1468 w 1468"/>
              <a:gd name="T12" fmla="*/ 167 h 167"/>
            </a:gdLst>
            <a:ahLst/>
            <a:cxnLst>
              <a:cxn ang="T6">
                <a:pos x="T0" y="T1"/>
              </a:cxn>
              <a:cxn ang="T7">
                <a:pos x="T2" y="T3"/>
              </a:cxn>
              <a:cxn ang="T8">
                <a:pos x="T4" y="T5"/>
              </a:cxn>
            </a:cxnLst>
            <a:rect l="T9" t="T10" r="T11" b="T12"/>
            <a:pathLst>
              <a:path w="1468" h="167">
                <a:moveTo>
                  <a:pt x="1468" y="0"/>
                </a:moveTo>
                <a:cubicBezTo>
                  <a:pt x="1364" y="28"/>
                  <a:pt x="1089" y="151"/>
                  <a:pt x="844" y="159"/>
                </a:cubicBezTo>
                <a:cubicBezTo>
                  <a:pt x="599" y="167"/>
                  <a:pt x="176" y="71"/>
                  <a:pt x="0" y="48"/>
                </a:cubicBezTo>
              </a:path>
            </a:pathLst>
          </a:custGeom>
          <a:noFill/>
          <a:ln w="3810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8" name="Freeform 43"/>
          <p:cNvSpPr>
            <a:spLocks/>
          </p:cNvSpPr>
          <p:nvPr/>
        </p:nvSpPr>
        <p:spPr bwMode="auto">
          <a:xfrm rot="1492053">
            <a:off x="1998663" y="2144713"/>
            <a:ext cx="1530350" cy="501650"/>
          </a:xfrm>
          <a:custGeom>
            <a:avLst/>
            <a:gdLst>
              <a:gd name="T0" fmla="*/ 0 w 1433"/>
              <a:gd name="T1" fmla="*/ 2147483647 h 316"/>
              <a:gd name="T2" fmla="*/ 2147483647 w 1433"/>
              <a:gd name="T3" fmla="*/ 2147483647 h 316"/>
              <a:gd name="T4" fmla="*/ 2147483647 w 1433"/>
              <a:gd name="T5" fmla="*/ 2147483647 h 316"/>
              <a:gd name="T6" fmla="*/ 0 60000 65536"/>
              <a:gd name="T7" fmla="*/ 0 60000 65536"/>
              <a:gd name="T8" fmla="*/ 0 60000 65536"/>
              <a:gd name="T9" fmla="*/ 0 w 1433"/>
              <a:gd name="T10" fmla="*/ 0 h 316"/>
              <a:gd name="T11" fmla="*/ 1433 w 1433"/>
              <a:gd name="T12" fmla="*/ 316 h 316"/>
            </a:gdLst>
            <a:ahLst/>
            <a:cxnLst>
              <a:cxn ang="T6">
                <a:pos x="T0" y="T1"/>
              </a:cxn>
              <a:cxn ang="T7">
                <a:pos x="T2" y="T3"/>
              </a:cxn>
              <a:cxn ang="T8">
                <a:pos x="T4" y="T5"/>
              </a:cxn>
            </a:cxnLst>
            <a:rect l="T9" t="T10" r="T11" b="T12"/>
            <a:pathLst>
              <a:path w="1433" h="316">
                <a:moveTo>
                  <a:pt x="0" y="316"/>
                </a:moveTo>
                <a:cubicBezTo>
                  <a:pt x="158" y="200"/>
                  <a:pt x="316" y="84"/>
                  <a:pt x="555" y="42"/>
                </a:cubicBezTo>
                <a:cubicBezTo>
                  <a:pt x="794" y="0"/>
                  <a:pt x="1113" y="31"/>
                  <a:pt x="1433" y="62"/>
                </a:cubicBezTo>
              </a:path>
            </a:pathLst>
          </a:custGeom>
          <a:noFill/>
          <a:ln w="3810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CL"/>
          </a:p>
        </p:txBody>
      </p:sp>
      <p:pic>
        <p:nvPicPr>
          <p:cNvPr id="10" name="Picture 38" descr="j02371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0275" y="2438400"/>
            <a:ext cx="1905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40"/>
          <p:cNvSpPr>
            <a:spLocks/>
          </p:cNvSpPr>
          <p:nvPr/>
        </p:nvSpPr>
        <p:spPr bwMode="auto">
          <a:xfrm rot="4928188">
            <a:off x="5225257" y="2274093"/>
            <a:ext cx="241300" cy="1090613"/>
          </a:xfrm>
          <a:custGeom>
            <a:avLst/>
            <a:gdLst>
              <a:gd name="T0" fmla="*/ 2147483647 w 291"/>
              <a:gd name="T1" fmla="*/ 0 h 1242"/>
              <a:gd name="T2" fmla="*/ 2147483647 w 291"/>
              <a:gd name="T3" fmla="*/ 2147483647 h 1242"/>
              <a:gd name="T4" fmla="*/ 2147483647 w 291"/>
              <a:gd name="T5" fmla="*/ 2147483647 h 1242"/>
              <a:gd name="T6" fmla="*/ 2147483647 w 291"/>
              <a:gd name="T7" fmla="*/ 2147483647 h 1242"/>
              <a:gd name="T8" fmla="*/ 0 60000 65536"/>
              <a:gd name="T9" fmla="*/ 0 60000 65536"/>
              <a:gd name="T10" fmla="*/ 0 60000 65536"/>
              <a:gd name="T11" fmla="*/ 0 60000 65536"/>
              <a:gd name="T12" fmla="*/ 0 w 291"/>
              <a:gd name="T13" fmla="*/ 0 h 1242"/>
              <a:gd name="T14" fmla="*/ 291 w 291"/>
              <a:gd name="T15" fmla="*/ 1242 h 1242"/>
            </a:gdLst>
            <a:ahLst/>
            <a:cxnLst>
              <a:cxn ang="T8">
                <a:pos x="T0" y="T1"/>
              </a:cxn>
              <a:cxn ang="T9">
                <a:pos x="T2" y="T3"/>
              </a:cxn>
              <a:cxn ang="T10">
                <a:pos x="T4" y="T5"/>
              </a:cxn>
              <a:cxn ang="T11">
                <a:pos x="T6" y="T7"/>
              </a:cxn>
            </a:cxnLst>
            <a:rect l="T12" t="T13" r="T14" b="T15"/>
            <a:pathLst>
              <a:path w="291" h="1242">
                <a:moveTo>
                  <a:pt x="191" y="0"/>
                </a:moveTo>
                <a:cubicBezTo>
                  <a:pt x="131" y="96"/>
                  <a:pt x="72" y="192"/>
                  <a:pt x="47" y="330"/>
                </a:cubicBezTo>
                <a:cubicBezTo>
                  <a:pt x="22" y="468"/>
                  <a:pt x="0" y="678"/>
                  <a:pt x="41" y="830"/>
                </a:cubicBezTo>
                <a:cubicBezTo>
                  <a:pt x="82" y="982"/>
                  <a:pt x="239" y="1156"/>
                  <a:pt x="291" y="1242"/>
                </a:cubicBezTo>
              </a:path>
            </a:pathLst>
          </a:custGeom>
          <a:noFill/>
          <a:ln w="3810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2" name="Freeform 41"/>
          <p:cNvSpPr>
            <a:spLocks/>
          </p:cNvSpPr>
          <p:nvPr/>
        </p:nvSpPr>
        <p:spPr bwMode="auto">
          <a:xfrm rot="4435795">
            <a:off x="5330032" y="2709069"/>
            <a:ext cx="207962" cy="1060450"/>
          </a:xfrm>
          <a:custGeom>
            <a:avLst/>
            <a:gdLst>
              <a:gd name="T0" fmla="*/ 0 w 287"/>
              <a:gd name="T1" fmla="*/ 2147483647 h 1250"/>
              <a:gd name="T2" fmla="*/ 2147483647 w 287"/>
              <a:gd name="T3" fmla="*/ 2147483647 h 1250"/>
              <a:gd name="T4" fmla="*/ 2147483647 w 287"/>
              <a:gd name="T5" fmla="*/ 2147483647 h 1250"/>
              <a:gd name="T6" fmla="*/ 2147483647 w 287"/>
              <a:gd name="T7" fmla="*/ 0 h 1250"/>
              <a:gd name="T8" fmla="*/ 0 60000 65536"/>
              <a:gd name="T9" fmla="*/ 0 60000 65536"/>
              <a:gd name="T10" fmla="*/ 0 60000 65536"/>
              <a:gd name="T11" fmla="*/ 0 60000 65536"/>
              <a:gd name="T12" fmla="*/ 0 w 287"/>
              <a:gd name="T13" fmla="*/ 0 h 1250"/>
              <a:gd name="T14" fmla="*/ 287 w 287"/>
              <a:gd name="T15" fmla="*/ 1250 h 1250"/>
            </a:gdLst>
            <a:ahLst/>
            <a:cxnLst>
              <a:cxn ang="T8">
                <a:pos x="T0" y="T1"/>
              </a:cxn>
              <a:cxn ang="T9">
                <a:pos x="T2" y="T3"/>
              </a:cxn>
              <a:cxn ang="T10">
                <a:pos x="T4" y="T5"/>
              </a:cxn>
              <a:cxn ang="T11">
                <a:pos x="T6" y="T7"/>
              </a:cxn>
            </a:cxnLst>
            <a:rect l="T12" t="T13" r="T14" b="T15"/>
            <a:pathLst>
              <a:path w="287" h="1250">
                <a:moveTo>
                  <a:pt x="0" y="1250"/>
                </a:moveTo>
                <a:cubicBezTo>
                  <a:pt x="41" y="1170"/>
                  <a:pt x="203" y="937"/>
                  <a:pt x="245" y="774"/>
                </a:cubicBezTo>
                <a:cubicBezTo>
                  <a:pt x="287" y="611"/>
                  <a:pt x="269" y="403"/>
                  <a:pt x="251" y="274"/>
                </a:cubicBezTo>
                <a:cubicBezTo>
                  <a:pt x="233" y="145"/>
                  <a:pt x="184" y="73"/>
                  <a:pt x="135" y="0"/>
                </a:cubicBezTo>
              </a:path>
            </a:pathLst>
          </a:custGeom>
          <a:noFill/>
          <a:ln w="3810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3" name="12 CuadroTexto"/>
          <p:cNvSpPr txBox="1"/>
          <p:nvPr/>
        </p:nvSpPr>
        <p:spPr>
          <a:xfrm>
            <a:off x="2238375" y="1574800"/>
            <a:ext cx="4772025" cy="400110"/>
          </a:xfrm>
          <a:prstGeom prst="rect">
            <a:avLst/>
          </a:prstGeom>
          <a:solidFill>
            <a:srgbClr val="0070C0"/>
          </a:solidFill>
        </p:spPr>
        <p:txBody>
          <a:bodyPr wrap="square">
            <a:spAutoFit/>
          </a:bodyPr>
          <a:lstStyle/>
          <a:p>
            <a:pPr algn="ctr" fontAlgn="auto">
              <a:spcBef>
                <a:spcPts val="0"/>
              </a:spcBef>
              <a:spcAft>
                <a:spcPts val="0"/>
              </a:spcAft>
              <a:defRPr/>
            </a:pPr>
            <a:r>
              <a:rPr lang="es-ES" sz="2000" b="1" dirty="0">
                <a:solidFill>
                  <a:schemeClr val="bg1"/>
                </a:solidFill>
                <a:effectLst>
                  <a:outerShdw blurRad="38100" dist="38100" dir="2700000" algn="tl">
                    <a:srgbClr val="000000">
                      <a:alpha val="43137"/>
                    </a:srgbClr>
                  </a:outerShdw>
                </a:effectLst>
                <a:latin typeface="Calibri" pitchFamily="34" charset="0"/>
              </a:rPr>
              <a:t>Sistema Manifiesto Marítimo Electrónico</a:t>
            </a:r>
          </a:p>
        </p:txBody>
      </p:sp>
      <p:pic>
        <p:nvPicPr>
          <p:cNvPr id="14" name="Picture 52" descr="j029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3388" y="4087813"/>
            <a:ext cx="89376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41"/>
          <p:cNvSpPr>
            <a:spLocks/>
          </p:cNvSpPr>
          <p:nvPr/>
        </p:nvSpPr>
        <p:spPr bwMode="auto">
          <a:xfrm rot="1531881">
            <a:off x="4327525" y="3462338"/>
            <a:ext cx="268288" cy="801687"/>
          </a:xfrm>
          <a:custGeom>
            <a:avLst/>
            <a:gdLst>
              <a:gd name="T0" fmla="*/ 0 w 287"/>
              <a:gd name="T1" fmla="*/ 2147483647 h 1250"/>
              <a:gd name="T2" fmla="*/ 2147483647 w 287"/>
              <a:gd name="T3" fmla="*/ 2147483647 h 1250"/>
              <a:gd name="T4" fmla="*/ 2147483647 w 287"/>
              <a:gd name="T5" fmla="*/ 2147483647 h 1250"/>
              <a:gd name="T6" fmla="*/ 2147483647 w 287"/>
              <a:gd name="T7" fmla="*/ 0 h 1250"/>
              <a:gd name="T8" fmla="*/ 0 60000 65536"/>
              <a:gd name="T9" fmla="*/ 0 60000 65536"/>
              <a:gd name="T10" fmla="*/ 0 60000 65536"/>
              <a:gd name="T11" fmla="*/ 0 60000 65536"/>
              <a:gd name="T12" fmla="*/ 0 w 287"/>
              <a:gd name="T13" fmla="*/ 0 h 1250"/>
              <a:gd name="T14" fmla="*/ 287 w 287"/>
              <a:gd name="T15" fmla="*/ 1250 h 1250"/>
            </a:gdLst>
            <a:ahLst/>
            <a:cxnLst>
              <a:cxn ang="T8">
                <a:pos x="T0" y="T1"/>
              </a:cxn>
              <a:cxn ang="T9">
                <a:pos x="T2" y="T3"/>
              </a:cxn>
              <a:cxn ang="T10">
                <a:pos x="T4" y="T5"/>
              </a:cxn>
              <a:cxn ang="T11">
                <a:pos x="T6" y="T7"/>
              </a:cxn>
            </a:cxnLst>
            <a:rect l="T12" t="T13" r="T14" b="T15"/>
            <a:pathLst>
              <a:path w="287" h="1250">
                <a:moveTo>
                  <a:pt x="0" y="1250"/>
                </a:moveTo>
                <a:cubicBezTo>
                  <a:pt x="41" y="1170"/>
                  <a:pt x="203" y="937"/>
                  <a:pt x="245" y="774"/>
                </a:cubicBezTo>
                <a:cubicBezTo>
                  <a:pt x="287" y="611"/>
                  <a:pt x="269" y="403"/>
                  <a:pt x="251" y="274"/>
                </a:cubicBezTo>
                <a:cubicBezTo>
                  <a:pt x="233" y="145"/>
                  <a:pt x="184" y="73"/>
                  <a:pt x="135" y="0"/>
                </a:cubicBezTo>
              </a:path>
            </a:pathLst>
          </a:custGeom>
          <a:noFill/>
          <a:ln w="3810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6" name="Freeform 40"/>
          <p:cNvSpPr>
            <a:spLocks/>
          </p:cNvSpPr>
          <p:nvPr/>
        </p:nvSpPr>
        <p:spPr bwMode="auto">
          <a:xfrm rot="294252">
            <a:off x="3757613" y="3375025"/>
            <a:ext cx="198437" cy="784225"/>
          </a:xfrm>
          <a:custGeom>
            <a:avLst/>
            <a:gdLst>
              <a:gd name="T0" fmla="*/ 2147483647 w 291"/>
              <a:gd name="T1" fmla="*/ 0 h 1242"/>
              <a:gd name="T2" fmla="*/ 2147483647 w 291"/>
              <a:gd name="T3" fmla="*/ 2147483647 h 1242"/>
              <a:gd name="T4" fmla="*/ 2147483647 w 291"/>
              <a:gd name="T5" fmla="*/ 2147483647 h 1242"/>
              <a:gd name="T6" fmla="*/ 2147483647 w 291"/>
              <a:gd name="T7" fmla="*/ 2147483647 h 1242"/>
              <a:gd name="T8" fmla="*/ 0 60000 65536"/>
              <a:gd name="T9" fmla="*/ 0 60000 65536"/>
              <a:gd name="T10" fmla="*/ 0 60000 65536"/>
              <a:gd name="T11" fmla="*/ 0 60000 65536"/>
              <a:gd name="T12" fmla="*/ 0 w 291"/>
              <a:gd name="T13" fmla="*/ 0 h 1242"/>
              <a:gd name="T14" fmla="*/ 291 w 291"/>
              <a:gd name="T15" fmla="*/ 1242 h 1242"/>
            </a:gdLst>
            <a:ahLst/>
            <a:cxnLst>
              <a:cxn ang="T8">
                <a:pos x="T0" y="T1"/>
              </a:cxn>
              <a:cxn ang="T9">
                <a:pos x="T2" y="T3"/>
              </a:cxn>
              <a:cxn ang="T10">
                <a:pos x="T4" y="T5"/>
              </a:cxn>
              <a:cxn ang="T11">
                <a:pos x="T6" y="T7"/>
              </a:cxn>
            </a:cxnLst>
            <a:rect l="T12" t="T13" r="T14" b="T15"/>
            <a:pathLst>
              <a:path w="291" h="1242">
                <a:moveTo>
                  <a:pt x="191" y="0"/>
                </a:moveTo>
                <a:cubicBezTo>
                  <a:pt x="131" y="96"/>
                  <a:pt x="72" y="192"/>
                  <a:pt x="47" y="330"/>
                </a:cubicBezTo>
                <a:cubicBezTo>
                  <a:pt x="22" y="468"/>
                  <a:pt x="0" y="678"/>
                  <a:pt x="41" y="830"/>
                </a:cubicBezTo>
                <a:cubicBezTo>
                  <a:pt x="82" y="982"/>
                  <a:pt x="239" y="1156"/>
                  <a:pt x="291" y="1242"/>
                </a:cubicBezTo>
              </a:path>
            </a:pathLst>
          </a:custGeom>
          <a:noFill/>
          <a:ln w="3810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CL"/>
          </a:p>
        </p:txBody>
      </p:sp>
      <p:pic>
        <p:nvPicPr>
          <p:cNvPr id="17" name="Picture 33" descr="MCj023918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0" y="3627438"/>
            <a:ext cx="4778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7 CuadroTexto"/>
          <p:cNvSpPr txBox="1"/>
          <p:nvPr/>
        </p:nvSpPr>
        <p:spPr>
          <a:xfrm>
            <a:off x="276225" y="3143250"/>
            <a:ext cx="1428750" cy="369888"/>
          </a:xfrm>
          <a:prstGeom prst="rect">
            <a:avLst/>
          </a:prstGeom>
          <a:noFill/>
        </p:spPr>
        <p:txBody>
          <a:bodyPr>
            <a:spAutoFit/>
          </a:bodyPr>
          <a:lstStyle/>
          <a:p>
            <a:pPr fontAlgn="auto">
              <a:spcBef>
                <a:spcPts val="0"/>
              </a:spcBef>
              <a:spcAft>
                <a:spcPts val="0"/>
              </a:spcAft>
              <a:defRPr/>
            </a:pPr>
            <a:r>
              <a:rPr lang="es-ES" dirty="0">
                <a:solidFill>
                  <a:srgbClr val="000099"/>
                </a:solidFill>
                <a:effectLst>
                  <a:outerShdw blurRad="38100" dist="38100" dir="2700000" algn="tl">
                    <a:srgbClr val="000000">
                      <a:alpha val="43137"/>
                    </a:srgbClr>
                  </a:outerShdw>
                </a:effectLst>
                <a:latin typeface="+mn-lt"/>
              </a:rPr>
              <a:t>Cía. </a:t>
            </a:r>
            <a:r>
              <a:rPr lang="es-ES" dirty="0" smtClean="0">
                <a:solidFill>
                  <a:srgbClr val="000099"/>
                </a:solidFill>
                <a:effectLst>
                  <a:outerShdw blurRad="38100" dist="38100" dir="2700000" algn="tl">
                    <a:srgbClr val="000000">
                      <a:alpha val="43137"/>
                    </a:srgbClr>
                  </a:outerShdw>
                </a:effectLst>
                <a:latin typeface="+mn-lt"/>
              </a:rPr>
              <a:t>Aérea</a:t>
            </a:r>
            <a:endParaRPr lang="es-ES" dirty="0">
              <a:solidFill>
                <a:srgbClr val="000099"/>
              </a:solidFill>
              <a:effectLst>
                <a:outerShdw blurRad="38100" dist="38100" dir="2700000" algn="tl">
                  <a:srgbClr val="000000">
                    <a:alpha val="43137"/>
                  </a:srgbClr>
                </a:outerShdw>
              </a:effectLst>
              <a:latin typeface="+mn-lt"/>
            </a:endParaRPr>
          </a:p>
        </p:txBody>
      </p:sp>
      <p:sp>
        <p:nvSpPr>
          <p:cNvPr id="19" name="15 CuadroTexto"/>
          <p:cNvSpPr txBox="1">
            <a:spLocks noChangeArrowheads="1"/>
          </p:cNvSpPr>
          <p:nvPr/>
        </p:nvSpPr>
        <p:spPr bwMode="auto">
          <a:xfrm>
            <a:off x="228600" y="3533775"/>
            <a:ext cx="22383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buFont typeface="Wingdings" pitchFamily="2" charset="2"/>
              <a:buChar char="ü"/>
            </a:pPr>
            <a:r>
              <a:rPr lang="es-ES" sz="1600" dirty="0">
                <a:latin typeface="Calibri" pitchFamily="34" charset="0"/>
              </a:rPr>
              <a:t>Ingreso de Encabezado Manifiesto</a:t>
            </a:r>
          </a:p>
          <a:p>
            <a:pPr eaLnBrk="1" hangingPunct="1">
              <a:buClr>
                <a:srgbClr val="FF0000"/>
              </a:buClr>
              <a:buFont typeface="Wingdings" pitchFamily="2" charset="2"/>
              <a:buChar char="ü"/>
            </a:pPr>
            <a:r>
              <a:rPr lang="es-ES" sz="1600" dirty="0">
                <a:latin typeface="Calibri" pitchFamily="34" charset="0"/>
              </a:rPr>
              <a:t>Ingreso </a:t>
            </a:r>
            <a:r>
              <a:rPr lang="es-ES" sz="1600" dirty="0" smtClean="0">
                <a:latin typeface="Calibri" pitchFamily="34" charset="0"/>
              </a:rPr>
              <a:t>GA Directa</a:t>
            </a:r>
          </a:p>
          <a:p>
            <a:pPr eaLnBrk="1" hangingPunct="1">
              <a:buClr>
                <a:srgbClr val="FF0000"/>
              </a:buClr>
              <a:buFont typeface="Wingdings" pitchFamily="2" charset="2"/>
              <a:buChar char="ü"/>
            </a:pPr>
            <a:r>
              <a:rPr lang="es-ES" sz="1600" dirty="0" smtClean="0">
                <a:latin typeface="Calibri" pitchFamily="34" charset="0"/>
              </a:rPr>
              <a:t>Ingreso GA Madre</a:t>
            </a:r>
            <a:endParaRPr lang="es-ES" sz="1600" dirty="0">
              <a:latin typeface="Calibri" pitchFamily="34" charset="0"/>
            </a:endParaRPr>
          </a:p>
          <a:p>
            <a:pPr eaLnBrk="1" hangingPunct="1">
              <a:buClr>
                <a:srgbClr val="FF0000"/>
              </a:buClr>
              <a:buFont typeface="Wingdings" pitchFamily="2" charset="2"/>
              <a:buChar char="ü"/>
            </a:pPr>
            <a:r>
              <a:rPr lang="es-ES" sz="1600" dirty="0">
                <a:latin typeface="Calibri" pitchFamily="34" charset="0"/>
              </a:rPr>
              <a:t>Ingreso de Modificaciones y/o </a:t>
            </a:r>
            <a:r>
              <a:rPr lang="es-ES" sz="1600" dirty="0" smtClean="0">
                <a:latin typeface="Calibri" pitchFamily="34" charset="0"/>
              </a:rPr>
              <a:t>Aclaraciones.</a:t>
            </a:r>
            <a:endParaRPr lang="es-ES" sz="1600" dirty="0">
              <a:latin typeface="Calibri" pitchFamily="34" charset="0"/>
            </a:endParaRPr>
          </a:p>
        </p:txBody>
      </p:sp>
      <p:sp>
        <p:nvSpPr>
          <p:cNvPr id="20" name="15 CuadroTexto"/>
          <p:cNvSpPr txBox="1">
            <a:spLocks noChangeArrowheads="1"/>
          </p:cNvSpPr>
          <p:nvPr/>
        </p:nvSpPr>
        <p:spPr bwMode="auto">
          <a:xfrm>
            <a:off x="3214687" y="5310188"/>
            <a:ext cx="2586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buFont typeface="Wingdings" pitchFamily="2" charset="2"/>
              <a:buChar char="ü"/>
            </a:pPr>
            <a:r>
              <a:rPr lang="es-ES" sz="1600" dirty="0">
                <a:latin typeface="Calibri" pitchFamily="34" charset="0"/>
              </a:rPr>
              <a:t>Ingreso </a:t>
            </a:r>
            <a:r>
              <a:rPr lang="es-ES" sz="1600" dirty="0" smtClean="0">
                <a:latin typeface="Calibri" pitchFamily="34" charset="0"/>
              </a:rPr>
              <a:t>GA Hijas </a:t>
            </a:r>
            <a:r>
              <a:rPr lang="es-ES" sz="1600" dirty="0">
                <a:latin typeface="Calibri" pitchFamily="34" charset="0"/>
              </a:rPr>
              <a:t>y </a:t>
            </a:r>
            <a:r>
              <a:rPr lang="es-ES" sz="1600" dirty="0" smtClean="0">
                <a:latin typeface="Calibri" pitchFamily="34" charset="0"/>
              </a:rPr>
              <a:t>Nietas</a:t>
            </a:r>
            <a:endParaRPr lang="es-ES" sz="1600" dirty="0">
              <a:latin typeface="Calibri" pitchFamily="34" charset="0"/>
            </a:endParaRPr>
          </a:p>
          <a:p>
            <a:pPr eaLnBrk="1" hangingPunct="1">
              <a:buClr>
                <a:srgbClr val="FF0000"/>
              </a:buClr>
              <a:buFont typeface="Wingdings" pitchFamily="2" charset="2"/>
              <a:buChar char="ü"/>
            </a:pPr>
            <a:r>
              <a:rPr lang="es-ES" sz="1600" dirty="0">
                <a:latin typeface="Calibri" pitchFamily="34" charset="0"/>
              </a:rPr>
              <a:t>Ingreso de Modificaciones y/o </a:t>
            </a:r>
            <a:r>
              <a:rPr lang="es-ES" sz="1600" dirty="0" smtClean="0">
                <a:latin typeface="Calibri" pitchFamily="34" charset="0"/>
              </a:rPr>
              <a:t>Aclaraciones</a:t>
            </a:r>
            <a:endParaRPr lang="es-ES" sz="1600" dirty="0">
              <a:latin typeface="Calibri" pitchFamily="34" charset="0"/>
            </a:endParaRPr>
          </a:p>
        </p:txBody>
      </p:sp>
      <p:sp>
        <p:nvSpPr>
          <p:cNvPr id="21" name="20 CuadroTexto"/>
          <p:cNvSpPr txBox="1"/>
          <p:nvPr/>
        </p:nvSpPr>
        <p:spPr>
          <a:xfrm>
            <a:off x="3252787" y="4972050"/>
            <a:ext cx="1976437" cy="369332"/>
          </a:xfrm>
          <a:prstGeom prst="rect">
            <a:avLst/>
          </a:prstGeom>
          <a:noFill/>
        </p:spPr>
        <p:txBody>
          <a:bodyPr wrap="square">
            <a:spAutoFit/>
          </a:bodyPr>
          <a:lstStyle/>
          <a:p>
            <a:pPr fontAlgn="auto">
              <a:spcBef>
                <a:spcPts val="0"/>
              </a:spcBef>
              <a:spcAft>
                <a:spcPts val="0"/>
              </a:spcAft>
              <a:defRPr/>
            </a:pPr>
            <a:r>
              <a:rPr lang="es-ES" dirty="0">
                <a:solidFill>
                  <a:srgbClr val="000099"/>
                </a:solidFill>
                <a:effectLst>
                  <a:outerShdw blurRad="38100" dist="38100" dir="2700000" algn="tl">
                    <a:srgbClr val="000000">
                      <a:alpha val="43137"/>
                    </a:srgbClr>
                  </a:outerShdw>
                </a:effectLst>
                <a:latin typeface="+mn-lt"/>
              </a:rPr>
              <a:t>Freight </a:t>
            </a:r>
            <a:r>
              <a:rPr lang="es-ES" dirty="0" err="1">
                <a:solidFill>
                  <a:srgbClr val="000099"/>
                </a:solidFill>
                <a:effectLst>
                  <a:outerShdw blurRad="38100" dist="38100" dir="2700000" algn="tl">
                    <a:srgbClr val="000000">
                      <a:alpha val="43137"/>
                    </a:srgbClr>
                  </a:outerShdw>
                </a:effectLst>
                <a:latin typeface="+mn-lt"/>
              </a:rPr>
              <a:t>Forwarder</a:t>
            </a:r>
            <a:endParaRPr lang="es-ES" dirty="0">
              <a:solidFill>
                <a:srgbClr val="000099"/>
              </a:solidFill>
              <a:effectLst>
                <a:outerShdw blurRad="38100" dist="38100" dir="2700000" algn="tl">
                  <a:srgbClr val="000000">
                    <a:alpha val="43137"/>
                  </a:srgbClr>
                </a:outerShdw>
              </a:effectLst>
              <a:latin typeface="+mn-lt"/>
            </a:endParaRPr>
          </a:p>
        </p:txBody>
      </p:sp>
      <p:sp>
        <p:nvSpPr>
          <p:cNvPr id="22" name="21 CuadroTexto"/>
          <p:cNvSpPr txBox="1"/>
          <p:nvPr/>
        </p:nvSpPr>
        <p:spPr>
          <a:xfrm>
            <a:off x="6137275" y="3592513"/>
            <a:ext cx="1785938" cy="369887"/>
          </a:xfrm>
          <a:prstGeom prst="rect">
            <a:avLst/>
          </a:prstGeom>
          <a:noFill/>
        </p:spPr>
        <p:txBody>
          <a:bodyPr>
            <a:spAutoFit/>
          </a:bodyPr>
          <a:lstStyle/>
          <a:p>
            <a:pPr fontAlgn="auto">
              <a:spcBef>
                <a:spcPts val="0"/>
              </a:spcBef>
              <a:spcAft>
                <a:spcPts val="0"/>
              </a:spcAft>
              <a:defRPr/>
            </a:pPr>
            <a:r>
              <a:rPr lang="es-ES" dirty="0">
                <a:solidFill>
                  <a:srgbClr val="000099"/>
                </a:solidFill>
                <a:effectLst>
                  <a:outerShdw blurRad="38100" dist="38100" dir="2700000" algn="tl">
                    <a:srgbClr val="000000">
                      <a:alpha val="43137"/>
                    </a:srgbClr>
                  </a:outerShdw>
                </a:effectLst>
                <a:latin typeface="+mn-lt"/>
              </a:rPr>
              <a:t>Almacenista</a:t>
            </a:r>
          </a:p>
        </p:txBody>
      </p:sp>
      <p:sp>
        <p:nvSpPr>
          <p:cNvPr id="23" name="16 CuadroTexto"/>
          <p:cNvSpPr txBox="1">
            <a:spLocks noChangeArrowheads="1"/>
          </p:cNvSpPr>
          <p:nvPr/>
        </p:nvSpPr>
        <p:spPr bwMode="auto">
          <a:xfrm>
            <a:off x="6172198" y="3967163"/>
            <a:ext cx="19621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85750" eaLnBrk="1" hangingPunct="1">
              <a:buClr>
                <a:srgbClr val="FF0000"/>
              </a:buClr>
              <a:buFont typeface="Wingdings" pitchFamily="2" charset="2"/>
              <a:buChar char="ü"/>
            </a:pPr>
            <a:r>
              <a:rPr lang="es-ES" sz="1600" dirty="0" smtClean="0">
                <a:latin typeface="Calibri" pitchFamily="34" charset="0"/>
              </a:rPr>
              <a:t>Ingreso Informe Faltas y Sobras</a:t>
            </a:r>
          </a:p>
          <a:p>
            <a:pPr indent="-285750" eaLnBrk="1" hangingPunct="1">
              <a:buClr>
                <a:srgbClr val="FF0000"/>
              </a:buClr>
              <a:buFont typeface="Wingdings" pitchFamily="2" charset="2"/>
              <a:buChar char="ü"/>
            </a:pPr>
            <a:r>
              <a:rPr lang="es-ES" sz="1600" dirty="0" smtClean="0">
                <a:latin typeface="Calibri" pitchFamily="34" charset="0"/>
              </a:rPr>
              <a:t>Validación GA correctamente transmitida para retiro.</a:t>
            </a:r>
            <a:endParaRPr lang="es-ES" sz="1600" dirty="0">
              <a:latin typeface="Calibri" pitchFamily="34" charset="0"/>
            </a:endParaRPr>
          </a:p>
        </p:txBody>
      </p:sp>
      <p:grpSp>
        <p:nvGrpSpPr>
          <p:cNvPr id="24" name="23 Grupo"/>
          <p:cNvGrpSpPr/>
          <p:nvPr/>
        </p:nvGrpSpPr>
        <p:grpSpPr>
          <a:xfrm>
            <a:off x="3448049" y="2009774"/>
            <a:ext cx="1646375" cy="1582457"/>
            <a:chOff x="6384533" y="3982548"/>
            <a:chExt cx="1834092" cy="1895684"/>
          </a:xfrm>
        </p:grpSpPr>
        <p:pic>
          <p:nvPicPr>
            <p:cNvPr id="25" name="24 Imagen" descr="servidor.png"/>
            <p:cNvPicPr>
              <a:picLocks noChangeAspect="1"/>
            </p:cNvPicPr>
            <p:nvPr/>
          </p:nvPicPr>
          <p:blipFill>
            <a:blip r:embed="rId5" cstate="print"/>
            <a:stretch>
              <a:fillRect/>
            </a:stretch>
          </p:blipFill>
          <p:spPr>
            <a:xfrm>
              <a:off x="6384533" y="3982548"/>
              <a:ext cx="1834092" cy="1895684"/>
            </a:xfrm>
            <a:prstGeom prst="rect">
              <a:avLst/>
            </a:prstGeom>
          </p:spPr>
        </p:pic>
        <p:pic>
          <p:nvPicPr>
            <p:cNvPr id="26" name="25 Imagen" descr="logo Aduana.png"/>
            <p:cNvPicPr>
              <a:picLocks noChangeAspect="1"/>
            </p:cNvPicPr>
            <p:nvPr/>
          </p:nvPicPr>
          <p:blipFill>
            <a:blip r:embed="rId6" cstate="print"/>
            <a:stretch>
              <a:fillRect/>
            </a:stretch>
          </p:blipFill>
          <p:spPr>
            <a:xfrm>
              <a:off x="7880165" y="4194663"/>
              <a:ext cx="236868" cy="300563"/>
            </a:xfrm>
            <a:prstGeom prst="rect">
              <a:avLst/>
            </a:prstGeom>
          </p:spPr>
        </p:pic>
      </p:grpSp>
    </p:spTree>
    <p:extLst>
      <p:ext uri="{BB962C8B-B14F-4D97-AF65-F5344CB8AC3E}">
        <p14:creationId xmlns:p14="http://schemas.microsoft.com/office/powerpoint/2010/main" val="401241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Flecha derecha"/>
          <p:cNvSpPr/>
          <p:nvPr/>
        </p:nvSpPr>
        <p:spPr bwMode="auto">
          <a:xfrm flipH="1">
            <a:off x="276224" y="1333499"/>
            <a:ext cx="4756933" cy="775731"/>
          </a:xfrm>
          <a:prstGeom prst="rightArrow">
            <a:avLst/>
          </a:prstGeom>
          <a:solidFill>
            <a:srgbClr val="3366FF">
              <a:alpha val="20000"/>
            </a:srgbClr>
          </a:solidFill>
          <a:ln w="9525"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s-CL"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Cía. Aérea y FF</a:t>
            </a:r>
          </a:p>
        </p:txBody>
      </p:sp>
      <p:cxnSp>
        <p:nvCxnSpPr>
          <p:cNvPr id="61" name="60 Conector recto"/>
          <p:cNvCxnSpPr/>
          <p:nvPr/>
        </p:nvCxnSpPr>
        <p:spPr bwMode="auto">
          <a:xfrm flipH="1">
            <a:off x="5048250" y="1435430"/>
            <a:ext cx="34390" cy="5327320"/>
          </a:xfrm>
          <a:prstGeom prst="line">
            <a:avLst/>
          </a:prstGeom>
          <a:solidFill>
            <a:srgbClr val="3366FF"/>
          </a:solidFill>
          <a:ln w="57150" cap="flat" cmpd="sng" algn="ctr">
            <a:solidFill>
              <a:srgbClr val="FF3300"/>
            </a:solidFill>
            <a:prstDash val="sysDot"/>
            <a:round/>
            <a:headEnd type="none" w="med" len="med"/>
            <a:tailEnd type="none" w="med" len="med"/>
          </a:ln>
          <a:effectLst/>
        </p:spPr>
      </p:cxnSp>
      <p:sp>
        <p:nvSpPr>
          <p:cNvPr id="2" name="1 Título"/>
          <p:cNvSpPr>
            <a:spLocks noGrp="1"/>
          </p:cNvSpPr>
          <p:nvPr>
            <p:ph type="title"/>
          </p:nvPr>
        </p:nvSpPr>
        <p:spPr/>
        <p:txBody>
          <a:bodyPr/>
          <a:lstStyle/>
          <a:p>
            <a:r>
              <a:rPr lang="es-CL" dirty="0" smtClean="0"/>
              <a:t>Tramitación Electrónica</a:t>
            </a:r>
            <a:endParaRPr lang="es-CL" dirty="0"/>
          </a:p>
        </p:txBody>
      </p:sp>
      <p:pic>
        <p:nvPicPr>
          <p:cNvPr id="22" name="21 Imagen" descr="pc.png"/>
          <p:cNvPicPr>
            <a:picLocks noChangeAspect="1"/>
          </p:cNvPicPr>
          <p:nvPr/>
        </p:nvPicPr>
        <p:blipFill>
          <a:blip r:embed="rId2" cstate="print"/>
          <a:stretch>
            <a:fillRect/>
          </a:stretch>
        </p:blipFill>
        <p:spPr>
          <a:xfrm>
            <a:off x="1052378" y="2735896"/>
            <a:ext cx="1797696" cy="1179441"/>
          </a:xfrm>
          <a:prstGeom prst="rect">
            <a:avLst/>
          </a:prstGeom>
        </p:spPr>
      </p:pic>
      <p:pic>
        <p:nvPicPr>
          <p:cNvPr id="1031" name="Picture 7"/>
          <p:cNvPicPr>
            <a:picLocks noChangeAspect="1" noChangeArrowheads="1"/>
          </p:cNvPicPr>
          <p:nvPr/>
        </p:nvPicPr>
        <p:blipFill>
          <a:blip r:embed="rId3" cstate="print"/>
          <a:srcRect/>
          <a:stretch>
            <a:fillRect/>
          </a:stretch>
        </p:blipFill>
        <p:spPr bwMode="auto">
          <a:xfrm>
            <a:off x="892990" y="4283529"/>
            <a:ext cx="1352022" cy="1267448"/>
          </a:xfrm>
          <a:prstGeom prst="rect">
            <a:avLst/>
          </a:prstGeom>
          <a:noFill/>
          <a:ln w="9525">
            <a:noFill/>
            <a:miter lim="800000"/>
            <a:headEnd/>
            <a:tailEnd/>
          </a:ln>
        </p:spPr>
      </p:pic>
      <p:pic>
        <p:nvPicPr>
          <p:cNvPr id="38" name="37 Imagen" descr="pc.png"/>
          <p:cNvPicPr>
            <a:picLocks noChangeAspect="1"/>
          </p:cNvPicPr>
          <p:nvPr/>
        </p:nvPicPr>
        <p:blipFill>
          <a:blip r:embed="rId2" cstate="print"/>
          <a:stretch>
            <a:fillRect/>
          </a:stretch>
        </p:blipFill>
        <p:spPr>
          <a:xfrm>
            <a:off x="2390334" y="5612443"/>
            <a:ext cx="1797696" cy="1179441"/>
          </a:xfrm>
          <a:prstGeom prst="rect">
            <a:avLst/>
          </a:prstGeom>
        </p:spPr>
      </p:pic>
      <p:pic>
        <p:nvPicPr>
          <p:cNvPr id="40" name="39 Imagen" descr="servidor 2.png"/>
          <p:cNvPicPr>
            <a:picLocks noChangeAspect="1"/>
          </p:cNvPicPr>
          <p:nvPr/>
        </p:nvPicPr>
        <p:blipFill>
          <a:blip r:embed="rId4" cstate="print"/>
          <a:stretch>
            <a:fillRect/>
          </a:stretch>
        </p:blipFill>
        <p:spPr>
          <a:xfrm>
            <a:off x="3332020" y="1874502"/>
            <a:ext cx="898844" cy="1568891"/>
          </a:xfrm>
          <a:prstGeom prst="rect">
            <a:avLst/>
          </a:prstGeom>
        </p:spPr>
      </p:pic>
      <p:grpSp>
        <p:nvGrpSpPr>
          <p:cNvPr id="3" name="53 Grupo"/>
          <p:cNvGrpSpPr/>
          <p:nvPr/>
        </p:nvGrpSpPr>
        <p:grpSpPr>
          <a:xfrm>
            <a:off x="2819313" y="3582835"/>
            <a:ext cx="3355855" cy="1023305"/>
            <a:chOff x="2624447" y="2766951"/>
            <a:chExt cx="3550722" cy="1472540"/>
          </a:xfrm>
        </p:grpSpPr>
        <p:sp>
          <p:nvSpPr>
            <p:cNvPr id="16" name="15 Forma libre"/>
            <p:cNvSpPr/>
            <p:nvPr/>
          </p:nvSpPr>
          <p:spPr bwMode="auto">
            <a:xfrm>
              <a:off x="2624447" y="2766951"/>
              <a:ext cx="3550722" cy="1472540"/>
            </a:xfrm>
            <a:custGeom>
              <a:avLst/>
              <a:gdLst>
                <a:gd name="connsiteX0" fmla="*/ 0 w 3550722"/>
                <a:gd name="connsiteY0" fmla="*/ 0 h 1472540"/>
                <a:gd name="connsiteX1" fmla="*/ 1258784 w 3550722"/>
                <a:gd name="connsiteY1" fmla="*/ 178130 h 1472540"/>
                <a:gd name="connsiteX2" fmla="*/ 1864426 w 3550722"/>
                <a:gd name="connsiteY2" fmla="*/ 1009402 h 1472540"/>
                <a:gd name="connsiteX3" fmla="*/ 3550722 w 3550722"/>
                <a:gd name="connsiteY3" fmla="*/ 1472540 h 1472540"/>
              </a:gdLst>
              <a:ahLst/>
              <a:cxnLst>
                <a:cxn ang="0">
                  <a:pos x="connsiteX0" y="connsiteY0"/>
                </a:cxn>
                <a:cxn ang="0">
                  <a:pos x="connsiteX1" y="connsiteY1"/>
                </a:cxn>
                <a:cxn ang="0">
                  <a:pos x="connsiteX2" y="connsiteY2"/>
                </a:cxn>
                <a:cxn ang="0">
                  <a:pos x="connsiteX3" y="connsiteY3"/>
                </a:cxn>
              </a:cxnLst>
              <a:rect l="l" t="t" r="r" b="b"/>
              <a:pathLst>
                <a:path w="3550722" h="1472540">
                  <a:moveTo>
                    <a:pt x="0" y="0"/>
                  </a:moveTo>
                  <a:cubicBezTo>
                    <a:pt x="474023" y="4948"/>
                    <a:pt x="948046" y="9896"/>
                    <a:pt x="1258784" y="178130"/>
                  </a:cubicBezTo>
                  <a:cubicBezTo>
                    <a:pt x="1569522" y="346364"/>
                    <a:pt x="1482436" y="793667"/>
                    <a:pt x="1864426" y="1009402"/>
                  </a:cubicBezTo>
                  <a:cubicBezTo>
                    <a:pt x="2246416" y="1225137"/>
                    <a:pt x="2898569" y="1348838"/>
                    <a:pt x="3550722" y="1472540"/>
                  </a:cubicBezTo>
                </a:path>
              </a:pathLst>
            </a:custGeom>
            <a:noFill/>
            <a:ln w="57150" cap="flat" cmpd="sng" algn="ctr">
              <a:solidFill>
                <a:srgbClr val="0000FF"/>
              </a:solidFill>
              <a:prstDash val="solid"/>
              <a:round/>
              <a:headEnd type="none" w="med" len="med"/>
              <a:tailEnd type="arrow" w="med" len="med"/>
            </a:ln>
            <a:effectLst/>
          </p:spPr>
          <p:txBody>
            <a:bodyPr vert="horz" wrap="none" lIns="91440" tIns="45720" rIns="91440" bIns="45720" numCol="1" rtlCol="0" anchor="ctr" anchorCtr="0" compatLnSpc="1">
              <a:prstTxWarp prst="textNoShape">
                <a:avLst/>
              </a:prstTxWarp>
            </a:bodyPr>
            <a:lstStyle/>
            <a:p>
              <a:endParaRPr lang="es-CL" smtClean="0"/>
            </a:p>
          </p:txBody>
        </p:sp>
        <p:grpSp>
          <p:nvGrpSpPr>
            <p:cNvPr id="4" name="49 Grupo"/>
            <p:cNvGrpSpPr/>
            <p:nvPr/>
          </p:nvGrpSpPr>
          <p:grpSpPr>
            <a:xfrm>
              <a:off x="3924971" y="3099261"/>
              <a:ext cx="845848" cy="768685"/>
              <a:chOff x="3924971" y="3099261"/>
              <a:chExt cx="845848" cy="768685"/>
            </a:xfrm>
          </p:grpSpPr>
          <p:pic>
            <p:nvPicPr>
              <p:cNvPr id="29" name="28 Imagen" descr="sobre.png"/>
              <p:cNvPicPr>
                <a:picLocks noChangeAspect="1"/>
              </p:cNvPicPr>
              <p:nvPr/>
            </p:nvPicPr>
            <p:blipFill>
              <a:blip r:embed="rId5" cstate="print"/>
              <a:stretch>
                <a:fillRect/>
              </a:stretch>
            </p:blipFill>
            <p:spPr>
              <a:xfrm>
                <a:off x="3924971" y="3465616"/>
                <a:ext cx="733194" cy="402330"/>
              </a:xfrm>
              <a:prstGeom prst="rect">
                <a:avLst/>
              </a:prstGeom>
            </p:spPr>
          </p:pic>
          <p:sp>
            <p:nvSpPr>
              <p:cNvPr id="42" name="41 CuadroTexto"/>
              <p:cNvSpPr txBox="1"/>
              <p:nvPr/>
            </p:nvSpPr>
            <p:spPr>
              <a:xfrm>
                <a:off x="4173457" y="3099261"/>
                <a:ext cx="597362" cy="487180"/>
              </a:xfrm>
              <a:prstGeom prst="rect">
                <a:avLst/>
              </a:prstGeom>
              <a:noFill/>
            </p:spPr>
            <p:txBody>
              <a:bodyPr wrap="none" rtlCol="0">
                <a:spAutoFit/>
              </a:bodyPr>
              <a:lstStyle/>
              <a:p>
                <a:r>
                  <a:rPr lang="es-CL" sz="1600" b="1" dirty="0" smtClean="0">
                    <a:solidFill>
                      <a:srgbClr val="FF0000"/>
                    </a:solidFill>
                  </a:rPr>
                  <a:t>XML</a:t>
                </a:r>
                <a:endParaRPr lang="es-CL" sz="1600" b="1" dirty="0">
                  <a:solidFill>
                    <a:srgbClr val="FF0000"/>
                  </a:solidFill>
                </a:endParaRPr>
              </a:p>
            </p:txBody>
          </p:sp>
        </p:grpSp>
      </p:grpSp>
      <p:grpSp>
        <p:nvGrpSpPr>
          <p:cNvPr id="5" name="54 Grupo"/>
          <p:cNvGrpSpPr/>
          <p:nvPr/>
        </p:nvGrpSpPr>
        <p:grpSpPr>
          <a:xfrm>
            <a:off x="2259437" y="4557241"/>
            <a:ext cx="3939481" cy="521935"/>
            <a:chOff x="2030681" y="3985211"/>
            <a:chExt cx="4168238" cy="751068"/>
          </a:xfrm>
        </p:grpSpPr>
        <p:sp>
          <p:nvSpPr>
            <p:cNvPr id="19" name="18 Forma libre"/>
            <p:cNvSpPr/>
            <p:nvPr/>
          </p:nvSpPr>
          <p:spPr bwMode="auto">
            <a:xfrm>
              <a:off x="2030681" y="4217722"/>
              <a:ext cx="4168238" cy="518557"/>
            </a:xfrm>
            <a:custGeom>
              <a:avLst/>
              <a:gdLst>
                <a:gd name="connsiteX0" fmla="*/ 0 w 3788228"/>
                <a:gd name="connsiteY0" fmla="*/ 69273 h 518557"/>
                <a:gd name="connsiteX1" fmla="*/ 1472540 w 3788228"/>
                <a:gd name="connsiteY1" fmla="*/ 69273 h 518557"/>
                <a:gd name="connsiteX2" fmla="*/ 2731325 w 3788228"/>
                <a:gd name="connsiteY2" fmla="*/ 484910 h 518557"/>
                <a:gd name="connsiteX3" fmla="*/ 3788228 w 3788228"/>
                <a:gd name="connsiteY3" fmla="*/ 271154 h 518557"/>
              </a:gdLst>
              <a:ahLst/>
              <a:cxnLst>
                <a:cxn ang="0">
                  <a:pos x="connsiteX0" y="connsiteY0"/>
                </a:cxn>
                <a:cxn ang="0">
                  <a:pos x="connsiteX1" y="connsiteY1"/>
                </a:cxn>
                <a:cxn ang="0">
                  <a:pos x="connsiteX2" y="connsiteY2"/>
                </a:cxn>
                <a:cxn ang="0">
                  <a:pos x="connsiteX3" y="connsiteY3"/>
                </a:cxn>
              </a:cxnLst>
              <a:rect l="l" t="t" r="r" b="b"/>
              <a:pathLst>
                <a:path w="3788228" h="518557">
                  <a:moveTo>
                    <a:pt x="0" y="69273"/>
                  </a:moveTo>
                  <a:cubicBezTo>
                    <a:pt x="508659" y="34636"/>
                    <a:pt x="1017319" y="0"/>
                    <a:pt x="1472540" y="69273"/>
                  </a:cubicBezTo>
                  <a:cubicBezTo>
                    <a:pt x="1927761" y="138546"/>
                    <a:pt x="2345377" y="451263"/>
                    <a:pt x="2731325" y="484910"/>
                  </a:cubicBezTo>
                  <a:cubicBezTo>
                    <a:pt x="3117273" y="518557"/>
                    <a:pt x="3452750" y="394855"/>
                    <a:pt x="3788228" y="271154"/>
                  </a:cubicBezTo>
                </a:path>
              </a:pathLst>
            </a:custGeom>
            <a:noFill/>
            <a:ln w="57150" cap="flat" cmpd="sng" algn="ctr">
              <a:solidFill>
                <a:srgbClr val="0000FF"/>
              </a:solidFill>
              <a:prstDash val="solid"/>
              <a:round/>
              <a:headEnd type="none" w="med" len="med"/>
              <a:tailEnd type="arrow" w="med" len="med"/>
            </a:ln>
            <a:effectLst/>
          </p:spPr>
          <p:txBody>
            <a:bodyPr vert="horz" wrap="none" lIns="91440" tIns="45720" rIns="91440" bIns="45720" numCol="1" rtlCol="0" anchor="ctr" anchorCtr="0" compatLnSpc="1">
              <a:prstTxWarp prst="textNoShape">
                <a:avLst/>
              </a:prstTxWarp>
            </a:bodyPr>
            <a:lstStyle/>
            <a:p>
              <a:endParaRPr lang="es-CL" smtClean="0"/>
            </a:p>
          </p:txBody>
        </p:sp>
        <p:grpSp>
          <p:nvGrpSpPr>
            <p:cNvPr id="6" name="50 Grupo"/>
            <p:cNvGrpSpPr/>
            <p:nvPr/>
          </p:nvGrpSpPr>
          <p:grpSpPr>
            <a:xfrm>
              <a:off x="3709236" y="3985211"/>
              <a:ext cx="850531" cy="700154"/>
              <a:chOff x="3709236" y="3985211"/>
              <a:chExt cx="850531" cy="700154"/>
            </a:xfrm>
          </p:grpSpPr>
          <p:pic>
            <p:nvPicPr>
              <p:cNvPr id="30" name="29 Imagen" descr="sobre.png"/>
              <p:cNvPicPr>
                <a:picLocks noChangeAspect="1"/>
              </p:cNvPicPr>
              <p:nvPr/>
            </p:nvPicPr>
            <p:blipFill>
              <a:blip r:embed="rId5" cstate="print"/>
              <a:stretch>
                <a:fillRect/>
              </a:stretch>
            </p:blipFill>
            <p:spPr>
              <a:xfrm>
                <a:off x="3709236" y="4283035"/>
                <a:ext cx="733194" cy="402330"/>
              </a:xfrm>
              <a:prstGeom prst="rect">
                <a:avLst/>
              </a:prstGeom>
            </p:spPr>
          </p:pic>
          <p:sp>
            <p:nvSpPr>
              <p:cNvPr id="43" name="42 CuadroTexto"/>
              <p:cNvSpPr txBox="1"/>
              <p:nvPr/>
            </p:nvSpPr>
            <p:spPr>
              <a:xfrm>
                <a:off x="3962405" y="3985211"/>
                <a:ext cx="597362" cy="487181"/>
              </a:xfrm>
              <a:prstGeom prst="rect">
                <a:avLst/>
              </a:prstGeom>
              <a:noFill/>
            </p:spPr>
            <p:txBody>
              <a:bodyPr wrap="none" rtlCol="0">
                <a:spAutoFit/>
              </a:bodyPr>
              <a:lstStyle/>
              <a:p>
                <a:r>
                  <a:rPr lang="es-CL" sz="1600" b="1" dirty="0" smtClean="0">
                    <a:solidFill>
                      <a:srgbClr val="FF0000"/>
                    </a:solidFill>
                  </a:rPr>
                  <a:t>XML</a:t>
                </a:r>
                <a:endParaRPr lang="es-CL" sz="1600" b="1" dirty="0">
                  <a:solidFill>
                    <a:srgbClr val="FF0000"/>
                  </a:solidFill>
                </a:endParaRPr>
              </a:p>
            </p:txBody>
          </p:sp>
        </p:grpSp>
      </p:grpSp>
      <p:grpSp>
        <p:nvGrpSpPr>
          <p:cNvPr id="7" name="55 Grupo"/>
          <p:cNvGrpSpPr/>
          <p:nvPr/>
        </p:nvGrpSpPr>
        <p:grpSpPr>
          <a:xfrm>
            <a:off x="4049203" y="5431935"/>
            <a:ext cx="2244719" cy="853133"/>
            <a:chOff x="3918857" y="4714507"/>
            <a:chExt cx="2375065" cy="1227662"/>
          </a:xfrm>
        </p:grpSpPr>
        <p:sp>
          <p:nvSpPr>
            <p:cNvPr id="21" name="20 Forma libre"/>
            <p:cNvSpPr/>
            <p:nvPr/>
          </p:nvSpPr>
          <p:spPr bwMode="auto">
            <a:xfrm>
              <a:off x="3918857" y="4714507"/>
              <a:ext cx="2375065" cy="1191490"/>
            </a:xfrm>
            <a:custGeom>
              <a:avLst/>
              <a:gdLst>
                <a:gd name="connsiteX0" fmla="*/ 0 w 2375065"/>
                <a:gd name="connsiteY0" fmla="*/ 1151906 h 1191490"/>
                <a:gd name="connsiteX1" fmla="*/ 1223159 w 2375065"/>
                <a:gd name="connsiteY1" fmla="*/ 1045028 h 1191490"/>
                <a:gd name="connsiteX2" fmla="*/ 1947553 w 2375065"/>
                <a:gd name="connsiteY2" fmla="*/ 273132 h 1191490"/>
                <a:gd name="connsiteX3" fmla="*/ 2375065 w 2375065"/>
                <a:gd name="connsiteY3" fmla="*/ 0 h 1191490"/>
              </a:gdLst>
              <a:ahLst/>
              <a:cxnLst>
                <a:cxn ang="0">
                  <a:pos x="connsiteX0" y="connsiteY0"/>
                </a:cxn>
                <a:cxn ang="0">
                  <a:pos x="connsiteX1" y="connsiteY1"/>
                </a:cxn>
                <a:cxn ang="0">
                  <a:pos x="connsiteX2" y="connsiteY2"/>
                </a:cxn>
                <a:cxn ang="0">
                  <a:pos x="connsiteX3" y="connsiteY3"/>
                </a:cxn>
              </a:cxnLst>
              <a:rect l="l" t="t" r="r" b="b"/>
              <a:pathLst>
                <a:path w="2375065" h="1191490">
                  <a:moveTo>
                    <a:pt x="0" y="1151906"/>
                  </a:moveTo>
                  <a:cubicBezTo>
                    <a:pt x="449283" y="1171698"/>
                    <a:pt x="898567" y="1191490"/>
                    <a:pt x="1223159" y="1045028"/>
                  </a:cubicBezTo>
                  <a:cubicBezTo>
                    <a:pt x="1547751" y="898566"/>
                    <a:pt x="1755569" y="447303"/>
                    <a:pt x="1947553" y="273132"/>
                  </a:cubicBezTo>
                  <a:cubicBezTo>
                    <a:pt x="2139537" y="98961"/>
                    <a:pt x="2257301" y="49480"/>
                    <a:pt x="2375065" y="0"/>
                  </a:cubicBezTo>
                </a:path>
              </a:pathLst>
            </a:custGeom>
            <a:noFill/>
            <a:ln w="57150" cap="flat" cmpd="sng" algn="ctr">
              <a:solidFill>
                <a:srgbClr val="0000FF"/>
              </a:solidFill>
              <a:prstDash val="solid"/>
              <a:round/>
              <a:headEnd type="none" w="med" len="med"/>
              <a:tailEnd type="arrow"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endParaRPr lang="es-CL" smtClean="0"/>
            </a:p>
          </p:txBody>
        </p:sp>
        <p:grpSp>
          <p:nvGrpSpPr>
            <p:cNvPr id="8" name="51 Grupo"/>
            <p:cNvGrpSpPr/>
            <p:nvPr/>
          </p:nvGrpSpPr>
          <p:grpSpPr>
            <a:xfrm>
              <a:off x="4811662" y="5106928"/>
              <a:ext cx="816883" cy="835241"/>
              <a:chOff x="4811662" y="5106928"/>
              <a:chExt cx="816883" cy="835241"/>
            </a:xfrm>
          </p:grpSpPr>
          <p:pic>
            <p:nvPicPr>
              <p:cNvPr id="31" name="30 Imagen" descr="sobre.png"/>
              <p:cNvPicPr>
                <a:picLocks noChangeAspect="1"/>
              </p:cNvPicPr>
              <p:nvPr/>
            </p:nvPicPr>
            <p:blipFill>
              <a:blip r:embed="rId5" cstate="print"/>
              <a:stretch>
                <a:fillRect/>
              </a:stretch>
            </p:blipFill>
            <p:spPr>
              <a:xfrm>
                <a:off x="4811662" y="5539839"/>
                <a:ext cx="733194" cy="402330"/>
              </a:xfrm>
              <a:prstGeom prst="rect">
                <a:avLst/>
              </a:prstGeom>
            </p:spPr>
          </p:pic>
          <p:sp>
            <p:nvSpPr>
              <p:cNvPr id="44" name="43 CuadroTexto"/>
              <p:cNvSpPr txBox="1"/>
              <p:nvPr/>
            </p:nvSpPr>
            <p:spPr>
              <a:xfrm>
                <a:off x="5031185" y="5106928"/>
                <a:ext cx="597360" cy="487180"/>
              </a:xfrm>
              <a:prstGeom prst="rect">
                <a:avLst/>
              </a:prstGeom>
              <a:noFill/>
            </p:spPr>
            <p:txBody>
              <a:bodyPr wrap="none" rtlCol="0">
                <a:spAutoFit/>
              </a:bodyPr>
              <a:lstStyle/>
              <a:p>
                <a:r>
                  <a:rPr lang="es-CL" sz="1600" b="1" dirty="0" smtClean="0">
                    <a:solidFill>
                      <a:srgbClr val="FF0000"/>
                    </a:solidFill>
                  </a:rPr>
                  <a:t>XML</a:t>
                </a:r>
                <a:endParaRPr lang="es-CL" sz="1600" b="1" dirty="0">
                  <a:solidFill>
                    <a:srgbClr val="FF0000"/>
                  </a:solidFill>
                </a:endParaRPr>
              </a:p>
            </p:txBody>
          </p:sp>
        </p:grpSp>
      </p:grpSp>
      <p:grpSp>
        <p:nvGrpSpPr>
          <p:cNvPr id="9" name="58 Grupo"/>
          <p:cNvGrpSpPr/>
          <p:nvPr/>
        </p:nvGrpSpPr>
        <p:grpSpPr>
          <a:xfrm>
            <a:off x="4279685" y="3074408"/>
            <a:ext cx="1919234" cy="1163597"/>
            <a:chOff x="4168239" y="2220686"/>
            <a:chExt cx="2030680" cy="1674420"/>
          </a:xfrm>
        </p:grpSpPr>
        <p:sp>
          <p:nvSpPr>
            <p:cNvPr id="58" name="57 Forma libre"/>
            <p:cNvSpPr/>
            <p:nvPr/>
          </p:nvSpPr>
          <p:spPr bwMode="auto">
            <a:xfrm>
              <a:off x="4168239" y="2220686"/>
              <a:ext cx="2030680" cy="1674420"/>
            </a:xfrm>
            <a:custGeom>
              <a:avLst/>
              <a:gdLst>
                <a:gd name="connsiteX0" fmla="*/ 0 w 2030680"/>
                <a:gd name="connsiteY0" fmla="*/ 0 h 1674420"/>
                <a:gd name="connsiteX1" fmla="*/ 1520042 w 2030680"/>
                <a:gd name="connsiteY1" fmla="*/ 570015 h 1674420"/>
                <a:gd name="connsiteX2" fmla="*/ 629392 w 2030680"/>
                <a:gd name="connsiteY2" fmla="*/ 748145 h 1674420"/>
                <a:gd name="connsiteX3" fmla="*/ 2030680 w 2030680"/>
                <a:gd name="connsiteY3" fmla="*/ 1674420 h 1674420"/>
              </a:gdLst>
              <a:ahLst/>
              <a:cxnLst>
                <a:cxn ang="0">
                  <a:pos x="connsiteX0" y="connsiteY0"/>
                </a:cxn>
                <a:cxn ang="0">
                  <a:pos x="connsiteX1" y="connsiteY1"/>
                </a:cxn>
                <a:cxn ang="0">
                  <a:pos x="connsiteX2" y="connsiteY2"/>
                </a:cxn>
                <a:cxn ang="0">
                  <a:pos x="connsiteX3" y="connsiteY3"/>
                </a:cxn>
              </a:cxnLst>
              <a:rect l="l" t="t" r="r" b="b"/>
              <a:pathLst>
                <a:path w="2030680" h="1674420">
                  <a:moveTo>
                    <a:pt x="0" y="0"/>
                  </a:moveTo>
                  <a:cubicBezTo>
                    <a:pt x="707571" y="222662"/>
                    <a:pt x="1415143" y="445324"/>
                    <a:pt x="1520042" y="570015"/>
                  </a:cubicBezTo>
                  <a:cubicBezTo>
                    <a:pt x="1624941" y="694706"/>
                    <a:pt x="544286" y="564078"/>
                    <a:pt x="629392" y="748145"/>
                  </a:cubicBezTo>
                  <a:cubicBezTo>
                    <a:pt x="714498" y="932213"/>
                    <a:pt x="1372589" y="1303316"/>
                    <a:pt x="2030680" y="1674420"/>
                  </a:cubicBezTo>
                </a:path>
              </a:pathLst>
            </a:custGeom>
            <a:noFill/>
            <a:ln w="57150" cap="flat" cmpd="sng" algn="ctr">
              <a:solidFill>
                <a:srgbClr val="0000FF"/>
              </a:solidFill>
              <a:prstDash val="solid"/>
              <a:round/>
              <a:headEnd type="none" w="med" len="med"/>
              <a:tailEnd type="arrow"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endParaRPr lang="es-CL" smtClean="0"/>
            </a:p>
          </p:txBody>
        </p:sp>
        <p:grpSp>
          <p:nvGrpSpPr>
            <p:cNvPr id="10" name="48 Grupo"/>
            <p:cNvGrpSpPr/>
            <p:nvPr/>
          </p:nvGrpSpPr>
          <p:grpSpPr>
            <a:xfrm>
              <a:off x="4948222" y="2926773"/>
              <a:ext cx="874283" cy="741273"/>
              <a:chOff x="4722597" y="2974273"/>
              <a:chExt cx="874283" cy="741273"/>
            </a:xfrm>
          </p:grpSpPr>
          <p:pic>
            <p:nvPicPr>
              <p:cNvPr id="28" name="27 Imagen" descr="sobre.png"/>
              <p:cNvPicPr>
                <a:picLocks noChangeAspect="1"/>
              </p:cNvPicPr>
              <p:nvPr/>
            </p:nvPicPr>
            <p:blipFill>
              <a:blip r:embed="rId5" cstate="print"/>
              <a:stretch>
                <a:fillRect/>
              </a:stretch>
            </p:blipFill>
            <p:spPr>
              <a:xfrm>
                <a:off x="4722597" y="3313216"/>
                <a:ext cx="733194" cy="402330"/>
              </a:xfrm>
              <a:prstGeom prst="rect">
                <a:avLst/>
              </a:prstGeom>
            </p:spPr>
          </p:pic>
          <p:sp>
            <p:nvSpPr>
              <p:cNvPr id="41" name="40 CuadroTexto"/>
              <p:cNvSpPr txBox="1"/>
              <p:nvPr/>
            </p:nvSpPr>
            <p:spPr>
              <a:xfrm>
                <a:off x="4999518" y="2974273"/>
                <a:ext cx="597362" cy="487181"/>
              </a:xfrm>
              <a:prstGeom prst="rect">
                <a:avLst/>
              </a:prstGeom>
              <a:noFill/>
            </p:spPr>
            <p:txBody>
              <a:bodyPr wrap="none" rtlCol="0">
                <a:spAutoFit/>
              </a:bodyPr>
              <a:lstStyle/>
              <a:p>
                <a:r>
                  <a:rPr lang="es-CL" sz="1600" b="1" dirty="0" smtClean="0">
                    <a:solidFill>
                      <a:srgbClr val="FF0000"/>
                    </a:solidFill>
                  </a:rPr>
                  <a:t>XML</a:t>
                </a:r>
                <a:endParaRPr lang="es-CL" sz="1600" b="1" dirty="0">
                  <a:solidFill>
                    <a:srgbClr val="FF0000"/>
                  </a:solidFill>
                </a:endParaRPr>
              </a:p>
            </p:txBody>
          </p:sp>
        </p:grpSp>
      </p:grpSp>
      <p:sp>
        <p:nvSpPr>
          <p:cNvPr id="62" name="61 Flecha derecha"/>
          <p:cNvSpPr/>
          <p:nvPr/>
        </p:nvSpPr>
        <p:spPr bwMode="auto">
          <a:xfrm>
            <a:off x="5143500" y="1335478"/>
            <a:ext cx="3192977" cy="775731"/>
          </a:xfrm>
          <a:prstGeom prst="rightArrow">
            <a:avLst/>
          </a:prstGeom>
          <a:solidFill>
            <a:srgbClr val="3366FF">
              <a:alpha val="20000"/>
            </a:srgbClr>
          </a:solidFill>
          <a:ln w="9525"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s-CL"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ADUANA</a:t>
            </a:r>
            <a:endParaRPr lang="es-CL"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31 CuadroTexto"/>
          <p:cNvSpPr txBox="1"/>
          <p:nvPr/>
        </p:nvSpPr>
        <p:spPr>
          <a:xfrm>
            <a:off x="5619750" y="2261171"/>
            <a:ext cx="3028950" cy="954107"/>
          </a:xfrm>
          <a:prstGeom prst="rect">
            <a:avLst/>
          </a:prstGeom>
          <a:noFill/>
        </p:spPr>
        <p:txBody>
          <a:bodyPr wrap="square" rtlCol="0">
            <a:spAutoFit/>
          </a:bodyPr>
          <a:lstStyle/>
          <a:p>
            <a:r>
              <a:rPr lang="es-CL" sz="2000" b="1" dirty="0" smtClean="0">
                <a:solidFill>
                  <a:srgbClr val="C00000"/>
                </a:solidFill>
              </a:rPr>
              <a:t>Envío por SDA / SMS</a:t>
            </a:r>
            <a:endParaRPr lang="es-CL" sz="2000" b="1" dirty="0">
              <a:solidFill>
                <a:srgbClr val="C00000"/>
              </a:solidFill>
            </a:endParaRPr>
          </a:p>
          <a:p>
            <a:r>
              <a:rPr lang="es-CL" b="1" dirty="0" smtClean="0">
                <a:solidFill>
                  <a:srgbClr val="000099"/>
                </a:solidFill>
              </a:rPr>
              <a:t>- Encabezado MFTOA</a:t>
            </a:r>
          </a:p>
          <a:p>
            <a:r>
              <a:rPr lang="es-CL" b="1" dirty="0" smtClean="0">
                <a:solidFill>
                  <a:srgbClr val="000099"/>
                </a:solidFill>
              </a:rPr>
              <a:t>- GA</a:t>
            </a:r>
            <a:endParaRPr lang="es-CL" b="1" dirty="0">
              <a:solidFill>
                <a:srgbClr val="000099"/>
              </a:solidFill>
            </a:endParaRPr>
          </a:p>
        </p:txBody>
      </p:sp>
      <p:grpSp>
        <p:nvGrpSpPr>
          <p:cNvPr id="13" name="12 Grupo"/>
          <p:cNvGrpSpPr/>
          <p:nvPr/>
        </p:nvGrpSpPr>
        <p:grpSpPr>
          <a:xfrm>
            <a:off x="6384533" y="3982548"/>
            <a:ext cx="1834092" cy="1895684"/>
            <a:chOff x="6384533" y="3982548"/>
            <a:chExt cx="1834092" cy="1895684"/>
          </a:xfrm>
        </p:grpSpPr>
        <p:pic>
          <p:nvPicPr>
            <p:cNvPr id="39" name="38 Imagen" descr="servidor.png"/>
            <p:cNvPicPr>
              <a:picLocks noChangeAspect="1"/>
            </p:cNvPicPr>
            <p:nvPr/>
          </p:nvPicPr>
          <p:blipFill>
            <a:blip r:embed="rId6" cstate="print"/>
            <a:stretch>
              <a:fillRect/>
            </a:stretch>
          </p:blipFill>
          <p:spPr>
            <a:xfrm>
              <a:off x="6384533" y="3982548"/>
              <a:ext cx="1834092" cy="1895684"/>
            </a:xfrm>
            <a:prstGeom prst="rect">
              <a:avLst/>
            </a:prstGeom>
          </p:spPr>
        </p:pic>
        <p:pic>
          <p:nvPicPr>
            <p:cNvPr id="34" name="33 Imagen" descr="logo Aduana.png"/>
            <p:cNvPicPr>
              <a:picLocks noChangeAspect="1"/>
            </p:cNvPicPr>
            <p:nvPr/>
          </p:nvPicPr>
          <p:blipFill>
            <a:blip r:embed="rId7" cstate="print"/>
            <a:stretch>
              <a:fillRect/>
            </a:stretch>
          </p:blipFill>
          <p:spPr>
            <a:xfrm>
              <a:off x="7880165" y="4194663"/>
              <a:ext cx="236868" cy="300563"/>
            </a:xfrm>
            <a:prstGeom prst="rect">
              <a:avLst/>
            </a:prstGeom>
          </p:spPr>
        </p:pic>
      </p:grpSp>
    </p:spTree>
    <p:extLst>
      <p:ext uri="{BB962C8B-B14F-4D97-AF65-F5344CB8AC3E}">
        <p14:creationId xmlns:p14="http://schemas.microsoft.com/office/powerpoint/2010/main" val="3681243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s-CL" sz="3900" dirty="0" smtClean="0"/>
              <a:t>Herramientas de Tramitación Electrónica</a:t>
            </a:r>
            <a:endParaRPr lang="es-ES" sz="3900" dirty="0" smtClean="0"/>
          </a:p>
        </p:txBody>
      </p:sp>
      <p:sp>
        <p:nvSpPr>
          <p:cNvPr id="5" name="2 Marcador de texto"/>
          <p:cNvSpPr txBox="1">
            <a:spLocks/>
          </p:cNvSpPr>
          <p:nvPr/>
        </p:nvSpPr>
        <p:spPr>
          <a:xfrm>
            <a:off x="612648" y="1600200"/>
            <a:ext cx="8153400" cy="452628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lang="es-ES" sz="1800" kern="1200" baseline="0">
                <a:solidFill>
                  <a:schemeClr val="tx1"/>
                </a:solidFill>
                <a:latin typeface="+mn-lt"/>
                <a:ea typeface="+mn-ea"/>
                <a:cs typeface="+mn-cs"/>
              </a:defRPr>
            </a:lvl9pPr>
          </a:lstStyle>
          <a:p>
            <a:pPr marL="0" indent="0" algn="just">
              <a:buNone/>
            </a:pPr>
            <a:r>
              <a:rPr lang="es-ES_tradnl" sz="2000" b="1" dirty="0" smtClean="0">
                <a:latin typeface="Calibri" pitchFamily="34" charset="0"/>
              </a:rPr>
              <a:t>El </a:t>
            </a:r>
            <a:r>
              <a:rPr lang="es-ES_tradnl" sz="2000" b="1" dirty="0">
                <a:latin typeface="Calibri" pitchFamily="34" charset="0"/>
              </a:rPr>
              <a:t>Servicio Nacional de Aduanas provee 2 herramientas para la tramitación electrónica de los documentos</a:t>
            </a:r>
            <a:r>
              <a:rPr lang="es-ES_tradnl" sz="2000" b="1" dirty="0" smtClean="0">
                <a:latin typeface="Calibri" pitchFamily="34" charset="0"/>
              </a:rPr>
              <a:t>:</a:t>
            </a:r>
          </a:p>
          <a:p>
            <a:pPr marL="0" indent="0" algn="just">
              <a:buNone/>
            </a:pPr>
            <a:endParaRPr lang="es-ES_tradnl" sz="2000" b="1" dirty="0">
              <a:latin typeface="Calibri" pitchFamily="34" charset="0"/>
            </a:endParaRPr>
          </a:p>
          <a:p>
            <a:pPr marL="0" indent="0" algn="just">
              <a:buNone/>
            </a:pPr>
            <a:r>
              <a:rPr lang="es-ES_tradnl" sz="2000" b="1" dirty="0" smtClean="0">
                <a:solidFill>
                  <a:srgbClr val="C00000"/>
                </a:solidFill>
                <a:latin typeface="Calibri" pitchFamily="34" charset="0"/>
              </a:rPr>
              <a:t>SDA: </a:t>
            </a:r>
            <a:r>
              <a:rPr lang="es-ES_tradnl" sz="2000" b="1" dirty="0">
                <a:latin typeface="Calibri" pitchFamily="34" charset="0"/>
              </a:rPr>
              <a:t>Herramienta con la cual el usuario digita los datos del encabezado o </a:t>
            </a:r>
            <a:r>
              <a:rPr lang="es-ES_tradnl" sz="2000" b="1" dirty="0" smtClean="0">
                <a:latin typeface="Calibri" pitchFamily="34" charset="0"/>
              </a:rPr>
              <a:t>de la guías aéreas </a:t>
            </a:r>
            <a:r>
              <a:rPr lang="es-ES_tradnl" sz="2000" b="1" dirty="0">
                <a:latin typeface="Calibri" pitchFamily="34" charset="0"/>
              </a:rPr>
              <a:t>en un formulario electrónico, al finalizar se envía esta información y el servidor de Aduana entrega la respuesta de aceptación o rechazo.</a:t>
            </a:r>
          </a:p>
          <a:p>
            <a:pPr marL="0" indent="0" algn="just">
              <a:buNone/>
            </a:pPr>
            <a:endParaRPr lang="es-ES_tradnl" sz="2000" b="1" dirty="0">
              <a:latin typeface="Calibri" pitchFamily="34" charset="0"/>
            </a:endParaRPr>
          </a:p>
          <a:p>
            <a:pPr marL="0" indent="0" algn="just">
              <a:buNone/>
            </a:pPr>
            <a:r>
              <a:rPr lang="es-CL" sz="2000" b="1" dirty="0">
                <a:solidFill>
                  <a:srgbClr val="C00000"/>
                </a:solidFill>
                <a:latin typeface="Calibri" pitchFamily="34" charset="0"/>
              </a:rPr>
              <a:t>SMS: </a:t>
            </a:r>
            <a:r>
              <a:rPr lang="es-ES_tradnl" sz="2000" b="1" dirty="0">
                <a:latin typeface="Calibri" pitchFamily="34" charset="0"/>
              </a:rPr>
              <a:t>Esta herramienta toma la información generada por los propios sistemas de los usuarios y envía en forma masiva los documentos a los servidores de Aduana. Las respuestas son cargadas en </a:t>
            </a:r>
            <a:r>
              <a:rPr lang="es-ES_tradnl" sz="2000" b="1" dirty="0" smtClean="0">
                <a:latin typeface="Calibri" pitchFamily="34" charset="0"/>
              </a:rPr>
              <a:t>carpetas </a:t>
            </a:r>
            <a:r>
              <a:rPr lang="es-ES_tradnl" sz="2000" b="1" dirty="0">
                <a:latin typeface="Calibri" pitchFamily="34" charset="0"/>
              </a:rPr>
              <a:t>para que el usuario puede retroalimentar sus </a:t>
            </a:r>
            <a:r>
              <a:rPr lang="es-ES_tradnl" sz="2000" b="1" dirty="0" smtClean="0">
                <a:latin typeface="Calibri" pitchFamily="34" charset="0"/>
              </a:rPr>
              <a:t>sistemas.</a:t>
            </a:r>
            <a:endParaRPr lang="es-ES_tradnl" sz="2000" b="1" dirty="0">
              <a:latin typeface="Calibri" pitchFamily="34" charset="0"/>
            </a:endParaRPr>
          </a:p>
        </p:txBody>
      </p:sp>
    </p:spTree>
    <p:extLst>
      <p:ext uri="{BB962C8B-B14F-4D97-AF65-F5344CB8AC3E}">
        <p14:creationId xmlns:p14="http://schemas.microsoft.com/office/powerpoint/2010/main" val="6130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5"/>
          <p:cNvSpPr>
            <a:spLocks noGrp="1" noChangeArrowheads="1"/>
          </p:cNvSpPr>
          <p:nvPr>
            <p:ph type="title"/>
          </p:nvPr>
        </p:nvSpPr>
        <p:spPr/>
        <p:txBody>
          <a:bodyPr/>
          <a:lstStyle/>
          <a:p>
            <a:pPr eaLnBrk="1" hangingPunct="1"/>
            <a:r>
              <a:rPr lang="es-CL" dirty="0" smtClean="0"/>
              <a:t>Transmisión Mediante SDA</a:t>
            </a:r>
            <a:endParaRPr lang="es-ES" dirty="0" smtClean="0"/>
          </a:p>
        </p:txBody>
      </p:sp>
      <p:sp>
        <p:nvSpPr>
          <p:cNvPr id="6" name="5 Rectángulo"/>
          <p:cNvSpPr/>
          <p:nvPr/>
        </p:nvSpPr>
        <p:spPr>
          <a:xfrm>
            <a:off x="980436" y="1729859"/>
            <a:ext cx="2690032" cy="369332"/>
          </a:xfrm>
          <a:prstGeom prst="rect">
            <a:avLst/>
          </a:prstGeom>
        </p:spPr>
        <p:txBody>
          <a:bodyPr wrap="none">
            <a:spAutoFit/>
          </a:bodyPr>
          <a:lstStyle/>
          <a:p>
            <a:r>
              <a:rPr lang="es-ES_tradnl" b="1" dirty="0" smtClean="0">
                <a:solidFill>
                  <a:srgbClr val="0000CC"/>
                </a:solidFill>
                <a:latin typeface="Calibri" pitchFamily="34" charset="0"/>
              </a:rPr>
              <a:t>Encabezado de Manifiesto</a:t>
            </a:r>
            <a:endParaRPr lang="es-CL" dirty="0">
              <a:solidFill>
                <a:srgbClr val="0000CC"/>
              </a:solidFill>
            </a:endParaRPr>
          </a:p>
        </p:txBody>
      </p:sp>
      <p:sp>
        <p:nvSpPr>
          <p:cNvPr id="11" name="10 Rectángulo"/>
          <p:cNvSpPr/>
          <p:nvPr/>
        </p:nvSpPr>
        <p:spPr>
          <a:xfrm>
            <a:off x="6206958" y="1729859"/>
            <a:ext cx="1241687" cy="369332"/>
          </a:xfrm>
          <a:prstGeom prst="rect">
            <a:avLst/>
          </a:prstGeom>
        </p:spPr>
        <p:txBody>
          <a:bodyPr wrap="none">
            <a:spAutoFit/>
          </a:bodyPr>
          <a:lstStyle/>
          <a:p>
            <a:r>
              <a:rPr lang="es-ES_tradnl" b="1" dirty="0" smtClean="0">
                <a:solidFill>
                  <a:srgbClr val="0000CC"/>
                </a:solidFill>
                <a:latin typeface="Calibri" pitchFamily="34" charset="0"/>
              </a:rPr>
              <a:t>Guía Aérea</a:t>
            </a:r>
            <a:endParaRPr lang="es-CL" dirty="0">
              <a:solidFill>
                <a:srgbClr val="0000CC"/>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4" y="2085975"/>
            <a:ext cx="4430888" cy="451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813" y="2095499"/>
            <a:ext cx="446397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523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Flecha derecha"/>
          <p:cNvSpPr/>
          <p:nvPr/>
        </p:nvSpPr>
        <p:spPr bwMode="auto">
          <a:xfrm flipH="1">
            <a:off x="0" y="1450151"/>
            <a:ext cx="5033158" cy="1116280"/>
          </a:xfrm>
          <a:prstGeom prst="rightArrow">
            <a:avLst/>
          </a:prstGeom>
          <a:solidFill>
            <a:srgbClr val="3366FF">
              <a:alpha val="20000"/>
            </a:srgbClr>
          </a:solidFill>
          <a:ln w="9525"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s-CL"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Cía. Aérea y FF</a:t>
            </a:r>
          </a:p>
        </p:txBody>
      </p:sp>
      <p:sp>
        <p:nvSpPr>
          <p:cNvPr id="42" name="41 Flecha derecha"/>
          <p:cNvSpPr/>
          <p:nvPr/>
        </p:nvSpPr>
        <p:spPr bwMode="auto">
          <a:xfrm>
            <a:off x="5130140" y="1452130"/>
            <a:ext cx="3206338" cy="1116280"/>
          </a:xfrm>
          <a:prstGeom prst="rightArrow">
            <a:avLst/>
          </a:prstGeom>
          <a:solidFill>
            <a:srgbClr val="3366FF">
              <a:alpha val="20000"/>
            </a:srgbClr>
          </a:solidFill>
          <a:ln w="9525"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s-CL"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ADUANA</a:t>
            </a:r>
            <a:endParaRPr lang="es-CL"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Título"/>
          <p:cNvSpPr>
            <a:spLocks noGrp="1"/>
          </p:cNvSpPr>
          <p:nvPr>
            <p:ph type="title"/>
          </p:nvPr>
        </p:nvSpPr>
        <p:spPr/>
        <p:txBody>
          <a:bodyPr/>
          <a:lstStyle/>
          <a:p>
            <a:r>
              <a:rPr lang="es-CL" dirty="0" smtClean="0"/>
              <a:t>Transmisión Mediante SMS</a:t>
            </a:r>
            <a:endParaRPr lang="es-CL" dirty="0"/>
          </a:p>
        </p:txBody>
      </p:sp>
      <p:sp>
        <p:nvSpPr>
          <p:cNvPr id="22" name="AutoShape 19"/>
          <p:cNvSpPr>
            <a:spLocks noChangeArrowheads="1"/>
          </p:cNvSpPr>
          <p:nvPr/>
        </p:nvSpPr>
        <p:spPr bwMode="auto">
          <a:xfrm>
            <a:off x="1099100" y="5512150"/>
            <a:ext cx="1011238" cy="719138"/>
          </a:xfrm>
          <a:prstGeom prst="flowChartMultidocument">
            <a:avLst/>
          </a:prstGeom>
          <a:solidFill>
            <a:srgbClr val="0099CC"/>
          </a:solidFill>
          <a:ln w="15875">
            <a:solidFill>
              <a:srgbClr val="0033CC"/>
            </a:solidFill>
            <a:miter lim="800000"/>
            <a:headEnd/>
            <a:tailEnd/>
          </a:ln>
          <a:effectLst/>
        </p:spPr>
        <p:txBody>
          <a:bodyPr wrap="none" anchor="ctr"/>
          <a:lstStyle/>
          <a:p>
            <a:pPr algn="ctr"/>
            <a:r>
              <a:rPr lang="es-ES" sz="2000" b="1" dirty="0">
                <a:solidFill>
                  <a:schemeClr val="bg1"/>
                </a:solidFill>
                <a:latin typeface="Arial Black" pitchFamily="34" charset="0"/>
              </a:rPr>
              <a:t>XML</a:t>
            </a:r>
          </a:p>
        </p:txBody>
      </p:sp>
      <p:sp>
        <p:nvSpPr>
          <p:cNvPr id="28" name="Freeform 26"/>
          <p:cNvSpPr>
            <a:spLocks/>
          </p:cNvSpPr>
          <p:nvPr/>
        </p:nvSpPr>
        <p:spPr bwMode="auto">
          <a:xfrm>
            <a:off x="516488" y="5172425"/>
            <a:ext cx="636587" cy="736600"/>
          </a:xfrm>
          <a:custGeom>
            <a:avLst/>
            <a:gdLst/>
            <a:ahLst/>
            <a:cxnLst>
              <a:cxn ang="0">
                <a:pos x="57" y="0"/>
              </a:cxn>
              <a:cxn ang="0">
                <a:pos x="57" y="384"/>
              </a:cxn>
              <a:cxn ang="0">
                <a:pos x="401" y="464"/>
              </a:cxn>
            </a:cxnLst>
            <a:rect l="0" t="0" r="r" b="b"/>
            <a:pathLst>
              <a:path w="401" h="464">
                <a:moveTo>
                  <a:pt x="57" y="0"/>
                </a:moveTo>
                <a:cubicBezTo>
                  <a:pt x="28" y="153"/>
                  <a:pt x="0" y="307"/>
                  <a:pt x="57" y="384"/>
                </a:cubicBezTo>
                <a:cubicBezTo>
                  <a:pt x="114" y="461"/>
                  <a:pt x="257" y="462"/>
                  <a:pt x="401" y="464"/>
                </a:cubicBezTo>
              </a:path>
            </a:pathLst>
          </a:custGeom>
          <a:noFill/>
          <a:ln w="57150" cmpd="sng">
            <a:solidFill>
              <a:srgbClr val="FF0000"/>
            </a:solidFill>
            <a:round/>
            <a:headEnd type="none" w="med" len="med"/>
            <a:tailEnd type="triangle" w="med" len="med"/>
          </a:ln>
          <a:effectLst/>
        </p:spPr>
        <p:txBody>
          <a:bodyPr/>
          <a:lstStyle/>
          <a:p>
            <a:endParaRPr lang="es-CL"/>
          </a:p>
        </p:txBody>
      </p:sp>
      <p:sp>
        <p:nvSpPr>
          <p:cNvPr id="32" name="Freeform 30"/>
          <p:cNvSpPr>
            <a:spLocks/>
          </p:cNvSpPr>
          <p:nvPr/>
        </p:nvSpPr>
        <p:spPr bwMode="auto">
          <a:xfrm>
            <a:off x="1940475" y="4107600"/>
            <a:ext cx="1063982" cy="419100"/>
          </a:xfrm>
          <a:custGeom>
            <a:avLst/>
            <a:gdLst/>
            <a:ahLst/>
            <a:cxnLst>
              <a:cxn ang="0">
                <a:pos x="872" y="72"/>
              </a:cxn>
              <a:cxn ang="0">
                <a:pos x="552" y="32"/>
              </a:cxn>
              <a:cxn ang="0">
                <a:pos x="0" y="264"/>
              </a:cxn>
            </a:cxnLst>
            <a:rect l="0" t="0" r="r" b="b"/>
            <a:pathLst>
              <a:path w="872" h="264">
                <a:moveTo>
                  <a:pt x="872" y="72"/>
                </a:moveTo>
                <a:cubicBezTo>
                  <a:pt x="784" y="36"/>
                  <a:pt x="697" y="0"/>
                  <a:pt x="552" y="32"/>
                </a:cubicBezTo>
                <a:cubicBezTo>
                  <a:pt x="407" y="64"/>
                  <a:pt x="203" y="164"/>
                  <a:pt x="0" y="264"/>
                </a:cubicBezTo>
              </a:path>
            </a:pathLst>
          </a:custGeom>
          <a:noFill/>
          <a:ln w="57150" cmpd="sng">
            <a:solidFill>
              <a:srgbClr val="FF0000"/>
            </a:solidFill>
            <a:round/>
            <a:headEnd type="none" w="med" len="med"/>
            <a:tailEnd type="triangle" w="med" len="med"/>
          </a:ln>
          <a:effectLst/>
        </p:spPr>
        <p:txBody>
          <a:bodyPr/>
          <a:lstStyle/>
          <a:p>
            <a:endParaRPr lang="es-CL"/>
          </a:p>
        </p:txBody>
      </p:sp>
      <p:grpSp>
        <p:nvGrpSpPr>
          <p:cNvPr id="2" name="52 Grupo"/>
          <p:cNvGrpSpPr/>
          <p:nvPr/>
        </p:nvGrpSpPr>
        <p:grpSpPr>
          <a:xfrm>
            <a:off x="2962825" y="3569050"/>
            <a:ext cx="1621408" cy="1719263"/>
            <a:chOff x="2962825" y="3197575"/>
            <a:chExt cx="1621408" cy="1719263"/>
          </a:xfrm>
        </p:grpSpPr>
        <p:sp>
          <p:nvSpPr>
            <p:cNvPr id="23" name="Rectangle 20"/>
            <p:cNvSpPr>
              <a:spLocks noChangeArrowheads="1"/>
            </p:cNvSpPr>
            <p:nvPr/>
          </p:nvSpPr>
          <p:spPr bwMode="auto">
            <a:xfrm>
              <a:off x="2962825" y="3197575"/>
              <a:ext cx="1589088" cy="1719263"/>
            </a:xfrm>
            <a:prstGeom prst="rect">
              <a:avLst/>
            </a:prstGeom>
            <a:noFill/>
            <a:ln w="22225" cap="rnd" algn="ctr">
              <a:solidFill>
                <a:srgbClr val="FF0000"/>
              </a:solidFill>
              <a:prstDash val="sysDot"/>
              <a:miter lim="800000"/>
              <a:headEnd/>
              <a:tailEnd/>
            </a:ln>
            <a:effectLst/>
          </p:spPr>
          <p:txBody>
            <a:bodyPr wrap="none" anchor="ctr"/>
            <a:lstStyle/>
            <a:p>
              <a:endParaRPr lang="es-CL"/>
            </a:p>
          </p:txBody>
        </p:sp>
        <p:sp>
          <p:nvSpPr>
            <p:cNvPr id="25" name="Text Box 22"/>
            <p:cNvSpPr txBox="1">
              <a:spLocks noChangeArrowheads="1"/>
            </p:cNvSpPr>
            <p:nvPr/>
          </p:nvSpPr>
          <p:spPr bwMode="auto">
            <a:xfrm>
              <a:off x="3179760" y="4205638"/>
              <a:ext cx="1227137" cy="427037"/>
            </a:xfrm>
            <a:prstGeom prst="rect">
              <a:avLst/>
            </a:prstGeom>
            <a:noFill/>
            <a:ln w="9525" algn="ctr">
              <a:noFill/>
              <a:miter lim="800000"/>
              <a:headEnd/>
              <a:tailEnd/>
            </a:ln>
            <a:effectLst/>
          </p:spPr>
          <p:txBody>
            <a:bodyPr>
              <a:spAutoFit/>
            </a:bodyPr>
            <a:lstStyle/>
            <a:p>
              <a:pPr algn="ctr">
                <a:spcBef>
                  <a:spcPct val="50000"/>
                </a:spcBef>
              </a:pPr>
              <a:r>
                <a:rPr lang="es-ES" sz="2200" dirty="0">
                  <a:solidFill>
                    <a:srgbClr val="000099"/>
                  </a:solidFill>
                  <a:latin typeface="Times New Roman" pitchFamily="18" charset="0"/>
                </a:rPr>
                <a:t>SMS</a:t>
              </a:r>
            </a:p>
          </p:txBody>
        </p:sp>
        <p:pic>
          <p:nvPicPr>
            <p:cNvPr id="34" name="33 Imagen" descr="pc SMS.png"/>
            <p:cNvPicPr>
              <a:picLocks noChangeAspect="1"/>
            </p:cNvPicPr>
            <p:nvPr/>
          </p:nvPicPr>
          <p:blipFill>
            <a:blip r:embed="rId3" cstate="print"/>
            <a:stretch>
              <a:fillRect/>
            </a:stretch>
          </p:blipFill>
          <p:spPr>
            <a:xfrm>
              <a:off x="3002424" y="3241985"/>
              <a:ext cx="1581809" cy="1037801"/>
            </a:xfrm>
            <a:prstGeom prst="rect">
              <a:avLst/>
            </a:prstGeom>
          </p:spPr>
        </p:pic>
      </p:grpSp>
      <p:grpSp>
        <p:nvGrpSpPr>
          <p:cNvPr id="3" name="51 Grupo"/>
          <p:cNvGrpSpPr/>
          <p:nvPr/>
        </p:nvGrpSpPr>
        <p:grpSpPr>
          <a:xfrm>
            <a:off x="-10562" y="3434113"/>
            <a:ext cx="2813050" cy="1930400"/>
            <a:chOff x="-10562" y="3062638"/>
            <a:chExt cx="2813050" cy="1930400"/>
          </a:xfrm>
        </p:grpSpPr>
        <p:sp>
          <p:nvSpPr>
            <p:cNvPr id="6" name="Rectangle 3"/>
            <p:cNvSpPr>
              <a:spLocks noChangeArrowheads="1"/>
            </p:cNvSpPr>
            <p:nvPr/>
          </p:nvSpPr>
          <p:spPr bwMode="auto">
            <a:xfrm>
              <a:off x="-10562" y="3083275"/>
              <a:ext cx="2776537" cy="1909763"/>
            </a:xfrm>
            <a:prstGeom prst="rect">
              <a:avLst/>
            </a:prstGeom>
            <a:noFill/>
            <a:ln w="22225" cap="rnd" algn="ctr">
              <a:solidFill>
                <a:srgbClr val="FF0000"/>
              </a:solidFill>
              <a:prstDash val="sysDot"/>
              <a:miter lim="800000"/>
              <a:headEnd/>
              <a:tailEnd/>
            </a:ln>
            <a:effectLst/>
          </p:spPr>
          <p:txBody>
            <a:bodyPr wrap="none" anchor="ctr"/>
            <a:lstStyle/>
            <a:p>
              <a:endParaRPr lang="es-CL"/>
            </a:p>
          </p:txBody>
        </p:sp>
        <p:sp>
          <p:nvSpPr>
            <p:cNvPr id="7" name="Text Box 4"/>
            <p:cNvSpPr txBox="1">
              <a:spLocks noChangeArrowheads="1"/>
            </p:cNvSpPr>
            <p:nvPr/>
          </p:nvSpPr>
          <p:spPr bwMode="auto">
            <a:xfrm>
              <a:off x="140250" y="3062638"/>
              <a:ext cx="2662238" cy="701675"/>
            </a:xfrm>
            <a:prstGeom prst="rect">
              <a:avLst/>
            </a:prstGeom>
            <a:noFill/>
            <a:ln w="9525" algn="ctr">
              <a:noFill/>
              <a:miter lim="800000"/>
              <a:headEnd/>
              <a:tailEnd/>
            </a:ln>
            <a:effectLst/>
          </p:spPr>
          <p:txBody>
            <a:bodyPr>
              <a:spAutoFit/>
            </a:bodyPr>
            <a:lstStyle/>
            <a:p>
              <a:pPr algn="ctr">
                <a:spcBef>
                  <a:spcPct val="50000"/>
                </a:spcBef>
              </a:pPr>
              <a:r>
                <a:rPr lang="es-ES" sz="2000" b="1" dirty="0">
                  <a:solidFill>
                    <a:srgbClr val="000066"/>
                  </a:solidFill>
                  <a:latin typeface="Times New Roman" pitchFamily="18" charset="0"/>
                </a:rPr>
                <a:t>Servidor Aplicaciones</a:t>
              </a:r>
              <a:br>
                <a:rPr lang="es-ES" sz="2000" b="1" dirty="0">
                  <a:solidFill>
                    <a:srgbClr val="000066"/>
                  </a:solidFill>
                  <a:latin typeface="Times New Roman" pitchFamily="18" charset="0"/>
                </a:rPr>
              </a:br>
              <a:r>
                <a:rPr lang="es-ES" sz="2000" b="1" dirty="0">
                  <a:solidFill>
                    <a:srgbClr val="000066"/>
                  </a:solidFill>
                  <a:latin typeface="Times New Roman" pitchFamily="18" charset="0"/>
                </a:rPr>
                <a:t>Servidores de Datos</a:t>
              </a:r>
            </a:p>
          </p:txBody>
        </p:sp>
        <p:grpSp>
          <p:nvGrpSpPr>
            <p:cNvPr id="5" name="50 Grupo"/>
            <p:cNvGrpSpPr/>
            <p:nvPr/>
          </p:nvGrpSpPr>
          <p:grpSpPr>
            <a:xfrm>
              <a:off x="416681" y="3740748"/>
              <a:ext cx="1406230" cy="1183633"/>
              <a:chOff x="416681" y="3740748"/>
              <a:chExt cx="1406230" cy="1183633"/>
            </a:xfrm>
          </p:grpSpPr>
          <p:pic>
            <p:nvPicPr>
              <p:cNvPr id="37" name="36 Imagen" descr="servidor 3.png"/>
              <p:cNvPicPr>
                <a:picLocks noChangeAspect="1"/>
              </p:cNvPicPr>
              <p:nvPr/>
            </p:nvPicPr>
            <p:blipFill>
              <a:blip r:embed="rId4" cstate="print"/>
              <a:stretch>
                <a:fillRect/>
              </a:stretch>
            </p:blipFill>
            <p:spPr>
              <a:xfrm>
                <a:off x="416681" y="3740748"/>
                <a:ext cx="505684" cy="1183633"/>
              </a:xfrm>
              <a:prstGeom prst="rect">
                <a:avLst/>
              </a:prstGeom>
            </p:spPr>
          </p:pic>
          <p:pic>
            <p:nvPicPr>
              <p:cNvPr id="38" name="37 Imagen" descr="servidor 3.png"/>
              <p:cNvPicPr>
                <a:picLocks noChangeAspect="1"/>
              </p:cNvPicPr>
              <p:nvPr/>
            </p:nvPicPr>
            <p:blipFill>
              <a:blip r:embed="rId4" cstate="print"/>
              <a:stretch>
                <a:fillRect/>
              </a:stretch>
            </p:blipFill>
            <p:spPr>
              <a:xfrm>
                <a:off x="866954" y="3740748"/>
                <a:ext cx="505684" cy="1183633"/>
              </a:xfrm>
              <a:prstGeom prst="rect">
                <a:avLst/>
              </a:prstGeom>
            </p:spPr>
          </p:pic>
          <p:pic>
            <p:nvPicPr>
              <p:cNvPr id="39" name="38 Imagen" descr="servidor 3.png"/>
              <p:cNvPicPr>
                <a:picLocks noChangeAspect="1"/>
              </p:cNvPicPr>
              <p:nvPr/>
            </p:nvPicPr>
            <p:blipFill>
              <a:blip r:embed="rId4" cstate="print"/>
              <a:stretch>
                <a:fillRect/>
              </a:stretch>
            </p:blipFill>
            <p:spPr>
              <a:xfrm>
                <a:off x="1317227" y="3740748"/>
                <a:ext cx="505684" cy="1183633"/>
              </a:xfrm>
              <a:prstGeom prst="rect">
                <a:avLst/>
              </a:prstGeom>
            </p:spPr>
          </p:pic>
        </p:grpSp>
      </p:grpSp>
      <p:cxnSp>
        <p:nvCxnSpPr>
          <p:cNvPr id="41" name="40 Conector recto"/>
          <p:cNvCxnSpPr/>
          <p:nvPr/>
        </p:nvCxnSpPr>
        <p:spPr bwMode="auto">
          <a:xfrm flipH="1">
            <a:off x="5070764" y="1562100"/>
            <a:ext cx="15586" cy="5307900"/>
          </a:xfrm>
          <a:prstGeom prst="line">
            <a:avLst/>
          </a:prstGeom>
          <a:solidFill>
            <a:srgbClr val="3366FF"/>
          </a:solidFill>
          <a:ln w="57150" cap="flat" cmpd="sng" algn="ctr">
            <a:solidFill>
              <a:srgbClr val="FF3300"/>
            </a:solidFill>
            <a:prstDash val="sysDot"/>
            <a:round/>
            <a:headEnd type="none" w="med" len="med"/>
            <a:tailEnd type="none" w="med" len="med"/>
          </a:ln>
          <a:effectLst/>
        </p:spPr>
      </p:cxnSp>
      <p:grpSp>
        <p:nvGrpSpPr>
          <p:cNvPr id="8" name="53 Grupo"/>
          <p:cNvGrpSpPr/>
          <p:nvPr/>
        </p:nvGrpSpPr>
        <p:grpSpPr>
          <a:xfrm>
            <a:off x="5189517" y="2360613"/>
            <a:ext cx="3449428" cy="4192587"/>
            <a:chOff x="5189517" y="1989138"/>
            <a:chExt cx="3449428" cy="4192587"/>
          </a:xfrm>
        </p:grpSpPr>
        <p:sp>
          <p:nvSpPr>
            <p:cNvPr id="10" name="Rectangle 7"/>
            <p:cNvSpPr>
              <a:spLocks noChangeArrowheads="1"/>
            </p:cNvSpPr>
            <p:nvPr/>
          </p:nvSpPr>
          <p:spPr bwMode="auto">
            <a:xfrm>
              <a:off x="5189517" y="1989138"/>
              <a:ext cx="3193033" cy="4192587"/>
            </a:xfrm>
            <a:prstGeom prst="rect">
              <a:avLst/>
            </a:prstGeom>
            <a:noFill/>
            <a:ln w="22225" cap="rnd" algn="ctr">
              <a:solidFill>
                <a:srgbClr val="0000FF"/>
              </a:solidFill>
              <a:prstDash val="sysDot"/>
              <a:miter lim="800000"/>
              <a:headEnd/>
              <a:tailEnd/>
            </a:ln>
            <a:effectLst/>
          </p:spPr>
          <p:txBody>
            <a:bodyPr wrap="none" anchor="ctr"/>
            <a:lstStyle/>
            <a:p>
              <a:endParaRPr lang="es-CL"/>
            </a:p>
          </p:txBody>
        </p:sp>
        <p:sp>
          <p:nvSpPr>
            <p:cNvPr id="16" name="Text Box 13"/>
            <p:cNvSpPr txBox="1">
              <a:spLocks noChangeArrowheads="1"/>
            </p:cNvSpPr>
            <p:nvPr/>
          </p:nvSpPr>
          <p:spPr bwMode="auto">
            <a:xfrm>
              <a:off x="7055160" y="2349500"/>
              <a:ext cx="1289556" cy="646331"/>
            </a:xfrm>
            <a:prstGeom prst="rect">
              <a:avLst/>
            </a:prstGeom>
            <a:noFill/>
            <a:ln w="9525" algn="ctr">
              <a:noFill/>
              <a:miter lim="800000"/>
              <a:headEnd/>
              <a:tailEnd/>
            </a:ln>
            <a:effectLst/>
          </p:spPr>
          <p:txBody>
            <a:bodyPr wrap="square">
              <a:spAutoFit/>
            </a:bodyPr>
            <a:lstStyle/>
            <a:p>
              <a:pPr algn="ctr">
                <a:spcBef>
                  <a:spcPct val="50000"/>
                </a:spcBef>
              </a:pPr>
              <a:r>
                <a:rPr lang="es-ES" sz="1800" b="1" dirty="0">
                  <a:solidFill>
                    <a:srgbClr val="000099"/>
                  </a:solidFill>
                  <a:latin typeface="Times New Roman" pitchFamily="18" charset="0"/>
                </a:rPr>
                <a:t>Servidor Web</a:t>
              </a:r>
            </a:p>
          </p:txBody>
        </p:sp>
        <p:sp>
          <p:nvSpPr>
            <p:cNvPr id="17" name="Text Box 14"/>
            <p:cNvSpPr txBox="1">
              <a:spLocks noChangeArrowheads="1"/>
            </p:cNvSpPr>
            <p:nvPr/>
          </p:nvSpPr>
          <p:spPr bwMode="auto">
            <a:xfrm>
              <a:off x="6760932" y="4240213"/>
              <a:ext cx="1878013" cy="646331"/>
            </a:xfrm>
            <a:prstGeom prst="rect">
              <a:avLst/>
            </a:prstGeom>
            <a:noFill/>
            <a:ln w="9525" algn="ctr">
              <a:noFill/>
              <a:miter lim="800000"/>
              <a:headEnd/>
              <a:tailEnd/>
            </a:ln>
            <a:effectLst/>
          </p:spPr>
          <p:txBody>
            <a:bodyPr>
              <a:spAutoFit/>
            </a:bodyPr>
            <a:lstStyle/>
            <a:p>
              <a:pPr algn="ctr">
                <a:spcBef>
                  <a:spcPct val="50000"/>
                </a:spcBef>
              </a:pPr>
              <a:r>
                <a:rPr lang="es-ES" sz="1800" b="1" dirty="0">
                  <a:solidFill>
                    <a:srgbClr val="000099"/>
                  </a:solidFill>
                  <a:latin typeface="Times New Roman" pitchFamily="18" charset="0"/>
                </a:rPr>
                <a:t>Servidor Aplicaciones</a:t>
              </a:r>
            </a:p>
          </p:txBody>
        </p:sp>
        <p:sp>
          <p:nvSpPr>
            <p:cNvPr id="20" name="Text Box 17"/>
            <p:cNvSpPr txBox="1">
              <a:spLocks noChangeArrowheads="1"/>
            </p:cNvSpPr>
            <p:nvPr/>
          </p:nvSpPr>
          <p:spPr bwMode="auto">
            <a:xfrm>
              <a:off x="6888906" y="3141663"/>
              <a:ext cx="1622065" cy="646331"/>
            </a:xfrm>
            <a:prstGeom prst="rect">
              <a:avLst/>
            </a:prstGeom>
            <a:noFill/>
            <a:ln w="9525" algn="ctr">
              <a:noFill/>
              <a:miter lim="800000"/>
              <a:headEnd/>
              <a:tailEnd/>
            </a:ln>
            <a:effectLst/>
          </p:spPr>
          <p:txBody>
            <a:bodyPr wrap="square">
              <a:spAutoFit/>
            </a:bodyPr>
            <a:lstStyle/>
            <a:p>
              <a:pPr algn="ctr">
                <a:spcBef>
                  <a:spcPct val="50000"/>
                </a:spcBef>
              </a:pPr>
              <a:r>
                <a:rPr lang="es-ES" sz="1800" b="1" dirty="0">
                  <a:solidFill>
                    <a:srgbClr val="000099"/>
                  </a:solidFill>
                  <a:latin typeface="Times New Roman" pitchFamily="18" charset="0"/>
                </a:rPr>
                <a:t>Otros</a:t>
              </a:r>
              <a:br>
                <a:rPr lang="es-ES" sz="1800" b="1" dirty="0">
                  <a:solidFill>
                    <a:srgbClr val="000099"/>
                  </a:solidFill>
                  <a:latin typeface="Times New Roman" pitchFamily="18" charset="0"/>
                </a:rPr>
              </a:br>
              <a:r>
                <a:rPr lang="es-ES" sz="1800" b="1" dirty="0">
                  <a:solidFill>
                    <a:srgbClr val="000099"/>
                  </a:solidFill>
                  <a:latin typeface="Times New Roman" pitchFamily="18" charset="0"/>
                </a:rPr>
                <a:t>Servicios</a:t>
              </a:r>
            </a:p>
          </p:txBody>
        </p:sp>
        <p:pic>
          <p:nvPicPr>
            <p:cNvPr id="35" name="34 Imagen" descr="servidor.png"/>
            <p:cNvPicPr>
              <a:picLocks noChangeAspect="1"/>
            </p:cNvPicPr>
            <p:nvPr/>
          </p:nvPicPr>
          <p:blipFill>
            <a:blip r:embed="rId5" cstate="print"/>
            <a:stretch>
              <a:fillRect/>
            </a:stretch>
          </p:blipFill>
          <p:spPr>
            <a:xfrm>
              <a:off x="5438889" y="4027106"/>
              <a:ext cx="1560127" cy="1612519"/>
            </a:xfrm>
            <a:prstGeom prst="rect">
              <a:avLst/>
            </a:prstGeom>
          </p:spPr>
        </p:pic>
        <p:pic>
          <p:nvPicPr>
            <p:cNvPr id="36" name="35 Imagen" descr="servidor 2.png"/>
            <p:cNvPicPr>
              <a:picLocks noChangeAspect="1"/>
            </p:cNvPicPr>
            <p:nvPr/>
          </p:nvPicPr>
          <p:blipFill>
            <a:blip r:embed="rId6" cstate="print"/>
            <a:stretch>
              <a:fillRect/>
            </a:stretch>
          </p:blipFill>
          <p:spPr>
            <a:xfrm>
              <a:off x="5735745" y="2090057"/>
              <a:ext cx="1059895" cy="1849998"/>
            </a:xfrm>
            <a:prstGeom prst="rect">
              <a:avLst/>
            </a:prstGeom>
          </p:spPr>
        </p:pic>
        <p:sp>
          <p:nvSpPr>
            <p:cNvPr id="43" name="Text Box 14"/>
            <p:cNvSpPr txBox="1">
              <a:spLocks noChangeArrowheads="1"/>
            </p:cNvSpPr>
            <p:nvPr/>
          </p:nvSpPr>
          <p:spPr bwMode="auto">
            <a:xfrm>
              <a:off x="6882478" y="5081382"/>
              <a:ext cx="1634920" cy="646331"/>
            </a:xfrm>
            <a:prstGeom prst="rect">
              <a:avLst/>
            </a:prstGeom>
            <a:noFill/>
            <a:ln w="9525" algn="ctr">
              <a:noFill/>
              <a:miter lim="800000"/>
              <a:headEnd/>
              <a:tailEnd/>
            </a:ln>
            <a:effectLst/>
          </p:spPr>
          <p:txBody>
            <a:bodyPr wrap="square">
              <a:spAutoFit/>
            </a:bodyPr>
            <a:lstStyle/>
            <a:p>
              <a:pPr algn="ctr">
                <a:spcBef>
                  <a:spcPct val="50000"/>
                </a:spcBef>
              </a:pPr>
              <a:r>
                <a:rPr lang="es-ES" sz="1800" b="1" dirty="0">
                  <a:solidFill>
                    <a:srgbClr val="000099"/>
                  </a:solidFill>
                  <a:latin typeface="Times New Roman" pitchFamily="18" charset="0"/>
                </a:rPr>
                <a:t>Servidor </a:t>
              </a:r>
              <a:r>
                <a:rPr lang="es-ES" sz="1800" b="1" dirty="0" smtClean="0">
                  <a:solidFill>
                    <a:srgbClr val="000099"/>
                  </a:solidFill>
                  <a:latin typeface="Times New Roman" pitchFamily="18" charset="0"/>
                </a:rPr>
                <a:t>Datos</a:t>
              </a:r>
              <a:endParaRPr lang="es-ES" sz="1800" b="1" dirty="0">
                <a:solidFill>
                  <a:srgbClr val="000099"/>
                </a:solidFill>
                <a:latin typeface="Times New Roman" pitchFamily="18" charset="0"/>
              </a:endParaRPr>
            </a:p>
          </p:txBody>
        </p:sp>
      </p:grpSp>
      <p:sp>
        <p:nvSpPr>
          <p:cNvPr id="56" name="55 Forma libre"/>
          <p:cNvSpPr/>
          <p:nvPr/>
        </p:nvSpPr>
        <p:spPr bwMode="auto">
          <a:xfrm>
            <a:off x="2125683" y="4777220"/>
            <a:ext cx="1330036" cy="1096488"/>
          </a:xfrm>
          <a:custGeom>
            <a:avLst/>
            <a:gdLst>
              <a:gd name="connsiteX0" fmla="*/ 0 w 1330036"/>
              <a:gd name="connsiteY0" fmla="*/ 1092530 h 1096488"/>
              <a:gd name="connsiteX1" fmla="*/ 1009403 w 1330036"/>
              <a:gd name="connsiteY1" fmla="*/ 914400 h 1096488"/>
              <a:gd name="connsiteX2" fmla="*/ 1330036 w 1330036"/>
              <a:gd name="connsiteY2" fmla="*/ 0 h 1096488"/>
            </a:gdLst>
            <a:ahLst/>
            <a:cxnLst>
              <a:cxn ang="0">
                <a:pos x="connsiteX0" y="connsiteY0"/>
              </a:cxn>
              <a:cxn ang="0">
                <a:pos x="connsiteX1" y="connsiteY1"/>
              </a:cxn>
              <a:cxn ang="0">
                <a:pos x="connsiteX2" y="connsiteY2"/>
              </a:cxn>
            </a:cxnLst>
            <a:rect l="l" t="t" r="r" b="b"/>
            <a:pathLst>
              <a:path w="1330036" h="1096488">
                <a:moveTo>
                  <a:pt x="0" y="1092530"/>
                </a:moveTo>
                <a:cubicBezTo>
                  <a:pt x="393865" y="1094509"/>
                  <a:pt x="787730" y="1096488"/>
                  <a:pt x="1009403" y="914400"/>
                </a:cubicBezTo>
                <a:cubicBezTo>
                  <a:pt x="1231076" y="732312"/>
                  <a:pt x="1280556" y="366156"/>
                  <a:pt x="1330036" y="0"/>
                </a:cubicBezTo>
              </a:path>
            </a:pathLst>
          </a:custGeom>
          <a:noFill/>
          <a:ln w="57150" cmpd="sng">
            <a:solidFill>
              <a:srgbClr val="FF0000"/>
            </a:solidFill>
            <a:round/>
            <a:headEnd type="none" w="med" len="med"/>
            <a:tailEnd type="triangle" w="med" len="med"/>
          </a:ln>
          <a:effectLst/>
        </p:spPr>
        <p:txBody>
          <a:bodyPr/>
          <a:lstStyle/>
          <a:p>
            <a:pPr marL="0" marR="0" indent="0" defTabSz="914400" eaLnBrk="1" latinLnBrk="0" hangingPunct="1">
              <a:lnSpc>
                <a:spcPct val="100000"/>
              </a:lnSpc>
              <a:buClrTx/>
              <a:buSzTx/>
              <a:buFontTx/>
              <a:buNone/>
              <a:tabLst/>
            </a:pPr>
            <a:endParaRPr lang="es-CL" smtClean="0"/>
          </a:p>
        </p:txBody>
      </p:sp>
      <p:pic>
        <p:nvPicPr>
          <p:cNvPr id="3081" name="Picture 9" descr="C:\Users\rbarsby\AppData\Local\Microsoft\Windows\Temporary Internet Files\Content.IE5\52AFTSDD\MC900432636[1].png"/>
          <p:cNvPicPr>
            <a:picLocks noChangeAspect="1" noChangeArrowheads="1"/>
          </p:cNvPicPr>
          <p:nvPr/>
        </p:nvPicPr>
        <p:blipFill>
          <a:blip r:embed="rId7" cstate="print"/>
          <a:srcRect/>
          <a:stretch>
            <a:fillRect/>
          </a:stretch>
        </p:blipFill>
        <p:spPr bwMode="auto">
          <a:xfrm>
            <a:off x="3494314" y="2853418"/>
            <a:ext cx="1103664" cy="1103664"/>
          </a:xfrm>
          <a:prstGeom prst="rect">
            <a:avLst/>
          </a:prstGeom>
          <a:noFill/>
        </p:spPr>
      </p:pic>
      <p:sp>
        <p:nvSpPr>
          <p:cNvPr id="58" name="57 Flecha derecha"/>
          <p:cNvSpPr/>
          <p:nvPr/>
        </p:nvSpPr>
        <p:spPr bwMode="auto">
          <a:xfrm>
            <a:off x="4529446" y="3589684"/>
            <a:ext cx="1151907" cy="415636"/>
          </a:xfrm>
          <a:prstGeom prst="rightArrow">
            <a:avLst/>
          </a:prstGeom>
          <a:solidFill>
            <a:srgbClr val="0070C0"/>
          </a:solidFill>
          <a:ln w="15875" algn="ctr">
            <a:noFill/>
            <a:miter lim="800000"/>
            <a:headEnd/>
            <a:tailEnd/>
          </a:ln>
          <a:effectLst/>
        </p:spPr>
        <p:txBody>
          <a:bodyPr wrap="none" anchor="ctr"/>
          <a:lstStyle/>
          <a:p>
            <a:endParaRPr lang="es-CL" smtClean="0"/>
          </a:p>
        </p:txBody>
      </p:sp>
      <p:sp>
        <p:nvSpPr>
          <p:cNvPr id="59" name="58 Flecha derecha"/>
          <p:cNvSpPr/>
          <p:nvPr/>
        </p:nvSpPr>
        <p:spPr bwMode="auto">
          <a:xfrm flipH="1">
            <a:off x="4529446" y="4086472"/>
            <a:ext cx="1151907" cy="415636"/>
          </a:xfrm>
          <a:prstGeom prst="rightArrow">
            <a:avLst/>
          </a:prstGeom>
          <a:solidFill>
            <a:srgbClr val="0070C0"/>
          </a:solidFill>
          <a:ln w="15875" algn="ctr">
            <a:noFill/>
            <a:miter lim="800000"/>
            <a:headEnd/>
            <a:tailEnd/>
          </a:ln>
          <a:effectLst/>
        </p:spPr>
        <p:txBody>
          <a:bodyPr wrap="none" anchor="ctr"/>
          <a:lstStyle/>
          <a:p>
            <a:pPr marL="0" marR="0" indent="0" defTabSz="914400" eaLnBrk="1" latinLnBrk="0" hangingPunct="1">
              <a:lnSpc>
                <a:spcPct val="100000"/>
              </a:lnSpc>
              <a:buClrTx/>
              <a:buSzTx/>
              <a:buFontTx/>
              <a:buNone/>
              <a:tabLst/>
            </a:pPr>
            <a:endParaRPr lang="es-CL" smtClean="0"/>
          </a:p>
        </p:txBody>
      </p:sp>
    </p:spTree>
    <p:extLst>
      <p:ext uri="{BB962C8B-B14F-4D97-AF65-F5344CB8AC3E}">
        <p14:creationId xmlns:p14="http://schemas.microsoft.com/office/powerpoint/2010/main" val="19253657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rketingPlan">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75A99AA-889E-4761-8CDA-EEA388A369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MarketingPlan</Template>
  <TotalTime>0</TotalTime>
  <Words>1642</Words>
  <Application>Microsoft Office PowerPoint</Application>
  <PresentationFormat>Presentación en pantalla (4:3)</PresentationFormat>
  <Paragraphs>215</Paragraphs>
  <Slides>23</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MarketingPlan</vt:lpstr>
      <vt:lpstr>Clip</vt:lpstr>
      <vt:lpstr>MANIFIESTO AÉREO ELECTRÓNICO</vt:lpstr>
      <vt:lpstr>Manifiesto Electrónico Aéreo </vt:lpstr>
      <vt:lpstr>Proceso de Transmisión Electrónica</vt:lpstr>
      <vt:lpstr>Proceso de Transmisión Electrónica</vt:lpstr>
      <vt:lpstr>Flujo de Ingreso de la Información</vt:lpstr>
      <vt:lpstr>Tramitación Electrónica</vt:lpstr>
      <vt:lpstr>Herramientas de Tramitación Electrónica</vt:lpstr>
      <vt:lpstr>Transmisión Mediante SDA</vt:lpstr>
      <vt:lpstr>Transmisión Mediante SMS</vt:lpstr>
      <vt:lpstr> Transmisión mediante SMS</vt:lpstr>
      <vt:lpstr>Información Disponible</vt:lpstr>
      <vt:lpstr>Proceso Ingreso Mercancía</vt:lpstr>
      <vt:lpstr>Proceso Salida Mercancía</vt:lpstr>
      <vt:lpstr>WebService y Consultas </vt:lpstr>
      <vt:lpstr>Plazos de Tramitación Electrónica</vt:lpstr>
      <vt:lpstr>Plazos de Tramitación Electrónica</vt:lpstr>
      <vt:lpstr>Plazos de Tramitación Electrónica</vt:lpstr>
      <vt:lpstr>Plazos de Tramitación Electrónica</vt:lpstr>
      <vt:lpstr>Plazos de Tramitación Electrónica</vt:lpstr>
      <vt:lpstr>Plazos de Tramitación Electrónica</vt:lpstr>
      <vt:lpstr>Plazos de Tramitación Electrónica</vt:lpstr>
      <vt:lpstr>Plazos de Tramitación Electrónica</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2015-03-20T19:32:17Z</dcterms:created>
  <dcterms:modified xsi:type="dcterms:W3CDTF">2015-06-12T18:24:58Z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TC101079699990</vt:lpwstr>
  </property>
</Properties>
</file>