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256" r:id="rId2"/>
    <p:sldId id="258" r:id="rId3"/>
    <p:sldId id="259" r:id="rId4"/>
    <p:sldId id="261" r:id="rId5"/>
    <p:sldId id="262" r:id="rId6"/>
    <p:sldId id="263" r:id="rId7"/>
    <p:sldId id="278" r:id="rId8"/>
    <p:sldId id="271" r:id="rId9"/>
    <p:sldId id="273" r:id="rId10"/>
    <p:sldId id="274" r:id="rId11"/>
    <p:sldId id="275" r:id="rId12"/>
    <p:sldId id="276" r:id="rId13"/>
    <p:sldId id="277" r:id="rId14"/>
    <p:sldId id="257" r:id="rId15"/>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046"/>
    <p:restoredTop sz="94804"/>
  </p:normalViewPr>
  <p:slideViewPr>
    <p:cSldViewPr snapToGrid="0" snapToObjects="1">
      <p:cViewPr varScale="1">
        <p:scale>
          <a:sx n="212" d="100"/>
          <a:sy n="212" d="100"/>
        </p:scale>
        <p:origin x="5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EB4637-4F26-724B-BA8F-9FB67DECD730}" type="datetimeFigureOut">
              <a:rPr lang="es-ES_tradnl" smtClean="0"/>
              <a:t>27/3/17</a:t>
            </a:fld>
            <a:endParaRPr lang="es-ES_tradnl"/>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CB43F9-202F-1241-B00B-7AC184CD8529}" type="slidenum">
              <a:rPr lang="es-ES_tradnl" smtClean="0"/>
              <a:t>‹Nr.›</a:t>
            </a:fld>
            <a:endParaRPr lang="es-ES_tradnl"/>
          </a:p>
        </p:txBody>
      </p:sp>
    </p:spTree>
    <p:extLst>
      <p:ext uri="{BB962C8B-B14F-4D97-AF65-F5344CB8AC3E}">
        <p14:creationId xmlns:p14="http://schemas.microsoft.com/office/powerpoint/2010/main" val="2033449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sz="quarter" idx="10"/>
          </p:nvPr>
        </p:nvSpPr>
        <p:spPr/>
        <p:txBody>
          <a:bodyPr/>
          <a:lstStyle/>
          <a:p>
            <a:fld id="{F5CB43F9-202F-1241-B00B-7AC184CD8529}" type="slidenum">
              <a:rPr lang="es-ES_tradnl" smtClean="0"/>
              <a:t>6</a:t>
            </a:fld>
            <a:endParaRPr lang="es-ES_tradnl"/>
          </a:p>
        </p:txBody>
      </p:sp>
    </p:spTree>
    <p:extLst>
      <p:ext uri="{BB962C8B-B14F-4D97-AF65-F5344CB8AC3E}">
        <p14:creationId xmlns:p14="http://schemas.microsoft.com/office/powerpoint/2010/main" val="1139290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sz="quarter" idx="10"/>
          </p:nvPr>
        </p:nvSpPr>
        <p:spPr/>
        <p:txBody>
          <a:bodyPr/>
          <a:lstStyle/>
          <a:p>
            <a:fld id="{F5CB43F9-202F-1241-B00B-7AC184CD8529}" type="slidenum">
              <a:rPr lang="es-ES_tradnl" smtClean="0"/>
              <a:t>7</a:t>
            </a:fld>
            <a:endParaRPr lang="es-ES_tradnl"/>
          </a:p>
        </p:txBody>
      </p:sp>
    </p:spTree>
    <p:extLst>
      <p:ext uri="{BB962C8B-B14F-4D97-AF65-F5344CB8AC3E}">
        <p14:creationId xmlns:p14="http://schemas.microsoft.com/office/powerpoint/2010/main" val="1180163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_tradnl" smtClean="0"/>
              <a:t>Clic para editar título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_tradnl" smtClean="0"/>
              <a:t>Clic para editar título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_tradnl" smtClean="0"/>
              <a:t>Clic para editar título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_tradnl" smtClean="0"/>
              <a:t>Clic para editar título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Date Placeholder 6"/>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9" name="Slide Number Placeholder 8"/>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Date Placeholder 2"/>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_tradnl" smtClean="0"/>
              <a:t>Clic para editar título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_tradnl" smtClean="0"/>
              <a:t>Clic para editar título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agregarla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4DC62A42-0911-6240-A698-9326ACDCEC24}" type="datetimeFigureOut">
              <a:rPr lang="es-ES_tradnl" smtClean="0"/>
              <a:t>27/3/17</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66D3DF14-6CB5-1143-ACA3-40FA735A9B5F}" type="slidenum">
              <a:rPr lang="es-ES_tradnl" smtClean="0"/>
              <a:t>‹Nr.›</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_tradnl" smtClean="0"/>
              <a:t>Clic para editar título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C62A42-0911-6240-A698-9326ACDCEC24}" type="datetimeFigureOut">
              <a:rPr lang="es-ES_tradnl" smtClean="0"/>
              <a:t>27/3/17</a:t>
            </a:fld>
            <a:endParaRPr lang="es-ES_trad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3DF14-6CB5-1143-ACA3-40FA735A9B5F}" type="slidenum">
              <a:rPr lang="es-ES_tradnl" smtClean="0"/>
              <a:t>‹Nr.›</a:t>
            </a:fld>
            <a:endParaRPr lang="es-ES_tradnl"/>
          </a:p>
        </p:txBody>
      </p:sp>
    </p:spTree>
    <p:extLst>
      <p:ext uri="{BB962C8B-B14F-4D97-AF65-F5344CB8AC3E}">
        <p14:creationId xmlns:p14="http://schemas.microsoft.com/office/powerpoint/2010/main" val="12978493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3"/>
          <p:cNvSpPr txBox="1">
            <a:spLocks noChangeArrowheads="1"/>
          </p:cNvSpPr>
          <p:nvPr/>
        </p:nvSpPr>
        <p:spPr bwMode="auto">
          <a:xfrm>
            <a:off x="469231" y="2378382"/>
            <a:ext cx="661135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defTabSz="457200" fontAlgn="base">
              <a:spcBef>
                <a:spcPct val="0"/>
              </a:spcBef>
              <a:spcAft>
                <a:spcPct val="0"/>
              </a:spcAft>
              <a:buFontTx/>
              <a:buNone/>
            </a:pPr>
            <a:r>
              <a:rPr lang="es-CL" altLang="es-CL" sz="2400" b="1" dirty="0" smtClean="0">
                <a:solidFill>
                  <a:schemeClr val="accent1">
                    <a:lumMod val="75000"/>
                  </a:schemeClr>
                </a:solidFill>
                <a:latin typeface="Verdana" panose="020B0604030504040204" pitchFamily="34" charset="0"/>
              </a:rPr>
              <a:t>Modernizaci</a:t>
            </a:r>
            <a:r>
              <a:rPr lang="es-ES" altLang="es-CL" sz="2400" b="1" dirty="0" err="1" smtClean="0">
                <a:solidFill>
                  <a:schemeClr val="accent1">
                    <a:lumMod val="75000"/>
                  </a:schemeClr>
                </a:solidFill>
                <a:latin typeface="Verdana" panose="020B0604030504040204" pitchFamily="34" charset="0"/>
              </a:rPr>
              <a:t>ón</a:t>
            </a:r>
            <a:r>
              <a:rPr lang="es-ES" altLang="es-CL" sz="2400" b="1" dirty="0" smtClean="0">
                <a:solidFill>
                  <a:schemeClr val="accent1">
                    <a:lumMod val="75000"/>
                  </a:schemeClr>
                </a:solidFill>
                <a:latin typeface="Verdana" panose="020B0604030504040204" pitchFamily="34" charset="0"/>
              </a:rPr>
              <a:t> Legislación Aduanera</a:t>
            </a:r>
            <a:endParaRPr lang="es-CL" altLang="es-CL" sz="2400" b="1" dirty="0" smtClean="0">
              <a:solidFill>
                <a:schemeClr val="accent1">
                  <a:lumMod val="75000"/>
                </a:schemeClr>
              </a:solidFill>
              <a:latin typeface="Verdana" panose="020B0604030504040204" pitchFamily="34" charset="0"/>
            </a:endParaRPr>
          </a:p>
          <a:p>
            <a:pPr defTabSz="457200" fontAlgn="base">
              <a:spcBef>
                <a:spcPct val="0"/>
              </a:spcBef>
              <a:spcAft>
                <a:spcPct val="0"/>
              </a:spcAft>
              <a:buFontTx/>
              <a:buNone/>
            </a:pPr>
            <a:r>
              <a:rPr lang="es-CL" altLang="es-CL" sz="2400" b="1" dirty="0" smtClean="0">
                <a:solidFill>
                  <a:schemeClr val="accent1">
                    <a:lumMod val="75000"/>
                  </a:schemeClr>
                </a:solidFill>
                <a:latin typeface="Verdana" panose="020B0604030504040204" pitchFamily="34" charset="0"/>
              </a:rPr>
              <a:t>LEY </a:t>
            </a:r>
            <a:r>
              <a:rPr lang="es-CL" altLang="es-CL" sz="2400" b="1" dirty="0">
                <a:solidFill>
                  <a:schemeClr val="accent1">
                    <a:lumMod val="75000"/>
                  </a:schemeClr>
                </a:solidFill>
                <a:latin typeface="Verdana" panose="020B0604030504040204" pitchFamily="34" charset="0"/>
              </a:rPr>
              <a:t>N°20.997</a:t>
            </a:r>
          </a:p>
          <a:p>
            <a:pPr defTabSz="457200" fontAlgn="base">
              <a:spcBef>
                <a:spcPct val="0"/>
              </a:spcBef>
              <a:spcAft>
                <a:spcPct val="0"/>
              </a:spcAft>
              <a:buFontTx/>
              <a:buNone/>
            </a:pPr>
            <a:r>
              <a:rPr lang="es-CL" altLang="es-CL" sz="2400" dirty="0" smtClean="0">
                <a:solidFill>
                  <a:schemeClr val="accent1">
                    <a:lumMod val="75000"/>
                  </a:schemeClr>
                </a:solidFill>
                <a:latin typeface="Verdana" panose="020B0604030504040204" pitchFamily="34" charset="0"/>
              </a:rPr>
              <a:t>Consideraciones Generales</a:t>
            </a:r>
            <a:endParaRPr lang="es-ES_tradnl" altLang="es-CL" sz="2400" dirty="0" smtClean="0">
              <a:solidFill>
                <a:schemeClr val="accent1">
                  <a:lumMod val="75000"/>
                </a:schemeClr>
              </a:solidFill>
              <a:latin typeface="Verdana" panose="020B0604030504040204" pitchFamily="34" charset="0"/>
            </a:endParaRPr>
          </a:p>
        </p:txBody>
      </p:sp>
      <p:sp>
        <p:nvSpPr>
          <p:cNvPr id="8" name="CuadroTexto 6"/>
          <p:cNvSpPr txBox="1">
            <a:spLocks noChangeArrowheads="1"/>
          </p:cNvSpPr>
          <p:nvPr/>
        </p:nvSpPr>
        <p:spPr bwMode="auto">
          <a:xfrm>
            <a:off x="469231" y="5096360"/>
            <a:ext cx="45659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defTabSz="457200" fontAlgn="base">
              <a:spcBef>
                <a:spcPct val="0"/>
              </a:spcBef>
              <a:spcAft>
                <a:spcPct val="0"/>
              </a:spcAft>
              <a:buFontTx/>
              <a:buNone/>
            </a:pPr>
            <a:r>
              <a:rPr lang="es-ES_tradnl" altLang="es-CL" sz="1400" dirty="0" smtClean="0">
                <a:solidFill>
                  <a:schemeClr val="accent1">
                    <a:lumMod val="75000"/>
                  </a:schemeClr>
                </a:solidFill>
                <a:latin typeface="Verdana" panose="020B0604030504040204" pitchFamily="34" charset="0"/>
              </a:rPr>
              <a:t>Claudio </a:t>
            </a:r>
            <a:r>
              <a:rPr lang="es-ES_tradnl" altLang="es-CL" sz="1400" dirty="0" err="1" smtClean="0">
                <a:solidFill>
                  <a:schemeClr val="accent1">
                    <a:lumMod val="75000"/>
                  </a:schemeClr>
                </a:solidFill>
                <a:latin typeface="Verdana" panose="020B0604030504040204" pitchFamily="34" charset="0"/>
              </a:rPr>
              <a:t>Sep</a:t>
            </a:r>
            <a:r>
              <a:rPr lang="es-ES" altLang="es-CL" sz="1400" dirty="0" err="1" smtClean="0">
                <a:solidFill>
                  <a:schemeClr val="accent1">
                    <a:lumMod val="75000"/>
                  </a:schemeClr>
                </a:solidFill>
                <a:latin typeface="Verdana" panose="020B0604030504040204" pitchFamily="34" charset="0"/>
              </a:rPr>
              <a:t>úlveda</a:t>
            </a:r>
            <a:r>
              <a:rPr lang="es-ES" altLang="es-CL" sz="1400" dirty="0" smtClean="0">
                <a:solidFill>
                  <a:schemeClr val="accent1">
                    <a:lumMod val="75000"/>
                  </a:schemeClr>
                </a:solidFill>
                <a:latin typeface="Verdana" panose="020B0604030504040204" pitchFamily="34" charset="0"/>
              </a:rPr>
              <a:t> Valenzuela</a:t>
            </a:r>
          </a:p>
          <a:p>
            <a:pPr defTabSz="457200" fontAlgn="base">
              <a:spcBef>
                <a:spcPct val="0"/>
              </a:spcBef>
              <a:spcAft>
                <a:spcPct val="0"/>
              </a:spcAft>
              <a:buFontTx/>
              <a:buNone/>
            </a:pPr>
            <a:r>
              <a:rPr lang="es-ES" altLang="es-CL" sz="1400" b="1" dirty="0" smtClean="0">
                <a:solidFill>
                  <a:schemeClr val="accent1">
                    <a:lumMod val="75000"/>
                  </a:schemeClr>
                </a:solidFill>
                <a:latin typeface="Verdana" panose="020B0604030504040204" pitchFamily="34" charset="0"/>
              </a:rPr>
              <a:t>Director Nacional de Aduanas</a:t>
            </a:r>
            <a:endParaRPr lang="es-ES_tradnl" altLang="es-CL" sz="1400" b="1" dirty="0" smtClean="0">
              <a:solidFill>
                <a:schemeClr val="accent1">
                  <a:lumMod val="75000"/>
                </a:schemeClr>
              </a:solidFill>
              <a:latin typeface="Verdana" panose="020B0604030504040204" pitchFamily="34" charset="0"/>
            </a:endParaRPr>
          </a:p>
        </p:txBody>
      </p:sp>
      <p:sp>
        <p:nvSpPr>
          <p:cNvPr id="4" name="CuadroTexto 6"/>
          <p:cNvSpPr txBox="1">
            <a:spLocks noChangeArrowheads="1"/>
          </p:cNvSpPr>
          <p:nvPr/>
        </p:nvSpPr>
        <p:spPr bwMode="auto">
          <a:xfrm>
            <a:off x="469231" y="6263424"/>
            <a:ext cx="300789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defTabSz="457200" fontAlgn="base">
              <a:spcBef>
                <a:spcPct val="0"/>
              </a:spcBef>
              <a:spcAft>
                <a:spcPct val="0"/>
              </a:spcAft>
              <a:buFontTx/>
              <a:buNone/>
            </a:pPr>
            <a:r>
              <a:rPr lang="es-ES" altLang="es-CL" sz="1400" b="1" dirty="0" smtClean="0">
                <a:solidFill>
                  <a:schemeClr val="accent1">
                    <a:lumMod val="75000"/>
                  </a:schemeClr>
                </a:solidFill>
                <a:latin typeface="Verdana" panose="020B0604030504040204" pitchFamily="34" charset="0"/>
              </a:rPr>
              <a:t>Marzo de 2017</a:t>
            </a:r>
            <a:endParaRPr lang="es-ES" altLang="es-CL" sz="1400" b="1" dirty="0" smtClean="0">
              <a:solidFill>
                <a:schemeClr val="accent1">
                  <a:lumMod val="75000"/>
                </a:schemeClr>
              </a:solidFill>
              <a:latin typeface="Verdana" panose="020B0604030504040204" pitchFamily="34" charset="0"/>
            </a:endParaRPr>
          </a:p>
        </p:txBody>
      </p:sp>
    </p:spTree>
    <p:extLst>
      <p:ext uri="{BB962C8B-B14F-4D97-AF65-F5344CB8AC3E}">
        <p14:creationId xmlns:p14="http://schemas.microsoft.com/office/powerpoint/2010/main" val="1997541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06509"/>
            <a:ext cx="5404643" cy="5355312"/>
          </a:xfrm>
          <a:prstGeom prst="rect">
            <a:avLst/>
          </a:prstGeom>
          <a:noFill/>
        </p:spPr>
        <p:txBody>
          <a:bodyPr wrap="square" rtlCol="0">
            <a:spAutoFit/>
          </a:bodyPr>
          <a:lstStyle/>
          <a:p>
            <a:endParaRPr lang="es-ES" b="1" dirty="0">
              <a:solidFill>
                <a:schemeClr val="accent1">
                  <a:lumMod val="75000"/>
                </a:schemeClr>
              </a:solidFill>
            </a:endParaRPr>
          </a:p>
          <a:p>
            <a:pPr lvl="0"/>
            <a:r>
              <a:rPr lang="es-MX" b="1" dirty="0" smtClean="0">
                <a:solidFill>
                  <a:schemeClr val="accent1">
                    <a:lumMod val="50000"/>
                  </a:schemeClr>
                </a:solidFill>
              </a:rPr>
              <a:t>ATPA:</a:t>
            </a:r>
            <a:r>
              <a:rPr lang="es-MX" dirty="0" smtClean="0">
                <a:solidFill>
                  <a:schemeClr val="accent1">
                    <a:lumMod val="75000"/>
                  </a:schemeClr>
                </a:solidFill>
              </a:rPr>
              <a:t> </a:t>
            </a:r>
            <a:r>
              <a:rPr lang="es-MX" dirty="0">
                <a:solidFill>
                  <a:schemeClr val="accent1">
                    <a:lumMod val="75000"/>
                  </a:schemeClr>
                </a:solidFill>
              </a:rPr>
              <a:t>Se mejora el régimen de Admisión Temporal para perfeccionamiento activo, aumento plazo; </a:t>
            </a:r>
            <a:r>
              <a:rPr lang="es-ES_tradnl" dirty="0">
                <a:solidFill>
                  <a:schemeClr val="accent1">
                    <a:lumMod val="75000"/>
                  </a:schemeClr>
                </a:solidFill>
              </a:rPr>
              <a:t>simplificación a los requisitos; se agrega reparación, manteniéndose otros procesos ya reconocidos, en recintos habilitados.</a:t>
            </a:r>
            <a:endParaRPr lang="es-CL" dirty="0">
              <a:solidFill>
                <a:schemeClr val="accent1">
                  <a:lumMod val="75000"/>
                </a:schemeClr>
              </a:solidFill>
            </a:endParaRPr>
          </a:p>
          <a:p>
            <a:r>
              <a:rPr lang="es-CL" b="1" dirty="0">
                <a:solidFill>
                  <a:schemeClr val="accent1">
                    <a:lumMod val="75000"/>
                  </a:schemeClr>
                </a:solidFill>
              </a:rPr>
              <a:t> </a:t>
            </a:r>
          </a:p>
          <a:p>
            <a:pPr lvl="0" algn="just"/>
            <a:r>
              <a:rPr lang="es-ES" b="1" dirty="0" smtClean="0">
                <a:solidFill>
                  <a:schemeClr val="accent1">
                    <a:lumMod val="50000"/>
                  </a:schemeClr>
                </a:solidFill>
              </a:rPr>
              <a:t>Retiro sin pago. Garant</a:t>
            </a:r>
            <a:r>
              <a:rPr lang="es-ES" b="1" dirty="0" smtClean="0">
                <a:solidFill>
                  <a:schemeClr val="accent1">
                    <a:lumMod val="50000"/>
                  </a:schemeClr>
                </a:solidFill>
              </a:rPr>
              <a:t>ía </a:t>
            </a:r>
            <a:r>
              <a:rPr lang="es-ES_tradnl" dirty="0" smtClean="0">
                <a:solidFill>
                  <a:schemeClr val="accent1">
                    <a:lumMod val="75000"/>
                  </a:schemeClr>
                </a:solidFill>
              </a:rPr>
              <a:t>Posibilidad </a:t>
            </a:r>
            <a:r>
              <a:rPr lang="es-ES_tradnl" dirty="0">
                <a:solidFill>
                  <a:schemeClr val="accent1">
                    <a:lumMod val="75000"/>
                  </a:schemeClr>
                </a:solidFill>
              </a:rPr>
              <a:t>de que las empresas de menor tamaño y OEA, puedan retirar sus mercancías de los recintos de depósito para su consumo o comercialización garantizando el pago de los gravámenes que causen la operación, modificándose normas al IVA.</a:t>
            </a:r>
            <a:endParaRPr lang="es-CL" dirty="0">
              <a:solidFill>
                <a:schemeClr val="accent1">
                  <a:lumMod val="75000"/>
                </a:schemeClr>
              </a:solidFill>
            </a:endParaRPr>
          </a:p>
          <a:p>
            <a:pPr algn="just"/>
            <a:r>
              <a:rPr lang="es-CL" dirty="0">
                <a:solidFill>
                  <a:schemeClr val="accent1">
                    <a:lumMod val="50000"/>
                  </a:schemeClr>
                </a:solidFill>
              </a:rPr>
              <a:t> </a:t>
            </a:r>
          </a:p>
          <a:p>
            <a:pPr algn="just"/>
            <a:r>
              <a:rPr lang="es-CL" b="1" dirty="0" smtClean="0">
                <a:solidFill>
                  <a:schemeClr val="accent1">
                    <a:lumMod val="50000"/>
                  </a:schemeClr>
                </a:solidFill>
              </a:rPr>
              <a:t>Mandato para despachar. Sociedades Agentes: </a:t>
            </a:r>
            <a:r>
              <a:rPr lang="es-CL" dirty="0" smtClean="0">
                <a:solidFill>
                  <a:schemeClr val="accent1">
                    <a:lumMod val="75000"/>
                  </a:schemeClr>
                </a:solidFill>
              </a:rPr>
              <a:t>Se </a:t>
            </a:r>
            <a:r>
              <a:rPr lang="es-CL" dirty="0">
                <a:solidFill>
                  <a:schemeClr val="accent1">
                    <a:lumMod val="75000"/>
                  </a:schemeClr>
                </a:solidFill>
              </a:rPr>
              <a:t>amplían las alternativas para otorgar el mandato para el despacho, y se modifican las normas relativas a las exigencias de capital pagado y el monto del aporte individual para las sociedades de agentes de aduanas</a:t>
            </a:r>
            <a:endParaRPr lang="es-CL" dirty="0">
              <a:solidFill>
                <a:schemeClr val="accent1">
                  <a:lumMod val="75000"/>
                </a:schemeClr>
              </a:solidFill>
            </a:endParaRPr>
          </a:p>
        </p:txBody>
      </p:sp>
      <p:sp>
        <p:nvSpPr>
          <p:cNvPr id="4" name="Rectángulo 3"/>
          <p:cNvSpPr/>
          <p:nvPr/>
        </p:nvSpPr>
        <p:spPr>
          <a:xfrm>
            <a:off x="364497" y="830743"/>
            <a:ext cx="4995571" cy="643125"/>
          </a:xfrm>
          <a:prstGeom prst="rect">
            <a:avLst/>
          </a:prstGeom>
        </p:spPr>
        <p:txBody>
          <a:bodyPr wrap="square">
            <a:spAutoFit/>
          </a:bodyPr>
          <a:lstStyle/>
          <a:p>
            <a:r>
              <a:rPr lang="es-CL" b="1" dirty="0" smtClean="0">
                <a:solidFill>
                  <a:schemeClr val="bg1">
                    <a:lumMod val="75000"/>
                  </a:schemeClr>
                </a:solidFill>
                <a:latin typeface="Verdana" charset="0"/>
                <a:ea typeface="Verdana" charset="0"/>
                <a:cs typeface="Verdana" charset="0"/>
              </a:rPr>
              <a:t>Medidas m</a:t>
            </a:r>
            <a:r>
              <a:rPr lang="es-ES" b="1" dirty="0" err="1" smtClean="0">
                <a:solidFill>
                  <a:schemeClr val="bg1">
                    <a:lumMod val="75000"/>
                  </a:schemeClr>
                </a:solidFill>
                <a:latin typeface="Verdana" charset="0"/>
                <a:ea typeface="Verdana" charset="0"/>
                <a:cs typeface="Verdana" charset="0"/>
              </a:rPr>
              <a:t>ás</a:t>
            </a:r>
            <a:r>
              <a:rPr lang="es-ES" b="1" dirty="0" smtClean="0">
                <a:solidFill>
                  <a:schemeClr val="bg1">
                    <a:lumMod val="75000"/>
                  </a:schemeClr>
                </a:solidFill>
                <a:latin typeface="Verdana" charset="0"/>
                <a:ea typeface="Verdana" charset="0"/>
                <a:cs typeface="Verdana" charset="0"/>
              </a:rPr>
              <a:t> Relevantes contenidas</a:t>
            </a:r>
          </a:p>
          <a:p>
            <a:r>
              <a:rPr lang="es-ES" b="1" dirty="0" smtClean="0">
                <a:solidFill>
                  <a:schemeClr val="bg1">
                    <a:lumMod val="75000"/>
                  </a:schemeClr>
                </a:solidFill>
                <a:latin typeface="Verdana" charset="0"/>
                <a:ea typeface="Verdana" charset="0"/>
                <a:cs typeface="Verdana" charset="0"/>
              </a:rPr>
              <a:t>en la nueva normativa</a:t>
            </a:r>
            <a:endParaRPr lang="es-CL" b="1" dirty="0">
              <a:solidFill>
                <a:schemeClr val="bg1">
                  <a:lumMod val="75000"/>
                </a:schemeClr>
              </a:solidFill>
              <a:latin typeface="Verdana" charset="0"/>
              <a:ea typeface="Verdana" charset="0"/>
              <a:cs typeface="Verdana" charset="0"/>
            </a:endParaRPr>
          </a:p>
        </p:txBody>
      </p:sp>
    </p:spTree>
    <p:extLst>
      <p:ext uri="{BB962C8B-B14F-4D97-AF65-F5344CB8AC3E}">
        <p14:creationId xmlns:p14="http://schemas.microsoft.com/office/powerpoint/2010/main" val="549859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06509"/>
            <a:ext cx="5404643" cy="5632311"/>
          </a:xfrm>
          <a:prstGeom prst="rect">
            <a:avLst/>
          </a:prstGeom>
          <a:noFill/>
        </p:spPr>
        <p:txBody>
          <a:bodyPr wrap="square" rtlCol="0">
            <a:spAutoFit/>
          </a:bodyPr>
          <a:lstStyle/>
          <a:p>
            <a:pPr lvl="0" algn="just"/>
            <a:endParaRPr lang="es-CL" b="1" dirty="0" smtClean="0">
              <a:solidFill>
                <a:schemeClr val="accent1">
                  <a:lumMod val="75000"/>
                </a:schemeClr>
              </a:solidFill>
            </a:endParaRPr>
          </a:p>
          <a:p>
            <a:pPr lvl="0" algn="just"/>
            <a:r>
              <a:rPr lang="es-CL" b="1" dirty="0" smtClean="0">
                <a:solidFill>
                  <a:schemeClr val="accent1">
                    <a:lumMod val="50000"/>
                  </a:schemeClr>
                </a:solidFill>
              </a:rPr>
              <a:t>Subasta de Veh</a:t>
            </a:r>
            <a:r>
              <a:rPr lang="es-ES" b="1" dirty="0" err="1" smtClean="0">
                <a:solidFill>
                  <a:schemeClr val="accent1">
                    <a:lumMod val="50000"/>
                  </a:schemeClr>
                </a:solidFill>
              </a:rPr>
              <a:t>ículos</a:t>
            </a:r>
            <a:r>
              <a:rPr lang="es-CL" dirty="0">
                <a:solidFill>
                  <a:schemeClr val="accent1">
                    <a:lumMod val="50000"/>
                  </a:schemeClr>
                </a:solidFill>
              </a:rPr>
              <a:t>:</a:t>
            </a:r>
            <a:r>
              <a:rPr lang="es-CL" dirty="0" smtClean="0">
                <a:solidFill>
                  <a:schemeClr val="accent1">
                    <a:lumMod val="50000"/>
                  </a:schemeClr>
                </a:solidFill>
              </a:rPr>
              <a:t> </a:t>
            </a:r>
            <a:r>
              <a:rPr lang="es-CL" dirty="0">
                <a:solidFill>
                  <a:schemeClr val="accent1">
                    <a:lumMod val="75000"/>
                  </a:schemeClr>
                </a:solidFill>
              </a:rPr>
              <a:t>Se autoriza la subasta de vehículos usados incautados, por cualquier aduna, sin que sea preciso trasladarlos a Aduanas que se encuentren a zona de tratamiento aduanero especial.</a:t>
            </a:r>
          </a:p>
          <a:p>
            <a:r>
              <a:rPr lang="es-CL" dirty="0">
                <a:solidFill>
                  <a:schemeClr val="accent1">
                    <a:lumMod val="75000"/>
                  </a:schemeClr>
                </a:solidFill>
              </a:rPr>
              <a:t> </a:t>
            </a:r>
          </a:p>
          <a:p>
            <a:pPr lvl="0" algn="just"/>
            <a:r>
              <a:rPr lang="es-CL" b="1" dirty="0" smtClean="0">
                <a:solidFill>
                  <a:schemeClr val="accent1">
                    <a:lumMod val="50000"/>
                  </a:schemeClr>
                </a:solidFill>
              </a:rPr>
              <a:t>Operador Econ</a:t>
            </a:r>
            <a:r>
              <a:rPr lang="es-ES" b="1" dirty="0" err="1" smtClean="0">
                <a:solidFill>
                  <a:schemeClr val="accent1">
                    <a:lumMod val="50000"/>
                  </a:schemeClr>
                </a:solidFill>
              </a:rPr>
              <a:t>ómico</a:t>
            </a:r>
            <a:r>
              <a:rPr lang="es-ES" b="1" dirty="0" smtClean="0">
                <a:solidFill>
                  <a:schemeClr val="accent1">
                    <a:lumMod val="50000"/>
                  </a:schemeClr>
                </a:solidFill>
              </a:rPr>
              <a:t> Autorizado</a:t>
            </a:r>
            <a:r>
              <a:rPr lang="es-CL" dirty="0" smtClean="0">
                <a:solidFill>
                  <a:schemeClr val="accent1">
                    <a:lumMod val="50000"/>
                  </a:schemeClr>
                </a:solidFill>
              </a:rPr>
              <a:t>. </a:t>
            </a:r>
            <a:r>
              <a:rPr lang="es-CL" dirty="0">
                <a:solidFill>
                  <a:schemeClr val="accent1">
                    <a:lumMod val="75000"/>
                  </a:schemeClr>
                </a:solidFill>
              </a:rPr>
              <a:t>Se incorporan a la Ordenanza de Aduanas las figuras del Operador Económico Autorizado (OEA),  </a:t>
            </a:r>
            <a:r>
              <a:rPr lang="es-ES_tradnl" dirty="0">
                <a:solidFill>
                  <a:schemeClr val="accent1">
                    <a:lumMod val="75000"/>
                  </a:schemeClr>
                </a:solidFill>
              </a:rPr>
              <a:t>al amparo de la iniciativa “SAFE” de la OMC y reconocido en el Acuerdo de Facilitación de la OMC, certificándose a los operadores que intervienen en la cadena logística de comercio exterior que reúnan ciertos estándares que se dispongan; beneficios relativos a control y simplificación procesos aduaneros.</a:t>
            </a:r>
          </a:p>
          <a:p>
            <a:pPr lvl="0" algn="just"/>
            <a:endParaRPr lang="es-ES_tradnl" dirty="0">
              <a:solidFill>
                <a:schemeClr val="accent1">
                  <a:lumMod val="75000"/>
                </a:schemeClr>
              </a:solidFill>
            </a:endParaRPr>
          </a:p>
          <a:p>
            <a:r>
              <a:rPr lang="es-MX" dirty="0">
                <a:solidFill>
                  <a:schemeClr val="accent1">
                    <a:lumMod val="75000"/>
                  </a:schemeClr>
                </a:solidFill>
              </a:rPr>
              <a:t>En caso de incumplimiento de las condiciones, ya sea a través de infracciones o comisión de delitos, se revocará su certificación. </a:t>
            </a:r>
            <a:endParaRPr lang="es-CL" dirty="0">
              <a:solidFill>
                <a:schemeClr val="accent1">
                  <a:lumMod val="75000"/>
                </a:schemeClr>
              </a:solidFill>
            </a:endParaRPr>
          </a:p>
          <a:p>
            <a:r>
              <a:rPr lang="es-CL" b="1" dirty="0">
                <a:solidFill>
                  <a:schemeClr val="accent1">
                    <a:lumMod val="75000"/>
                  </a:schemeClr>
                </a:solidFill>
              </a:rPr>
              <a:t> </a:t>
            </a:r>
            <a:endParaRPr lang="es-CL" dirty="0">
              <a:solidFill>
                <a:schemeClr val="accent1">
                  <a:lumMod val="75000"/>
                </a:schemeClr>
              </a:solidFill>
            </a:endParaRPr>
          </a:p>
        </p:txBody>
      </p:sp>
      <p:sp>
        <p:nvSpPr>
          <p:cNvPr id="4" name="Rectángulo 3"/>
          <p:cNvSpPr/>
          <p:nvPr/>
        </p:nvSpPr>
        <p:spPr>
          <a:xfrm>
            <a:off x="364497" y="830743"/>
            <a:ext cx="4995571" cy="643125"/>
          </a:xfrm>
          <a:prstGeom prst="rect">
            <a:avLst/>
          </a:prstGeom>
        </p:spPr>
        <p:txBody>
          <a:bodyPr wrap="square">
            <a:spAutoFit/>
          </a:bodyPr>
          <a:lstStyle/>
          <a:p>
            <a:r>
              <a:rPr lang="es-CL" b="1" dirty="0" smtClean="0">
                <a:solidFill>
                  <a:schemeClr val="bg1">
                    <a:lumMod val="75000"/>
                  </a:schemeClr>
                </a:solidFill>
                <a:latin typeface="Verdana" charset="0"/>
                <a:ea typeface="Verdana" charset="0"/>
                <a:cs typeface="Verdana" charset="0"/>
              </a:rPr>
              <a:t>Medidas m</a:t>
            </a:r>
            <a:r>
              <a:rPr lang="es-ES" b="1" dirty="0" err="1" smtClean="0">
                <a:solidFill>
                  <a:schemeClr val="bg1">
                    <a:lumMod val="75000"/>
                  </a:schemeClr>
                </a:solidFill>
                <a:latin typeface="Verdana" charset="0"/>
                <a:ea typeface="Verdana" charset="0"/>
                <a:cs typeface="Verdana" charset="0"/>
              </a:rPr>
              <a:t>ás</a:t>
            </a:r>
            <a:r>
              <a:rPr lang="es-ES" b="1" dirty="0" smtClean="0">
                <a:solidFill>
                  <a:schemeClr val="bg1">
                    <a:lumMod val="75000"/>
                  </a:schemeClr>
                </a:solidFill>
                <a:latin typeface="Verdana" charset="0"/>
                <a:ea typeface="Verdana" charset="0"/>
                <a:cs typeface="Verdana" charset="0"/>
              </a:rPr>
              <a:t> Relevantes contenidas</a:t>
            </a:r>
          </a:p>
          <a:p>
            <a:r>
              <a:rPr lang="es-ES" b="1" dirty="0" smtClean="0">
                <a:solidFill>
                  <a:schemeClr val="bg1">
                    <a:lumMod val="75000"/>
                  </a:schemeClr>
                </a:solidFill>
                <a:latin typeface="Verdana" charset="0"/>
                <a:ea typeface="Verdana" charset="0"/>
                <a:cs typeface="Verdana" charset="0"/>
              </a:rPr>
              <a:t>en la nueva normativa</a:t>
            </a:r>
            <a:endParaRPr lang="es-CL" b="1" dirty="0">
              <a:solidFill>
                <a:schemeClr val="bg1">
                  <a:lumMod val="75000"/>
                </a:schemeClr>
              </a:solidFill>
              <a:latin typeface="Verdana" charset="0"/>
              <a:ea typeface="Verdana" charset="0"/>
              <a:cs typeface="Verdana" charset="0"/>
            </a:endParaRPr>
          </a:p>
        </p:txBody>
      </p:sp>
    </p:spTree>
    <p:extLst>
      <p:ext uri="{BB962C8B-B14F-4D97-AF65-F5344CB8AC3E}">
        <p14:creationId xmlns:p14="http://schemas.microsoft.com/office/powerpoint/2010/main" val="940334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06509"/>
            <a:ext cx="5404643" cy="5355312"/>
          </a:xfrm>
          <a:prstGeom prst="rect">
            <a:avLst/>
          </a:prstGeom>
          <a:noFill/>
        </p:spPr>
        <p:txBody>
          <a:bodyPr wrap="square" rtlCol="0">
            <a:spAutoFit/>
          </a:bodyPr>
          <a:lstStyle/>
          <a:p>
            <a:pPr lvl="0" algn="just"/>
            <a:endParaRPr lang="es-CL" b="1" dirty="0" smtClean="0">
              <a:solidFill>
                <a:schemeClr val="accent1">
                  <a:lumMod val="75000"/>
                </a:schemeClr>
              </a:solidFill>
            </a:endParaRPr>
          </a:p>
          <a:p>
            <a:pPr lvl="0" algn="just"/>
            <a:r>
              <a:rPr lang="es-CL" b="1" dirty="0" smtClean="0">
                <a:solidFill>
                  <a:schemeClr val="accent1">
                    <a:lumMod val="50000"/>
                  </a:schemeClr>
                </a:solidFill>
              </a:rPr>
              <a:t>Empresas certificadoras: </a:t>
            </a:r>
            <a:r>
              <a:rPr lang="es-CL" dirty="0" smtClean="0">
                <a:solidFill>
                  <a:schemeClr val="accent1">
                    <a:lumMod val="75000"/>
                  </a:schemeClr>
                </a:solidFill>
              </a:rPr>
              <a:t>Apoyo </a:t>
            </a:r>
            <a:r>
              <a:rPr lang="es-CL" dirty="0">
                <a:solidFill>
                  <a:schemeClr val="accent1">
                    <a:lumMod val="75000"/>
                  </a:schemeClr>
                </a:solidFill>
              </a:rPr>
              <a:t>y asistencia a la labor aduanera, como los laboratorios mineros, los que quedarán bajo la supevigilancia del Servicio, pudiendo ser suspendidas o canceladas, según los niveles de incumplimientos.</a:t>
            </a:r>
          </a:p>
          <a:p>
            <a:r>
              <a:rPr lang="es-CL" b="1" dirty="0">
                <a:solidFill>
                  <a:schemeClr val="accent1">
                    <a:lumMod val="75000"/>
                  </a:schemeClr>
                </a:solidFill>
              </a:rPr>
              <a:t> </a:t>
            </a:r>
            <a:endParaRPr lang="es-CL" dirty="0">
              <a:solidFill>
                <a:schemeClr val="accent1">
                  <a:lumMod val="75000"/>
                </a:schemeClr>
              </a:solidFill>
            </a:endParaRPr>
          </a:p>
          <a:p>
            <a:pPr lvl="0" algn="just"/>
            <a:r>
              <a:rPr lang="es-CL" b="1" dirty="0" smtClean="0">
                <a:solidFill>
                  <a:schemeClr val="accent1">
                    <a:lumMod val="50000"/>
                  </a:schemeClr>
                </a:solidFill>
              </a:rPr>
              <a:t>Subasta de Mercanc</a:t>
            </a:r>
            <a:r>
              <a:rPr lang="es-ES" b="1" dirty="0" err="1" smtClean="0">
                <a:solidFill>
                  <a:schemeClr val="accent1">
                    <a:lumMod val="50000"/>
                  </a:schemeClr>
                </a:solidFill>
              </a:rPr>
              <a:t>ías</a:t>
            </a:r>
            <a:r>
              <a:rPr lang="es-ES" b="1" dirty="0" smtClean="0">
                <a:solidFill>
                  <a:schemeClr val="accent1">
                    <a:lumMod val="50000"/>
                  </a:schemeClr>
                </a:solidFill>
              </a:rPr>
              <a:t>: </a:t>
            </a:r>
            <a:r>
              <a:rPr lang="es-CL" dirty="0" smtClean="0">
                <a:solidFill>
                  <a:schemeClr val="accent1">
                    <a:lumMod val="75000"/>
                  </a:schemeClr>
                </a:solidFill>
              </a:rPr>
              <a:t>Se</a:t>
            </a:r>
            <a:r>
              <a:rPr lang="es-CL" b="1" dirty="0" smtClean="0">
                <a:solidFill>
                  <a:schemeClr val="accent1">
                    <a:lumMod val="75000"/>
                  </a:schemeClr>
                </a:solidFill>
              </a:rPr>
              <a:t> </a:t>
            </a:r>
            <a:r>
              <a:rPr lang="es-CL" dirty="0">
                <a:solidFill>
                  <a:schemeClr val="accent1">
                    <a:lumMod val="75000"/>
                  </a:schemeClr>
                </a:solidFill>
              </a:rPr>
              <a:t>faculta al Servicio para la realización de subastas electrónicas en la forma y condiciones que establezca. Además, se podrán agrupar mercancías que se encuentren en dos o más aduanas distintas y se establece un plazo máximo para el retiro de las mercancías adjudicadas.</a:t>
            </a:r>
          </a:p>
          <a:p>
            <a:r>
              <a:rPr lang="es-CL" dirty="0">
                <a:solidFill>
                  <a:schemeClr val="accent1">
                    <a:lumMod val="75000"/>
                  </a:schemeClr>
                </a:solidFill>
              </a:rPr>
              <a:t> </a:t>
            </a:r>
          </a:p>
          <a:p>
            <a:pPr algn="just"/>
            <a:r>
              <a:rPr lang="es-CL" b="1" dirty="0" smtClean="0">
                <a:solidFill>
                  <a:schemeClr val="accent1">
                    <a:lumMod val="50000"/>
                  </a:schemeClr>
                </a:solidFill>
              </a:rPr>
              <a:t>Donaciones</a:t>
            </a:r>
            <a:r>
              <a:rPr lang="es-CL" dirty="0">
                <a:solidFill>
                  <a:schemeClr val="accent1">
                    <a:lumMod val="50000"/>
                  </a:schemeClr>
                </a:solidFill>
              </a:rPr>
              <a:t>:</a:t>
            </a:r>
            <a:r>
              <a:rPr lang="es-CL" dirty="0" smtClean="0">
                <a:solidFill>
                  <a:schemeClr val="accent1">
                    <a:lumMod val="50000"/>
                  </a:schemeClr>
                </a:solidFill>
              </a:rPr>
              <a:t> </a:t>
            </a:r>
            <a:r>
              <a:rPr lang="es-CL" dirty="0">
                <a:solidFill>
                  <a:schemeClr val="accent1">
                    <a:lumMod val="75000"/>
                  </a:schemeClr>
                </a:solidFill>
              </a:rPr>
              <a:t>Se amplía el rango de instituciones que pueden ser objeto de donaciones de mercancías susceptibles de ser destruidas, incluyéndose, además, la posibilidad de donarlas cuando no han sido rematadas en más de tres subastas por falta de postores</a:t>
            </a:r>
            <a:endParaRPr lang="es-CL" dirty="0">
              <a:solidFill>
                <a:schemeClr val="accent1">
                  <a:lumMod val="75000"/>
                </a:schemeClr>
              </a:solidFill>
            </a:endParaRPr>
          </a:p>
        </p:txBody>
      </p:sp>
      <p:sp>
        <p:nvSpPr>
          <p:cNvPr id="4" name="Rectángulo 3"/>
          <p:cNvSpPr/>
          <p:nvPr/>
        </p:nvSpPr>
        <p:spPr>
          <a:xfrm>
            <a:off x="364497" y="830743"/>
            <a:ext cx="4995571" cy="643125"/>
          </a:xfrm>
          <a:prstGeom prst="rect">
            <a:avLst/>
          </a:prstGeom>
        </p:spPr>
        <p:txBody>
          <a:bodyPr wrap="square">
            <a:spAutoFit/>
          </a:bodyPr>
          <a:lstStyle/>
          <a:p>
            <a:r>
              <a:rPr lang="es-CL" b="1" dirty="0" smtClean="0">
                <a:solidFill>
                  <a:schemeClr val="bg1">
                    <a:lumMod val="75000"/>
                  </a:schemeClr>
                </a:solidFill>
                <a:latin typeface="Verdana" charset="0"/>
                <a:ea typeface="Verdana" charset="0"/>
                <a:cs typeface="Verdana" charset="0"/>
              </a:rPr>
              <a:t>Medidas m</a:t>
            </a:r>
            <a:r>
              <a:rPr lang="es-ES" b="1" dirty="0" err="1" smtClean="0">
                <a:solidFill>
                  <a:schemeClr val="bg1">
                    <a:lumMod val="75000"/>
                  </a:schemeClr>
                </a:solidFill>
                <a:latin typeface="Verdana" charset="0"/>
                <a:ea typeface="Verdana" charset="0"/>
                <a:cs typeface="Verdana" charset="0"/>
              </a:rPr>
              <a:t>ás</a:t>
            </a:r>
            <a:r>
              <a:rPr lang="es-ES" b="1" dirty="0" smtClean="0">
                <a:solidFill>
                  <a:schemeClr val="bg1">
                    <a:lumMod val="75000"/>
                  </a:schemeClr>
                </a:solidFill>
                <a:latin typeface="Verdana" charset="0"/>
                <a:ea typeface="Verdana" charset="0"/>
                <a:cs typeface="Verdana" charset="0"/>
              </a:rPr>
              <a:t> Relevantes contenidas</a:t>
            </a:r>
          </a:p>
          <a:p>
            <a:r>
              <a:rPr lang="es-ES" b="1" dirty="0" smtClean="0">
                <a:solidFill>
                  <a:schemeClr val="bg1">
                    <a:lumMod val="75000"/>
                  </a:schemeClr>
                </a:solidFill>
                <a:latin typeface="Verdana" charset="0"/>
                <a:ea typeface="Verdana" charset="0"/>
                <a:cs typeface="Verdana" charset="0"/>
              </a:rPr>
              <a:t>en la nueva normativa</a:t>
            </a:r>
            <a:endParaRPr lang="es-CL" b="1" dirty="0">
              <a:solidFill>
                <a:schemeClr val="bg1">
                  <a:lumMod val="75000"/>
                </a:schemeClr>
              </a:solidFill>
              <a:latin typeface="Verdana" charset="0"/>
              <a:ea typeface="Verdana" charset="0"/>
              <a:cs typeface="Verdana" charset="0"/>
            </a:endParaRPr>
          </a:p>
        </p:txBody>
      </p:sp>
    </p:spTree>
    <p:extLst>
      <p:ext uri="{BB962C8B-B14F-4D97-AF65-F5344CB8AC3E}">
        <p14:creationId xmlns:p14="http://schemas.microsoft.com/office/powerpoint/2010/main" val="16185020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12525"/>
            <a:ext cx="6571706" cy="5355312"/>
          </a:xfrm>
          <a:prstGeom prst="rect">
            <a:avLst/>
          </a:prstGeom>
          <a:noFill/>
        </p:spPr>
        <p:txBody>
          <a:bodyPr wrap="square" rtlCol="0">
            <a:spAutoFit/>
          </a:bodyPr>
          <a:lstStyle/>
          <a:p>
            <a:pPr lvl="0"/>
            <a:r>
              <a:rPr lang="es-CL" b="1" dirty="0">
                <a:solidFill>
                  <a:schemeClr val="accent1">
                    <a:lumMod val="75000"/>
                  </a:schemeClr>
                </a:solidFill>
              </a:rPr>
              <a:t>COURIER</a:t>
            </a:r>
            <a:r>
              <a:rPr lang="es-CL" dirty="0">
                <a:solidFill>
                  <a:schemeClr val="accent1">
                    <a:lumMod val="75000"/>
                  </a:schemeClr>
                </a:solidFill>
              </a:rPr>
              <a:t>. </a:t>
            </a:r>
          </a:p>
          <a:p>
            <a:pPr lvl="0" algn="just"/>
            <a:r>
              <a:rPr lang="es-CL" b="1" dirty="0" smtClean="0">
                <a:solidFill>
                  <a:schemeClr val="accent1">
                    <a:lumMod val="50000"/>
                  </a:schemeClr>
                </a:solidFill>
              </a:rPr>
              <a:t>Tributaci</a:t>
            </a:r>
            <a:r>
              <a:rPr lang="es-ES" b="1" dirty="0" err="1" smtClean="0">
                <a:solidFill>
                  <a:schemeClr val="accent1">
                    <a:lumMod val="50000"/>
                  </a:schemeClr>
                </a:solidFill>
              </a:rPr>
              <a:t>ón</a:t>
            </a:r>
            <a:r>
              <a:rPr lang="es-ES" b="1" dirty="0" smtClean="0">
                <a:solidFill>
                  <a:schemeClr val="accent1">
                    <a:lumMod val="50000"/>
                  </a:schemeClr>
                </a:solidFill>
              </a:rPr>
              <a:t> especial</a:t>
            </a:r>
            <a:r>
              <a:rPr lang="es-CL" dirty="0">
                <a:solidFill>
                  <a:schemeClr val="accent1">
                    <a:lumMod val="50000"/>
                  </a:schemeClr>
                </a:solidFill>
              </a:rPr>
              <a:t>:</a:t>
            </a:r>
            <a:r>
              <a:rPr lang="es-CL" dirty="0" smtClean="0">
                <a:solidFill>
                  <a:schemeClr val="accent1">
                    <a:lumMod val="50000"/>
                  </a:schemeClr>
                </a:solidFill>
              </a:rPr>
              <a:t> </a:t>
            </a:r>
            <a:r>
              <a:rPr lang="es-CL" dirty="0">
                <a:solidFill>
                  <a:schemeClr val="accent1">
                    <a:lumMod val="75000"/>
                  </a:schemeClr>
                </a:solidFill>
              </a:rPr>
              <a:t>Se aumentan las sanciones en el caso de delito de Contrabando tratándose de mercancías afectas a tributación especial o adicional. No RAP.</a:t>
            </a:r>
          </a:p>
          <a:p>
            <a:pPr lvl="0" algn="just"/>
            <a:endParaRPr lang="es-CL" dirty="0">
              <a:solidFill>
                <a:schemeClr val="accent1">
                  <a:lumMod val="75000"/>
                </a:schemeClr>
              </a:solidFill>
            </a:endParaRPr>
          </a:p>
          <a:p>
            <a:pPr lvl="0" algn="just"/>
            <a:r>
              <a:rPr lang="es-ES_tradnl" b="1" dirty="0" smtClean="0">
                <a:solidFill>
                  <a:schemeClr val="accent1">
                    <a:lumMod val="50000"/>
                  </a:schemeClr>
                </a:solidFill>
              </a:rPr>
              <a:t>Propiedad Intelectual: </a:t>
            </a:r>
            <a:r>
              <a:rPr lang="es-ES_tradnl" dirty="0" smtClean="0">
                <a:solidFill>
                  <a:schemeClr val="accent1">
                    <a:lumMod val="75000"/>
                  </a:schemeClr>
                </a:solidFill>
              </a:rPr>
              <a:t>Aumenta </a:t>
            </a:r>
            <a:r>
              <a:rPr lang="es-ES_tradnl" dirty="0">
                <a:solidFill>
                  <a:schemeClr val="accent1">
                    <a:lumMod val="75000"/>
                  </a:schemeClr>
                </a:solidFill>
              </a:rPr>
              <a:t>de 5 a 10 días el plazo para que aduanas, de oficio, </a:t>
            </a:r>
            <a:r>
              <a:rPr lang="es-ES_tradnl" dirty="0" smtClean="0">
                <a:solidFill>
                  <a:schemeClr val="accent1">
                    <a:lumMod val="75000"/>
                  </a:schemeClr>
                </a:solidFill>
              </a:rPr>
              <a:t>suspenda </a:t>
            </a:r>
            <a:r>
              <a:rPr lang="es-ES_tradnl" dirty="0">
                <a:solidFill>
                  <a:schemeClr val="accent1">
                    <a:lumMod val="75000"/>
                  </a:schemeClr>
                </a:solidFill>
              </a:rPr>
              <a:t>el despacho de mercancías infractoras de la propiedad industrial e intelectual. </a:t>
            </a:r>
          </a:p>
          <a:p>
            <a:pPr lvl="0" algn="just"/>
            <a:endParaRPr lang="es-CL" dirty="0">
              <a:solidFill>
                <a:schemeClr val="accent1">
                  <a:lumMod val="75000"/>
                </a:schemeClr>
              </a:solidFill>
            </a:endParaRPr>
          </a:p>
          <a:p>
            <a:pPr lvl="0" algn="just"/>
            <a:r>
              <a:rPr lang="es-MX" b="1" dirty="0" smtClean="0">
                <a:solidFill>
                  <a:schemeClr val="accent1">
                    <a:lumMod val="50000"/>
                  </a:schemeClr>
                </a:solidFill>
              </a:rPr>
              <a:t>Franquicias Lisiados y discapacitados: </a:t>
            </a:r>
            <a:r>
              <a:rPr lang="es-MX" dirty="0" smtClean="0">
                <a:solidFill>
                  <a:schemeClr val="accent1">
                    <a:lumMod val="75000"/>
                  </a:schemeClr>
                </a:solidFill>
              </a:rPr>
              <a:t>Se </a:t>
            </a:r>
            <a:r>
              <a:rPr lang="es-MX" dirty="0">
                <a:solidFill>
                  <a:schemeClr val="accent1">
                    <a:lumMod val="75000"/>
                  </a:schemeClr>
                </a:solidFill>
              </a:rPr>
              <a:t>radica en el Servicio Nacional de </a:t>
            </a:r>
            <a:r>
              <a:rPr lang="es-MX" dirty="0" smtClean="0">
                <a:solidFill>
                  <a:schemeClr val="accent1">
                    <a:lumMod val="75000"/>
                  </a:schemeClr>
                </a:solidFill>
              </a:rPr>
              <a:t>Aduanas </a:t>
            </a:r>
            <a:r>
              <a:rPr lang="es-MX" dirty="0">
                <a:solidFill>
                  <a:schemeClr val="accent1">
                    <a:lumMod val="75000"/>
                  </a:schemeClr>
                </a:solidFill>
              </a:rPr>
              <a:t>las facultades para admitir a trámite las solicitudes de personas lisiadas y con </a:t>
            </a:r>
            <a:r>
              <a:rPr lang="es-MX" dirty="0" smtClean="0">
                <a:solidFill>
                  <a:schemeClr val="accent1">
                    <a:lumMod val="75000"/>
                  </a:schemeClr>
                </a:solidFill>
              </a:rPr>
              <a:t>discapacidad </a:t>
            </a:r>
            <a:r>
              <a:rPr lang="es-MX" dirty="0">
                <a:solidFill>
                  <a:schemeClr val="accent1">
                    <a:lumMod val="75000"/>
                  </a:schemeClr>
                </a:solidFill>
              </a:rPr>
              <a:t>para la importación de vehículos.</a:t>
            </a:r>
          </a:p>
          <a:p>
            <a:pPr lvl="0"/>
            <a:endParaRPr lang="es-CL" dirty="0">
              <a:solidFill>
                <a:schemeClr val="accent1">
                  <a:lumMod val="75000"/>
                </a:schemeClr>
              </a:solidFill>
            </a:endParaRPr>
          </a:p>
          <a:p>
            <a:pPr lvl="0" algn="just"/>
            <a:r>
              <a:rPr lang="es-CL" b="1" dirty="0" smtClean="0">
                <a:solidFill>
                  <a:schemeClr val="accent1">
                    <a:lumMod val="50000"/>
                  </a:schemeClr>
                </a:solidFill>
              </a:rPr>
              <a:t>Secci</a:t>
            </a:r>
            <a:r>
              <a:rPr lang="es-ES" b="1" dirty="0" err="1" smtClean="0">
                <a:solidFill>
                  <a:schemeClr val="accent1">
                    <a:lumMod val="50000"/>
                  </a:schemeClr>
                </a:solidFill>
              </a:rPr>
              <a:t>ón</a:t>
            </a:r>
            <a:r>
              <a:rPr lang="es-CL" b="1" dirty="0" smtClean="0">
                <a:solidFill>
                  <a:schemeClr val="accent1">
                    <a:lumMod val="50000"/>
                  </a:schemeClr>
                </a:solidFill>
              </a:rPr>
              <a:t> </a:t>
            </a:r>
            <a:r>
              <a:rPr lang="es-CL" b="1" dirty="0">
                <a:solidFill>
                  <a:schemeClr val="accent1">
                    <a:lumMod val="50000"/>
                  </a:schemeClr>
                </a:solidFill>
              </a:rPr>
              <a:t>0</a:t>
            </a:r>
            <a:r>
              <a:rPr lang="es-CL" dirty="0">
                <a:solidFill>
                  <a:schemeClr val="accent1">
                    <a:lumMod val="50000"/>
                  </a:schemeClr>
                </a:solidFill>
              </a:rPr>
              <a:t> </a:t>
            </a:r>
            <a:r>
              <a:rPr lang="es-CL" dirty="0">
                <a:solidFill>
                  <a:schemeClr val="accent1">
                    <a:lumMod val="75000"/>
                  </a:schemeClr>
                </a:solidFill>
              </a:rPr>
              <a:t>Se actualizan diversas partidas de la Sección 0, del Arancel Aduanero, además de establecerse una norma de reajustabilidad de ciertas partidas establecidas en dólares. Se modifican algunos de los beneficios de los viajeros y se incorporan a los tripulantes como sujetos de franquicias. Se modifica partida 00.33.</a:t>
            </a:r>
            <a:endParaRPr lang="es-CL" dirty="0">
              <a:solidFill>
                <a:schemeClr val="accent1">
                  <a:lumMod val="75000"/>
                </a:schemeClr>
              </a:solidFill>
            </a:endParaRPr>
          </a:p>
        </p:txBody>
      </p:sp>
      <p:sp>
        <p:nvSpPr>
          <p:cNvPr id="4" name="Rectángulo 3"/>
          <p:cNvSpPr/>
          <p:nvPr/>
        </p:nvSpPr>
        <p:spPr>
          <a:xfrm>
            <a:off x="364497" y="830743"/>
            <a:ext cx="4995571" cy="369332"/>
          </a:xfrm>
          <a:prstGeom prst="rect">
            <a:avLst/>
          </a:prstGeom>
        </p:spPr>
        <p:txBody>
          <a:bodyPr wrap="square">
            <a:spAutoFit/>
          </a:bodyPr>
          <a:lstStyle/>
          <a:p>
            <a:r>
              <a:rPr lang="es-ES" b="1" dirty="0" smtClean="0">
                <a:solidFill>
                  <a:schemeClr val="accent1">
                    <a:lumMod val="50000"/>
                  </a:schemeClr>
                </a:solidFill>
                <a:latin typeface="Verdana" charset="0"/>
                <a:ea typeface="Verdana" charset="0"/>
                <a:cs typeface="Verdana" charset="0"/>
              </a:rPr>
              <a:t>Destinaci</a:t>
            </a:r>
            <a:r>
              <a:rPr lang="es-ES" b="1" dirty="0" smtClean="0">
                <a:solidFill>
                  <a:schemeClr val="accent1">
                    <a:lumMod val="50000"/>
                  </a:schemeClr>
                </a:solidFill>
                <a:latin typeface="Verdana" charset="0"/>
                <a:ea typeface="Verdana" charset="0"/>
                <a:cs typeface="Verdana" charset="0"/>
              </a:rPr>
              <a:t>ón Aduanera de Depósito</a:t>
            </a:r>
            <a:endParaRPr lang="es-CL" b="1" dirty="0">
              <a:solidFill>
                <a:schemeClr val="accent1">
                  <a:lumMod val="50000"/>
                </a:schemeClr>
              </a:solidFill>
              <a:latin typeface="Verdana" charset="0"/>
              <a:ea typeface="Verdana" charset="0"/>
              <a:cs typeface="Verdana" charset="0"/>
            </a:endParaRPr>
          </a:p>
        </p:txBody>
      </p:sp>
    </p:spTree>
    <p:extLst>
      <p:ext uri="{BB962C8B-B14F-4D97-AF65-F5344CB8AC3E}">
        <p14:creationId xmlns:p14="http://schemas.microsoft.com/office/powerpoint/2010/main" val="795032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5"/>
          <p:cNvSpPr txBox="1">
            <a:spLocks noChangeArrowheads="1"/>
          </p:cNvSpPr>
          <p:nvPr/>
        </p:nvSpPr>
        <p:spPr bwMode="auto">
          <a:xfrm>
            <a:off x="538163" y="3292811"/>
            <a:ext cx="41601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defTabSz="457200" fontAlgn="base">
              <a:spcBef>
                <a:spcPct val="0"/>
              </a:spcBef>
              <a:spcAft>
                <a:spcPct val="0"/>
              </a:spcAft>
              <a:buFontTx/>
              <a:buNone/>
            </a:pPr>
            <a:r>
              <a:rPr lang="es-ES_tradnl" altLang="es-CL" sz="2800" b="1" dirty="0" smtClean="0">
                <a:solidFill>
                  <a:schemeClr val="accent1">
                    <a:lumMod val="75000"/>
                  </a:schemeClr>
                </a:solidFill>
                <a:latin typeface="Verdana" panose="020B0604030504040204" pitchFamily="34" charset="0"/>
              </a:rPr>
              <a:t>Muchas Gracias</a:t>
            </a:r>
            <a:endParaRPr lang="es-ES_tradnl" altLang="es-CL" sz="2800" b="1" dirty="0" smtClean="0">
              <a:solidFill>
                <a:schemeClr val="accent1">
                  <a:lumMod val="75000"/>
                </a:schemeClr>
              </a:solidFill>
              <a:latin typeface="Verdana" panose="020B0604030504040204" pitchFamily="34" charset="0"/>
            </a:endParaRPr>
          </a:p>
        </p:txBody>
      </p:sp>
    </p:spTree>
    <p:extLst>
      <p:ext uri="{BB962C8B-B14F-4D97-AF65-F5344CB8AC3E}">
        <p14:creationId xmlns:p14="http://schemas.microsoft.com/office/powerpoint/2010/main" val="1055654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4497" y="1312522"/>
            <a:ext cx="5212139" cy="3970318"/>
          </a:xfrm>
          <a:prstGeom prst="rect">
            <a:avLst/>
          </a:prstGeom>
          <a:noFill/>
        </p:spPr>
        <p:txBody>
          <a:bodyPr wrap="square" rtlCol="0">
            <a:spAutoFit/>
          </a:bodyPr>
          <a:lstStyle/>
          <a:p>
            <a:pPr marL="285750" indent="-285750">
              <a:buFont typeface="Arial" charset="0"/>
              <a:buChar char="•"/>
            </a:pPr>
            <a:r>
              <a:rPr lang="es-CL" dirty="0" smtClean="0">
                <a:solidFill>
                  <a:schemeClr val="accent1">
                    <a:lumMod val="75000"/>
                  </a:schemeClr>
                </a:solidFill>
                <a:ea typeface="Verdana" charset="0"/>
                <a:cs typeface="Verdana" charset="0"/>
              </a:rPr>
              <a:t>Publicaci</a:t>
            </a:r>
            <a:r>
              <a:rPr lang="es-ES" dirty="0" err="1" smtClean="0">
                <a:solidFill>
                  <a:schemeClr val="accent1">
                    <a:lumMod val="75000"/>
                  </a:schemeClr>
                </a:solidFill>
                <a:ea typeface="Verdana" charset="0"/>
                <a:cs typeface="Verdana" charset="0"/>
              </a:rPr>
              <a:t>ón</a:t>
            </a:r>
            <a:r>
              <a:rPr lang="es-ES" dirty="0" smtClean="0">
                <a:solidFill>
                  <a:schemeClr val="accent1">
                    <a:lumMod val="75000"/>
                  </a:schemeClr>
                </a:solidFill>
                <a:ea typeface="Verdana" charset="0"/>
                <a:cs typeface="Verdana" charset="0"/>
              </a:rPr>
              <a:t> de </a:t>
            </a:r>
            <a:r>
              <a:rPr lang="es-CL" dirty="0" smtClean="0">
                <a:solidFill>
                  <a:schemeClr val="accent1">
                    <a:lumMod val="75000"/>
                  </a:schemeClr>
                </a:solidFill>
                <a:ea typeface="Verdana" charset="0"/>
                <a:cs typeface="Verdana" charset="0"/>
              </a:rPr>
              <a:t>la </a:t>
            </a:r>
            <a:r>
              <a:rPr lang="es-CL" dirty="0">
                <a:solidFill>
                  <a:schemeClr val="accent1">
                    <a:lumMod val="75000"/>
                  </a:schemeClr>
                </a:solidFill>
                <a:ea typeface="Verdana" charset="0"/>
                <a:cs typeface="Verdana" charset="0"/>
              </a:rPr>
              <a:t>Ley </a:t>
            </a:r>
            <a:r>
              <a:rPr lang="es-CL" dirty="0" smtClean="0">
                <a:solidFill>
                  <a:schemeClr val="accent1">
                    <a:lumMod val="75000"/>
                  </a:schemeClr>
                </a:solidFill>
                <a:ea typeface="Verdana" charset="0"/>
                <a:cs typeface="Verdana" charset="0"/>
              </a:rPr>
              <a:t>N°20.997</a:t>
            </a:r>
            <a:endParaRPr lang="es-CL" dirty="0" smtClean="0">
              <a:solidFill>
                <a:schemeClr val="accent1">
                  <a:lumMod val="75000"/>
                </a:schemeClr>
              </a:solidFill>
              <a:ea typeface="Verdana" charset="0"/>
              <a:cs typeface="Verdana" charset="0"/>
            </a:endParaRPr>
          </a:p>
          <a:p>
            <a:pPr marL="285750" indent="-285750">
              <a:buFont typeface="Arial" charset="0"/>
              <a:buChar char="•"/>
            </a:pPr>
            <a:endParaRPr lang="es-CL" dirty="0">
              <a:solidFill>
                <a:schemeClr val="accent1">
                  <a:lumMod val="75000"/>
                </a:schemeClr>
              </a:solidFill>
              <a:ea typeface="Verdana" charset="0"/>
              <a:cs typeface="Verdana" charset="0"/>
            </a:endParaRPr>
          </a:p>
          <a:p>
            <a:pPr marL="285750" indent="-285750">
              <a:buFont typeface="Arial" charset="0"/>
              <a:buChar char="•"/>
            </a:pPr>
            <a:r>
              <a:rPr lang="es-CL" dirty="0" smtClean="0">
                <a:solidFill>
                  <a:schemeClr val="accent1">
                    <a:lumMod val="75000"/>
                  </a:schemeClr>
                </a:solidFill>
                <a:ea typeface="Verdana" charset="0"/>
                <a:cs typeface="Verdana" charset="0"/>
              </a:rPr>
              <a:t>Cuerpo </a:t>
            </a:r>
            <a:r>
              <a:rPr lang="es-CL" dirty="0">
                <a:solidFill>
                  <a:schemeClr val="accent1">
                    <a:lumMod val="75000"/>
                  </a:schemeClr>
                </a:solidFill>
                <a:ea typeface="Verdana" charset="0"/>
                <a:cs typeface="Verdana" charset="0"/>
              </a:rPr>
              <a:t>legal que actualiza e incorpora normas que no habían tenido mayores modificaciones desde hace más de dos décadas. </a:t>
            </a:r>
          </a:p>
          <a:p>
            <a:pPr marL="285750" indent="-285750">
              <a:buFont typeface="Arial" charset="0"/>
              <a:buChar char="•"/>
            </a:pPr>
            <a:r>
              <a:rPr lang="es-CL" dirty="0" smtClean="0">
                <a:solidFill>
                  <a:schemeClr val="accent1">
                    <a:lumMod val="75000"/>
                  </a:schemeClr>
                </a:solidFill>
                <a:ea typeface="Verdana" charset="0"/>
                <a:cs typeface="Verdana" charset="0"/>
              </a:rPr>
              <a:t>19 </a:t>
            </a:r>
            <a:r>
              <a:rPr lang="es-CL" dirty="0">
                <a:solidFill>
                  <a:schemeClr val="accent1">
                    <a:lumMod val="75000"/>
                  </a:schemeClr>
                </a:solidFill>
                <a:ea typeface="Verdana" charset="0"/>
                <a:cs typeface="Verdana" charset="0"/>
              </a:rPr>
              <a:t>meses </a:t>
            </a:r>
            <a:r>
              <a:rPr lang="es-CL" dirty="0" smtClean="0">
                <a:solidFill>
                  <a:schemeClr val="accent1">
                    <a:lumMod val="75000"/>
                  </a:schemeClr>
                </a:solidFill>
                <a:ea typeface="Verdana" charset="0"/>
                <a:cs typeface="Verdana" charset="0"/>
              </a:rPr>
              <a:t>de tramitaci</a:t>
            </a:r>
            <a:r>
              <a:rPr lang="es-ES" dirty="0" err="1" smtClean="0">
                <a:solidFill>
                  <a:schemeClr val="accent1">
                    <a:lumMod val="75000"/>
                  </a:schemeClr>
                </a:solidFill>
                <a:ea typeface="Verdana" charset="0"/>
                <a:cs typeface="Verdana" charset="0"/>
              </a:rPr>
              <a:t>ón</a:t>
            </a:r>
            <a:r>
              <a:rPr lang="es-ES" dirty="0" smtClean="0">
                <a:solidFill>
                  <a:schemeClr val="accent1">
                    <a:lumMod val="75000"/>
                  </a:schemeClr>
                </a:solidFill>
                <a:ea typeface="Verdana" charset="0"/>
                <a:cs typeface="Verdana" charset="0"/>
              </a:rPr>
              <a:t> </a:t>
            </a:r>
            <a:r>
              <a:rPr lang="es-CL" dirty="0" smtClean="0">
                <a:solidFill>
                  <a:schemeClr val="accent1">
                    <a:lumMod val="75000"/>
                  </a:schemeClr>
                </a:solidFill>
                <a:ea typeface="Verdana" charset="0"/>
                <a:cs typeface="Verdana" charset="0"/>
              </a:rPr>
              <a:t>en </a:t>
            </a:r>
            <a:r>
              <a:rPr lang="es-CL" dirty="0">
                <a:solidFill>
                  <a:schemeClr val="accent1">
                    <a:lumMod val="75000"/>
                  </a:schemeClr>
                </a:solidFill>
                <a:ea typeface="Verdana" charset="0"/>
                <a:cs typeface="Verdana" charset="0"/>
              </a:rPr>
              <a:t>el </a:t>
            </a:r>
            <a:r>
              <a:rPr lang="es-CL" dirty="0" smtClean="0">
                <a:solidFill>
                  <a:schemeClr val="accent1">
                    <a:lumMod val="75000"/>
                  </a:schemeClr>
                </a:solidFill>
                <a:ea typeface="Verdana" charset="0"/>
                <a:cs typeface="Verdana" charset="0"/>
              </a:rPr>
              <a:t>Congreso</a:t>
            </a:r>
            <a:endParaRPr lang="es-CL" dirty="0">
              <a:solidFill>
                <a:schemeClr val="accent1">
                  <a:lumMod val="75000"/>
                </a:schemeClr>
              </a:solidFill>
              <a:ea typeface="Verdana" charset="0"/>
              <a:cs typeface="Verdana" charset="0"/>
            </a:endParaRPr>
          </a:p>
          <a:p>
            <a:pPr marL="285750" indent="-285750">
              <a:buFont typeface="Arial" charset="0"/>
              <a:buChar char="•"/>
            </a:pPr>
            <a:r>
              <a:rPr lang="es-CL" dirty="0" smtClean="0">
                <a:solidFill>
                  <a:schemeClr val="accent1">
                    <a:lumMod val="75000"/>
                  </a:schemeClr>
                </a:solidFill>
                <a:ea typeface="Verdana" charset="0"/>
                <a:cs typeface="Verdana" charset="0"/>
              </a:rPr>
              <a:t>Mejores </a:t>
            </a:r>
            <a:r>
              <a:rPr lang="es-CL" dirty="0">
                <a:solidFill>
                  <a:schemeClr val="accent1">
                    <a:lumMod val="75000"/>
                  </a:schemeClr>
                </a:solidFill>
                <a:ea typeface="Verdana" charset="0"/>
                <a:cs typeface="Verdana" charset="0"/>
              </a:rPr>
              <a:t>prácticas y recomendaciones de organismos internacionales</a:t>
            </a:r>
            <a:r>
              <a:rPr lang="es-CL" dirty="0" smtClean="0">
                <a:solidFill>
                  <a:schemeClr val="accent1">
                    <a:lumMod val="75000"/>
                  </a:schemeClr>
                </a:solidFill>
                <a:ea typeface="Verdana" charset="0"/>
                <a:cs typeface="Verdana" charset="0"/>
              </a:rPr>
              <a:t>.</a:t>
            </a:r>
            <a:endParaRPr lang="es-CL" dirty="0" smtClean="0">
              <a:solidFill>
                <a:schemeClr val="accent1">
                  <a:lumMod val="75000"/>
                </a:schemeClr>
              </a:solidFill>
              <a:ea typeface="Verdana" charset="0"/>
              <a:cs typeface="Verdana" charset="0"/>
            </a:endParaRPr>
          </a:p>
          <a:p>
            <a:pPr marL="285750" indent="-285750">
              <a:buFont typeface="Arial" charset="0"/>
              <a:buChar char="•"/>
            </a:pPr>
            <a:r>
              <a:rPr lang="es-CL" dirty="0">
                <a:solidFill>
                  <a:schemeClr val="accent1">
                    <a:lumMod val="75000"/>
                  </a:schemeClr>
                </a:solidFill>
                <a:ea typeface="Verdana" charset="0"/>
                <a:cs typeface="Verdana" charset="0"/>
              </a:rPr>
              <a:t>E</a:t>
            </a:r>
            <a:r>
              <a:rPr lang="es-CL" dirty="0" smtClean="0">
                <a:solidFill>
                  <a:schemeClr val="accent1">
                    <a:lumMod val="75000"/>
                  </a:schemeClr>
                </a:solidFill>
                <a:ea typeface="Verdana" charset="0"/>
                <a:cs typeface="Verdana" charset="0"/>
              </a:rPr>
              <a:t>xtenso </a:t>
            </a:r>
            <a:r>
              <a:rPr lang="es-CL" dirty="0" smtClean="0">
                <a:solidFill>
                  <a:schemeClr val="accent1">
                    <a:lumMod val="75000"/>
                  </a:schemeClr>
                </a:solidFill>
                <a:ea typeface="Verdana" charset="0"/>
                <a:cs typeface="Verdana" charset="0"/>
              </a:rPr>
              <a:t>trabajo y dialogo con diversos actores en el ámbito publico y </a:t>
            </a:r>
            <a:r>
              <a:rPr lang="es-CL" dirty="0" smtClean="0">
                <a:solidFill>
                  <a:schemeClr val="accent1">
                    <a:lumMod val="75000"/>
                  </a:schemeClr>
                </a:solidFill>
                <a:ea typeface="Verdana" charset="0"/>
                <a:cs typeface="Verdana" charset="0"/>
              </a:rPr>
              <a:t>privado.</a:t>
            </a:r>
            <a:endParaRPr lang="es-CL" dirty="0">
              <a:solidFill>
                <a:schemeClr val="accent1">
                  <a:lumMod val="75000"/>
                </a:schemeClr>
              </a:solidFill>
              <a:ea typeface="Verdana" charset="0"/>
              <a:cs typeface="Verdana" charset="0"/>
            </a:endParaRPr>
          </a:p>
          <a:p>
            <a:pPr marL="285750" indent="-285750">
              <a:buFont typeface="Arial" charset="0"/>
              <a:buChar char="•"/>
            </a:pPr>
            <a:r>
              <a:rPr lang="es-CL" dirty="0" smtClean="0">
                <a:solidFill>
                  <a:schemeClr val="accent1">
                    <a:lumMod val="75000"/>
                  </a:schemeClr>
                </a:solidFill>
                <a:ea typeface="Verdana" charset="0"/>
                <a:cs typeface="Verdana" charset="0"/>
              </a:rPr>
              <a:t>Mejoras en </a:t>
            </a:r>
            <a:r>
              <a:rPr lang="es-CL" dirty="0" smtClean="0">
                <a:solidFill>
                  <a:schemeClr val="accent1">
                    <a:lumMod val="75000"/>
                  </a:schemeClr>
                </a:solidFill>
                <a:ea typeface="Verdana" charset="0"/>
                <a:cs typeface="Verdana" charset="0"/>
              </a:rPr>
              <a:t>el ámbito de la fiscalización y </a:t>
            </a:r>
            <a:r>
              <a:rPr lang="es-CL" dirty="0" smtClean="0">
                <a:solidFill>
                  <a:schemeClr val="accent1">
                    <a:lumMod val="75000"/>
                  </a:schemeClr>
                </a:solidFill>
                <a:ea typeface="Verdana" charset="0"/>
                <a:cs typeface="Verdana" charset="0"/>
              </a:rPr>
              <a:t>en la actualizaci</a:t>
            </a:r>
            <a:r>
              <a:rPr lang="es-ES" dirty="0" err="1" smtClean="0">
                <a:solidFill>
                  <a:schemeClr val="accent1">
                    <a:lumMod val="75000"/>
                  </a:schemeClr>
                </a:solidFill>
                <a:ea typeface="Verdana" charset="0"/>
                <a:cs typeface="Verdana" charset="0"/>
              </a:rPr>
              <a:t>ón</a:t>
            </a:r>
            <a:r>
              <a:rPr lang="es-CL" dirty="0" smtClean="0">
                <a:solidFill>
                  <a:schemeClr val="accent1">
                    <a:lumMod val="75000"/>
                  </a:schemeClr>
                </a:solidFill>
                <a:ea typeface="Verdana" charset="0"/>
                <a:cs typeface="Verdana" charset="0"/>
              </a:rPr>
              <a:t> </a:t>
            </a:r>
            <a:r>
              <a:rPr lang="es-CL" dirty="0" smtClean="0">
                <a:solidFill>
                  <a:schemeClr val="accent1">
                    <a:lumMod val="75000"/>
                  </a:schemeClr>
                </a:solidFill>
                <a:ea typeface="Verdana" charset="0"/>
                <a:cs typeface="Verdana" charset="0"/>
              </a:rPr>
              <a:t>de procedimientos. </a:t>
            </a:r>
          </a:p>
          <a:p>
            <a:pPr marL="285750" indent="-285750">
              <a:buFont typeface="Arial" charset="0"/>
              <a:buChar char="•"/>
            </a:pPr>
            <a:r>
              <a:rPr lang="es-CL" dirty="0" smtClean="0">
                <a:solidFill>
                  <a:schemeClr val="accent1">
                    <a:lumMod val="75000"/>
                  </a:schemeClr>
                </a:solidFill>
                <a:ea typeface="Verdana" charset="0"/>
                <a:cs typeface="Verdana" charset="0"/>
              </a:rPr>
              <a:t>Resta un detallado </a:t>
            </a:r>
            <a:r>
              <a:rPr lang="es-CL" dirty="0" smtClean="0">
                <a:solidFill>
                  <a:schemeClr val="accent1">
                    <a:lumMod val="75000"/>
                  </a:schemeClr>
                </a:solidFill>
                <a:ea typeface="Verdana" charset="0"/>
                <a:cs typeface="Verdana" charset="0"/>
              </a:rPr>
              <a:t>trabajo para </a:t>
            </a:r>
            <a:r>
              <a:rPr lang="es-CL" dirty="0" smtClean="0">
                <a:solidFill>
                  <a:schemeClr val="accent1">
                    <a:lumMod val="75000"/>
                  </a:schemeClr>
                </a:solidFill>
                <a:ea typeface="Verdana" charset="0"/>
                <a:cs typeface="Verdana" charset="0"/>
              </a:rPr>
              <a:t>la implementación </a:t>
            </a:r>
            <a:r>
              <a:rPr lang="es-CL" dirty="0" smtClean="0">
                <a:solidFill>
                  <a:schemeClr val="accent1">
                    <a:lumMod val="75000"/>
                  </a:schemeClr>
                </a:solidFill>
                <a:ea typeface="Verdana" charset="0"/>
                <a:cs typeface="Verdana" charset="0"/>
              </a:rPr>
              <a:t>de la ley, emisión </a:t>
            </a:r>
            <a:r>
              <a:rPr lang="es-CL" dirty="0" smtClean="0">
                <a:solidFill>
                  <a:schemeClr val="accent1">
                    <a:lumMod val="75000"/>
                  </a:schemeClr>
                </a:solidFill>
                <a:ea typeface="Verdana" charset="0"/>
                <a:cs typeface="Verdana" charset="0"/>
              </a:rPr>
              <a:t>de reglamentos </a:t>
            </a:r>
            <a:r>
              <a:rPr lang="es-CL" dirty="0" smtClean="0">
                <a:solidFill>
                  <a:schemeClr val="accent1">
                    <a:lumMod val="75000"/>
                  </a:schemeClr>
                </a:solidFill>
                <a:ea typeface="Verdana" charset="0"/>
                <a:cs typeface="Verdana" charset="0"/>
              </a:rPr>
              <a:t>y resoluciones.</a:t>
            </a:r>
            <a:endParaRPr lang="es-CL" dirty="0">
              <a:solidFill>
                <a:schemeClr val="accent1">
                  <a:lumMod val="75000"/>
                </a:schemeClr>
              </a:solidFill>
              <a:ea typeface="Verdana" charset="0"/>
              <a:cs typeface="Verdana" charset="0"/>
            </a:endParaRPr>
          </a:p>
        </p:txBody>
      </p:sp>
      <p:sp>
        <p:nvSpPr>
          <p:cNvPr id="2" name="Rectángulo 1"/>
          <p:cNvSpPr/>
          <p:nvPr/>
        </p:nvSpPr>
        <p:spPr>
          <a:xfrm>
            <a:off x="364497" y="830743"/>
            <a:ext cx="8045856" cy="369332"/>
          </a:xfrm>
          <a:prstGeom prst="rect">
            <a:avLst/>
          </a:prstGeom>
        </p:spPr>
        <p:txBody>
          <a:bodyPr wrap="square">
            <a:spAutoFit/>
          </a:bodyPr>
          <a:lstStyle/>
          <a:p>
            <a:r>
              <a:rPr lang="es-CL" b="1" dirty="0" smtClean="0">
                <a:solidFill>
                  <a:schemeClr val="accent1">
                    <a:lumMod val="50000"/>
                  </a:schemeClr>
                </a:solidFill>
                <a:latin typeface="Verdana" charset="0"/>
                <a:ea typeface="Verdana" charset="0"/>
                <a:cs typeface="Verdana" charset="0"/>
              </a:rPr>
              <a:t>Condiciones Generales</a:t>
            </a:r>
            <a:endParaRPr lang="es-CL" b="1" dirty="0">
              <a:solidFill>
                <a:schemeClr val="accent1">
                  <a:lumMod val="50000"/>
                </a:schemeClr>
              </a:solidFill>
              <a:latin typeface="Verdana" charset="0"/>
              <a:ea typeface="Verdana" charset="0"/>
              <a:cs typeface="Verdana" charset="0"/>
            </a:endParaRPr>
          </a:p>
        </p:txBody>
      </p:sp>
    </p:spTree>
    <p:extLst>
      <p:ext uri="{BB962C8B-B14F-4D97-AF65-F5344CB8AC3E}">
        <p14:creationId xmlns:p14="http://schemas.microsoft.com/office/powerpoint/2010/main" val="2019210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4499" y="1312524"/>
            <a:ext cx="6066380" cy="4524315"/>
          </a:xfrm>
          <a:prstGeom prst="rect">
            <a:avLst/>
          </a:prstGeom>
          <a:noFill/>
        </p:spPr>
        <p:txBody>
          <a:bodyPr wrap="square" rtlCol="0">
            <a:spAutoFit/>
          </a:bodyPr>
          <a:lstStyle/>
          <a:p>
            <a:r>
              <a:rPr lang="es-CL" b="1" dirty="0" smtClean="0">
                <a:solidFill>
                  <a:schemeClr val="accent1">
                    <a:lumMod val="50000"/>
                  </a:schemeClr>
                </a:solidFill>
              </a:rPr>
              <a:t>I Impactos de Diverso Orden</a:t>
            </a:r>
            <a:endParaRPr lang="es-CL" dirty="0">
              <a:solidFill>
                <a:schemeClr val="accent1">
                  <a:lumMod val="50000"/>
                </a:schemeClr>
              </a:solidFill>
            </a:endParaRPr>
          </a:p>
          <a:p>
            <a:r>
              <a:rPr lang="es-CL" b="1" dirty="0" smtClean="0">
                <a:solidFill>
                  <a:schemeClr val="accent1">
                    <a:lumMod val="75000"/>
                  </a:schemeClr>
                </a:solidFill>
              </a:rPr>
              <a:t>1. Creaci</a:t>
            </a:r>
            <a:r>
              <a:rPr lang="es-ES" b="1" dirty="0" err="1" smtClean="0">
                <a:solidFill>
                  <a:schemeClr val="accent1">
                    <a:lumMod val="75000"/>
                  </a:schemeClr>
                </a:solidFill>
              </a:rPr>
              <a:t>ón</a:t>
            </a:r>
            <a:r>
              <a:rPr lang="es-ES" b="1" dirty="0" smtClean="0">
                <a:solidFill>
                  <a:schemeClr val="accent1">
                    <a:lumMod val="75000"/>
                  </a:schemeClr>
                </a:solidFill>
              </a:rPr>
              <a:t> de la Destinación Aduanera de Depósito</a:t>
            </a:r>
          </a:p>
          <a:p>
            <a:pPr marL="342900" indent="-342900">
              <a:buAutoNum type="arabicPeriod"/>
            </a:pPr>
            <a:endParaRPr lang="es-CL" dirty="0">
              <a:solidFill>
                <a:schemeClr val="accent1">
                  <a:lumMod val="75000"/>
                </a:schemeClr>
              </a:solidFill>
            </a:endParaRPr>
          </a:p>
          <a:p>
            <a:pPr marL="285750" indent="-285750">
              <a:buFont typeface="Arial" charset="0"/>
              <a:buChar char="•"/>
            </a:pPr>
            <a:r>
              <a:rPr lang="es-CL" dirty="0" smtClean="0">
                <a:solidFill>
                  <a:schemeClr val="accent1">
                    <a:lumMod val="75000"/>
                  </a:schemeClr>
                </a:solidFill>
              </a:rPr>
              <a:t>Generación </a:t>
            </a:r>
            <a:r>
              <a:rPr lang="es-CL" dirty="0">
                <a:solidFill>
                  <a:schemeClr val="accent1">
                    <a:lumMod val="75000"/>
                  </a:schemeClr>
                </a:solidFill>
              </a:rPr>
              <a:t>de nuevos negocios o emprendimientos,  </a:t>
            </a:r>
          </a:p>
          <a:p>
            <a:pPr marL="285750" indent="-285750">
              <a:buFont typeface="Arial" charset="0"/>
              <a:buChar char="•"/>
            </a:pPr>
            <a:r>
              <a:rPr lang="es-CL" dirty="0" smtClean="0">
                <a:solidFill>
                  <a:schemeClr val="accent1">
                    <a:lumMod val="75000"/>
                  </a:schemeClr>
                </a:solidFill>
              </a:rPr>
              <a:t>Creación </a:t>
            </a:r>
            <a:r>
              <a:rPr lang="es-CL" dirty="0">
                <a:solidFill>
                  <a:schemeClr val="accent1">
                    <a:lumMod val="75000"/>
                  </a:schemeClr>
                </a:solidFill>
              </a:rPr>
              <a:t>de nuevos </a:t>
            </a:r>
            <a:r>
              <a:rPr lang="es-CL" dirty="0" smtClean="0">
                <a:solidFill>
                  <a:schemeClr val="accent1">
                    <a:lumMod val="75000"/>
                  </a:schemeClr>
                </a:solidFill>
              </a:rPr>
              <a:t>empleos</a:t>
            </a:r>
          </a:p>
          <a:p>
            <a:pPr marL="285750" indent="-285750">
              <a:buFont typeface="Arial" charset="0"/>
              <a:buChar char="•"/>
            </a:pPr>
            <a:r>
              <a:rPr lang="es-CL" dirty="0" smtClean="0">
                <a:solidFill>
                  <a:schemeClr val="accent1">
                    <a:lumMod val="75000"/>
                  </a:schemeClr>
                </a:solidFill>
              </a:rPr>
              <a:t>Factibilidad </a:t>
            </a:r>
            <a:r>
              <a:rPr lang="es-CL" dirty="0">
                <a:solidFill>
                  <a:schemeClr val="accent1">
                    <a:lumMod val="75000"/>
                  </a:schemeClr>
                </a:solidFill>
              </a:rPr>
              <a:t>de generación de nuevas empresas.  </a:t>
            </a:r>
          </a:p>
          <a:p>
            <a:pPr marL="285750" indent="-285750">
              <a:buFont typeface="Arial" charset="0"/>
              <a:buChar char="•"/>
            </a:pPr>
            <a:r>
              <a:rPr lang="es-CL" dirty="0" smtClean="0">
                <a:solidFill>
                  <a:schemeClr val="accent1">
                    <a:lumMod val="75000"/>
                  </a:schemeClr>
                </a:solidFill>
              </a:rPr>
              <a:t>Aumento </a:t>
            </a:r>
            <a:r>
              <a:rPr lang="es-CL" dirty="0">
                <a:solidFill>
                  <a:schemeClr val="accent1">
                    <a:lumMod val="75000"/>
                  </a:schemeClr>
                </a:solidFill>
              </a:rPr>
              <a:t>en el dinamismo de la economía y tributos internos derivados de una potencial mayor venta de bienes. </a:t>
            </a:r>
          </a:p>
          <a:p>
            <a:endParaRPr lang="es-CL" dirty="0">
              <a:solidFill>
                <a:schemeClr val="accent1">
                  <a:lumMod val="75000"/>
                </a:schemeClr>
              </a:solidFill>
            </a:endParaRPr>
          </a:p>
          <a:p>
            <a:r>
              <a:rPr lang="es-CL" b="1" dirty="0">
                <a:solidFill>
                  <a:schemeClr val="accent1">
                    <a:lumMod val="75000"/>
                  </a:schemeClr>
                </a:solidFill>
              </a:rPr>
              <a:t>2. </a:t>
            </a:r>
            <a:r>
              <a:rPr lang="es-CL" b="1" dirty="0" smtClean="0">
                <a:solidFill>
                  <a:schemeClr val="accent1">
                    <a:lumMod val="75000"/>
                  </a:schemeClr>
                </a:solidFill>
              </a:rPr>
              <a:t>Regulaci</a:t>
            </a:r>
            <a:r>
              <a:rPr lang="es-ES" b="1" dirty="0" err="1" smtClean="0">
                <a:solidFill>
                  <a:schemeClr val="accent1">
                    <a:lumMod val="75000"/>
                  </a:schemeClr>
                </a:solidFill>
              </a:rPr>
              <a:t>ón</a:t>
            </a:r>
            <a:r>
              <a:rPr lang="es-ES" b="1" dirty="0" smtClean="0">
                <a:solidFill>
                  <a:schemeClr val="accent1">
                    <a:lumMod val="75000"/>
                  </a:schemeClr>
                </a:solidFill>
              </a:rPr>
              <a:t> de envíos de entrega rápida</a:t>
            </a:r>
          </a:p>
          <a:p>
            <a:endParaRPr lang="es-CL" dirty="0">
              <a:solidFill>
                <a:schemeClr val="accent1">
                  <a:lumMod val="75000"/>
                </a:schemeClr>
              </a:solidFill>
            </a:endParaRPr>
          </a:p>
          <a:p>
            <a:pPr marL="285750" indent="-285750">
              <a:buFont typeface="Arial" charset="0"/>
              <a:buChar char="•"/>
            </a:pPr>
            <a:r>
              <a:rPr lang="es-MX" dirty="0" smtClean="0">
                <a:solidFill>
                  <a:schemeClr val="accent1">
                    <a:lumMod val="75000"/>
                  </a:schemeClr>
                </a:solidFill>
              </a:rPr>
              <a:t>Certeza </a:t>
            </a:r>
            <a:r>
              <a:rPr lang="es-MX" dirty="0">
                <a:solidFill>
                  <a:schemeClr val="accent1">
                    <a:lumMod val="75000"/>
                  </a:schemeClr>
                </a:solidFill>
              </a:rPr>
              <a:t>jurídica a un sector que actualmente está normado administrativamente</a:t>
            </a:r>
            <a:r>
              <a:rPr lang="es-MX" dirty="0" smtClean="0">
                <a:solidFill>
                  <a:schemeClr val="accent1">
                    <a:lumMod val="75000"/>
                  </a:schemeClr>
                </a:solidFill>
              </a:rPr>
              <a:t>, mayor </a:t>
            </a:r>
            <a:r>
              <a:rPr lang="es-MX" dirty="0">
                <a:solidFill>
                  <a:schemeClr val="accent1">
                    <a:lumMod val="75000"/>
                  </a:schemeClr>
                </a:solidFill>
              </a:rPr>
              <a:t>transparencia reglas, beneficiando a todos los actores que intervienen en dicha industria.</a:t>
            </a:r>
          </a:p>
          <a:p>
            <a:pPr marL="285750" indent="-285750">
              <a:buFont typeface="Arial" charset="0"/>
              <a:buChar char="•"/>
            </a:pPr>
            <a:r>
              <a:rPr lang="es-MX" dirty="0" smtClean="0">
                <a:solidFill>
                  <a:schemeClr val="accent1">
                    <a:lumMod val="75000"/>
                  </a:schemeClr>
                </a:solidFill>
              </a:rPr>
              <a:t>Sujeción </a:t>
            </a:r>
            <a:r>
              <a:rPr lang="es-MX" dirty="0">
                <a:solidFill>
                  <a:schemeClr val="accent1">
                    <a:lumMod val="75000"/>
                  </a:schemeClr>
                </a:solidFill>
              </a:rPr>
              <a:t>a la jurisdicción </a:t>
            </a:r>
            <a:r>
              <a:rPr lang="es-MX" dirty="0" smtClean="0">
                <a:solidFill>
                  <a:schemeClr val="accent1">
                    <a:lumMod val="75000"/>
                  </a:schemeClr>
                </a:solidFill>
              </a:rPr>
              <a:t>disciplinaria </a:t>
            </a:r>
            <a:r>
              <a:rPr lang="es-MX" dirty="0">
                <a:solidFill>
                  <a:schemeClr val="accent1">
                    <a:lumMod val="75000"/>
                  </a:schemeClr>
                </a:solidFill>
              </a:rPr>
              <a:t>del DNA</a:t>
            </a:r>
            <a:r>
              <a:rPr lang="es-MX" dirty="0" smtClean="0">
                <a:solidFill>
                  <a:schemeClr val="accent1">
                    <a:lumMod val="75000"/>
                  </a:schemeClr>
                </a:solidFill>
              </a:rPr>
              <a:t>.</a:t>
            </a:r>
            <a:endParaRPr lang="es-CL" b="1" dirty="0">
              <a:solidFill>
                <a:schemeClr val="accent1">
                  <a:lumMod val="75000"/>
                </a:schemeClr>
              </a:solidFill>
            </a:endParaRPr>
          </a:p>
        </p:txBody>
      </p:sp>
      <p:sp>
        <p:nvSpPr>
          <p:cNvPr id="5" name="Rectángulo 4"/>
          <p:cNvSpPr/>
          <p:nvPr/>
        </p:nvSpPr>
        <p:spPr>
          <a:xfrm>
            <a:off x="364497" y="830743"/>
            <a:ext cx="8045856" cy="369332"/>
          </a:xfrm>
          <a:prstGeom prst="rect">
            <a:avLst/>
          </a:prstGeom>
        </p:spPr>
        <p:txBody>
          <a:bodyPr wrap="square">
            <a:spAutoFit/>
          </a:bodyPr>
          <a:lstStyle/>
          <a:p>
            <a:r>
              <a:rPr lang="es-CL" b="1" dirty="0" smtClean="0">
                <a:solidFill>
                  <a:schemeClr val="accent1">
                    <a:lumMod val="50000"/>
                  </a:schemeClr>
                </a:solidFill>
                <a:latin typeface="Verdana" charset="0"/>
                <a:ea typeface="Verdana" charset="0"/>
                <a:cs typeface="Verdana" charset="0"/>
              </a:rPr>
              <a:t>Consideraciones y Fundamentos</a:t>
            </a:r>
            <a:endParaRPr lang="es-CL" b="1" dirty="0">
              <a:solidFill>
                <a:schemeClr val="accent1">
                  <a:lumMod val="50000"/>
                </a:schemeClr>
              </a:solidFill>
              <a:latin typeface="Verdana" charset="0"/>
              <a:ea typeface="Verdana" charset="0"/>
              <a:cs typeface="Verdana" charset="0"/>
            </a:endParaRPr>
          </a:p>
        </p:txBody>
      </p:sp>
    </p:spTree>
    <p:extLst>
      <p:ext uri="{BB962C8B-B14F-4D97-AF65-F5344CB8AC3E}">
        <p14:creationId xmlns:p14="http://schemas.microsoft.com/office/powerpoint/2010/main" val="107753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12524"/>
            <a:ext cx="5115886" cy="4739759"/>
          </a:xfrm>
          <a:prstGeom prst="rect">
            <a:avLst/>
          </a:prstGeom>
          <a:noFill/>
        </p:spPr>
        <p:txBody>
          <a:bodyPr wrap="square" rtlCol="0">
            <a:spAutoFit/>
          </a:bodyPr>
          <a:lstStyle/>
          <a:p>
            <a:r>
              <a:rPr lang="es-CL" b="1" dirty="0" smtClean="0">
                <a:solidFill>
                  <a:schemeClr val="bg1">
                    <a:lumMod val="75000"/>
                  </a:schemeClr>
                </a:solidFill>
              </a:rPr>
              <a:t>I Impactos de Diverso Orden</a:t>
            </a:r>
            <a:endParaRPr lang="es-CL" dirty="0" smtClean="0">
              <a:solidFill>
                <a:schemeClr val="bg1">
                  <a:lumMod val="75000"/>
                </a:schemeClr>
              </a:solidFill>
            </a:endParaRPr>
          </a:p>
          <a:p>
            <a:r>
              <a:rPr lang="es-CL" sz="1600" b="1" dirty="0" smtClean="0">
                <a:solidFill>
                  <a:schemeClr val="accent1">
                    <a:lumMod val="75000"/>
                  </a:schemeClr>
                </a:solidFill>
              </a:rPr>
              <a:t>3. </a:t>
            </a:r>
            <a:r>
              <a:rPr lang="es-ES" sz="1600" b="1" dirty="0" smtClean="0">
                <a:solidFill>
                  <a:schemeClr val="accent1">
                    <a:lumMod val="75000"/>
                  </a:schemeClr>
                </a:solidFill>
              </a:rPr>
              <a:t>Retiro de mercanc</a:t>
            </a:r>
            <a:r>
              <a:rPr lang="es-ES" sz="1600" b="1" dirty="0" smtClean="0">
                <a:solidFill>
                  <a:schemeClr val="accent1">
                    <a:lumMod val="75000"/>
                  </a:schemeClr>
                </a:solidFill>
              </a:rPr>
              <a:t>ías sin previo pago de gravámenes.</a:t>
            </a:r>
          </a:p>
          <a:p>
            <a:r>
              <a:rPr lang="es-ES" sz="1600" b="1" dirty="0" smtClean="0">
                <a:solidFill>
                  <a:schemeClr val="accent1">
                    <a:lumMod val="75000"/>
                  </a:schemeClr>
                </a:solidFill>
              </a:rPr>
              <a:t>    GARANTIA</a:t>
            </a:r>
          </a:p>
          <a:p>
            <a:endParaRPr lang="es-CL" dirty="0">
              <a:solidFill>
                <a:schemeClr val="accent1">
                  <a:lumMod val="75000"/>
                </a:schemeClr>
              </a:solidFill>
            </a:endParaRPr>
          </a:p>
          <a:p>
            <a:pPr marL="285750" indent="-285750" algn="just">
              <a:buFont typeface="Arial" charset="0"/>
              <a:buChar char="•"/>
            </a:pPr>
            <a:r>
              <a:rPr lang="es-CL" dirty="0" smtClean="0">
                <a:solidFill>
                  <a:schemeClr val="accent1">
                    <a:lumMod val="75000"/>
                  </a:schemeClr>
                </a:solidFill>
              </a:rPr>
              <a:t>Beneficio </a:t>
            </a:r>
            <a:r>
              <a:rPr lang="es-CL" dirty="0">
                <a:solidFill>
                  <a:schemeClr val="accent1">
                    <a:lumMod val="75000"/>
                  </a:schemeClr>
                </a:solidFill>
              </a:rPr>
              <a:t>de manera </a:t>
            </a:r>
            <a:r>
              <a:rPr lang="es-CL" dirty="0" smtClean="0">
                <a:solidFill>
                  <a:schemeClr val="accent1">
                    <a:lumMod val="75000"/>
                  </a:schemeClr>
                </a:solidFill>
              </a:rPr>
              <a:t>particular a </a:t>
            </a:r>
            <a:r>
              <a:rPr lang="es-CL" dirty="0">
                <a:solidFill>
                  <a:schemeClr val="accent1">
                    <a:lumMod val="75000"/>
                  </a:schemeClr>
                </a:solidFill>
              </a:rPr>
              <a:t>las pequeñas y medianas </a:t>
            </a:r>
            <a:r>
              <a:rPr lang="es-CL" dirty="0" smtClean="0">
                <a:solidFill>
                  <a:schemeClr val="accent1">
                    <a:lumMod val="75000"/>
                  </a:schemeClr>
                </a:solidFill>
              </a:rPr>
              <a:t>empresas</a:t>
            </a:r>
            <a:r>
              <a:rPr lang="es-CL" dirty="0">
                <a:solidFill>
                  <a:schemeClr val="accent1">
                    <a:lumMod val="75000"/>
                  </a:schemeClr>
                </a:solidFill>
              </a:rPr>
              <a:t> </a:t>
            </a:r>
          </a:p>
          <a:p>
            <a:pPr marL="285750" indent="-285750">
              <a:buFont typeface="Arial" charset="0"/>
              <a:buChar char="•"/>
            </a:pPr>
            <a:r>
              <a:rPr lang="es-CL" dirty="0" smtClean="0">
                <a:solidFill>
                  <a:schemeClr val="accent1">
                    <a:lumMod val="75000"/>
                  </a:schemeClr>
                </a:solidFill>
              </a:rPr>
              <a:t>Nuevos actores </a:t>
            </a:r>
            <a:r>
              <a:rPr lang="es-CL" dirty="0">
                <a:solidFill>
                  <a:schemeClr val="accent1">
                    <a:lumMod val="75000"/>
                  </a:schemeClr>
                </a:solidFill>
              </a:rPr>
              <a:t>al comercio </a:t>
            </a:r>
            <a:r>
              <a:rPr lang="es-CL" dirty="0" smtClean="0">
                <a:solidFill>
                  <a:schemeClr val="accent1">
                    <a:lumMod val="75000"/>
                  </a:schemeClr>
                </a:solidFill>
              </a:rPr>
              <a:t>exterior.</a:t>
            </a:r>
            <a:endParaRPr lang="es-CL" dirty="0">
              <a:solidFill>
                <a:schemeClr val="accent1">
                  <a:lumMod val="75000"/>
                </a:schemeClr>
              </a:solidFill>
            </a:endParaRPr>
          </a:p>
          <a:p>
            <a:r>
              <a:rPr lang="es-CL" b="1" dirty="0">
                <a:solidFill>
                  <a:schemeClr val="accent1">
                    <a:lumMod val="75000"/>
                  </a:schemeClr>
                </a:solidFill>
              </a:rPr>
              <a:t> </a:t>
            </a:r>
            <a:endParaRPr lang="es-CL" dirty="0">
              <a:solidFill>
                <a:schemeClr val="accent1">
                  <a:lumMod val="75000"/>
                </a:schemeClr>
              </a:solidFill>
            </a:endParaRPr>
          </a:p>
          <a:p>
            <a:r>
              <a:rPr lang="es-CL" b="1" dirty="0">
                <a:solidFill>
                  <a:schemeClr val="accent1">
                    <a:lumMod val="75000"/>
                  </a:schemeClr>
                </a:solidFill>
              </a:rPr>
              <a:t> 4. </a:t>
            </a:r>
            <a:r>
              <a:rPr lang="es-CL" b="1" dirty="0" smtClean="0">
                <a:solidFill>
                  <a:schemeClr val="accent1">
                    <a:lumMod val="75000"/>
                  </a:schemeClr>
                </a:solidFill>
              </a:rPr>
              <a:t>Facultad Aduanas para no aceptar algunas      </a:t>
            </a:r>
          </a:p>
          <a:p>
            <a:r>
              <a:rPr lang="es-CL" b="1" dirty="0">
                <a:solidFill>
                  <a:schemeClr val="accent1">
                    <a:lumMod val="75000"/>
                  </a:schemeClr>
                </a:solidFill>
              </a:rPr>
              <a:t> </a:t>
            </a:r>
            <a:r>
              <a:rPr lang="es-CL" b="1" dirty="0" smtClean="0">
                <a:solidFill>
                  <a:schemeClr val="accent1">
                    <a:lumMod val="75000"/>
                  </a:schemeClr>
                </a:solidFill>
              </a:rPr>
              <a:t>    destinaciones Aduaneras. Incumplimientos</a:t>
            </a:r>
          </a:p>
          <a:p>
            <a:endParaRPr lang="es-CL" dirty="0">
              <a:solidFill>
                <a:schemeClr val="accent1">
                  <a:lumMod val="75000"/>
                </a:schemeClr>
              </a:solidFill>
            </a:endParaRPr>
          </a:p>
          <a:p>
            <a:pPr marL="285750" indent="-285750" algn="just">
              <a:buFont typeface="Arial" charset="0"/>
              <a:buChar char="•"/>
            </a:pPr>
            <a:r>
              <a:rPr lang="es-CL" dirty="0" smtClean="0">
                <a:solidFill>
                  <a:schemeClr val="accent1">
                    <a:lumMod val="75000"/>
                  </a:schemeClr>
                </a:solidFill>
              </a:rPr>
              <a:t>Influirá </a:t>
            </a:r>
            <a:r>
              <a:rPr lang="es-CL" dirty="0">
                <a:solidFill>
                  <a:schemeClr val="accent1">
                    <a:lumMod val="75000"/>
                  </a:schemeClr>
                </a:solidFill>
              </a:rPr>
              <a:t>en el cumplimiento </a:t>
            </a:r>
            <a:r>
              <a:rPr lang="es-CL" dirty="0" smtClean="0">
                <a:solidFill>
                  <a:schemeClr val="accent1">
                    <a:lumMod val="75000"/>
                  </a:schemeClr>
                </a:solidFill>
              </a:rPr>
              <a:t>voluntario.</a:t>
            </a:r>
          </a:p>
          <a:p>
            <a:pPr marL="285750" indent="-285750" algn="just">
              <a:buFont typeface="Arial" charset="0"/>
              <a:buChar char="•"/>
            </a:pPr>
            <a:r>
              <a:rPr lang="es-CL" dirty="0" smtClean="0">
                <a:solidFill>
                  <a:schemeClr val="accent1">
                    <a:lumMod val="75000"/>
                  </a:schemeClr>
                </a:solidFill>
              </a:rPr>
              <a:t>Incumplimiento </a:t>
            </a:r>
            <a:r>
              <a:rPr lang="es-CL" dirty="0">
                <a:solidFill>
                  <a:schemeClr val="accent1">
                    <a:lumMod val="75000"/>
                  </a:schemeClr>
                </a:solidFill>
              </a:rPr>
              <a:t>impactará directamente en su capacidad para continuar operando con Aduanas y por tanto de generar negocios. </a:t>
            </a:r>
          </a:p>
          <a:p>
            <a:pPr marL="285750" indent="-285750" algn="just">
              <a:buFont typeface="Arial" charset="0"/>
              <a:buChar char="•"/>
            </a:pPr>
            <a:r>
              <a:rPr lang="es-CL" dirty="0" smtClean="0">
                <a:solidFill>
                  <a:schemeClr val="accent1">
                    <a:lumMod val="75000"/>
                  </a:schemeClr>
                </a:solidFill>
              </a:rPr>
              <a:t>Aspira </a:t>
            </a:r>
            <a:r>
              <a:rPr lang="es-CL" dirty="0">
                <a:solidFill>
                  <a:schemeClr val="accent1">
                    <a:lumMod val="75000"/>
                  </a:schemeClr>
                </a:solidFill>
              </a:rPr>
              <a:t>al buen comportamiento tributario.</a:t>
            </a:r>
          </a:p>
          <a:p>
            <a:r>
              <a:rPr lang="es-CL" b="1" dirty="0">
                <a:solidFill>
                  <a:schemeClr val="accent1">
                    <a:lumMod val="75000"/>
                  </a:schemeClr>
                </a:solidFill>
              </a:rPr>
              <a:t> </a:t>
            </a:r>
            <a:endParaRPr lang="es-CL" dirty="0">
              <a:solidFill>
                <a:schemeClr val="accent1">
                  <a:lumMod val="75000"/>
                </a:schemeClr>
              </a:solidFill>
            </a:endParaRPr>
          </a:p>
        </p:txBody>
      </p:sp>
      <p:sp>
        <p:nvSpPr>
          <p:cNvPr id="4" name="Rectángulo 3"/>
          <p:cNvSpPr/>
          <p:nvPr/>
        </p:nvSpPr>
        <p:spPr>
          <a:xfrm>
            <a:off x="364497" y="830743"/>
            <a:ext cx="8045856" cy="369332"/>
          </a:xfrm>
          <a:prstGeom prst="rect">
            <a:avLst/>
          </a:prstGeom>
        </p:spPr>
        <p:txBody>
          <a:bodyPr wrap="square">
            <a:spAutoFit/>
          </a:bodyPr>
          <a:lstStyle/>
          <a:p>
            <a:r>
              <a:rPr lang="es-CL" b="1" dirty="0" smtClean="0">
                <a:solidFill>
                  <a:schemeClr val="bg1">
                    <a:lumMod val="75000"/>
                  </a:schemeClr>
                </a:solidFill>
                <a:latin typeface="Verdana" charset="0"/>
                <a:ea typeface="Verdana" charset="0"/>
                <a:cs typeface="Verdana" charset="0"/>
              </a:rPr>
              <a:t>Consideraciones y Fundamentos</a:t>
            </a:r>
            <a:endParaRPr lang="es-CL" b="1" dirty="0">
              <a:solidFill>
                <a:schemeClr val="bg1">
                  <a:lumMod val="75000"/>
                </a:schemeClr>
              </a:solidFill>
              <a:latin typeface="Verdana" charset="0"/>
              <a:ea typeface="Verdana" charset="0"/>
              <a:cs typeface="Verdana" charset="0"/>
            </a:endParaRPr>
          </a:p>
        </p:txBody>
      </p:sp>
    </p:spTree>
    <p:extLst>
      <p:ext uri="{BB962C8B-B14F-4D97-AF65-F5344CB8AC3E}">
        <p14:creationId xmlns:p14="http://schemas.microsoft.com/office/powerpoint/2010/main" val="3244619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12525"/>
            <a:ext cx="5314406" cy="4801314"/>
          </a:xfrm>
          <a:prstGeom prst="rect">
            <a:avLst/>
          </a:prstGeom>
          <a:noFill/>
        </p:spPr>
        <p:txBody>
          <a:bodyPr wrap="square" rtlCol="0">
            <a:spAutoFit/>
          </a:bodyPr>
          <a:lstStyle/>
          <a:p>
            <a:r>
              <a:rPr lang="es-CL" b="1" dirty="0" smtClean="0">
                <a:solidFill>
                  <a:schemeClr val="bg1">
                    <a:lumMod val="75000"/>
                  </a:schemeClr>
                </a:solidFill>
              </a:rPr>
              <a:t>I Impactos de Diverso Orden</a:t>
            </a:r>
            <a:endParaRPr lang="es-CL" dirty="0" smtClean="0">
              <a:solidFill>
                <a:schemeClr val="bg1">
                  <a:lumMod val="75000"/>
                </a:schemeClr>
              </a:solidFill>
            </a:endParaRPr>
          </a:p>
          <a:p>
            <a:r>
              <a:rPr lang="es-CL" b="1" dirty="0" smtClean="0">
                <a:solidFill>
                  <a:schemeClr val="accent1">
                    <a:lumMod val="75000"/>
                  </a:schemeClr>
                </a:solidFill>
              </a:rPr>
              <a:t>5. </a:t>
            </a:r>
            <a:r>
              <a:rPr lang="es-ES" b="1" dirty="0" smtClean="0">
                <a:solidFill>
                  <a:schemeClr val="accent1">
                    <a:lumMod val="75000"/>
                  </a:schemeClr>
                </a:solidFill>
              </a:rPr>
              <a:t>Actualizaci</a:t>
            </a:r>
            <a:r>
              <a:rPr lang="es-ES" b="1" dirty="0" smtClean="0">
                <a:solidFill>
                  <a:schemeClr val="accent1">
                    <a:lumMod val="75000"/>
                  </a:schemeClr>
                </a:solidFill>
              </a:rPr>
              <a:t>ón del Régimen suspensivo de Admisión Temporal para el Perfeccionamiento Activo</a:t>
            </a:r>
          </a:p>
          <a:p>
            <a:endParaRPr lang="es-CL" dirty="0">
              <a:solidFill>
                <a:schemeClr val="accent1">
                  <a:lumMod val="75000"/>
                </a:schemeClr>
              </a:solidFill>
            </a:endParaRPr>
          </a:p>
          <a:p>
            <a:pPr marL="285750" indent="-285750">
              <a:buFont typeface="Arial" charset="0"/>
              <a:buChar char="•"/>
            </a:pPr>
            <a:r>
              <a:rPr lang="es-CL" dirty="0" smtClean="0">
                <a:solidFill>
                  <a:schemeClr val="accent1">
                    <a:lumMod val="75000"/>
                  </a:schemeClr>
                </a:solidFill>
              </a:rPr>
              <a:t>Permite </a:t>
            </a:r>
            <a:r>
              <a:rPr lang="es-CL" dirty="0">
                <a:solidFill>
                  <a:schemeClr val="accent1">
                    <a:lumMod val="75000"/>
                  </a:schemeClr>
                </a:solidFill>
              </a:rPr>
              <a:t>potenciar actividades que no estaban </a:t>
            </a:r>
            <a:r>
              <a:rPr lang="es-CL" dirty="0" smtClean="0">
                <a:solidFill>
                  <a:schemeClr val="accent1">
                    <a:lumMod val="75000"/>
                  </a:schemeClr>
                </a:solidFill>
              </a:rPr>
              <a:t>autorizadas.</a:t>
            </a:r>
          </a:p>
          <a:p>
            <a:pPr marL="285750" indent="-285750">
              <a:buFont typeface="Arial" charset="0"/>
              <a:buChar char="•"/>
            </a:pPr>
            <a:r>
              <a:rPr lang="es-CL" dirty="0" smtClean="0">
                <a:solidFill>
                  <a:schemeClr val="accent1">
                    <a:lumMod val="75000"/>
                  </a:schemeClr>
                </a:solidFill>
              </a:rPr>
              <a:t>Mayor </a:t>
            </a:r>
            <a:r>
              <a:rPr lang="es-CL" dirty="0">
                <a:solidFill>
                  <a:schemeClr val="accent1">
                    <a:lumMod val="75000"/>
                  </a:schemeClr>
                </a:solidFill>
              </a:rPr>
              <a:t>plazo: 2 años, prorrogables</a:t>
            </a:r>
            <a:r>
              <a:rPr lang="es-CL" dirty="0" smtClean="0">
                <a:solidFill>
                  <a:schemeClr val="accent1">
                    <a:lumMod val="75000"/>
                  </a:schemeClr>
                </a:solidFill>
              </a:rPr>
              <a:t>.</a:t>
            </a:r>
            <a:endParaRPr lang="es-CL" dirty="0">
              <a:solidFill>
                <a:schemeClr val="accent1">
                  <a:lumMod val="75000"/>
                </a:schemeClr>
              </a:solidFill>
            </a:endParaRPr>
          </a:p>
          <a:p>
            <a:pPr marL="285750" indent="-285750">
              <a:buFont typeface="Arial" charset="0"/>
              <a:buChar char="•"/>
            </a:pPr>
            <a:r>
              <a:rPr lang="es-CL" dirty="0" smtClean="0">
                <a:solidFill>
                  <a:schemeClr val="accent1">
                    <a:lumMod val="75000"/>
                  </a:schemeClr>
                </a:solidFill>
              </a:rPr>
              <a:t>Factibilidad </a:t>
            </a:r>
            <a:r>
              <a:rPr lang="es-CL" dirty="0">
                <a:solidFill>
                  <a:schemeClr val="accent1">
                    <a:lumMod val="75000"/>
                  </a:schemeClr>
                </a:solidFill>
              </a:rPr>
              <a:t>de importar insumos </a:t>
            </a:r>
            <a:r>
              <a:rPr lang="es-CL" dirty="0" smtClean="0">
                <a:solidFill>
                  <a:schemeClr val="accent1">
                    <a:lumMod val="75000"/>
                  </a:schemeClr>
                </a:solidFill>
              </a:rPr>
              <a:t>sobrantes.</a:t>
            </a:r>
          </a:p>
          <a:p>
            <a:pPr marL="285750" indent="-285750">
              <a:buFont typeface="Arial" charset="0"/>
              <a:buChar char="•"/>
            </a:pPr>
            <a:r>
              <a:rPr lang="es-CL" dirty="0" smtClean="0">
                <a:solidFill>
                  <a:schemeClr val="accent1">
                    <a:lumMod val="75000"/>
                  </a:schemeClr>
                </a:solidFill>
              </a:rPr>
              <a:t>dinamiza </a:t>
            </a:r>
            <a:r>
              <a:rPr lang="es-CL" dirty="0">
                <a:solidFill>
                  <a:schemeClr val="accent1">
                    <a:lumMod val="75000"/>
                  </a:schemeClr>
                </a:solidFill>
              </a:rPr>
              <a:t>y apoya la liberación de recursos financieros</a:t>
            </a:r>
            <a:r>
              <a:rPr lang="es-CL" b="1" dirty="0">
                <a:solidFill>
                  <a:schemeClr val="accent1">
                    <a:lumMod val="75000"/>
                  </a:schemeClr>
                </a:solidFill>
              </a:rPr>
              <a:t>. </a:t>
            </a:r>
            <a:endParaRPr lang="es-CL" dirty="0">
              <a:solidFill>
                <a:schemeClr val="accent1">
                  <a:lumMod val="75000"/>
                </a:schemeClr>
              </a:solidFill>
            </a:endParaRPr>
          </a:p>
          <a:p>
            <a:r>
              <a:rPr lang="es-CL" b="1" dirty="0">
                <a:solidFill>
                  <a:schemeClr val="accent1">
                    <a:lumMod val="75000"/>
                  </a:schemeClr>
                </a:solidFill>
              </a:rPr>
              <a:t> </a:t>
            </a:r>
            <a:endParaRPr lang="es-CL" dirty="0">
              <a:solidFill>
                <a:schemeClr val="accent1">
                  <a:lumMod val="75000"/>
                </a:schemeClr>
              </a:solidFill>
            </a:endParaRPr>
          </a:p>
          <a:p>
            <a:r>
              <a:rPr lang="es-CL" b="1" dirty="0">
                <a:solidFill>
                  <a:schemeClr val="accent1">
                    <a:lumMod val="75000"/>
                  </a:schemeClr>
                </a:solidFill>
              </a:rPr>
              <a:t>6. </a:t>
            </a:r>
            <a:r>
              <a:rPr lang="es-CL" b="1" dirty="0" smtClean="0">
                <a:solidFill>
                  <a:schemeClr val="accent1">
                    <a:lumMod val="75000"/>
                  </a:schemeClr>
                </a:solidFill>
              </a:rPr>
              <a:t>Mandato para Despacho General. Escritura P</a:t>
            </a:r>
            <a:r>
              <a:rPr lang="es-ES" b="1" dirty="0" err="1" smtClean="0">
                <a:solidFill>
                  <a:schemeClr val="accent1">
                    <a:lumMod val="75000"/>
                  </a:schemeClr>
                </a:solidFill>
              </a:rPr>
              <a:t>ública</a:t>
            </a:r>
            <a:r>
              <a:rPr lang="es-CL" b="1" dirty="0" smtClean="0">
                <a:solidFill>
                  <a:schemeClr val="accent1">
                    <a:lumMod val="75000"/>
                  </a:schemeClr>
                </a:solidFill>
              </a:rPr>
              <a:t>.</a:t>
            </a:r>
          </a:p>
          <a:p>
            <a:endParaRPr lang="es-CL" dirty="0">
              <a:solidFill>
                <a:schemeClr val="accent1">
                  <a:lumMod val="75000"/>
                </a:schemeClr>
              </a:solidFill>
            </a:endParaRPr>
          </a:p>
          <a:p>
            <a:pPr marL="285750" indent="-285750">
              <a:buFont typeface="Arial" charset="0"/>
              <a:buChar char="•"/>
            </a:pPr>
            <a:r>
              <a:rPr lang="es-CL" dirty="0" smtClean="0">
                <a:solidFill>
                  <a:schemeClr val="accent1">
                    <a:lumMod val="75000"/>
                  </a:schemeClr>
                </a:solidFill>
              </a:rPr>
              <a:t>Aporta </a:t>
            </a:r>
            <a:r>
              <a:rPr lang="es-CL" dirty="0">
                <a:solidFill>
                  <a:schemeClr val="accent1">
                    <a:lumMod val="75000"/>
                  </a:schemeClr>
                </a:solidFill>
              </a:rPr>
              <a:t>a la fluidez y celeridad del comercio </a:t>
            </a:r>
            <a:r>
              <a:rPr lang="es-CL" dirty="0" smtClean="0">
                <a:solidFill>
                  <a:schemeClr val="accent1">
                    <a:lumMod val="75000"/>
                  </a:schemeClr>
                </a:solidFill>
              </a:rPr>
              <a:t>exterior.</a:t>
            </a:r>
          </a:p>
          <a:p>
            <a:pPr marL="285750" indent="-285750">
              <a:buFont typeface="Arial" charset="0"/>
              <a:buChar char="•"/>
            </a:pPr>
            <a:r>
              <a:rPr lang="es-CL" dirty="0" smtClean="0">
                <a:solidFill>
                  <a:schemeClr val="accent1">
                    <a:lumMod val="75000"/>
                  </a:schemeClr>
                </a:solidFill>
              </a:rPr>
              <a:t>Aporta al </a:t>
            </a:r>
            <a:r>
              <a:rPr lang="es-CL" dirty="0">
                <a:solidFill>
                  <a:schemeClr val="accent1">
                    <a:lumMod val="75000"/>
                  </a:schemeClr>
                </a:solidFill>
              </a:rPr>
              <a:t>pronto despacho de las mercancías de </a:t>
            </a:r>
            <a:r>
              <a:rPr lang="es-CL" dirty="0" smtClean="0">
                <a:solidFill>
                  <a:schemeClr val="accent1">
                    <a:lumMod val="75000"/>
                  </a:schemeClr>
                </a:solidFill>
              </a:rPr>
              <a:t>importación.</a:t>
            </a:r>
            <a:endParaRPr lang="es-CL" dirty="0">
              <a:solidFill>
                <a:schemeClr val="accent1">
                  <a:lumMod val="75000"/>
                </a:schemeClr>
              </a:solidFill>
            </a:endParaRPr>
          </a:p>
          <a:p>
            <a:pPr marL="285750" indent="-285750" algn="just">
              <a:buFont typeface="Arial" charset="0"/>
              <a:buChar char="•"/>
            </a:pPr>
            <a:r>
              <a:rPr lang="es-CL" dirty="0" smtClean="0">
                <a:solidFill>
                  <a:schemeClr val="accent1">
                    <a:lumMod val="75000"/>
                  </a:schemeClr>
                </a:solidFill>
              </a:rPr>
              <a:t>No será </a:t>
            </a:r>
            <a:r>
              <a:rPr lang="es-CL" dirty="0">
                <a:solidFill>
                  <a:schemeClr val="accent1">
                    <a:lumMod val="75000"/>
                  </a:schemeClr>
                </a:solidFill>
              </a:rPr>
              <a:t>preciso la intervención del consignatario, </a:t>
            </a:r>
            <a:endParaRPr lang="es-CL" dirty="0">
              <a:solidFill>
                <a:schemeClr val="accent1">
                  <a:lumMod val="75000"/>
                </a:schemeClr>
              </a:solidFill>
            </a:endParaRPr>
          </a:p>
        </p:txBody>
      </p:sp>
      <p:sp>
        <p:nvSpPr>
          <p:cNvPr id="4" name="Rectángulo 3"/>
          <p:cNvSpPr/>
          <p:nvPr/>
        </p:nvSpPr>
        <p:spPr>
          <a:xfrm>
            <a:off x="364497" y="836759"/>
            <a:ext cx="8045856" cy="369332"/>
          </a:xfrm>
          <a:prstGeom prst="rect">
            <a:avLst/>
          </a:prstGeom>
        </p:spPr>
        <p:txBody>
          <a:bodyPr wrap="square">
            <a:spAutoFit/>
          </a:bodyPr>
          <a:lstStyle/>
          <a:p>
            <a:r>
              <a:rPr lang="es-CL" b="1" dirty="0" smtClean="0">
                <a:solidFill>
                  <a:schemeClr val="bg1">
                    <a:lumMod val="75000"/>
                  </a:schemeClr>
                </a:solidFill>
                <a:latin typeface="Verdana" charset="0"/>
                <a:ea typeface="Verdana" charset="0"/>
                <a:cs typeface="Verdana" charset="0"/>
              </a:rPr>
              <a:t>Consideraciones y Fundamentos</a:t>
            </a:r>
            <a:endParaRPr lang="es-CL" b="1" dirty="0">
              <a:solidFill>
                <a:schemeClr val="bg1">
                  <a:lumMod val="75000"/>
                </a:schemeClr>
              </a:solidFill>
              <a:latin typeface="Verdana" charset="0"/>
              <a:ea typeface="Verdana" charset="0"/>
              <a:cs typeface="Verdana" charset="0"/>
            </a:endParaRPr>
          </a:p>
        </p:txBody>
      </p:sp>
    </p:spTree>
    <p:extLst>
      <p:ext uri="{BB962C8B-B14F-4D97-AF65-F5344CB8AC3E}">
        <p14:creationId xmlns:p14="http://schemas.microsoft.com/office/powerpoint/2010/main" val="3024132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12525"/>
            <a:ext cx="5296359" cy="3416320"/>
          </a:xfrm>
          <a:prstGeom prst="rect">
            <a:avLst/>
          </a:prstGeom>
          <a:noFill/>
        </p:spPr>
        <p:txBody>
          <a:bodyPr wrap="square" rtlCol="0">
            <a:spAutoFit/>
          </a:bodyPr>
          <a:lstStyle/>
          <a:p>
            <a:r>
              <a:rPr lang="es-ES_tradnl" b="1" dirty="0">
                <a:solidFill>
                  <a:schemeClr val="accent1">
                    <a:lumMod val="50000"/>
                  </a:schemeClr>
                </a:solidFill>
              </a:rPr>
              <a:t>II. </a:t>
            </a:r>
            <a:r>
              <a:rPr lang="es-ES_tradnl" b="1" dirty="0" smtClean="0">
                <a:solidFill>
                  <a:schemeClr val="accent1">
                    <a:lumMod val="50000"/>
                  </a:schemeClr>
                </a:solidFill>
              </a:rPr>
              <a:t>Acuerdos de la OMC; Tratados de Libre Comercio y </a:t>
            </a:r>
            <a:r>
              <a:rPr lang="es-ES_tradnl" b="1" dirty="0" err="1" smtClean="0">
                <a:solidFill>
                  <a:schemeClr val="accent1">
                    <a:lumMod val="50000"/>
                  </a:schemeClr>
                </a:solidFill>
              </a:rPr>
              <a:t>Convenci</a:t>
            </a:r>
            <a:r>
              <a:rPr lang="es-ES" b="1" dirty="0" err="1" smtClean="0">
                <a:solidFill>
                  <a:schemeClr val="accent1">
                    <a:lumMod val="50000"/>
                  </a:schemeClr>
                </a:solidFill>
              </a:rPr>
              <a:t>ón</a:t>
            </a:r>
            <a:r>
              <a:rPr lang="es-ES" b="1" dirty="0" smtClean="0">
                <a:solidFill>
                  <a:schemeClr val="accent1">
                    <a:lumMod val="50000"/>
                  </a:schemeClr>
                </a:solidFill>
              </a:rPr>
              <a:t> de </a:t>
            </a:r>
            <a:r>
              <a:rPr lang="es-ES" b="1" dirty="0" err="1" smtClean="0">
                <a:solidFill>
                  <a:schemeClr val="accent1">
                    <a:lumMod val="50000"/>
                  </a:schemeClr>
                </a:solidFill>
              </a:rPr>
              <a:t>Kyoto</a:t>
            </a:r>
            <a:r>
              <a:rPr lang="es-ES_tradnl" b="1" dirty="0" smtClean="0">
                <a:solidFill>
                  <a:schemeClr val="accent1">
                    <a:lumMod val="50000"/>
                  </a:schemeClr>
                </a:solidFill>
              </a:rPr>
              <a:t> </a:t>
            </a:r>
          </a:p>
          <a:p>
            <a:endParaRPr lang="es-ES_tradnl" b="1" dirty="0">
              <a:solidFill>
                <a:schemeClr val="accent1">
                  <a:lumMod val="75000"/>
                </a:schemeClr>
              </a:solidFill>
            </a:endParaRPr>
          </a:p>
          <a:p>
            <a:pPr marL="285750" indent="-285750">
              <a:buFont typeface="Arial" charset="0"/>
              <a:buChar char="•"/>
            </a:pPr>
            <a:r>
              <a:rPr lang="es-ES_tradnl" dirty="0" smtClean="0">
                <a:solidFill>
                  <a:schemeClr val="accent1">
                    <a:lumMod val="75000"/>
                  </a:schemeClr>
                </a:solidFill>
              </a:rPr>
              <a:t>En </a:t>
            </a:r>
            <a:r>
              <a:rPr lang="es-ES_tradnl" dirty="0">
                <a:solidFill>
                  <a:schemeClr val="accent1">
                    <a:lumMod val="75000"/>
                  </a:schemeClr>
                </a:solidFill>
              </a:rPr>
              <a:t>virtud Acuerdos de Marrakech, OMC, incorporaron importantes materias aduaneras, entre otras, Valoración Aduanera; Propiedad Intelectual, Acuerdo de Facilitación de Comercio y también Convención de </a:t>
            </a:r>
            <a:r>
              <a:rPr lang="es-ES_tradnl" dirty="0" err="1">
                <a:solidFill>
                  <a:schemeClr val="accent1">
                    <a:lumMod val="75000"/>
                  </a:schemeClr>
                </a:solidFill>
              </a:rPr>
              <a:t>Kyoto</a:t>
            </a:r>
            <a:r>
              <a:rPr lang="es-ES_tradnl" dirty="0">
                <a:solidFill>
                  <a:schemeClr val="accent1">
                    <a:lumMod val="75000"/>
                  </a:schemeClr>
                </a:solidFill>
              </a:rPr>
              <a:t> en tramitación</a:t>
            </a:r>
            <a:r>
              <a:rPr lang="es-ES_tradnl" dirty="0" smtClean="0">
                <a:solidFill>
                  <a:schemeClr val="accent1">
                    <a:lumMod val="75000"/>
                  </a:schemeClr>
                </a:solidFill>
              </a:rPr>
              <a:t>.</a:t>
            </a:r>
            <a:r>
              <a:rPr lang="es-ES_tradnl" dirty="0">
                <a:solidFill>
                  <a:schemeClr val="accent1">
                    <a:lumMod val="75000"/>
                  </a:schemeClr>
                </a:solidFill>
              </a:rPr>
              <a:t> </a:t>
            </a:r>
            <a:endParaRPr lang="es-CL" dirty="0">
              <a:solidFill>
                <a:schemeClr val="accent1">
                  <a:lumMod val="75000"/>
                </a:schemeClr>
              </a:solidFill>
            </a:endParaRPr>
          </a:p>
          <a:p>
            <a:pPr marL="285750" indent="-285750" algn="just">
              <a:buFont typeface="Arial" charset="0"/>
              <a:buChar char="•"/>
            </a:pPr>
            <a:r>
              <a:rPr lang="es-ES_tradnl" dirty="0">
                <a:solidFill>
                  <a:schemeClr val="accent1">
                    <a:lumMod val="75000"/>
                  </a:schemeClr>
                </a:solidFill>
              </a:rPr>
              <a:t>M</a:t>
            </a:r>
            <a:r>
              <a:rPr lang="es-ES_tradnl" dirty="0" smtClean="0">
                <a:solidFill>
                  <a:schemeClr val="accent1">
                    <a:lumMod val="75000"/>
                  </a:schemeClr>
                </a:solidFill>
              </a:rPr>
              <a:t>ayor </a:t>
            </a:r>
            <a:r>
              <a:rPr lang="es-ES_tradnl" dirty="0">
                <a:solidFill>
                  <a:schemeClr val="accent1">
                    <a:lumMod val="75000"/>
                  </a:schemeClr>
                </a:solidFill>
              </a:rPr>
              <a:t>agilidad y dinamismo </a:t>
            </a:r>
            <a:r>
              <a:rPr lang="es-ES_tradnl" dirty="0" smtClean="0">
                <a:solidFill>
                  <a:schemeClr val="accent1">
                    <a:lumMod val="75000"/>
                  </a:schemeClr>
                </a:solidFill>
              </a:rPr>
              <a:t>en el despacho de mercancías, sin dejar de lado la función fiscalizadora.</a:t>
            </a:r>
            <a:endParaRPr lang="es-CL" dirty="0" smtClean="0">
              <a:solidFill>
                <a:schemeClr val="accent1">
                  <a:lumMod val="75000"/>
                </a:schemeClr>
              </a:solidFill>
            </a:endParaRPr>
          </a:p>
          <a:p>
            <a:pPr algn="just"/>
            <a:r>
              <a:rPr lang="es-ES_tradnl" dirty="0" smtClean="0">
                <a:solidFill>
                  <a:schemeClr val="accent1">
                    <a:lumMod val="75000"/>
                  </a:schemeClr>
                </a:solidFill>
              </a:rPr>
              <a:t> </a:t>
            </a:r>
          </a:p>
        </p:txBody>
      </p:sp>
      <p:sp>
        <p:nvSpPr>
          <p:cNvPr id="4" name="Rectángulo 3"/>
          <p:cNvSpPr/>
          <p:nvPr/>
        </p:nvSpPr>
        <p:spPr>
          <a:xfrm>
            <a:off x="364497" y="830743"/>
            <a:ext cx="8045856" cy="369332"/>
          </a:xfrm>
          <a:prstGeom prst="rect">
            <a:avLst/>
          </a:prstGeom>
        </p:spPr>
        <p:txBody>
          <a:bodyPr wrap="square">
            <a:spAutoFit/>
          </a:bodyPr>
          <a:lstStyle/>
          <a:p>
            <a:r>
              <a:rPr lang="es-CL" b="1" dirty="0" smtClean="0">
                <a:solidFill>
                  <a:schemeClr val="bg1">
                    <a:lumMod val="75000"/>
                  </a:schemeClr>
                </a:solidFill>
                <a:latin typeface="Verdana" charset="0"/>
                <a:ea typeface="Verdana" charset="0"/>
                <a:cs typeface="Verdana" charset="0"/>
              </a:rPr>
              <a:t>Consideraciones y Fundamentos</a:t>
            </a:r>
            <a:endParaRPr lang="es-CL" b="1" dirty="0">
              <a:solidFill>
                <a:schemeClr val="bg1">
                  <a:lumMod val="75000"/>
                </a:schemeClr>
              </a:solidFill>
              <a:latin typeface="Verdana" charset="0"/>
              <a:ea typeface="Verdana" charset="0"/>
              <a:cs typeface="Verdana" charset="0"/>
            </a:endParaRPr>
          </a:p>
        </p:txBody>
      </p:sp>
    </p:spTree>
    <p:extLst>
      <p:ext uri="{BB962C8B-B14F-4D97-AF65-F5344CB8AC3E}">
        <p14:creationId xmlns:p14="http://schemas.microsoft.com/office/powerpoint/2010/main" val="737900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12525"/>
            <a:ext cx="5404643" cy="3970318"/>
          </a:xfrm>
          <a:prstGeom prst="rect">
            <a:avLst/>
          </a:prstGeom>
          <a:noFill/>
        </p:spPr>
        <p:txBody>
          <a:bodyPr wrap="square" rtlCol="0">
            <a:spAutoFit/>
          </a:bodyPr>
          <a:lstStyle/>
          <a:p>
            <a:r>
              <a:rPr lang="es-MX" b="1" dirty="0" smtClean="0">
                <a:solidFill>
                  <a:schemeClr val="accent1">
                    <a:lumMod val="50000"/>
                  </a:schemeClr>
                </a:solidFill>
              </a:rPr>
              <a:t>III. Recaudaci</a:t>
            </a:r>
            <a:r>
              <a:rPr lang="es-ES" b="1" dirty="0" err="1" smtClean="0">
                <a:solidFill>
                  <a:schemeClr val="accent1">
                    <a:lumMod val="50000"/>
                  </a:schemeClr>
                </a:solidFill>
              </a:rPr>
              <a:t>ón</a:t>
            </a:r>
            <a:r>
              <a:rPr lang="es-ES" b="1" dirty="0" smtClean="0">
                <a:solidFill>
                  <a:schemeClr val="accent1">
                    <a:lumMod val="50000"/>
                  </a:schemeClr>
                </a:solidFill>
              </a:rPr>
              <a:t> Aduanera</a:t>
            </a:r>
          </a:p>
          <a:p>
            <a:endParaRPr lang="es-ES" b="1" dirty="0">
              <a:solidFill>
                <a:schemeClr val="accent1">
                  <a:lumMod val="75000"/>
                </a:schemeClr>
              </a:solidFill>
            </a:endParaRPr>
          </a:p>
          <a:p>
            <a:pPr marL="285750" indent="-285750">
              <a:buFont typeface="Arial" charset="0"/>
              <a:buChar char="•"/>
            </a:pPr>
            <a:r>
              <a:rPr lang="es-MX" dirty="0" smtClean="0">
                <a:solidFill>
                  <a:schemeClr val="accent1">
                    <a:lumMod val="75000"/>
                  </a:schemeClr>
                </a:solidFill>
              </a:rPr>
              <a:t>Aduanas determina los derechos de aduana, recauda el IVA a </a:t>
            </a:r>
            <a:r>
              <a:rPr lang="es-ES_tradnl" dirty="0" smtClean="0">
                <a:solidFill>
                  <a:schemeClr val="accent1">
                    <a:lumMod val="75000"/>
                  </a:schemeClr>
                </a:solidFill>
              </a:rPr>
              <a:t>la importación; impuestos específicos y las sobretasas arancelarias (salvaguardias, derechos compensatorios y medidas antidumping)</a:t>
            </a:r>
            <a:endParaRPr lang="es-CL" dirty="0" smtClean="0">
              <a:solidFill>
                <a:schemeClr val="accent1">
                  <a:lumMod val="75000"/>
                </a:schemeClr>
              </a:solidFill>
            </a:endParaRPr>
          </a:p>
          <a:p>
            <a:r>
              <a:rPr lang="es-ES_tradnl" dirty="0" smtClean="0">
                <a:solidFill>
                  <a:schemeClr val="accent1">
                    <a:lumMod val="75000"/>
                  </a:schemeClr>
                </a:solidFill>
              </a:rPr>
              <a:t> </a:t>
            </a:r>
            <a:endParaRPr lang="es-CL" dirty="0" smtClean="0">
              <a:solidFill>
                <a:schemeClr val="accent1">
                  <a:lumMod val="75000"/>
                </a:schemeClr>
              </a:solidFill>
            </a:endParaRPr>
          </a:p>
          <a:p>
            <a:pPr marL="285750" indent="-285750">
              <a:buFont typeface="Arial" charset="0"/>
              <a:buChar char="•"/>
            </a:pPr>
            <a:r>
              <a:rPr lang="es-ES_tradnl" dirty="0" smtClean="0">
                <a:solidFill>
                  <a:schemeClr val="accent1">
                    <a:lumMod val="75000"/>
                  </a:schemeClr>
                </a:solidFill>
              </a:rPr>
              <a:t>En términos generales Aduanas determina tributos por montos  que corresponden aproximadamente</a:t>
            </a:r>
            <a:r>
              <a:rPr lang="es-MX" dirty="0" smtClean="0">
                <a:solidFill>
                  <a:schemeClr val="accent1">
                    <a:lumMod val="75000"/>
                  </a:schemeClr>
                </a:solidFill>
              </a:rPr>
              <a:t> a un tercio de los ingresos tributarios totales del Fisco de Chile.</a:t>
            </a:r>
            <a:endParaRPr lang="es-CL" dirty="0" smtClean="0">
              <a:solidFill>
                <a:schemeClr val="accent1">
                  <a:lumMod val="75000"/>
                </a:schemeClr>
              </a:solidFill>
            </a:endParaRPr>
          </a:p>
          <a:p>
            <a:r>
              <a:rPr lang="es-MX" dirty="0" smtClean="0">
                <a:solidFill>
                  <a:schemeClr val="accent1">
                    <a:lumMod val="75000"/>
                  </a:schemeClr>
                </a:solidFill>
              </a:rPr>
              <a:t> </a:t>
            </a:r>
            <a:endParaRPr lang="es-CL" dirty="0" smtClean="0">
              <a:solidFill>
                <a:schemeClr val="accent1">
                  <a:lumMod val="75000"/>
                </a:schemeClr>
              </a:solidFill>
            </a:endParaRPr>
          </a:p>
          <a:p>
            <a:pPr marL="285750" indent="-285750">
              <a:buFont typeface="Arial" charset="0"/>
              <a:buChar char="•"/>
            </a:pPr>
            <a:r>
              <a:rPr lang="es-MX" dirty="0" smtClean="0">
                <a:solidFill>
                  <a:schemeClr val="accent1">
                    <a:lumMod val="75000"/>
                  </a:schemeClr>
                </a:solidFill>
              </a:rPr>
              <a:t>-Por ende, debe  velar por el correcto acertamiento tributario y pago de los gravámenes consiguientes</a:t>
            </a:r>
            <a:endParaRPr lang="es-CL" dirty="0">
              <a:solidFill>
                <a:schemeClr val="accent1">
                  <a:lumMod val="75000"/>
                </a:schemeClr>
              </a:solidFill>
            </a:endParaRPr>
          </a:p>
        </p:txBody>
      </p:sp>
      <p:sp>
        <p:nvSpPr>
          <p:cNvPr id="4" name="Rectángulo 3"/>
          <p:cNvSpPr/>
          <p:nvPr/>
        </p:nvSpPr>
        <p:spPr>
          <a:xfrm>
            <a:off x="364497" y="830743"/>
            <a:ext cx="8045856" cy="369332"/>
          </a:xfrm>
          <a:prstGeom prst="rect">
            <a:avLst/>
          </a:prstGeom>
        </p:spPr>
        <p:txBody>
          <a:bodyPr wrap="square">
            <a:spAutoFit/>
          </a:bodyPr>
          <a:lstStyle/>
          <a:p>
            <a:r>
              <a:rPr lang="es-CL" b="1" dirty="0" smtClean="0">
                <a:solidFill>
                  <a:schemeClr val="bg1">
                    <a:lumMod val="75000"/>
                  </a:schemeClr>
                </a:solidFill>
                <a:latin typeface="Verdana" charset="0"/>
                <a:ea typeface="Verdana" charset="0"/>
                <a:cs typeface="Verdana" charset="0"/>
              </a:rPr>
              <a:t>Consideraciones y Fundamentos</a:t>
            </a:r>
            <a:endParaRPr lang="es-CL" b="1" dirty="0">
              <a:solidFill>
                <a:schemeClr val="bg1">
                  <a:lumMod val="75000"/>
                </a:schemeClr>
              </a:solidFill>
              <a:latin typeface="Verdana" charset="0"/>
              <a:ea typeface="Verdana" charset="0"/>
              <a:cs typeface="Verdana" charset="0"/>
            </a:endParaRPr>
          </a:p>
        </p:txBody>
      </p:sp>
    </p:spTree>
    <p:extLst>
      <p:ext uri="{BB962C8B-B14F-4D97-AF65-F5344CB8AC3E}">
        <p14:creationId xmlns:p14="http://schemas.microsoft.com/office/powerpoint/2010/main" val="1321755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12525"/>
            <a:ext cx="5404643" cy="5355312"/>
          </a:xfrm>
          <a:prstGeom prst="rect">
            <a:avLst/>
          </a:prstGeom>
          <a:noFill/>
        </p:spPr>
        <p:txBody>
          <a:bodyPr wrap="square" rtlCol="0">
            <a:spAutoFit/>
          </a:bodyPr>
          <a:lstStyle/>
          <a:p>
            <a:r>
              <a:rPr lang="es-MX" b="1" dirty="0" smtClean="0">
                <a:solidFill>
                  <a:schemeClr val="accent1">
                    <a:lumMod val="50000"/>
                  </a:schemeClr>
                </a:solidFill>
              </a:rPr>
              <a:t>IV. </a:t>
            </a:r>
            <a:r>
              <a:rPr lang="es-ES" b="1" dirty="0" smtClean="0">
                <a:solidFill>
                  <a:schemeClr val="accent1">
                    <a:lumMod val="50000"/>
                  </a:schemeClr>
                </a:solidFill>
              </a:rPr>
              <a:t>Nuevos Actores del Comercio Internacional</a:t>
            </a:r>
            <a:endParaRPr lang="es-ES" b="1" dirty="0" smtClean="0">
              <a:solidFill>
                <a:schemeClr val="accent1">
                  <a:lumMod val="50000"/>
                </a:schemeClr>
              </a:solidFill>
            </a:endParaRPr>
          </a:p>
          <a:p>
            <a:endParaRPr lang="es-ES" b="1" dirty="0">
              <a:solidFill>
                <a:schemeClr val="accent1">
                  <a:lumMod val="75000"/>
                </a:schemeClr>
              </a:solidFill>
            </a:endParaRPr>
          </a:p>
          <a:p>
            <a:pPr marL="285750" indent="-285750" algn="just">
              <a:buFont typeface="Arial" charset="0"/>
              <a:buChar char="•"/>
            </a:pPr>
            <a:r>
              <a:rPr lang="es-ES_tradnl" dirty="0" smtClean="0">
                <a:solidFill>
                  <a:schemeClr val="accent1">
                    <a:lumMod val="75000"/>
                  </a:schemeClr>
                </a:solidFill>
              </a:rPr>
              <a:t>En </a:t>
            </a:r>
            <a:r>
              <a:rPr lang="es-ES_tradnl" dirty="0">
                <a:solidFill>
                  <a:schemeClr val="accent1">
                    <a:lumMod val="75000"/>
                  </a:schemeClr>
                </a:solidFill>
              </a:rPr>
              <a:t>la actualidad, </a:t>
            </a:r>
            <a:r>
              <a:rPr lang="es-ES_tradnl" b="1" dirty="0">
                <a:solidFill>
                  <a:schemeClr val="accent1">
                    <a:lumMod val="75000"/>
                  </a:schemeClr>
                </a:solidFill>
              </a:rPr>
              <a:t>es posible apreciar cambios profundos en la logística del comercio internacional</a:t>
            </a:r>
            <a:r>
              <a:rPr lang="es-ES_tradnl" dirty="0">
                <a:solidFill>
                  <a:schemeClr val="accent1">
                    <a:lumMod val="75000"/>
                  </a:schemeClr>
                </a:solidFill>
              </a:rPr>
              <a:t>, tales como la forma de producción, transporte internacional, distribución y consumo.  </a:t>
            </a:r>
            <a:endParaRPr lang="es-CL" dirty="0">
              <a:solidFill>
                <a:schemeClr val="accent1">
                  <a:lumMod val="75000"/>
                </a:schemeClr>
              </a:solidFill>
            </a:endParaRPr>
          </a:p>
          <a:p>
            <a:pPr marL="285750" indent="-285750" algn="just">
              <a:buFont typeface="Arial" charset="0"/>
              <a:buChar char="•"/>
            </a:pPr>
            <a:r>
              <a:rPr lang="es-ES_tradnl" b="1" dirty="0" smtClean="0">
                <a:solidFill>
                  <a:schemeClr val="accent1">
                    <a:lumMod val="75000"/>
                  </a:schemeClr>
                </a:solidFill>
              </a:rPr>
              <a:t>Surgen </a:t>
            </a:r>
            <a:r>
              <a:rPr lang="es-ES_tradnl" b="1" dirty="0">
                <a:solidFill>
                  <a:schemeClr val="accent1">
                    <a:lumMod val="75000"/>
                  </a:schemeClr>
                </a:solidFill>
              </a:rPr>
              <a:t>nuevos actores</a:t>
            </a:r>
            <a:r>
              <a:rPr lang="es-ES_tradnl" dirty="0">
                <a:solidFill>
                  <a:schemeClr val="accent1">
                    <a:lumMod val="75000"/>
                  </a:schemeClr>
                </a:solidFill>
              </a:rPr>
              <a:t>, con particularidades que no se encuentran reguladas legalmente (</a:t>
            </a:r>
            <a:r>
              <a:rPr lang="es-ES_tradnl" dirty="0" err="1">
                <a:solidFill>
                  <a:schemeClr val="accent1">
                    <a:lumMod val="75000"/>
                  </a:schemeClr>
                </a:solidFill>
              </a:rPr>
              <a:t>courier</a:t>
            </a:r>
            <a:r>
              <a:rPr lang="es-ES_tradnl" dirty="0">
                <a:solidFill>
                  <a:schemeClr val="accent1">
                    <a:lumMod val="75000"/>
                  </a:schemeClr>
                </a:solidFill>
              </a:rPr>
              <a:t>).   </a:t>
            </a:r>
            <a:endParaRPr lang="es-CL" dirty="0">
              <a:solidFill>
                <a:schemeClr val="accent1">
                  <a:lumMod val="75000"/>
                </a:schemeClr>
              </a:solidFill>
            </a:endParaRPr>
          </a:p>
          <a:p>
            <a:pPr marL="285750" indent="-285750" algn="just">
              <a:buFont typeface="Arial" charset="0"/>
              <a:buChar char="•"/>
            </a:pPr>
            <a:r>
              <a:rPr lang="es-CL" dirty="0" smtClean="0">
                <a:solidFill>
                  <a:schemeClr val="accent1">
                    <a:lumMod val="75000"/>
                  </a:schemeClr>
                </a:solidFill>
              </a:rPr>
              <a:t>Aparecen </a:t>
            </a:r>
            <a:r>
              <a:rPr lang="es-ES_tradnl" dirty="0">
                <a:solidFill>
                  <a:schemeClr val="accent1">
                    <a:lumMod val="75000"/>
                  </a:schemeClr>
                </a:solidFill>
              </a:rPr>
              <a:t>nuevas formas de vulneración de la legislación; por ende, </a:t>
            </a:r>
            <a:r>
              <a:rPr lang="es-ES_tradnl" b="1" dirty="0">
                <a:solidFill>
                  <a:schemeClr val="accent1">
                    <a:lumMod val="75000"/>
                  </a:schemeClr>
                </a:solidFill>
              </a:rPr>
              <a:t>se requiere de una Aduana dotada de las potestades suficientes, fiscalizando y denunciando las operaciones fraudulentas, riesgo para el mercado nacional e imagen del país</a:t>
            </a:r>
            <a:r>
              <a:rPr lang="es-ES_tradnl" dirty="0" smtClean="0">
                <a:solidFill>
                  <a:schemeClr val="accent1">
                    <a:lumMod val="75000"/>
                  </a:schemeClr>
                </a:solidFill>
              </a:rPr>
              <a:t>.</a:t>
            </a:r>
            <a:r>
              <a:rPr lang="es-ES_tradnl" dirty="0">
                <a:solidFill>
                  <a:schemeClr val="accent1">
                    <a:lumMod val="75000"/>
                  </a:schemeClr>
                </a:solidFill>
              </a:rPr>
              <a:t> </a:t>
            </a:r>
            <a:endParaRPr lang="es-CL" dirty="0">
              <a:solidFill>
                <a:schemeClr val="accent1">
                  <a:lumMod val="75000"/>
                </a:schemeClr>
              </a:solidFill>
            </a:endParaRPr>
          </a:p>
          <a:p>
            <a:pPr marL="285750" indent="-285750" algn="just">
              <a:buFont typeface="Arial" charset="0"/>
              <a:buChar char="•"/>
            </a:pPr>
            <a:r>
              <a:rPr lang="es-MX" dirty="0" smtClean="0">
                <a:solidFill>
                  <a:schemeClr val="accent1">
                    <a:lumMod val="75000"/>
                  </a:schemeClr>
                </a:solidFill>
              </a:rPr>
              <a:t>Necesidad</a:t>
            </a:r>
            <a:r>
              <a:rPr lang="es-MX" dirty="0">
                <a:solidFill>
                  <a:schemeClr val="accent1">
                    <a:lumMod val="75000"/>
                  </a:schemeClr>
                </a:solidFill>
              </a:rPr>
              <a:t>, por tanto, de fortalecer a Aduanas como institución, a fin sea más eficaz y eficiente frente a este nuevo escenario, un marco legal actualizado que sirva de sustento a mejores herramientas de fiscalización y de los recursos necesarios para afrontar estos desafíos</a:t>
            </a:r>
            <a:r>
              <a:rPr lang="es-MX" b="1" dirty="0">
                <a:solidFill>
                  <a:schemeClr val="accent1">
                    <a:lumMod val="75000"/>
                  </a:schemeClr>
                </a:solidFill>
              </a:rPr>
              <a:t>.</a:t>
            </a:r>
            <a:endParaRPr lang="es-CL" dirty="0">
              <a:solidFill>
                <a:schemeClr val="accent1">
                  <a:lumMod val="75000"/>
                </a:schemeClr>
              </a:solidFill>
            </a:endParaRPr>
          </a:p>
        </p:txBody>
      </p:sp>
      <p:sp>
        <p:nvSpPr>
          <p:cNvPr id="5" name="Rectángulo 4"/>
          <p:cNvSpPr/>
          <p:nvPr/>
        </p:nvSpPr>
        <p:spPr>
          <a:xfrm>
            <a:off x="364497" y="830743"/>
            <a:ext cx="8045856" cy="369332"/>
          </a:xfrm>
          <a:prstGeom prst="rect">
            <a:avLst/>
          </a:prstGeom>
        </p:spPr>
        <p:txBody>
          <a:bodyPr wrap="square">
            <a:spAutoFit/>
          </a:bodyPr>
          <a:lstStyle/>
          <a:p>
            <a:r>
              <a:rPr lang="es-CL" b="1" dirty="0" smtClean="0">
                <a:solidFill>
                  <a:schemeClr val="bg1">
                    <a:lumMod val="75000"/>
                  </a:schemeClr>
                </a:solidFill>
                <a:latin typeface="Verdana" charset="0"/>
                <a:ea typeface="Verdana" charset="0"/>
                <a:cs typeface="Verdana" charset="0"/>
              </a:rPr>
              <a:t>Consideraciones y Fundamentos</a:t>
            </a:r>
            <a:endParaRPr lang="es-CL" b="1" dirty="0">
              <a:solidFill>
                <a:schemeClr val="bg1">
                  <a:lumMod val="75000"/>
                </a:schemeClr>
              </a:solidFill>
              <a:latin typeface="Verdana" charset="0"/>
              <a:ea typeface="Verdana" charset="0"/>
              <a:cs typeface="Verdana" charset="0"/>
            </a:endParaRPr>
          </a:p>
        </p:txBody>
      </p:sp>
    </p:spTree>
    <p:extLst>
      <p:ext uri="{BB962C8B-B14F-4D97-AF65-F5344CB8AC3E}">
        <p14:creationId xmlns:p14="http://schemas.microsoft.com/office/powerpoint/2010/main" val="3113907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64499" y="1312525"/>
            <a:ext cx="5404643" cy="5355312"/>
          </a:xfrm>
          <a:prstGeom prst="rect">
            <a:avLst/>
          </a:prstGeom>
          <a:noFill/>
        </p:spPr>
        <p:txBody>
          <a:bodyPr wrap="square" rtlCol="0">
            <a:spAutoFit/>
          </a:bodyPr>
          <a:lstStyle/>
          <a:p>
            <a:endParaRPr lang="es-ES" b="1" dirty="0">
              <a:solidFill>
                <a:schemeClr val="accent1">
                  <a:lumMod val="75000"/>
                </a:schemeClr>
              </a:solidFill>
            </a:endParaRPr>
          </a:p>
          <a:p>
            <a:pPr lvl="0" algn="just"/>
            <a:r>
              <a:rPr lang="es-CL" b="1" dirty="0" smtClean="0">
                <a:solidFill>
                  <a:schemeClr val="accent1">
                    <a:lumMod val="50000"/>
                  </a:schemeClr>
                </a:solidFill>
              </a:rPr>
              <a:t>Cargos:</a:t>
            </a:r>
            <a:r>
              <a:rPr lang="es-CL" dirty="0" smtClean="0">
                <a:solidFill>
                  <a:schemeClr val="accent1">
                    <a:lumMod val="50000"/>
                  </a:schemeClr>
                </a:solidFill>
              </a:rPr>
              <a:t> </a:t>
            </a:r>
            <a:r>
              <a:rPr lang="es-CL" dirty="0">
                <a:solidFill>
                  <a:schemeClr val="accent1">
                    <a:lumMod val="75000"/>
                  </a:schemeClr>
                </a:solidFill>
              </a:rPr>
              <a:t>Aumento del plazo para la formulación de cargos, excepciones para casos en que normas especiales requieran de plazos mayores o se trate de procesos de verificación de origen.</a:t>
            </a:r>
          </a:p>
          <a:p>
            <a:r>
              <a:rPr lang="es-CL" dirty="0">
                <a:solidFill>
                  <a:schemeClr val="accent1">
                    <a:lumMod val="75000"/>
                  </a:schemeClr>
                </a:solidFill>
              </a:rPr>
              <a:t> </a:t>
            </a:r>
          </a:p>
          <a:p>
            <a:pPr lvl="0" algn="just"/>
            <a:r>
              <a:rPr lang="es-CL" b="1" dirty="0" smtClean="0">
                <a:solidFill>
                  <a:schemeClr val="accent1">
                    <a:lumMod val="50000"/>
                  </a:schemeClr>
                </a:solidFill>
              </a:rPr>
              <a:t>Almacenistas:</a:t>
            </a:r>
            <a:r>
              <a:rPr lang="es-CL" dirty="0" smtClean="0">
                <a:solidFill>
                  <a:schemeClr val="accent1">
                    <a:lumMod val="50000"/>
                  </a:schemeClr>
                </a:solidFill>
              </a:rPr>
              <a:t> </a:t>
            </a:r>
            <a:r>
              <a:rPr lang="es-CL" dirty="0">
                <a:solidFill>
                  <a:schemeClr val="accent1">
                    <a:lumMod val="75000"/>
                  </a:schemeClr>
                </a:solidFill>
              </a:rPr>
              <a:t>Se aumenta el monto máximo de las multas aplicables a los almacenistas desde 25 UTM a 200 UTM y en caso de reincidencia a 300 UTM.</a:t>
            </a:r>
          </a:p>
          <a:p>
            <a:r>
              <a:rPr lang="es-CL" b="1" dirty="0">
                <a:solidFill>
                  <a:schemeClr val="accent1">
                    <a:lumMod val="75000"/>
                  </a:schemeClr>
                </a:solidFill>
              </a:rPr>
              <a:t> </a:t>
            </a:r>
            <a:endParaRPr lang="es-CL" dirty="0">
              <a:solidFill>
                <a:schemeClr val="accent1">
                  <a:lumMod val="75000"/>
                </a:schemeClr>
              </a:solidFill>
            </a:endParaRPr>
          </a:p>
          <a:p>
            <a:pPr lvl="0"/>
            <a:r>
              <a:rPr lang="es-CL" b="1" dirty="0" smtClean="0">
                <a:solidFill>
                  <a:schemeClr val="accent1">
                    <a:lumMod val="50000"/>
                  </a:schemeClr>
                </a:solidFill>
              </a:rPr>
              <a:t>Autodenuncio:</a:t>
            </a:r>
            <a:r>
              <a:rPr lang="es-CL" dirty="0" smtClean="0">
                <a:solidFill>
                  <a:schemeClr val="accent1">
                    <a:lumMod val="75000"/>
                  </a:schemeClr>
                </a:solidFill>
              </a:rPr>
              <a:t> </a:t>
            </a:r>
            <a:r>
              <a:rPr lang="es-CL" dirty="0">
                <a:solidFill>
                  <a:schemeClr val="accent1">
                    <a:lumMod val="75000"/>
                  </a:schemeClr>
                </a:solidFill>
              </a:rPr>
              <a:t>Se elimina el autodenuncio establecida en el artículo 177 de la Ordenanza de Aduanas, cuando se trate de incumplimiento de plazos.</a:t>
            </a:r>
          </a:p>
          <a:p>
            <a:r>
              <a:rPr lang="es-CL" b="1" dirty="0">
                <a:solidFill>
                  <a:schemeClr val="accent1">
                    <a:lumMod val="75000"/>
                  </a:schemeClr>
                </a:solidFill>
              </a:rPr>
              <a:t> </a:t>
            </a:r>
            <a:endParaRPr lang="es-CL" dirty="0">
              <a:solidFill>
                <a:schemeClr val="accent1">
                  <a:lumMod val="75000"/>
                </a:schemeClr>
              </a:solidFill>
            </a:endParaRPr>
          </a:p>
          <a:p>
            <a:pPr lvl="0"/>
            <a:r>
              <a:rPr lang="es-CL" b="1" dirty="0" smtClean="0">
                <a:solidFill>
                  <a:schemeClr val="accent1">
                    <a:lumMod val="50000"/>
                  </a:schemeClr>
                </a:solidFill>
              </a:rPr>
              <a:t>No aceptaci</a:t>
            </a:r>
            <a:r>
              <a:rPr lang="es-ES" b="1" dirty="0" err="1" smtClean="0">
                <a:solidFill>
                  <a:schemeClr val="accent1">
                    <a:lumMod val="50000"/>
                  </a:schemeClr>
                </a:solidFill>
              </a:rPr>
              <a:t>ón</a:t>
            </a:r>
            <a:r>
              <a:rPr lang="es-ES" b="1" dirty="0" smtClean="0">
                <a:solidFill>
                  <a:schemeClr val="accent1">
                    <a:lumMod val="50000"/>
                  </a:schemeClr>
                </a:solidFill>
              </a:rPr>
              <a:t> a trámite: </a:t>
            </a:r>
            <a:r>
              <a:rPr lang="es-CL" dirty="0" smtClean="0">
                <a:solidFill>
                  <a:schemeClr val="accent1">
                    <a:lumMod val="75000"/>
                  </a:schemeClr>
                </a:solidFill>
              </a:rPr>
              <a:t>Se </a:t>
            </a:r>
            <a:r>
              <a:rPr lang="es-CL" dirty="0">
                <a:solidFill>
                  <a:schemeClr val="accent1">
                    <a:lumMod val="75000"/>
                  </a:schemeClr>
                </a:solidFill>
              </a:rPr>
              <a:t>faculta al Servicio de Aduanas para no aceptar a trámite determinadas destinaciones importación acogidas a franquicias aduaneras o las que amparen regímenes suspensivos)</a:t>
            </a:r>
          </a:p>
          <a:p>
            <a:r>
              <a:rPr lang="es-CL" b="1" dirty="0">
                <a:solidFill>
                  <a:schemeClr val="accent1">
                    <a:lumMod val="75000"/>
                  </a:schemeClr>
                </a:solidFill>
              </a:rPr>
              <a:t> </a:t>
            </a:r>
            <a:endParaRPr lang="es-CL" b="1" dirty="0">
              <a:solidFill>
                <a:schemeClr val="accent1">
                  <a:lumMod val="75000"/>
                </a:schemeClr>
              </a:solidFill>
            </a:endParaRPr>
          </a:p>
        </p:txBody>
      </p:sp>
      <p:sp>
        <p:nvSpPr>
          <p:cNvPr id="4" name="Rectángulo 3"/>
          <p:cNvSpPr/>
          <p:nvPr/>
        </p:nvSpPr>
        <p:spPr>
          <a:xfrm>
            <a:off x="364497" y="830743"/>
            <a:ext cx="4995571" cy="643125"/>
          </a:xfrm>
          <a:prstGeom prst="rect">
            <a:avLst/>
          </a:prstGeom>
        </p:spPr>
        <p:txBody>
          <a:bodyPr wrap="square">
            <a:spAutoFit/>
          </a:bodyPr>
          <a:lstStyle/>
          <a:p>
            <a:r>
              <a:rPr lang="es-CL" b="1" dirty="0" smtClean="0">
                <a:solidFill>
                  <a:schemeClr val="accent1">
                    <a:lumMod val="50000"/>
                  </a:schemeClr>
                </a:solidFill>
                <a:latin typeface="Verdana" charset="0"/>
                <a:ea typeface="Verdana" charset="0"/>
                <a:cs typeface="Verdana" charset="0"/>
              </a:rPr>
              <a:t>Medidas m</a:t>
            </a:r>
            <a:r>
              <a:rPr lang="es-ES" b="1" dirty="0" err="1" smtClean="0">
                <a:solidFill>
                  <a:schemeClr val="accent1">
                    <a:lumMod val="50000"/>
                  </a:schemeClr>
                </a:solidFill>
                <a:latin typeface="Verdana" charset="0"/>
                <a:ea typeface="Verdana" charset="0"/>
                <a:cs typeface="Verdana" charset="0"/>
              </a:rPr>
              <a:t>ás</a:t>
            </a:r>
            <a:r>
              <a:rPr lang="es-ES" b="1" dirty="0" smtClean="0">
                <a:solidFill>
                  <a:schemeClr val="accent1">
                    <a:lumMod val="50000"/>
                  </a:schemeClr>
                </a:solidFill>
                <a:latin typeface="Verdana" charset="0"/>
                <a:ea typeface="Verdana" charset="0"/>
                <a:cs typeface="Verdana" charset="0"/>
              </a:rPr>
              <a:t> Relevantes contenidas</a:t>
            </a:r>
          </a:p>
          <a:p>
            <a:r>
              <a:rPr lang="es-ES" b="1" dirty="0" smtClean="0">
                <a:solidFill>
                  <a:schemeClr val="accent1">
                    <a:lumMod val="50000"/>
                  </a:schemeClr>
                </a:solidFill>
                <a:latin typeface="Verdana" charset="0"/>
                <a:ea typeface="Verdana" charset="0"/>
                <a:cs typeface="Verdana" charset="0"/>
              </a:rPr>
              <a:t>en la nueva normativa</a:t>
            </a:r>
            <a:endParaRPr lang="es-CL" b="1" dirty="0">
              <a:solidFill>
                <a:schemeClr val="accent1">
                  <a:lumMod val="50000"/>
                </a:schemeClr>
              </a:solidFill>
              <a:latin typeface="Verdana" charset="0"/>
              <a:ea typeface="Verdana" charset="0"/>
              <a:cs typeface="Verdana" charset="0"/>
            </a:endParaRPr>
          </a:p>
        </p:txBody>
      </p:sp>
    </p:spTree>
    <p:extLst>
      <p:ext uri="{BB962C8B-B14F-4D97-AF65-F5344CB8AC3E}">
        <p14:creationId xmlns:p14="http://schemas.microsoft.com/office/powerpoint/2010/main" val="357645722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574</TotalTime>
  <Words>680</Words>
  <Application>Microsoft Macintosh PowerPoint</Application>
  <PresentationFormat>Presentación en pantalla (4:3)</PresentationFormat>
  <Paragraphs>126</Paragraphs>
  <Slides>14</Slides>
  <Notes>2</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14</vt:i4>
      </vt:variant>
    </vt:vector>
  </HeadingPairs>
  <TitlesOfParts>
    <vt:vector size="20" baseType="lpstr">
      <vt:lpstr>Calibri</vt:lpstr>
      <vt:lpstr>Calibri Light</vt:lpstr>
      <vt:lpstr>ＭＳ Ｐゴシック</vt:lpstr>
      <vt:lpstr>Verdana</vt:lpstr>
      <vt:lpstr>Arial</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Títulos presentación</dc:title>
  <dc:creator>Usuario de Microsoft Office</dc:creator>
  <cp:lastModifiedBy>Usuario de Microsoft Office</cp:lastModifiedBy>
  <cp:revision>64</cp:revision>
  <cp:lastPrinted>2017-03-27T19:16:51Z</cp:lastPrinted>
  <dcterms:created xsi:type="dcterms:W3CDTF">2016-12-06T19:59:58Z</dcterms:created>
  <dcterms:modified xsi:type="dcterms:W3CDTF">2017-03-27T19:27:14Z</dcterms:modified>
</cp:coreProperties>
</file>