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charts/chart1.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8.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theme/themeOverride10.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2.xml" ContentType="application/vnd.openxmlformats-officedocument.drawingml.chartshapes+xml"/>
  <Override PartName="/ppt/theme/themeOverride13.xml" ContentType="application/vnd.openxmlformats-officedocument.themeOverride+xml"/>
  <Override PartName="/ppt/notesSlides/notesSlide4.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4.xml" ContentType="application/vnd.openxmlformats-officedocument.themeOverride+xml"/>
  <Override PartName="/ppt/theme/themeOverride15.xml" ContentType="application/vnd.openxmlformats-officedocument.themeOverride+xml"/>
  <Override PartName="/ppt/notesSlides/notesSlide5.xml" ContentType="application/vnd.openxmlformats-officedocument.presentationml.notesSlide+xml"/>
  <Override PartName="/ppt/charts/chart12.xml" ContentType="application/vnd.openxmlformats-officedocument.drawingml.chart+xml"/>
  <Override PartName="/ppt/theme/themeOverride16.xml" ContentType="application/vnd.openxmlformats-officedocument.themeOverride+xml"/>
  <Override PartName="/ppt/drawings/drawing3.xml" ContentType="application/vnd.openxmlformats-officedocument.drawingml.chartshapes+xml"/>
  <Override PartName="/ppt/theme/themeOverride17.xml" ContentType="application/vnd.openxmlformats-officedocument.themeOverride+xml"/>
  <Override PartName="/ppt/notesSlides/notesSlide6.xml" ContentType="application/vnd.openxmlformats-officedocument.presentationml.notesSlide+xml"/>
  <Override PartName="/ppt/charts/chart13.xml" ContentType="application/vnd.openxmlformats-officedocument.drawingml.chart+xml"/>
  <Override PartName="/ppt/theme/themeOverride18.xml" ContentType="application/vnd.openxmlformats-officedocument.themeOverride+xml"/>
  <Override PartName="/ppt/drawings/drawing4.xml" ContentType="application/vnd.openxmlformats-officedocument.drawingml.chartshapes+xml"/>
  <Override PartName="/ppt/theme/themeOverride19.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theme/themeOverride20.xml" ContentType="application/vnd.openxmlformats-officedocument.themeOverride+xml"/>
  <Override PartName="/ppt/theme/themeOverride21.xml" ContentType="application/vnd.openxmlformats-officedocument.themeOverride+xml"/>
  <Override PartName="/ppt/notesSlides/notesSlide8.xml" ContentType="application/vnd.openxmlformats-officedocument.presentationml.notesSlide+xml"/>
  <Override PartName="/ppt/charts/chart15.xml" ContentType="application/vnd.openxmlformats-officedocument.drawingml.chart+xml"/>
  <Override PartName="/ppt/theme/themeOverride22.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3.xml" ContentType="application/vnd.openxmlformats-officedocument.themeOverride+xml"/>
  <Override PartName="/ppt/theme/themeOverride24.xml" ContentType="application/vnd.openxmlformats-officedocument.themeOverride+xml"/>
  <Override PartName="/ppt/notesSlides/notesSlide10.xml" ContentType="application/vnd.openxmlformats-officedocument.presentationml.notesSlide+xml"/>
  <Override PartName="/ppt/charts/chart17.xml" ContentType="application/vnd.openxmlformats-officedocument.drawingml.chart+xml"/>
  <Override PartName="/ppt/theme/themeOverride25.xml" ContentType="application/vnd.openxmlformats-officedocument.themeOverride+xml"/>
  <Override PartName="/ppt/notesSlides/notesSlide11.xml" ContentType="application/vnd.openxmlformats-officedocument.presentationml.notesSl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7.xml" ContentType="application/vnd.openxmlformats-officedocument.themeOverride+xml"/>
  <Override PartName="/ppt/notesSlides/notesSlide13.xml" ContentType="application/vnd.openxmlformats-officedocument.presentationml.notesSlid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8.xml" ContentType="application/vnd.openxmlformats-officedocument.themeOverride+xml"/>
  <Override PartName="/ppt/notesSlides/notesSlide14.xml" ContentType="application/vnd.openxmlformats-officedocument.presentationml.notesSlide+xml"/>
  <Override PartName="/ppt/charts/chart2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9.xml" ContentType="application/vnd.openxmlformats-officedocument.themeOverride+xml"/>
  <Override PartName="/ppt/notesSlides/notesSlide15.xml" ContentType="application/vnd.openxmlformats-officedocument.presentationml.notesSlide+xml"/>
  <Override PartName="/ppt/charts/chart2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0.xml" ContentType="application/vnd.openxmlformats-officedocument.themeOverride+xml"/>
  <Override PartName="/ppt/notesSlides/notesSlide16.xml" ContentType="application/vnd.openxmlformats-officedocument.presentationml.notesSlide+xml"/>
  <Override PartName="/ppt/charts/chart2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1.xml" ContentType="application/vnd.openxmlformats-officedocument.themeOverride+xml"/>
  <Override PartName="/ppt/notesSlides/notesSlide17.xml" ContentType="application/vnd.openxmlformats-officedocument.presentationml.notesSlide+xml"/>
  <Override PartName="/ppt/charts/chart2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2.xml" ContentType="application/vnd.openxmlformats-officedocument.themeOverride+xml"/>
  <Override PartName="/ppt/charts/chart25.xml" ContentType="application/vnd.openxmlformats-officedocument.drawingml.chart+xml"/>
  <Override PartName="/ppt/theme/themeOverride3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2"/>
  </p:notesMasterIdLst>
  <p:sldIdLst>
    <p:sldId id="256" r:id="rId3"/>
    <p:sldId id="292" r:id="rId4"/>
    <p:sldId id="290" r:id="rId5"/>
    <p:sldId id="293" r:id="rId6"/>
    <p:sldId id="295" r:id="rId7"/>
    <p:sldId id="296" r:id="rId8"/>
    <p:sldId id="265" r:id="rId9"/>
    <p:sldId id="266" r:id="rId10"/>
    <p:sldId id="267" r:id="rId11"/>
    <p:sldId id="297" r:id="rId12"/>
    <p:sldId id="298" r:id="rId13"/>
    <p:sldId id="270" r:id="rId14"/>
    <p:sldId id="300" r:id="rId15"/>
    <p:sldId id="301" r:id="rId16"/>
    <p:sldId id="303" r:id="rId17"/>
    <p:sldId id="307" r:id="rId18"/>
    <p:sldId id="312" r:id="rId19"/>
    <p:sldId id="272" r:id="rId20"/>
    <p:sldId id="314" r:id="rId21"/>
    <p:sldId id="274" r:id="rId22"/>
    <p:sldId id="275" r:id="rId23"/>
    <p:sldId id="276" r:id="rId24"/>
    <p:sldId id="277" r:id="rId25"/>
    <p:sldId id="278" r:id="rId26"/>
    <p:sldId id="279" r:id="rId27"/>
    <p:sldId id="280" r:id="rId28"/>
    <p:sldId id="316" r:id="rId29"/>
    <p:sldId id="315" r:id="rId30"/>
    <p:sldId id="311" r:id="rId3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57"/>
  </p:normalViewPr>
  <p:slideViewPr>
    <p:cSldViewPr snapToGrid="0" snapToObjects="1">
      <p:cViewPr varScale="1">
        <p:scale>
          <a:sx n="110" d="100"/>
          <a:sy n="110" d="100"/>
        </p:scale>
        <p:origin x="1542" y="84"/>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snapToGrid="0" snapToObjects="1">
      <p:cViewPr>
        <p:scale>
          <a:sx n="90" d="100"/>
          <a:sy n="90" d="100"/>
        </p:scale>
        <p:origin x="-2118" y="12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5.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fuentes\Desktop\aduana\IMPORTADORES\informe\santax%20sin%20count.xls"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3.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Hoja_de_c_lculo_de_Microsoft_Excel4.xlsx"/><Relationship Id="rId1" Type="http://schemas.openxmlformats.org/officeDocument/2006/relationships/themeOverride" Target="../theme/themeOverride16.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Hoja_de_c_lculo_de_Microsoft_Excel5.xlsx"/><Relationship Id="rId1" Type="http://schemas.openxmlformats.org/officeDocument/2006/relationships/themeOverride" Target="../theme/themeOverride18.xml"/></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20.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fuentes\Desktop\aduana\AGENTES\informe\sintax%20CON%20count.xls"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7.xlsx"/></Relationships>
</file>

<file path=ppt/charts/_rels/chart17.xml.rels><?xml version="1.0" encoding="UTF-8" standalone="yes"?>
<Relationships xmlns="http://schemas.openxmlformats.org/package/2006/relationships"><Relationship Id="rId1" Type="http://schemas.openxmlformats.org/officeDocument/2006/relationships/oleObject" Target="file:///C:\Users\fuentes\Desktop\aduana%20jose\AGENTES\informe\satis_aduan%20(1)%20-%20agentes.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C:\Users\fuentes\Desktop\aduana\AGENTES\informe\satis_aduan%20(1)%20-%20agentes.xlsx" TargetMode="External"/><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fuentes\Desktop\aduana\AGENTES\informe\satis_aduan%20(1)%20-%20agentes.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oleObject" Target="file:///C:\Users\fuentes\Desktop\aduana\VIAJEROS\viajeros%20adu%20sin%20count%20(Autoguardado).xls"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fuentes\Desktop\aduana%20jose\AGENTES\informe\Carpeta%20nueva\graficos%20por%20aduana%20TOTAL.xlsx" TargetMode="External"/><Relationship Id="rId2" Type="http://schemas.microsoft.com/office/2011/relationships/chartColorStyle" Target="colors8.xml"/><Relationship Id="rId1" Type="http://schemas.microsoft.com/office/2011/relationships/chartStyle" Target="style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fuentes\Desktop\aduana\AGENTES\informe\satis_aduan%20(1)%20-%20agentes.xlsx" TargetMode="External"/><Relationship Id="rId2" Type="http://schemas.microsoft.com/office/2011/relationships/chartColorStyle" Target="colors9.xml"/><Relationship Id="rId1" Type="http://schemas.microsoft.com/office/2011/relationships/chartStyle" Target="style9.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fuentes\Desktop\aduana%20jose\AGENTES\informe\Carpeta%20nueva\graficos%20por%20aduana%20TOTAL.xlsx" TargetMode="External"/><Relationship Id="rId2" Type="http://schemas.microsoft.com/office/2011/relationships/chartColorStyle" Target="colors10.xml"/><Relationship Id="rId1" Type="http://schemas.microsoft.com/office/2011/relationships/chartStyle" Target="style10.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fuentes\Desktop\aduana%20jose\AGENTES\informe\satis_aduan%20(1)%20-%20agentes.xlsx" TargetMode="External"/><Relationship Id="rId2" Type="http://schemas.microsoft.com/office/2011/relationships/chartColorStyle" Target="colors11.xml"/><Relationship Id="rId1" Type="http://schemas.microsoft.com/office/2011/relationships/chartStyle" Target="style11.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fuentes\Desktop\aduana%20jose\AGENTES\informe\Carpeta%20nueva\graficos%20por%20aduana%20TOTAL.xlsx" TargetMode="External"/><Relationship Id="rId2" Type="http://schemas.microsoft.com/office/2011/relationships/chartColorStyle" Target="colors12.xml"/><Relationship Id="rId1" Type="http://schemas.microsoft.com/office/2011/relationships/chartStyle" Target="style12.xml"/></Relationships>
</file>

<file path=ppt/charts/_rels/chart25.xml.rels><?xml version="1.0" encoding="UTF-8" standalone="yes"?>
<Relationships xmlns="http://schemas.openxmlformats.org/package/2006/relationships"><Relationship Id="rId1" Type="http://schemas.openxmlformats.org/officeDocument/2006/relationships/oleObject" Target="file:///C:\Users\fuentes\Desktop\aduana%20jose\AGENTES\informe\satis_aduan%20(1)%20-%20agent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uentes\Desktop\aduana\VIAJEROS\viajeros%20adu%20sin%20count%20(Autoguardado).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uentes\Desktop\aduana\VIAJEROS\informe\viajeros%20adu%20sin%20count%20(Autoguardado).xls"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2.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fuentes\Desktop\aduana\VIAJEROS\informe\satis_aduan.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uentes\Desktop\aduana\VIAJEROS\informe\satis_aduan.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oleObject" Target="file:///C:\Users\fuentes\Desktop\aduana\IMPORTADORES\informe\santax%20sin%20count.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fuentes\Desktop\aduana\IMPORTADORES\informe\santax%20sin%20cou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'Indice SNA'!$C$10</c:f>
              <c:strCache>
                <c:ptCount val="1"/>
                <c:pt idx="0">
                  <c:v>Satisfacción</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'Indice SNA'!$B$11:$B$14</c:f>
              <c:strCache>
                <c:ptCount val="4"/>
                <c:pt idx="0">
                  <c:v>Viajeros</c:v>
                </c:pt>
                <c:pt idx="1">
                  <c:v>Importadores-Exportadores</c:v>
                </c:pt>
                <c:pt idx="2">
                  <c:v>Agentes</c:v>
                </c:pt>
                <c:pt idx="3">
                  <c:v>Indice SNA</c:v>
                </c:pt>
              </c:strCache>
            </c:strRef>
          </c:cat>
          <c:val>
            <c:numRef>
              <c:f>'Indice SNA'!$C$11:$C$14</c:f>
              <c:numCache>
                <c:formatCode>0.0%</c:formatCode>
                <c:ptCount val="4"/>
                <c:pt idx="0">
                  <c:v>0.83679457145636249</c:v>
                </c:pt>
                <c:pt idx="1">
                  <c:v>0.68620564564096365</c:v>
                </c:pt>
                <c:pt idx="2">
                  <c:v>0.61828213045791691</c:v>
                </c:pt>
                <c:pt idx="3">
                  <c:v>0.71376078251841424</c:v>
                </c:pt>
              </c:numCache>
            </c:numRef>
          </c:val>
        </c:ser>
        <c:ser>
          <c:idx val="1"/>
          <c:order val="1"/>
          <c:tx>
            <c:strRef>
              <c:f>'Indice SNA'!$D$10</c:f>
              <c:strCache>
                <c:ptCount val="1"/>
                <c:pt idx="0">
                  <c:v>Insatisfacción</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'Indice SNA'!$B$11:$B$14</c:f>
              <c:strCache>
                <c:ptCount val="4"/>
                <c:pt idx="0">
                  <c:v>Viajeros</c:v>
                </c:pt>
                <c:pt idx="1">
                  <c:v>Importadores-Exportadores</c:v>
                </c:pt>
                <c:pt idx="2">
                  <c:v>Agentes</c:v>
                </c:pt>
                <c:pt idx="3">
                  <c:v>Indice SNA</c:v>
                </c:pt>
              </c:strCache>
            </c:strRef>
          </c:cat>
          <c:val>
            <c:numRef>
              <c:f>'Indice SNA'!$D$11:$D$14</c:f>
              <c:numCache>
                <c:formatCode>0.0%</c:formatCode>
                <c:ptCount val="4"/>
                <c:pt idx="0">
                  <c:v>-6.0847069700833173E-2</c:v>
                </c:pt>
                <c:pt idx="1">
                  <c:v>-9.693507768005602E-2</c:v>
                </c:pt>
                <c:pt idx="2">
                  <c:v>-0.12328437891454216</c:v>
                </c:pt>
                <c:pt idx="3">
                  <c:v>-9.3688842098477124E-2</c:v>
                </c:pt>
              </c:numCache>
            </c:numRef>
          </c:val>
        </c:ser>
        <c:dLbls>
          <c:showLegendKey val="0"/>
          <c:showVal val="1"/>
          <c:showCatName val="0"/>
          <c:showSerName val="0"/>
          <c:showPercent val="0"/>
          <c:showBubbleSize val="0"/>
        </c:dLbls>
        <c:gapWidth val="95"/>
        <c:overlap val="100"/>
        <c:axId val="238363088"/>
        <c:axId val="238363648"/>
      </c:barChart>
      <c:lineChart>
        <c:grouping val="standard"/>
        <c:varyColors val="0"/>
        <c:ser>
          <c:idx val="2"/>
          <c:order val="2"/>
          <c:tx>
            <c:strRef>
              <c:f>'Indice SNA'!$E$10</c:f>
              <c:strCache>
                <c:ptCount val="1"/>
                <c:pt idx="0">
                  <c:v>Satisfacción Neta</c:v>
                </c:pt>
              </c:strCache>
            </c:strRef>
          </c:tx>
          <c:spPr>
            <a:ln w="28575" cap="rnd">
              <a:solidFill>
                <a:srgbClr val="00B050"/>
              </a:solidFill>
              <a:round/>
            </a:ln>
            <a:effectLst/>
          </c:spPr>
          <c:marker>
            <c:symbol val="circle"/>
            <c:size val="5"/>
            <c:spPr>
              <a:solidFill>
                <a:srgbClr val="00B050"/>
              </a:solidFill>
              <a:ln w="9525">
                <a:solidFill>
                  <a:schemeClr val="accent3"/>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'Indice SNA'!$B$11:$B$14</c:f>
              <c:strCache>
                <c:ptCount val="4"/>
                <c:pt idx="0">
                  <c:v>Viajeros</c:v>
                </c:pt>
                <c:pt idx="1">
                  <c:v>Importadores-Exportadores</c:v>
                </c:pt>
                <c:pt idx="2">
                  <c:v>Agentes</c:v>
                </c:pt>
                <c:pt idx="3">
                  <c:v>Indice SNA</c:v>
                </c:pt>
              </c:strCache>
            </c:strRef>
          </c:cat>
          <c:val>
            <c:numRef>
              <c:f>'Indice SNA'!$E$11:$E$14</c:f>
              <c:numCache>
                <c:formatCode>0.0%</c:formatCode>
                <c:ptCount val="4"/>
                <c:pt idx="0">
                  <c:v>0.77594750175552929</c:v>
                </c:pt>
                <c:pt idx="1">
                  <c:v>0.5892705679609076</c:v>
                </c:pt>
                <c:pt idx="2">
                  <c:v>0.49499775154337478</c:v>
                </c:pt>
                <c:pt idx="3">
                  <c:v>0.62007194041993718</c:v>
                </c:pt>
              </c:numCache>
            </c:numRef>
          </c:val>
          <c:smooth val="0"/>
        </c:ser>
        <c:dLbls>
          <c:showLegendKey val="0"/>
          <c:showVal val="1"/>
          <c:showCatName val="0"/>
          <c:showSerName val="0"/>
          <c:showPercent val="0"/>
          <c:showBubbleSize val="0"/>
        </c:dLbls>
        <c:marker val="1"/>
        <c:smooth val="0"/>
        <c:axId val="238363088"/>
        <c:axId val="238363648"/>
      </c:lineChart>
      <c:catAx>
        <c:axId val="238363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CL"/>
          </a:p>
        </c:txPr>
        <c:crossAx val="238363648"/>
        <c:crosses val="autoZero"/>
        <c:auto val="1"/>
        <c:lblAlgn val="ctr"/>
        <c:lblOffset val="100"/>
        <c:noMultiLvlLbl val="0"/>
      </c:catAx>
      <c:valAx>
        <c:axId val="238363648"/>
        <c:scaling>
          <c:orientation val="minMax"/>
        </c:scaling>
        <c:delete val="1"/>
        <c:axPos val="l"/>
        <c:numFmt formatCode="0.0%" sourceLinked="1"/>
        <c:majorTickMark val="none"/>
        <c:minorTickMark val="none"/>
        <c:tickLblPos val="nextTo"/>
        <c:crossAx val="2383630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L"/>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s-C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47663293601823E-2"/>
          <c:y val="6.2553991179546242E-2"/>
          <c:w val="0.92756448679153713"/>
          <c:h val="0.84130533622296655"/>
        </c:manualLayout>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Sheet1!$K$141:$K$143</c:f>
              <c:strCache>
                <c:ptCount val="3"/>
                <c:pt idx="0">
                  <c:v>Pequeño</c:v>
                </c:pt>
                <c:pt idx="1">
                  <c:v>Mediano</c:v>
                </c:pt>
                <c:pt idx="2">
                  <c:v>Grande</c:v>
                </c:pt>
              </c:strCache>
            </c:strRef>
          </c:cat>
          <c:val>
            <c:numRef>
              <c:f>Sheet1!$L$141:$L$143</c:f>
              <c:numCache>
                <c:formatCode>###0.0%</c:formatCode>
                <c:ptCount val="3"/>
                <c:pt idx="0">
                  <c:v>0.12919463087248323</c:v>
                </c:pt>
                <c:pt idx="1">
                  <c:v>0.31208053691275167</c:v>
                </c:pt>
                <c:pt idx="2">
                  <c:v>0.5587248322147651</c:v>
                </c:pt>
              </c:numCache>
            </c:numRef>
          </c:val>
        </c:ser>
        <c:dLbls>
          <c:showLegendKey val="0"/>
          <c:showVal val="1"/>
          <c:showCatName val="0"/>
          <c:showSerName val="0"/>
          <c:showPercent val="0"/>
          <c:showBubbleSize val="0"/>
        </c:dLbls>
        <c:gapWidth val="150"/>
        <c:overlap val="-25"/>
        <c:axId val="170782800"/>
        <c:axId val="170783360"/>
      </c:barChart>
      <c:catAx>
        <c:axId val="17078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Arial" panose="020B0604020202020204" pitchFamily="34" charset="0"/>
              </a:defRPr>
            </a:pPr>
            <a:endParaRPr lang="es-CL"/>
          </a:p>
        </c:txPr>
        <c:crossAx val="170783360"/>
        <c:crosses val="autoZero"/>
        <c:auto val="1"/>
        <c:lblAlgn val="ctr"/>
        <c:lblOffset val="100"/>
        <c:noMultiLvlLbl val="0"/>
      </c:catAx>
      <c:valAx>
        <c:axId val="170783360"/>
        <c:scaling>
          <c:orientation val="minMax"/>
        </c:scaling>
        <c:delete val="1"/>
        <c:axPos val="l"/>
        <c:numFmt formatCode="###0.0%" sourceLinked="1"/>
        <c:majorTickMark val="none"/>
        <c:minorTickMark val="none"/>
        <c:tickLblPos val="nextTo"/>
        <c:crossAx val="17078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Import!$K$10</c:f>
              <c:strCache>
                <c:ptCount val="1"/>
                <c:pt idx="0">
                  <c:v>Satisfacción</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Import!$J$11:$J$15</c:f>
              <c:strCache>
                <c:ptCount val="5"/>
                <c:pt idx="0">
                  <c:v>Sitio Web del SNA</c:v>
                </c:pt>
                <c:pt idx="1">
                  <c:v>Tiempo de respuesta</c:v>
                </c:pt>
                <c:pt idx="2">
                  <c:v>Personal del SNA</c:v>
                </c:pt>
                <c:pt idx="3">
                  <c:v>Satisfacción Global</c:v>
                </c:pt>
                <c:pt idx="4">
                  <c:v>Indice Importadores-Exportadores</c:v>
                </c:pt>
              </c:strCache>
            </c:strRef>
          </c:cat>
          <c:val>
            <c:numRef>
              <c:f>Import!$K$11:$K$15</c:f>
              <c:numCache>
                <c:formatCode>###0.0%</c:formatCode>
                <c:ptCount val="5"/>
                <c:pt idx="0">
                  <c:v>0.74057649667405767</c:v>
                </c:pt>
                <c:pt idx="1">
                  <c:v>0.65416666666666667</c:v>
                </c:pt>
                <c:pt idx="2">
                  <c:v>0.65860215053763438</c:v>
                </c:pt>
                <c:pt idx="3">
                  <c:v>0.69323447636700652</c:v>
                </c:pt>
                <c:pt idx="4">
                  <c:v>0.68620564564096365</c:v>
                </c:pt>
              </c:numCache>
            </c:numRef>
          </c:val>
        </c:ser>
        <c:ser>
          <c:idx val="1"/>
          <c:order val="1"/>
          <c:tx>
            <c:strRef>
              <c:f>Import!$L$10</c:f>
              <c:strCache>
                <c:ptCount val="1"/>
                <c:pt idx="0">
                  <c:v>Insatisfacción</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Import!$J$11:$J$15</c:f>
              <c:strCache>
                <c:ptCount val="5"/>
                <c:pt idx="0">
                  <c:v>Sitio Web del SNA</c:v>
                </c:pt>
                <c:pt idx="1">
                  <c:v>Tiempo de respuesta</c:v>
                </c:pt>
                <c:pt idx="2">
                  <c:v>Personal del SNA</c:v>
                </c:pt>
                <c:pt idx="3">
                  <c:v>Satisfacción Global</c:v>
                </c:pt>
                <c:pt idx="4">
                  <c:v>Indice Importadores-Exportadores</c:v>
                </c:pt>
              </c:strCache>
            </c:strRef>
          </c:cat>
          <c:val>
            <c:numRef>
              <c:f>Import!$L$11:$L$15</c:f>
              <c:numCache>
                <c:formatCode>###0.0%</c:formatCode>
                <c:ptCount val="5"/>
                <c:pt idx="0">
                  <c:v>-5.986696230598669E-2</c:v>
                </c:pt>
                <c:pt idx="1">
                  <c:v>-0.10138888888888889</c:v>
                </c:pt>
                <c:pt idx="2">
                  <c:v>-0.1424731182795699</c:v>
                </c:pt>
                <c:pt idx="3">
                  <c:v>-7.9703429101019463E-2</c:v>
                </c:pt>
                <c:pt idx="4">
                  <c:v>-9.693507768005602E-2</c:v>
                </c:pt>
              </c:numCache>
            </c:numRef>
          </c:val>
        </c:ser>
        <c:dLbls>
          <c:showLegendKey val="0"/>
          <c:showVal val="1"/>
          <c:showCatName val="0"/>
          <c:showSerName val="0"/>
          <c:showPercent val="0"/>
          <c:showBubbleSize val="0"/>
        </c:dLbls>
        <c:gapWidth val="95"/>
        <c:overlap val="100"/>
        <c:axId val="240680576"/>
        <c:axId val="240681136"/>
      </c:barChart>
      <c:catAx>
        <c:axId val="240680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L"/>
          </a:p>
        </c:txPr>
        <c:crossAx val="240681136"/>
        <c:crosses val="autoZero"/>
        <c:auto val="1"/>
        <c:lblAlgn val="ctr"/>
        <c:lblOffset val="100"/>
        <c:noMultiLvlLbl val="0"/>
      </c:catAx>
      <c:valAx>
        <c:axId val="240681136"/>
        <c:scaling>
          <c:orientation val="minMax"/>
        </c:scaling>
        <c:delete val="1"/>
        <c:axPos val="l"/>
        <c:numFmt formatCode="###0.0%" sourceLinked="1"/>
        <c:majorTickMark val="none"/>
        <c:minorTickMark val="none"/>
        <c:tickLblPos val="nextTo"/>
        <c:crossAx val="2406805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L"/>
        </a:p>
      </c:txPr>
    </c:legend>
    <c:plotVisOnly val="1"/>
    <c:dispBlanksAs val="gap"/>
    <c:showDLblsOverMax val="0"/>
  </c:chart>
  <c:spPr>
    <a:solidFill>
      <a:sysClr val="window" lastClr="FFFFFF"/>
    </a:solidFill>
    <a:ln w="12700" cap="flat" cmpd="sng" algn="ctr">
      <a:solidFill>
        <a:srgbClr val="4F81BD"/>
      </a:solidFill>
      <a:prstDash val="solid"/>
      <a:miter lim="800000"/>
    </a:ln>
    <a:effectLst/>
  </c:spPr>
  <c:txPr>
    <a:bodyPr/>
    <a:lstStyle/>
    <a:p>
      <a:pPr>
        <a:defRPr>
          <a:solidFill>
            <a:sysClr val="windowText" lastClr="000000"/>
          </a:solidFill>
          <a:latin typeface="+mn-lt"/>
          <a:ea typeface="+mn-ea"/>
          <a:cs typeface="+mn-cs"/>
        </a:defRPr>
      </a:pPr>
      <a:endParaRPr lang="es-C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74716463194396"/>
          <c:y val="5.0925925925925923E-2"/>
          <c:w val="0.8596350502058806"/>
          <c:h val="0.81677493438320226"/>
        </c:manualLayout>
      </c:layout>
      <c:scatterChart>
        <c:scatterStyle val="lineMarker"/>
        <c:varyColors val="0"/>
        <c:ser>
          <c:idx val="0"/>
          <c:order val="0"/>
          <c:spPr>
            <a:ln w="28575">
              <a:noFill/>
            </a:ln>
          </c:spPr>
          <c:dLbls>
            <c:dLbl>
              <c:idx val="0"/>
              <c:layout>
                <c:manualLayout>
                  <c:x val="-7.4312227042686183E-2"/>
                  <c:y val="-4.5485425432931992E-2"/>
                </c:manualLayout>
              </c:layout>
              <c:tx>
                <c:strRef>
                  <c:f>' Indice sitio web SNA'!$J$2</c:f>
                  <c:strCache>
                    <c:ptCount val="1"/>
                    <c:pt idx="0">
                      <c:v>Facilidad para operar la página</c:v>
                    </c:pt>
                  </c:strCache>
                </c:strRef>
              </c:tx>
              <c:spPr>
                <a:noFill/>
                <a:ln>
                  <a:noFill/>
                </a:ln>
                <a:effectLst/>
              </c:spPr>
              <c:txPr>
                <a:bodyPr wrap="square" lIns="38100" tIns="19050" rIns="38100" bIns="19050" anchor="ctr">
                  <a:noAutofit/>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9.2451202118725984E-2"/>
                      <c:h val="0.14492410670888362"/>
                    </c:manualLayout>
                  </c15:layout>
                  <c15:dlblFieldTable>
                    <c15:dlblFTEntry>
                      <c15:txfldGUID>{DEE5C4A1-F418-4BCA-A2E2-618F75FA13E4}</c15:txfldGUID>
                      <c15:f>' Indice sitio web SNA'!$J$2</c15:f>
                      <c15:dlblFieldTableCache>
                        <c:ptCount val="1"/>
                        <c:pt idx="0">
                          <c:v>Facilidad para operar la página</c:v>
                        </c:pt>
                      </c15:dlblFieldTableCache>
                    </c15:dlblFTEntry>
                  </c15:dlblFieldTable>
                  <c15:showDataLabelsRange val="0"/>
                </c:ext>
              </c:extLst>
            </c:dLbl>
            <c:dLbl>
              <c:idx val="1"/>
              <c:layout>
                <c:manualLayout>
                  <c:x val="-0.21723038604547934"/>
                  <c:y val="4.1324521419296253E-2"/>
                </c:manualLayout>
              </c:layout>
              <c:tx>
                <c:strRef>
                  <c:f>' Indice sitio web SNA'!$J$3</c:f>
                  <c:strCache>
                    <c:ptCount val="1"/>
                    <c:pt idx="0">
                      <c:v>Facilidad para encontrar lo que buscaba</c:v>
                    </c:pt>
                  </c:strCache>
                </c:strRef>
              </c:tx>
              <c:spPr/>
              <c:txPr>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0.12707296110683358"/>
                      <c:h val="0.12388563622546732"/>
                    </c:manualLayout>
                  </c15:layout>
                  <c15:dlblFieldTable>
                    <c15:dlblFTEntry>
                      <c15:txfldGUID>{84D1D45A-DFDD-4F27-8A3A-B3A98C88D899}</c15:txfldGUID>
                      <c15:f>' Indice sitio web SNA'!$J$3</c15:f>
                      <c15:dlblFieldTableCache>
                        <c:ptCount val="1"/>
                        <c:pt idx="0">
                          <c:v>Facilidad para encontrar lo que buscaba</c:v>
                        </c:pt>
                      </c15:dlblFieldTableCache>
                    </c15:dlblFTEntry>
                  </c15:dlblFieldTable>
                  <c15:showDataLabelsRange val="0"/>
                </c:ext>
              </c:extLst>
            </c:dLbl>
            <c:dLbl>
              <c:idx val="2"/>
              <c:layout>
                <c:manualLayout>
                  <c:x val="-4.8331416821417489E-4"/>
                  <c:y val="-5.4941376258383828E-2"/>
                </c:manualLayout>
              </c:layout>
              <c:tx>
                <c:strRef>
                  <c:f>' Indice sitio web SNA'!$J$4</c:f>
                  <c:strCache>
                    <c:ptCount val="1"/>
                    <c:pt idx="0">
                      <c:v>Disponibilidad y estabilidad de la página</c:v>
                    </c:pt>
                  </c:strCache>
                </c:strRef>
              </c:tx>
              <c:spPr>
                <a:noFill/>
                <a:ln>
                  <a:noFill/>
                </a:ln>
                <a:effectLst/>
              </c:spPr>
              <c:txPr>
                <a:bodyPr wrap="square" lIns="38100" tIns="19050" rIns="38100" bIns="19050" anchor="ctr">
                  <a:noAutofit/>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0.13049482541778895"/>
                      <c:h val="0.12738621933440958"/>
                    </c:manualLayout>
                  </c15:layout>
                  <c15:dlblFieldTable>
                    <c15:dlblFTEntry>
                      <c15:txfldGUID>{EBDF3DC3-36C0-4295-A463-31A83728F9FA}</c15:txfldGUID>
                      <c15:f>' Indice sitio web SNA'!$J$4</c15:f>
                      <c15:dlblFieldTableCache>
                        <c:ptCount val="1"/>
                        <c:pt idx="0">
                          <c:v>Disponibilidad y estabilidad de la página</c:v>
                        </c:pt>
                      </c15:dlblFieldTableCache>
                    </c15:dlblFTEntry>
                  </c15:dlblFieldTable>
                  <c15:showDataLabelsRange val="0"/>
                </c:ext>
              </c:extLst>
            </c:dLbl>
            <c:dLbl>
              <c:idx val="3"/>
              <c:layout>
                <c:manualLayout>
                  <c:x val="-8.6730689429774604E-2"/>
                  <c:y val="-0.10360857747603548"/>
                </c:manualLayout>
              </c:layout>
              <c:tx>
                <c:strRef>
                  <c:f>' Indice sitio web SNA'!$J$5</c:f>
                  <c:strCache>
                    <c:ptCount val="1"/>
                    <c:pt idx="0">
                      <c:v>Diseño de la página</c:v>
                    </c:pt>
                  </c:strCache>
                </c:strRef>
              </c:tx>
              <c:spPr>
                <a:noFill/>
                <a:ln>
                  <a:noFill/>
                </a:ln>
                <a:effectLst/>
              </c:spPr>
              <c:txPr>
                <a:bodyPr wrap="square" lIns="38100" tIns="19050" rIns="38100" bIns="19050" anchor="ctr">
                  <a:noAutofit/>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8.646498080595795E-2"/>
                      <c:h val="0.11270141101062936"/>
                    </c:manualLayout>
                  </c15:layout>
                  <c15:dlblFieldTable>
                    <c15:dlblFTEntry>
                      <c15:txfldGUID>{F741D1A8-CB4C-4E9E-AB81-6E2867663F84}</c15:txfldGUID>
                      <c15:f>' Indice sitio web SNA'!$J$5</c15:f>
                      <c15:dlblFieldTableCache>
                        <c:ptCount val="1"/>
                        <c:pt idx="0">
                          <c:v>Diseño de la página</c:v>
                        </c:pt>
                      </c15:dlblFieldTableCache>
                    </c15:dlblFTEntry>
                  </c15:dlblFieldTable>
                  <c15:showDataLabelsRange val="0"/>
                </c:ext>
              </c:extLst>
            </c:dLbl>
            <c:dLbl>
              <c:idx val="4"/>
              <c:tx>
                <c:strRef>
                  <c:f>' Indice sitio web SNA'!$J$6</c:f>
                  <c:strCache>
                    <c:ptCount val="1"/>
                    <c:pt idx="0">
                      <c:v>Tiempo de demora en cargar la página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{5F4C34E7-74E9-4501-B6C2-03DE97AF24C7}</c15:txfldGUID>
                      <c15:f>' Indice sitio web SNA'!$J$6</c15:f>
                      <c15:dlblFieldTableCache>
                        <c:ptCount val="1"/>
                        <c:pt idx="0">
                          <c:v>Tiempo de demora en cargar la página</c:v>
                        </c:pt>
                      </c15:dlblFieldTableCache>
                    </c15:dlblFTEntry>
                  </c15:dlblFieldTable>
                  <c15:showDataLabelsRange val="0"/>
                </c:ext>
              </c:extLst>
            </c:dLbl>
            <c:dLbl>
              <c:idx val="5"/>
              <c:layout>
                <c:manualLayout>
                  <c:x val="-1.8104948741297682E-2"/>
                  <c:y val="-3.1846485924486086E-2"/>
                </c:manualLayout>
              </c:layout>
              <c:tx>
                <c:strRef>
                  <c:f>' Indice sitio web SNA'!$J$7</c:f>
                  <c:strCache>
                    <c:ptCount val="1"/>
                    <c:pt idx="0">
                      <c:v>Información obtenida</c:v>
                    </c:pt>
                  </c:strCache>
                </c:strRef>
              </c:tx>
              <c:spPr>
                <a:noFill/>
                <a:ln>
                  <a:noFill/>
                </a:ln>
                <a:effectLst/>
              </c:spPr>
              <c:txPr>
                <a:bodyPr wrap="square" lIns="38100" tIns="19050" rIns="38100" bIns="19050" anchor="ctr">
                  <a:noAutofit/>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0.12320644776112129"/>
                      <c:h val="8.8197329248033404E-2"/>
                    </c:manualLayout>
                  </c15:layout>
                  <c15:dlblFieldTable>
                    <c15:dlblFTEntry>
                      <c15:txfldGUID>{2756A8A3-74CA-4D89-A0BE-BFEB9147AFC2}</c15:txfldGUID>
                      <c15:f>' Indice sitio web SNA'!$J$7</c15:f>
                      <c15:dlblFieldTableCache>
                        <c:ptCount val="1"/>
                        <c:pt idx="0">
                          <c:v>Información obtenida</c:v>
                        </c:pt>
                      </c15:dlblFieldTableCache>
                    </c15:dlblFTEntry>
                  </c15:dlblFieldTable>
                  <c15:showDataLabelsRange val="0"/>
                </c:ext>
              </c:extLst>
            </c:dLbl>
            <c:dLbl>
              <c:idx val="6"/>
              <c:layout>
                <c:manualLayout>
                  <c:x val="-0.27878048342377021"/>
                  <c:y val="-3.9188890086376202E-2"/>
                </c:manualLayout>
              </c:layout>
              <c:tx>
                <c:strRef>
                  <c:f>' Indice sitio web SNA'!$J$8</c:f>
                  <c:strCache>
                    <c:ptCount val="1"/>
                    <c:pt idx="0">
                      <c:v>Información de contacto disponible en la página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{E022DEE7-1D26-4B0B-87D9-D747A7DB2AE3}</c15:txfldGUID>
                      <c15:f>' Indice sitio web SNA'!$J$8</c15:f>
                      <c15:dlblFieldTableCache>
                        <c:ptCount val="1"/>
                        <c:pt idx="0">
                          <c:v>Información de contacto disponible en la página</c:v>
                        </c:pt>
                      </c15:dlblFieldTableCache>
                    </c15:dlblFTEntry>
                  </c15:dlblFieldTable>
                  <c15:showDataLabelsRange val="0"/>
                </c:ext>
              </c:extLst>
            </c:dLbl>
            <c:dLbl>
              <c:idx val="7"/>
              <c:layout>
                <c:manualLayout>
                  <c:x val="-0.1423650213891256"/>
                  <c:y val="8.3331518726603507E-2"/>
                </c:manualLayout>
              </c:layout>
              <c:tx>
                <c:strRef>
                  <c:f>' Indice sitio web SNA'!$J$9</c:f>
                  <c:strCache>
                    <c:ptCount val="1"/>
                    <c:pt idx="0">
                      <c:v>Información estadística disponible</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0.1126701988940554"/>
                      <c:h val="7.4877472700275408E-2"/>
                    </c:manualLayout>
                  </c15:layout>
                  <c15:dlblFieldTable>
                    <c15:dlblFTEntry>
                      <c15:txfldGUID>{CB8B95AF-1193-4A67-9685-E0E8B95F9135}</c15:txfldGUID>
                      <c15:f>' Indice sitio web SNA'!$J$9</c15:f>
                      <c15:dlblFieldTableCache>
                        <c:ptCount val="1"/>
                        <c:pt idx="0">
                          <c:v>Información estadística disponible</c:v>
                        </c:pt>
                      </c15:dlblFieldTableCache>
                    </c15:dlblFTEntry>
                  </c15:dlblFieldTable>
                  <c15:showDataLabelsRange val="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 Indice sitio web SNA'!$K$2:$K$9</c:f>
              <c:numCache>
                <c:formatCode>####.0%</c:formatCode>
                <c:ptCount val="8"/>
                <c:pt idx="0">
                  <c:v>0.70444444444444443</c:v>
                </c:pt>
                <c:pt idx="1">
                  <c:v>0.66225165562913901</c:v>
                </c:pt>
                <c:pt idx="2">
                  <c:v>0.79194630872483218</c:v>
                </c:pt>
                <c:pt idx="3">
                  <c:v>0.73991031390134521</c:v>
                </c:pt>
                <c:pt idx="4">
                  <c:v>0.78828828828828834</c:v>
                </c:pt>
                <c:pt idx="5" formatCode="###0.0%">
                  <c:v>0.77977528089887638</c:v>
                </c:pt>
                <c:pt idx="6" formatCode="###0.0%">
                  <c:v>0.66329113924050631</c:v>
                </c:pt>
                <c:pt idx="7" formatCode="###0.0%">
                  <c:v>0.71944444444444444</c:v>
                </c:pt>
              </c:numCache>
            </c:numRef>
          </c:xVal>
          <c:yVal>
            <c:numRef>
              <c:f>' Indice sitio web SNA'!$L$2:$L$9</c:f>
              <c:numCache>
                <c:formatCode>0.0%</c:formatCode>
                <c:ptCount val="8"/>
                <c:pt idx="0">
                  <c:v>8.8137795262806851E-2</c:v>
                </c:pt>
                <c:pt idx="1">
                  <c:v>0.25432027382713274</c:v>
                </c:pt>
                <c:pt idx="2">
                  <c:v>6.687431593531043E-2</c:v>
                </c:pt>
                <c:pt idx="3">
                  <c:v>0.13954622404775388</c:v>
                </c:pt>
                <c:pt idx="4">
                  <c:v>-2.9951901407806E-4</c:v>
                </c:pt>
                <c:pt idx="5">
                  <c:v>0.29346264138564326</c:v>
                </c:pt>
                <c:pt idx="6">
                  <c:v>8.6496563644787805E-2</c:v>
                </c:pt>
                <c:pt idx="7">
                  <c:v>7.146170491064327E-2</c:v>
                </c:pt>
              </c:numCache>
            </c:numRef>
          </c:yVal>
          <c:smooth val="0"/>
        </c:ser>
        <c:dLbls>
          <c:showLegendKey val="0"/>
          <c:showVal val="0"/>
          <c:showCatName val="0"/>
          <c:showSerName val="0"/>
          <c:showPercent val="0"/>
          <c:showBubbleSize val="0"/>
        </c:dLbls>
        <c:axId val="242413328"/>
        <c:axId val="242413888"/>
      </c:scatterChart>
      <c:valAx>
        <c:axId val="242413328"/>
        <c:scaling>
          <c:orientation val="minMax"/>
          <c:max val="1"/>
          <c:min val="0.4"/>
        </c:scaling>
        <c:delete val="0"/>
        <c:axPos val="b"/>
        <c:numFmt formatCode="0%" sourceLinked="0"/>
        <c:majorTickMark val="out"/>
        <c:minorTickMark val="none"/>
        <c:tickLblPos val="nextTo"/>
        <c:crossAx val="242413888"/>
        <c:crosses val="autoZero"/>
        <c:crossBetween val="midCat"/>
        <c:majorUnit val="0.1"/>
      </c:valAx>
      <c:valAx>
        <c:axId val="242413888"/>
        <c:scaling>
          <c:orientation val="minMax"/>
          <c:max val="0.4"/>
          <c:min val="0"/>
        </c:scaling>
        <c:delete val="0"/>
        <c:axPos val="l"/>
        <c:majorGridlines>
          <c:spPr>
            <a:ln>
              <a:solidFill>
                <a:schemeClr val="bg1"/>
              </a:solidFill>
            </a:ln>
          </c:spPr>
        </c:majorGridlines>
        <c:numFmt formatCode="0.0%" sourceLinked="1"/>
        <c:majorTickMark val="out"/>
        <c:minorTickMark val="none"/>
        <c:tickLblPos val="nextTo"/>
        <c:crossAx val="242413328"/>
        <c:crosses val="autoZero"/>
        <c:crossBetween val="midCat"/>
        <c:majorUnit val="0.1"/>
      </c:valAx>
      <c:spPr>
        <a:ln>
          <a:solidFill>
            <a:schemeClr val="tx1"/>
          </a:solidFill>
        </a:ln>
      </c:spPr>
    </c:plotArea>
    <c:plotVisOnly val="1"/>
    <c:dispBlanksAs val="gap"/>
    <c:showDLblsOverMax val="0"/>
  </c:chart>
  <c:spPr>
    <a:ln>
      <a:noFill/>
    </a:ln>
  </c:spPr>
  <c:txPr>
    <a:bodyPr/>
    <a:lstStyle/>
    <a:p>
      <a:pPr>
        <a:defRPr sz="800">
          <a:latin typeface="Times New Roman" pitchFamily="18" charset="0"/>
          <a:cs typeface="Times New Roman" pitchFamily="18" charset="0"/>
        </a:defRPr>
      </a:pPr>
      <a:endParaRPr lang="es-CL"/>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88801575999007E-2"/>
          <c:y val="8.6122012670451178E-2"/>
          <c:w val="0.89812212114411916"/>
          <c:h val="0.81677493438320226"/>
        </c:manualLayout>
      </c:layout>
      <c:scatterChart>
        <c:scatterStyle val="lineMarker"/>
        <c:varyColors val="0"/>
        <c:ser>
          <c:idx val="0"/>
          <c:order val="0"/>
          <c:spPr>
            <a:ln w="28575">
              <a:noFill/>
            </a:ln>
          </c:spPr>
          <c:dLbls>
            <c:dLbl>
              <c:idx val="0"/>
              <c:layout>
                <c:manualLayout>
                  <c:x val="-0.21049714814557527"/>
                  <c:y val="7.340450592550872E-2"/>
                </c:manualLayout>
              </c:layout>
              <c:tx>
                <c:strRef>
                  <c:f>' Indice sitio web SNA'!$J$2</c:f>
                  <c:strCache>
                    <c:ptCount val="1"/>
                    <c:pt idx="0">
                      <c:v>Solicitud de modificación de documento aduanero (SMDA)</c:v>
                    </c:pt>
                  </c:strCache>
                </c:strRef>
              </c:tx>
              <c:spPr>
                <a:noFill/>
                <a:ln>
                  <a:noFill/>
                </a:ln>
                <a:effectLst/>
              </c:spPr>
              <c:txPr>
                <a:bodyPr wrap="square" lIns="38100" tIns="19050" rIns="38100" bIns="19050" anchor="ctr">
                  <a:noAutofit/>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0.1136999113394946"/>
                      <c:h val="0.2464695555439676"/>
                    </c:manualLayout>
                  </c15:layout>
                  <c15:dlblFieldTable>
                    <c15:dlblFTEntry>
                      <c15:txfldGUID>{23E29AC0-93C7-42B7-824E-CE8B40EB8CC9}</c15:txfldGUID>
                      <c15:f>' Indice sitio web SNA'!$J$2</c15:f>
                      <c15:dlblFieldTableCache>
                        <c:ptCount val="1"/>
                        <c:pt idx="0">
                          <c:v>Solicitud de modificación de documento aduanero (SMDA)</c:v>
                        </c:pt>
                      </c15:dlblFieldTableCache>
                    </c15:dlblFTEntry>
                  </c15:dlblFieldTable>
                  <c15:showDataLabelsRange val="0"/>
                </c:ext>
              </c:extLst>
            </c:dLbl>
            <c:dLbl>
              <c:idx val="1"/>
              <c:layout>
                <c:manualLayout>
                  <c:x val="-0.16700618463683339"/>
                  <c:y val="-3.3730684326710815E-2"/>
                </c:manualLayout>
              </c:layout>
              <c:tx>
                <c:strRef>
                  <c:f>' Indice sitio web SNA'!$J$3</c:f>
                  <c:strCache>
                    <c:ptCount val="1"/>
                    <c:pt idx="0">
                      <c:v>Solicitud de Aforo en destino</c:v>
                    </c:pt>
                  </c:strCache>
                </c:strRef>
              </c:tx>
              <c:spPr/>
              <c:txPr>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0.12707296110683358"/>
                      <c:h val="0.12388563622546732"/>
                    </c:manualLayout>
                  </c15:layout>
                  <c15:dlblFieldTable>
                    <c15:dlblFTEntry>
                      <c15:txfldGUID>{E731977B-F62E-4537-BCF1-805B08CBBD89}</c15:txfldGUID>
                      <c15:f>' Indice sitio web SNA'!$J$3</c15:f>
                      <c15:dlblFieldTableCache>
                        <c:ptCount val="1"/>
                        <c:pt idx="0">
                          <c:v>Solicitud de Aforo en destino</c:v>
                        </c:pt>
                      </c15:dlblFieldTableCache>
                    </c15:dlblFTEntry>
                  </c15:dlblFieldTable>
                  <c15:showDataLabelsRange val="0"/>
                </c:ext>
              </c:extLst>
            </c:dLbl>
            <c:dLbl>
              <c:idx val="2"/>
              <c:layout>
                <c:manualLayout>
                  <c:x val="-0.1660954448630827"/>
                  <c:y val="4.5652298189522128E-2"/>
                </c:manualLayout>
              </c:layout>
              <c:tx>
                <c:strRef>
                  <c:f>' Indice sitio web SNA'!$J$4</c:f>
                  <c:strCache>
                    <c:ptCount val="1"/>
                    <c:pt idx="0">
                      <c:v>Solicitud de examen físico en origen</c:v>
                    </c:pt>
                  </c:strCache>
                </c:strRef>
              </c:tx>
              <c:spPr>
                <a:noFill/>
                <a:ln>
                  <a:noFill/>
                </a:ln>
                <a:effectLst/>
              </c:spPr>
              <c:txPr>
                <a:bodyPr wrap="square" lIns="38100" tIns="19050" rIns="38100" bIns="19050" anchor="ctr">
                  <a:noAutofit/>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0.13049482541778895"/>
                      <c:h val="0.12738621933440958"/>
                    </c:manualLayout>
                  </c15:layout>
                  <c15:dlblFieldTable>
                    <c15:dlblFTEntry>
                      <c15:txfldGUID>{F7DA75CA-D697-4CEE-B445-59C4CDF7F287}</c15:txfldGUID>
                      <c15:f>' Indice sitio web SNA'!$J$4</c15:f>
                      <c15:dlblFieldTableCache>
                        <c:ptCount val="1"/>
                        <c:pt idx="0">
                          <c:v>Solicitud de examen físico en origen</c:v>
                        </c:pt>
                      </c15:dlblFieldTableCache>
                    </c15:dlblFTEntry>
                  </c15:dlblFieldTable>
                  <c15:showDataLabelsRange val="0"/>
                </c:ext>
              </c:extLst>
            </c:dLbl>
            <c:dLbl>
              <c:idx val="3"/>
              <c:layout>
                <c:manualLayout>
                  <c:x val="-0.16482469388042695"/>
                  <c:y val="2.0926636226705424E-2"/>
                </c:manualLayout>
              </c:layout>
              <c:tx>
                <c:strRef>
                  <c:f>' Indice sitio web SNA'!$J$5</c:f>
                  <c:strCache>
                    <c:ptCount val="1"/>
                    <c:pt idx="0">
                      <c:v>Revisión física, sin observaciones en DUS</c:v>
                    </c:pt>
                  </c:strCache>
                </c:strRef>
              </c:tx>
              <c:spPr>
                <a:noFill/>
                <a:ln>
                  <a:noFill/>
                </a:ln>
                <a:effectLst/>
              </c:spPr>
              <c:txPr>
                <a:bodyPr wrap="square" lIns="38100" tIns="19050" rIns="38100" bIns="19050" anchor="ctr">
                  <a:noAutofit/>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0.12703062445499799"/>
                      <c:h val="0.16126644765430811"/>
                    </c:manualLayout>
                  </c15:layout>
                  <c15:dlblFieldTable>
                    <c15:dlblFTEntry>
                      <c15:txfldGUID>{3496E30B-B642-435A-A232-04DB660B36F2}</c15:txfldGUID>
                      <c15:f>' Indice sitio web SNA'!$J$5</c15:f>
                      <c15:dlblFieldTableCache>
                        <c:ptCount val="1"/>
                        <c:pt idx="0">
                          <c:v>Revisión física, sin observaciones en DUS</c:v>
                        </c:pt>
                      </c15:dlblFieldTableCache>
                    </c15:dlblFTEntry>
                  </c15:dlblFieldTable>
                  <c15:showDataLabelsRange val="0"/>
                </c:ext>
              </c:extLst>
            </c:dLbl>
            <c:dLbl>
              <c:idx val="4"/>
              <c:layout>
                <c:manualLayout>
                  <c:x val="-5.1333809008327859E-3"/>
                  <c:y val="-9.7130242825607064E-3"/>
                </c:manualLayout>
              </c:layout>
              <c:tx>
                <c:strRef>
                  <c:f>' Indice sitio web SNA'!$J$6</c:f>
                  <c:strCache>
                    <c:ptCount val="1"/>
                    <c:pt idx="0">
                      <c:v>Aforo sin observaciones en DIN tramitada</c:v>
                    </c:pt>
                  </c:strCache>
                </c:strRef>
              </c:tx>
              <c:spPr>
                <a:noFill/>
                <a:ln>
                  <a:noFill/>
                </a:ln>
                <a:effectLst/>
              </c:spPr>
              <c:txPr>
                <a:bodyPr wrap="square" lIns="38100" tIns="19050" rIns="38100" bIns="19050" anchor="ctr">
                  <a:noAutofit/>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0.10105700540435136"/>
                      <c:h val="0.19161147902869757"/>
                    </c:manualLayout>
                  </c15:layout>
                  <c15:dlblFieldTable>
                    <c15:dlblFTEntry>
                      <c15:txfldGUID>{B2597632-3EAE-4FA2-B284-180FC614C45D}</c15:txfldGUID>
                      <c15:f>' Indice sitio web SNA'!$J$6</c15:f>
                      <c15:dlblFieldTableCache>
                        <c:ptCount val="1"/>
                        <c:pt idx="0">
                          <c:v>Aforo sin observaciones en DIN tramitada</c:v>
                        </c:pt>
                      </c15:dlblFieldTableCache>
                    </c15:dlblFTEntry>
                  </c15:dlblFieldTable>
                  <c15:showDataLabelsRange val="0"/>
                </c:ext>
              </c:extLst>
            </c:dLbl>
            <c:dLbl>
              <c:idx val="5"/>
              <c:layout>
                <c:manualLayout>
                  <c:x val="-7.5907021002455458E-2"/>
                  <c:y val="0.12210443065477726"/>
                </c:manualLayout>
              </c:layout>
              <c:tx>
                <c:strRef>
                  <c:f>' Indice sitio web SNA'!$J$7</c:f>
                  <c:strCache>
                    <c:ptCount val="1"/>
                    <c:pt idx="0">
                      <c:v>Revisión documental, sin observaciones en DIN tramitada</c:v>
                    </c:pt>
                  </c:strCache>
                </c:strRef>
              </c:tx>
              <c:spPr>
                <a:noFill/>
                <a:ln>
                  <a:noFill/>
                </a:ln>
                <a:effectLst/>
              </c:spPr>
              <c:txPr>
                <a:bodyPr wrap="square" lIns="38100" tIns="19050" rIns="38100" bIns="19050" anchor="ctr">
                  <a:noAutofit/>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0.11161627411540923"/>
                      <c:h val="0.18466620640233511"/>
                    </c:manualLayout>
                  </c15:layout>
                  <c15:dlblFieldTable>
                    <c15:dlblFTEntry>
                      <c15:txfldGUID>{643720A9-3891-4F96-92C8-A0C4A63F6B22}</c15:txfldGUID>
                      <c15:f>' Indice sitio web SNA'!$J$7</c15:f>
                      <c15:dlblFieldTableCache>
                        <c:ptCount val="1"/>
                        <c:pt idx="0">
                          <c:v>Revisión documental, sin observaciones en DIN tramitada</c:v>
                        </c:pt>
                      </c15:dlblFieldTableCache>
                    </c15:dlblFTEntry>
                  </c15:dlblFieldTable>
                  <c15:showDataLabelsRange val="0"/>
                </c:ext>
              </c:extLst>
            </c:dLbl>
            <c:dLbl>
              <c:idx val="6"/>
              <c:layout>
                <c:manualLayout>
                  <c:x val="-0.12134678486647762"/>
                  <c:y val="4.2488745198240904E-2"/>
                </c:manualLayout>
              </c:layout>
              <c:tx>
                <c:strRef>
                  <c:f>' Indice sitio web SNA'!$J$8</c:f>
                  <c:strCache>
                    <c:ptCount val="1"/>
                    <c:pt idx="0">
                      <c:v>Revisión documental, sin observaciones en DUS tramitada</c:v>
                    </c:pt>
                  </c:strCache>
                </c:strRef>
              </c:tx>
              <c:spPr>
                <a:noFill/>
                <a:ln>
                  <a:noFill/>
                </a:ln>
                <a:effectLst/>
              </c:spPr>
              <c:txPr>
                <a:bodyPr wrap="square" lIns="38100" tIns="19050" rIns="38100" bIns="19050" anchor="ctr">
                  <a:noAutofit/>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9.6807263560197657E-2"/>
                      <c:h val="0.29845474613686529"/>
                    </c:manualLayout>
                  </c15:layout>
                  <c15:dlblFieldTable>
                    <c15:dlblFTEntry>
                      <c15:txfldGUID>{9C219005-9CB9-4869-97D9-1837D10A8EE0}</c15:txfldGUID>
                      <c15:f>' Indice sitio web SNA'!$J$8</c15:f>
                      <c15:dlblFieldTableCache>
                        <c:ptCount val="1"/>
                        <c:pt idx="0">
                          <c:v>Revisión documental, sin observaciones en DUS tramitada</c:v>
                        </c:pt>
                      </c15:dlblFieldTableCache>
                    </c15:dlblFTEntry>
                  </c15:dlblFieldTable>
                  <c15:showDataLabelsRange val="0"/>
                </c:ext>
              </c:extLst>
            </c:dLbl>
            <c:dLbl>
              <c:idx val="7"/>
              <c:layout>
                <c:manualLayout>
                  <c:x val="-0.1423650213891256"/>
                  <c:y val="8.3331518726603507E-2"/>
                </c:manualLayout>
              </c:layout>
              <c:tx>
                <c:strRef>
                  <c:f>' Indice sitio web SNA'!#REF!</c:f>
                  <c:strCache>
                    <c:ptCount val="1"/>
                    <c:pt idx="0">
                      <c:v>#REF!</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{8AAF7A1B-E1B1-4C61-AFE4-16FBAA3F5129}</c15:txfldGUID>
                      <c15:f>' Indice sitio web SNA'!#REF!</c15:f>
                      <c15:dlblFieldTableCache>
                        <c:ptCount val="1"/>
                        <c:pt idx="0">
                          <c:v>#REF!</c:v>
                        </c:pt>
                      </c15:dlblFieldTableCache>
                    </c15:dlblFTEntry>
                  </c15:dlblFieldTable>
                  <c15:showDataLabelsRange val="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 Indice sitio web SNA'!$K$2:$K$8</c:f>
              <c:numCache>
                <c:formatCode>####.0%</c:formatCode>
                <c:ptCount val="7"/>
                <c:pt idx="0">
                  <c:v>0.6129568106312292</c:v>
                </c:pt>
                <c:pt idx="1">
                  <c:v>0.64672897196261692</c:v>
                </c:pt>
                <c:pt idx="2">
                  <c:v>0.6607142857142857</c:v>
                </c:pt>
                <c:pt idx="3">
                  <c:v>0.70748299319727892</c:v>
                </c:pt>
                <c:pt idx="4">
                  <c:v>0.67552182163187846</c:v>
                </c:pt>
                <c:pt idx="5" formatCode="###0.0%">
                  <c:v>0.71936056838365903</c:v>
                </c:pt>
                <c:pt idx="6" formatCode="###0.0%">
                  <c:v>0.70258620689655171</c:v>
                </c:pt>
              </c:numCache>
            </c:numRef>
          </c:xVal>
          <c:yVal>
            <c:numRef>
              <c:f>' Indice sitio web SNA'!$L$2:$L$8</c:f>
              <c:numCache>
                <c:formatCode>0.0%</c:formatCode>
                <c:ptCount val="7"/>
                <c:pt idx="0">
                  <c:v>0.24089095420405293</c:v>
                </c:pt>
                <c:pt idx="1">
                  <c:v>0.16022628294190747</c:v>
                </c:pt>
                <c:pt idx="2">
                  <c:v>5.0180629098157299E-2</c:v>
                </c:pt>
                <c:pt idx="3">
                  <c:v>0.11231271980519299</c:v>
                </c:pt>
                <c:pt idx="4">
                  <c:v>0.17891174670122664</c:v>
                </c:pt>
                <c:pt idx="5">
                  <c:v>0.10359999486048169</c:v>
                </c:pt>
                <c:pt idx="6">
                  <c:v>0.25423893058529545</c:v>
                </c:pt>
              </c:numCache>
            </c:numRef>
          </c:yVal>
          <c:smooth val="0"/>
        </c:ser>
        <c:dLbls>
          <c:showLegendKey val="0"/>
          <c:showVal val="0"/>
          <c:showCatName val="0"/>
          <c:showSerName val="0"/>
          <c:showPercent val="0"/>
          <c:showBubbleSize val="0"/>
        </c:dLbls>
        <c:axId val="242417808"/>
        <c:axId val="242418368"/>
      </c:scatterChart>
      <c:valAx>
        <c:axId val="242417808"/>
        <c:scaling>
          <c:orientation val="minMax"/>
          <c:max val="1"/>
          <c:min val="0.4"/>
        </c:scaling>
        <c:delete val="0"/>
        <c:axPos val="b"/>
        <c:numFmt formatCode="0%" sourceLinked="0"/>
        <c:majorTickMark val="out"/>
        <c:minorTickMark val="none"/>
        <c:tickLblPos val="nextTo"/>
        <c:crossAx val="242418368"/>
        <c:crosses val="autoZero"/>
        <c:crossBetween val="midCat"/>
        <c:majorUnit val="0.1"/>
      </c:valAx>
      <c:valAx>
        <c:axId val="242418368"/>
        <c:scaling>
          <c:orientation val="minMax"/>
          <c:max val="0.30000000000000004"/>
          <c:min val="0"/>
        </c:scaling>
        <c:delete val="0"/>
        <c:axPos val="l"/>
        <c:majorGridlines>
          <c:spPr>
            <a:ln>
              <a:solidFill>
                <a:schemeClr val="bg1"/>
              </a:solidFill>
            </a:ln>
          </c:spPr>
        </c:majorGridlines>
        <c:numFmt formatCode="0.0%" sourceLinked="1"/>
        <c:majorTickMark val="out"/>
        <c:minorTickMark val="none"/>
        <c:tickLblPos val="nextTo"/>
        <c:crossAx val="242417808"/>
        <c:crosses val="autoZero"/>
        <c:crossBetween val="midCat"/>
        <c:majorUnit val="0.1"/>
      </c:valAx>
      <c:spPr>
        <a:ln>
          <a:solidFill>
            <a:schemeClr val="tx1"/>
          </a:solidFill>
        </a:ln>
      </c:spPr>
    </c:plotArea>
    <c:plotVisOnly val="1"/>
    <c:dispBlanksAs val="gap"/>
    <c:showDLblsOverMax val="0"/>
  </c:chart>
  <c:spPr>
    <a:ln>
      <a:noFill/>
    </a:ln>
  </c:spPr>
  <c:txPr>
    <a:bodyPr/>
    <a:lstStyle/>
    <a:p>
      <a:pPr>
        <a:defRPr sz="800">
          <a:latin typeface="Times New Roman" pitchFamily="18" charset="0"/>
          <a:cs typeface="Times New Roman" pitchFamily="18" charset="0"/>
        </a:defRPr>
      </a:pPr>
      <a:endParaRPr lang="es-CL"/>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33770778652669"/>
          <c:y val="5.2948255114320095E-2"/>
          <c:w val="0.82118307086614151"/>
          <c:h val="0.76136407136833562"/>
        </c:manualLayout>
      </c:layout>
      <c:scatterChart>
        <c:scatterStyle val="lineMarker"/>
        <c:varyColors val="0"/>
        <c:ser>
          <c:idx val="0"/>
          <c:order val="0"/>
          <c:spPr>
            <a:ln w="28575">
              <a:noFill/>
            </a:ln>
          </c:spPr>
          <c:dLbls>
            <c:dLbl>
              <c:idx val="0"/>
              <c:layout>
                <c:manualLayout>
                  <c:x val="-0.20183451925955295"/>
                  <c:y val="4.9233708627873227E-2"/>
                </c:manualLayout>
              </c:layout>
              <c:tx>
                <c:strRef>
                  <c:f>'Indice personal SNA'!$J$6</c:f>
                  <c:strCache>
                    <c:ptCount val="1"/>
                    <c:pt idx="0">
                      <c:v>Amabilidad y disposición de los funcionarios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{C361AA06-8ED5-4FB4-B800-E45F1DF13F1B}</c15:txfldGUID>
                      <c15:f>'Indice personal SNA'!$J$6</c15:f>
                      <c15:dlblFieldTableCache>
                        <c:ptCount val="1"/>
                        <c:pt idx="0">
                          <c:v>Amabilidad y disposición de los funcionarios</c:v>
                        </c:pt>
                      </c15:dlblFieldTableCache>
                    </c15:dlblFTEntry>
                  </c15:dlblFieldTable>
                  <c15:showDataLabelsRange val="0"/>
                </c:ext>
              </c:extLst>
            </c:dLbl>
            <c:dLbl>
              <c:idx val="1"/>
              <c:layout>
                <c:manualLayout>
                  <c:x val="-8.5181665510202023E-2"/>
                  <c:y val="8.089663549337886E-2"/>
                </c:manualLayout>
              </c:layout>
              <c:tx>
                <c:strRef>
                  <c:f>'Indice personal SNA'!$J$7</c:f>
                  <c:strCache>
                    <c:ptCount val="1"/>
                    <c:pt idx="0">
                      <c:v>Capacidad técnica de los funcionarios</c:v>
                    </c:pt>
                  </c:strCache>
                </c:strRef>
              </c:tx>
              <c:spPr>
                <a:noFill/>
                <a:ln>
                  <a:noFill/>
                </a:ln>
                <a:effectLst/>
              </c:spPr>
              <c:txPr>
                <a:bodyPr wrap="square" lIns="38100" tIns="19050" rIns="38100" bIns="19050" anchor="ctr">
                  <a:noAutofit/>
                </a:bodyPr>
                <a:lstStyle/>
                <a:p>
                  <a:pPr>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0.13272030651340996"/>
                      <c:h val="0.1354908306364617"/>
                    </c:manualLayout>
                  </c15:layout>
                  <c15:dlblFieldTable>
                    <c15:dlblFTEntry>
                      <c15:txfldGUID>{AA9CE37A-DE52-4066-A01E-7BE8C89C0A15}</c15:txfldGUID>
                      <c15:f>'Indice personal SNA'!$J$7</c15:f>
                      <c15:dlblFieldTableCache>
                        <c:ptCount val="1"/>
                        <c:pt idx="0">
                          <c:v>Capacidad técnica de los funcionarios</c:v>
                        </c:pt>
                      </c15:dlblFieldTableCache>
                    </c15:dlblFTEntry>
                  </c15:dlblFieldTable>
                  <c15:showDataLabelsRange val="0"/>
                </c:ext>
              </c:extLst>
            </c:dLbl>
            <c:dLbl>
              <c:idx val="2"/>
              <c:layout>
                <c:manualLayout>
                  <c:x val="-0.1897074647278286"/>
                  <c:y val="5.4222833796260944E-2"/>
                </c:manualLayout>
              </c:layout>
              <c:tx>
                <c:strRef>
                  <c:f>'Indice personal SNA'!$J$8</c:f>
                  <c:strCache>
                    <c:ptCount val="1"/>
                    <c:pt idx="0">
                      <c:v>Uniformidad de criterio de los funcionarios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{281D35BE-6058-410F-A878-C100D386E317}</c15:txfldGUID>
                      <c15:f>'Indice personal SNA'!$J$8</c15:f>
                      <c15:dlblFieldTableCache>
                        <c:ptCount val="1"/>
                        <c:pt idx="0">
                          <c:v>Uniformidad de criterio de los funcionarios</c:v>
                        </c:pt>
                      </c15:dlblFieldTableCache>
                    </c15:dlblFTEntry>
                  </c15:dlblFieldTable>
                  <c15:showDataLabelsRange val="0"/>
                </c:ext>
              </c:extLst>
            </c:dLbl>
            <c:dLbl>
              <c:idx val="3"/>
              <c:layout>
                <c:manualLayout>
                  <c:x val="0.10140485312899106"/>
                  <c:y val="0.10206457202558428"/>
                </c:manualLayout>
              </c:layout>
              <c:tx>
                <c:strRef>
                  <c:f>'Indice personal SNA'!$J$9</c:f>
                  <c:strCache>
                    <c:ptCount val="1"/>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{EB535E0E-7E26-4ED2-8A6F-0A5F951DA226}</c15:txfldGUID>
                      <c15:f>'Indice personal SNA'!$J$9</c15:f>
                      <c15:dlblFieldTableCache>
                        <c:ptCount val="1"/>
                      </c15:dlblFieldTableCache>
                    </c15:dlblFTEntry>
                  </c15:dlblFieldTable>
                  <c15:showDataLabelsRange val="0"/>
                </c:ext>
              </c:extLst>
            </c:dLbl>
            <c:dLbl>
              <c:idx val="4"/>
              <c:layout>
                <c:manualLayout>
                  <c:x val="2.5542784163473825E-3"/>
                  <c:y val="0.10355987055016182"/>
                </c:manualLayout>
              </c:layout>
              <c:tx>
                <c:rich>
                  <a:bodyPr/>
                  <a:lstStyle/>
                  <a:p>
                    <a:r>
                      <a:rPr lang="en-US"/>
                      <a:t>Condiciones entregadas por página web  para realizar reclamos, sugerencias, felicitaciones o consultaS</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'Indice personal SNA'!$K$6:$K$9</c:f>
              <c:numCache>
                <c:formatCode>0.00%</c:formatCode>
                <c:ptCount val="4"/>
                <c:pt idx="0">
                  <c:v>0.68435013262599464</c:v>
                </c:pt>
                <c:pt idx="1">
                  <c:v>0.6997319034852546</c:v>
                </c:pt>
                <c:pt idx="2">
                  <c:v>0.58967391304347827</c:v>
                </c:pt>
              </c:numCache>
            </c:numRef>
          </c:xVal>
          <c:yVal>
            <c:numRef>
              <c:f>'Indice personal SNA'!$L$6:$L$9</c:f>
              <c:numCache>
                <c:formatCode>0.00%</c:formatCode>
                <c:ptCount val="4"/>
                <c:pt idx="0">
                  <c:v>0.43792838766224873</c:v>
                </c:pt>
                <c:pt idx="1">
                  <c:v>0.24868918021556957</c:v>
                </c:pt>
                <c:pt idx="2">
                  <c:v>0.3133824321221817</c:v>
                </c:pt>
              </c:numCache>
            </c:numRef>
          </c:yVal>
          <c:smooth val="0"/>
        </c:ser>
        <c:dLbls>
          <c:showLegendKey val="0"/>
          <c:showVal val="0"/>
          <c:showCatName val="0"/>
          <c:showSerName val="0"/>
          <c:showPercent val="0"/>
          <c:showBubbleSize val="0"/>
        </c:dLbls>
        <c:axId val="242420608"/>
        <c:axId val="243024704"/>
      </c:scatterChart>
      <c:valAx>
        <c:axId val="242420608"/>
        <c:scaling>
          <c:orientation val="minMax"/>
          <c:max val="1"/>
          <c:min val="0.4"/>
        </c:scaling>
        <c:delete val="0"/>
        <c:axPos val="b"/>
        <c:numFmt formatCode="0%" sourceLinked="0"/>
        <c:majorTickMark val="out"/>
        <c:minorTickMark val="none"/>
        <c:tickLblPos val="nextTo"/>
        <c:crossAx val="243024704"/>
        <c:crosses val="autoZero"/>
        <c:crossBetween val="midCat"/>
      </c:valAx>
      <c:valAx>
        <c:axId val="243024704"/>
        <c:scaling>
          <c:orientation val="minMax"/>
        </c:scaling>
        <c:delete val="0"/>
        <c:axPos val="l"/>
        <c:majorGridlines>
          <c:spPr>
            <a:ln>
              <a:solidFill>
                <a:schemeClr val="bg1"/>
              </a:solidFill>
            </a:ln>
          </c:spPr>
        </c:majorGridlines>
        <c:numFmt formatCode="0.00%" sourceLinked="1"/>
        <c:majorTickMark val="out"/>
        <c:minorTickMark val="none"/>
        <c:tickLblPos val="nextTo"/>
        <c:crossAx val="242420608"/>
        <c:crosses val="autoZero"/>
        <c:crossBetween val="midCat"/>
        <c:majorUnit val="0.1"/>
      </c:valAx>
      <c:spPr>
        <a:ln>
          <a:solidFill>
            <a:schemeClr val="tx1"/>
          </a:solidFill>
        </a:ln>
      </c:spPr>
    </c:plotArea>
    <c:plotVisOnly val="1"/>
    <c:dispBlanksAs val="gap"/>
    <c:showDLblsOverMax val="0"/>
  </c:chart>
  <c:spPr>
    <a:ln>
      <a:noFill/>
    </a:ln>
  </c:spPr>
  <c:txPr>
    <a:bodyPr/>
    <a:lstStyle/>
    <a:p>
      <a:pPr>
        <a:defRPr sz="800">
          <a:latin typeface="Times New Roman" pitchFamily="18" charset="0"/>
          <a:cs typeface="Times New Roman" pitchFamily="18" charset="0"/>
        </a:defRPr>
      </a:pPr>
      <a:endParaRPr lang="es-CL"/>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70C0"/>
              </a:solidFill>
              <a:ln w="19050">
                <a:solidFill>
                  <a:schemeClr val="lt1"/>
                </a:solidFill>
              </a:ln>
              <a:effectLst/>
            </c:spPr>
          </c:dPt>
          <c:dPt>
            <c:idx val="1"/>
            <c:bubble3D val="0"/>
            <c:spPr>
              <a:solidFill>
                <a:srgbClr val="C00000"/>
              </a:solidFill>
              <a:ln w="19050">
                <a:solidFill>
                  <a:schemeClr val="lt1"/>
                </a:solidFill>
              </a:ln>
              <a:effectLst/>
            </c:spPr>
          </c:dPt>
          <c:dLbls>
            <c:dLbl>
              <c:idx val="0"/>
              <c:layout>
                <c:manualLayout>
                  <c:x val="2.2038391236952507E-2"/>
                  <c:y val="2.0109818492863949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2.4880577427821522E-2"/>
                  <c:y val="5.7930883639545058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Arial" panose="020B0604020202020204" pitchFamily="34" charset="0"/>
                  </a:defRPr>
                </a:pPr>
                <a:endParaRPr lang="es-C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Sheet1!$I$433:$I$434</c:f>
              <c:strCache>
                <c:ptCount val="2"/>
                <c:pt idx="0">
                  <c:v>Agente Aduana</c:v>
                </c:pt>
                <c:pt idx="1">
                  <c:v>Empleado</c:v>
                </c:pt>
              </c:strCache>
            </c:strRef>
          </c:cat>
          <c:val>
            <c:numRef>
              <c:f>Sheet1!$J$433:$J$434</c:f>
              <c:numCache>
                <c:formatCode>###0</c:formatCode>
                <c:ptCount val="2"/>
                <c:pt idx="0">
                  <c:v>79</c:v>
                </c:pt>
                <c:pt idx="1">
                  <c:v>25</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427045395317429E-2"/>
          <c:y val="8.2686125152760803E-2"/>
          <c:w val="0.96114590920936516"/>
          <c:h val="0.6703835569196015"/>
        </c:manualLayout>
      </c:layout>
      <c:barChart>
        <c:barDir val="col"/>
        <c:grouping val="stacked"/>
        <c:varyColors val="0"/>
        <c:ser>
          <c:idx val="0"/>
          <c:order val="0"/>
          <c:tx>
            <c:strRef>
              <c:f>Agentes!$H$12</c:f>
              <c:strCache>
                <c:ptCount val="1"/>
                <c:pt idx="0">
                  <c:v>Satisfacción</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Agentes!$G$13:$G$20</c:f>
              <c:strCache>
                <c:ptCount val="8"/>
                <c:pt idx="0">
                  <c:v> Página Web</c:v>
                </c:pt>
                <c:pt idx="1">
                  <c:v> Procesos de Ingreso y Salida de Mercancias</c:v>
                </c:pt>
                <c:pt idx="2">
                  <c:v> Tiempos de Respuesta</c:v>
                </c:pt>
                <c:pt idx="3">
                  <c:v> Calidad de Atención</c:v>
                </c:pt>
                <c:pt idx="4">
                  <c:v> Generación y Difusión de Información</c:v>
                </c:pt>
                <c:pt idx="5">
                  <c:v> Mesa de Ayuda</c:v>
                </c:pt>
                <c:pt idx="6">
                  <c:v> Satisfacción Global</c:v>
                </c:pt>
                <c:pt idx="7">
                  <c:v>Indice Agentes</c:v>
                </c:pt>
              </c:strCache>
            </c:strRef>
          </c:cat>
          <c:val>
            <c:numRef>
              <c:f>Agentes!$H$13:$H$20</c:f>
              <c:numCache>
                <c:formatCode>###0.0%</c:formatCode>
                <c:ptCount val="8"/>
                <c:pt idx="0">
                  <c:v>0.73267326732673266</c:v>
                </c:pt>
                <c:pt idx="1">
                  <c:v>0.69902912621359226</c:v>
                </c:pt>
                <c:pt idx="2">
                  <c:v>0.54455445544554459</c:v>
                </c:pt>
                <c:pt idx="3">
                  <c:v>0.53846153846153844</c:v>
                </c:pt>
                <c:pt idx="4">
                  <c:v>0.80392156862745101</c:v>
                </c:pt>
                <c:pt idx="5">
                  <c:v>0.5757575757575758</c:v>
                </c:pt>
                <c:pt idx="6">
                  <c:v>0.49514563106796117</c:v>
                </c:pt>
                <c:pt idx="7">
                  <c:v>0.61828213045791691</c:v>
                </c:pt>
              </c:numCache>
            </c:numRef>
          </c:val>
        </c:ser>
        <c:ser>
          <c:idx val="1"/>
          <c:order val="1"/>
          <c:tx>
            <c:strRef>
              <c:f>Agentes!$I$12</c:f>
              <c:strCache>
                <c:ptCount val="1"/>
                <c:pt idx="0">
                  <c:v>Insatisfacción</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Agentes!$G$13:$G$20</c:f>
              <c:strCache>
                <c:ptCount val="8"/>
                <c:pt idx="0">
                  <c:v> Página Web</c:v>
                </c:pt>
                <c:pt idx="1">
                  <c:v> Procesos de Ingreso y Salida de Mercancias</c:v>
                </c:pt>
                <c:pt idx="2">
                  <c:v> Tiempos de Respuesta</c:v>
                </c:pt>
                <c:pt idx="3">
                  <c:v> Calidad de Atención</c:v>
                </c:pt>
                <c:pt idx="4">
                  <c:v> Generación y Difusión de Información</c:v>
                </c:pt>
                <c:pt idx="5">
                  <c:v> Mesa de Ayuda</c:v>
                </c:pt>
                <c:pt idx="6">
                  <c:v> Satisfacción Global</c:v>
                </c:pt>
                <c:pt idx="7">
                  <c:v>Indice Agentes</c:v>
                </c:pt>
              </c:strCache>
            </c:strRef>
          </c:cat>
          <c:val>
            <c:numRef>
              <c:f>Agentes!$I$13:$I$20</c:f>
              <c:numCache>
                <c:formatCode>###0.0%</c:formatCode>
                <c:ptCount val="8"/>
                <c:pt idx="0">
                  <c:v>-8.9108910891089119E-2</c:v>
                </c:pt>
                <c:pt idx="1">
                  <c:v>-6.7961165048543687E-2</c:v>
                </c:pt>
                <c:pt idx="2">
                  <c:v>-0.12871287128712872</c:v>
                </c:pt>
                <c:pt idx="3">
                  <c:v>-0.10576923076923077</c:v>
                </c:pt>
                <c:pt idx="4">
                  <c:v>-5.8823529411764712E-2</c:v>
                </c:pt>
                <c:pt idx="5">
                  <c:v>-0.2121212121212121</c:v>
                </c:pt>
                <c:pt idx="6">
                  <c:v>-0.17475728155339806</c:v>
                </c:pt>
                <c:pt idx="7">
                  <c:v>-0.12328437891454216</c:v>
                </c:pt>
              </c:numCache>
            </c:numRef>
          </c:val>
        </c:ser>
        <c:dLbls>
          <c:showLegendKey val="0"/>
          <c:showVal val="1"/>
          <c:showCatName val="0"/>
          <c:showSerName val="0"/>
          <c:showPercent val="0"/>
          <c:showBubbleSize val="0"/>
        </c:dLbls>
        <c:gapWidth val="95"/>
        <c:overlap val="100"/>
        <c:axId val="243028064"/>
        <c:axId val="243028624"/>
      </c:barChart>
      <c:catAx>
        <c:axId val="2430280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s-CL"/>
          </a:p>
        </c:txPr>
        <c:crossAx val="243028624"/>
        <c:crosses val="autoZero"/>
        <c:auto val="1"/>
        <c:lblAlgn val="ctr"/>
        <c:lblOffset val="100"/>
        <c:noMultiLvlLbl val="0"/>
      </c:catAx>
      <c:valAx>
        <c:axId val="243028624"/>
        <c:scaling>
          <c:orientation val="minMax"/>
        </c:scaling>
        <c:delete val="1"/>
        <c:axPos val="l"/>
        <c:numFmt formatCode="###0.0%" sourceLinked="1"/>
        <c:majorTickMark val="none"/>
        <c:minorTickMark val="none"/>
        <c:tickLblPos val="nextTo"/>
        <c:crossAx val="243028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s-CL"/>
        </a:p>
      </c:txPr>
    </c:legend>
    <c:plotVisOnly val="1"/>
    <c:dispBlanksAs val="gap"/>
    <c:showDLblsOverMax val="0"/>
  </c:chart>
  <c:spPr>
    <a:solidFill>
      <a:schemeClr val="bg1"/>
    </a:solidFill>
    <a:ln w="9525" cap="flat" cmpd="sng" algn="ctr">
      <a:noFill/>
      <a:round/>
    </a:ln>
    <a:effectLst/>
  </c:spPr>
  <c:txPr>
    <a:bodyPr/>
    <a:lstStyle/>
    <a:p>
      <a:pPr>
        <a:defRPr>
          <a:latin typeface="+mj-lt"/>
        </a:defRPr>
      </a:pPr>
      <a:endParaRPr lang="es-CL"/>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38073183236621"/>
          <c:y val="0.12920668421601939"/>
          <c:w val="0.42909297981830474"/>
          <c:h val="0.82597335126923566"/>
        </c:manualLayout>
      </c:layout>
      <c:barChart>
        <c:barDir val="bar"/>
        <c:grouping val="stacked"/>
        <c:varyColors val="0"/>
        <c:ser>
          <c:idx val="0"/>
          <c:order val="0"/>
          <c:tx>
            <c:strRef>
              <c:f>Atención!$P$23</c:f>
              <c:strCache>
                <c:ptCount val="1"/>
                <c:pt idx="0">
                  <c:v>Satisfacción </c:v>
                </c:pt>
              </c:strCache>
            </c:strRef>
          </c:tx>
          <c:spPr>
            <a:solidFill>
              <a:srgbClr val="0070C0"/>
            </a:solidFill>
            <a:ln>
              <a:noFill/>
            </a:ln>
            <a:effectLst/>
          </c:spPr>
          <c:invertIfNegative val="0"/>
          <c:dLbls>
            <c:dLbl>
              <c:idx val="0"/>
              <c:layout>
                <c:manualLayout>
                  <c:x val="0.19837276409635202"/>
                  <c:y val="3.3464238022878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1356035050825203"/>
                  <c:y val="1.5461984777675986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054416538921581"/>
                  <c:y val="-4.689895356799324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21787045777229438"/>
                  <c:y val="1.5461984777675986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21077106185237418"/>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2141854323402014"/>
                  <c:y val="3.341798769999182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21463791093081258"/>
                  <c:y val="1.5461984777675986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21436744541556918"/>
                  <c:y val="1.5461984792076083E-7"/>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19837276409635202"/>
                  <c:y val="3.3416875522139905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0.19837276409635202"/>
                  <c:y val="6.683375104427735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Atención!$O$142:$O$148</c:f>
              <c:strCache>
                <c:ptCount val="7"/>
                <c:pt idx="0">
                  <c:v> Oportunidad con la que se difunde la información</c:v>
                </c:pt>
                <c:pt idx="1">
                  <c:v> Utilidad de la información</c:v>
                </c:pt>
                <c:pt idx="2">
                  <c:v> Presentación de la información</c:v>
                </c:pt>
                <c:pt idx="3">
                  <c:v> Confiabilidad de la información</c:v>
                </c:pt>
                <c:pt idx="4">
                  <c:v> Contenidos y alcance de la información difundida</c:v>
                </c:pt>
                <c:pt idx="5">
                  <c:v> En términos globales, qué tan satisfecho esta Ud. con la información difundida por el SNA</c:v>
                </c:pt>
                <c:pt idx="6">
                  <c:v> Generación y Difusión de Información</c:v>
                </c:pt>
              </c:strCache>
            </c:strRef>
          </c:cat>
          <c:val>
            <c:numRef>
              <c:f>Atención!$P$142:$P$148</c:f>
              <c:numCache>
                <c:formatCode>0.0%</c:formatCode>
                <c:ptCount val="7"/>
                <c:pt idx="0">
                  <c:v>0.73267326732673266</c:v>
                </c:pt>
                <c:pt idx="1">
                  <c:v>0.78217821782178221</c:v>
                </c:pt>
                <c:pt idx="2">
                  <c:v>0.76237623762376228</c:v>
                </c:pt>
                <c:pt idx="3">
                  <c:v>0.82352941176470595</c:v>
                </c:pt>
                <c:pt idx="4">
                  <c:v>0.74509803921568629</c:v>
                </c:pt>
                <c:pt idx="5">
                  <c:v>0.79411764705882348</c:v>
                </c:pt>
                <c:pt idx="6">
                  <c:v>0.80392156862745101</c:v>
                </c:pt>
              </c:numCache>
            </c:numRef>
          </c:val>
        </c:ser>
        <c:ser>
          <c:idx val="1"/>
          <c:order val="1"/>
          <c:tx>
            <c:strRef>
              <c:f>Atención!$Q$23</c:f>
              <c:strCache>
                <c:ptCount val="1"/>
                <c:pt idx="0">
                  <c:v>Insatisfacción</c:v>
                </c:pt>
              </c:strCache>
            </c:strRef>
          </c:tx>
          <c:spPr>
            <a:solidFill>
              <a:srgbClr val="C00000"/>
            </a:solidFill>
            <a:ln>
              <a:noFill/>
            </a:ln>
            <a:effectLst/>
          </c:spPr>
          <c:invertIfNegative val="0"/>
          <c:dLbls>
            <c:dLbl>
              <c:idx val="0"/>
              <c:layout>
                <c:manualLayout>
                  <c:x val="-4.9290880824210195E-2"/>
                  <c:y val="-1.5315891017166908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4882968692671091E-2"/>
                  <c:y val="6.6833751044277356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309915953534117E-2"/>
                  <c:y val="3.341687552213867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88232111753902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0814472165252061E-2"/>
                  <c:y val="-6.126356406866763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6143625005186375E-2"/>
                  <c:y val="-3.341687552213867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4132307679826122E-2"/>
                  <c:y val="-2.2747353739441065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9552026072220895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4.7607348187969335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5.1740114106643337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Arial" panose="020B0604020202020204" pitchFamily="34" charset="0"/>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Atención!$O$142:$O$148</c:f>
              <c:strCache>
                <c:ptCount val="7"/>
                <c:pt idx="0">
                  <c:v> Oportunidad con la que se difunde la información</c:v>
                </c:pt>
                <c:pt idx="1">
                  <c:v> Utilidad de la información</c:v>
                </c:pt>
                <c:pt idx="2">
                  <c:v> Presentación de la información</c:v>
                </c:pt>
                <c:pt idx="3">
                  <c:v> Confiabilidad de la información</c:v>
                </c:pt>
                <c:pt idx="4">
                  <c:v> Contenidos y alcance de la información difundida</c:v>
                </c:pt>
                <c:pt idx="5">
                  <c:v> En términos globales, qué tan satisfecho esta Ud. con la información difundida por el SNA</c:v>
                </c:pt>
                <c:pt idx="6">
                  <c:v> Generación y Difusión de Información</c:v>
                </c:pt>
              </c:strCache>
            </c:strRef>
          </c:cat>
          <c:val>
            <c:numRef>
              <c:f>Atención!$Q$142:$Q$148</c:f>
              <c:numCache>
                <c:formatCode>0.0%</c:formatCode>
                <c:ptCount val="7"/>
                <c:pt idx="0">
                  <c:v>-8.9108910891089119E-2</c:v>
                </c:pt>
                <c:pt idx="1">
                  <c:v>-5.9405940594059403E-2</c:v>
                </c:pt>
                <c:pt idx="2">
                  <c:v>-8.9108910891089119E-2</c:v>
                </c:pt>
                <c:pt idx="3">
                  <c:v>-6.8627450980392149E-2</c:v>
                </c:pt>
                <c:pt idx="4">
                  <c:v>-5.8823529411764712E-2</c:v>
                </c:pt>
                <c:pt idx="5">
                  <c:v>-5.8823529411764712E-2</c:v>
                </c:pt>
                <c:pt idx="6">
                  <c:v>-5.8823529411764712E-2</c:v>
                </c:pt>
              </c:numCache>
            </c:numRef>
          </c:val>
        </c:ser>
        <c:dLbls>
          <c:showLegendKey val="0"/>
          <c:showVal val="1"/>
          <c:showCatName val="0"/>
          <c:showSerName val="0"/>
          <c:showPercent val="0"/>
          <c:showBubbleSize val="0"/>
        </c:dLbls>
        <c:gapWidth val="95"/>
        <c:overlap val="100"/>
        <c:axId val="171660656"/>
        <c:axId val="171661216"/>
      </c:barChart>
      <c:catAx>
        <c:axId val="17166065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Arial" panose="020B0604020202020204" pitchFamily="34" charset="0"/>
              </a:defRPr>
            </a:pPr>
            <a:endParaRPr lang="es-CL"/>
          </a:p>
        </c:txPr>
        <c:crossAx val="171661216"/>
        <c:crosses val="autoZero"/>
        <c:auto val="1"/>
        <c:lblAlgn val="ctr"/>
        <c:lblOffset val="100"/>
        <c:noMultiLvlLbl val="0"/>
      </c:catAx>
      <c:valAx>
        <c:axId val="171661216"/>
        <c:scaling>
          <c:orientation val="minMax"/>
        </c:scaling>
        <c:delete val="1"/>
        <c:axPos val="t"/>
        <c:numFmt formatCode="0.0%" sourceLinked="1"/>
        <c:majorTickMark val="none"/>
        <c:minorTickMark val="none"/>
        <c:tickLblPos val="nextTo"/>
        <c:crossAx val="171660656"/>
        <c:crosses val="autoZero"/>
        <c:crossBetween val="between"/>
      </c:valAx>
      <c:spPr>
        <a:noFill/>
        <a:ln>
          <a:noFill/>
        </a:ln>
        <a:effectLst/>
      </c:spPr>
    </c:plotArea>
    <c:legend>
      <c:legendPos val="t"/>
      <c:layout>
        <c:manualLayout>
          <c:xMode val="edge"/>
          <c:yMode val="edge"/>
          <c:x val="0.29382236935695788"/>
          <c:y val="9.5538885705652471E-2"/>
          <c:w val="0.2418139983994971"/>
          <c:h val="3.83864281048391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Arial" panose="020B0604020202020204" pitchFamily="34" charset="0"/>
            </a:defRPr>
          </a:pPr>
          <a:endParaRPr lang="es-CL"/>
        </a:p>
      </c:txPr>
    </c:legend>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s-C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29991454996087"/>
          <c:y val="4.099521258684953E-2"/>
          <c:w val="0.38194315857908789"/>
          <c:h val="0.90035003599146124"/>
        </c:manualLayout>
      </c:layout>
      <c:barChart>
        <c:barDir val="bar"/>
        <c:grouping val="stacked"/>
        <c:varyColors val="0"/>
        <c:ser>
          <c:idx val="0"/>
          <c:order val="0"/>
          <c:tx>
            <c:strRef>
              <c:f>Atención!$P$23</c:f>
              <c:strCache>
                <c:ptCount val="1"/>
                <c:pt idx="0">
                  <c:v>Satisfacción </c:v>
                </c:pt>
              </c:strCache>
            </c:strRef>
          </c:tx>
          <c:spPr>
            <a:solidFill>
              <a:srgbClr val="0070C0"/>
            </a:solidFill>
            <a:ln>
              <a:noFill/>
            </a:ln>
            <a:effectLst/>
          </c:spPr>
          <c:invertIfNegative val="0"/>
          <c:dLbls>
            <c:dLbl>
              <c:idx val="0"/>
              <c:layout>
                <c:manualLayout>
                  <c:x val="0.17534831520777527"/>
                  <c:y val="1.098155601372526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7770893450298203"/>
                  <c:y val="-3.063178203433381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1077106185237401"/>
                  <c:y val="6.683375104427735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20250553001502603"/>
                  <c:y val="6.126356406866763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7275361036702369"/>
                  <c:y val="2.248536884254871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21077106185237401"/>
                  <c:y val="3.341687552213867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18390808338099288"/>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19217361521834103"/>
                  <c:y val="1.2252712813733526E-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19837276409635202"/>
                  <c:y val="3.341687552213990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19837276409635202"/>
                  <c:y val="6.683375104427735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Atención!$O$30:$O$38</c:f>
              <c:strCache>
                <c:ptCount val="9"/>
                <c:pt idx="0">
                  <c:v> Facilidad para operar la página</c:v>
                </c:pt>
                <c:pt idx="1">
                  <c:v> Facilidad para encontrar lo que buscaba</c:v>
                </c:pt>
                <c:pt idx="2">
                  <c:v> Disponibilidad y estabilidad de la página</c:v>
                </c:pt>
                <c:pt idx="3">
                  <c:v> Diseño de la página</c:v>
                </c:pt>
                <c:pt idx="4">
                  <c:v> Seguridad para realizar operaciones</c:v>
                </c:pt>
                <c:pt idx="5">
                  <c:v> Tiempo de demora en cargar la página</c:v>
                </c:pt>
                <c:pt idx="6">
                  <c:v> Accesibilidad a información técnica</c:v>
                </c:pt>
                <c:pt idx="7">
                  <c:v> En general, qué tan satisfecho está Ud. con el servicio prestado por la página web del SNA</c:v>
                </c:pt>
                <c:pt idx="8">
                  <c:v> Página Web</c:v>
                </c:pt>
              </c:strCache>
            </c:strRef>
          </c:cat>
          <c:val>
            <c:numRef>
              <c:f>Atención!$P$30:$P$38</c:f>
              <c:numCache>
                <c:formatCode>0.0%</c:formatCode>
                <c:ptCount val="9"/>
                <c:pt idx="0">
                  <c:v>0.73267326732673266</c:v>
                </c:pt>
                <c:pt idx="1">
                  <c:v>0.67326732673267331</c:v>
                </c:pt>
                <c:pt idx="2">
                  <c:v>0.7722772277227723</c:v>
                </c:pt>
                <c:pt idx="3">
                  <c:v>0.72277227722772286</c:v>
                </c:pt>
                <c:pt idx="4">
                  <c:v>0.85858585858585856</c:v>
                </c:pt>
                <c:pt idx="5">
                  <c:v>0.80612244897959184</c:v>
                </c:pt>
                <c:pt idx="6">
                  <c:v>0.65346534653465338</c:v>
                </c:pt>
                <c:pt idx="7">
                  <c:v>0.74257425742574257</c:v>
                </c:pt>
                <c:pt idx="8">
                  <c:v>0.73267326732673266</c:v>
                </c:pt>
              </c:numCache>
            </c:numRef>
          </c:val>
        </c:ser>
        <c:ser>
          <c:idx val="1"/>
          <c:order val="1"/>
          <c:tx>
            <c:strRef>
              <c:f>Atención!$Q$23</c:f>
              <c:strCache>
                <c:ptCount val="1"/>
                <c:pt idx="0">
                  <c:v>Insatisfacción</c:v>
                </c:pt>
              </c:strCache>
            </c:strRef>
          </c:tx>
          <c:spPr>
            <a:solidFill>
              <a:srgbClr val="C00000"/>
            </a:solidFill>
            <a:ln>
              <a:noFill/>
            </a:ln>
            <a:effectLst/>
          </c:spPr>
          <c:invertIfNegative val="0"/>
          <c:dLbls>
            <c:dLbl>
              <c:idx val="0"/>
              <c:layout>
                <c:manualLayout>
                  <c:x val="-4.9290880824210195E-2"/>
                  <c:y val="-1.5315891017166908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4479550283164775E-2"/>
                  <c:y val="6.683293907369678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309915953534117E-2"/>
                  <c:y val="3.341687552213867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88232111753902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0814472165252061E-2"/>
                  <c:y val="-6.126356406866763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6143625005186375E-2"/>
                  <c:y val="-3.341687552213867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0120517311652119E-2"/>
                  <c:y val="-1.2252712813733526E-1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3503492753205835E-2"/>
                  <c:y val="-8.2438908753721613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760734818796933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5.1740114106643337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Atención!$O$30:$O$38</c:f>
              <c:strCache>
                <c:ptCount val="9"/>
                <c:pt idx="0">
                  <c:v> Facilidad para operar la página</c:v>
                </c:pt>
                <c:pt idx="1">
                  <c:v> Facilidad para encontrar lo que buscaba</c:v>
                </c:pt>
                <c:pt idx="2">
                  <c:v> Disponibilidad y estabilidad de la página</c:v>
                </c:pt>
                <c:pt idx="3">
                  <c:v> Diseño de la página</c:v>
                </c:pt>
                <c:pt idx="4">
                  <c:v> Seguridad para realizar operaciones</c:v>
                </c:pt>
                <c:pt idx="5">
                  <c:v> Tiempo de demora en cargar la página</c:v>
                </c:pt>
                <c:pt idx="6">
                  <c:v> Accesibilidad a información técnica</c:v>
                </c:pt>
                <c:pt idx="7">
                  <c:v> En general, qué tan satisfecho está Ud. con el servicio prestado por la página web del SNA</c:v>
                </c:pt>
                <c:pt idx="8">
                  <c:v> Página Web</c:v>
                </c:pt>
              </c:strCache>
            </c:strRef>
          </c:cat>
          <c:val>
            <c:numRef>
              <c:f>Atención!$Q$30:$Q$38</c:f>
              <c:numCache>
                <c:formatCode>0.0%</c:formatCode>
                <c:ptCount val="9"/>
                <c:pt idx="0">
                  <c:v>-0.10891089108910892</c:v>
                </c:pt>
                <c:pt idx="1">
                  <c:v>-0.19801980198019803</c:v>
                </c:pt>
                <c:pt idx="2">
                  <c:v>-6.9306930693069313E-2</c:v>
                </c:pt>
                <c:pt idx="3">
                  <c:v>-7.9207920792079209E-2</c:v>
                </c:pt>
                <c:pt idx="4">
                  <c:v>-5.0505050505050504E-2</c:v>
                </c:pt>
                <c:pt idx="5">
                  <c:v>-5.1020408163265307E-2</c:v>
                </c:pt>
                <c:pt idx="6">
                  <c:v>-0.14851485148514854</c:v>
                </c:pt>
                <c:pt idx="7">
                  <c:v>-0.19801980198019803</c:v>
                </c:pt>
                <c:pt idx="8">
                  <c:v>-8.9108910891089119E-2</c:v>
                </c:pt>
              </c:numCache>
            </c:numRef>
          </c:val>
        </c:ser>
        <c:dLbls>
          <c:showLegendKey val="0"/>
          <c:showVal val="1"/>
          <c:showCatName val="0"/>
          <c:showSerName val="0"/>
          <c:showPercent val="0"/>
          <c:showBubbleSize val="0"/>
        </c:dLbls>
        <c:gapWidth val="95"/>
        <c:overlap val="100"/>
        <c:axId val="171664016"/>
        <c:axId val="171664576"/>
      </c:barChart>
      <c:catAx>
        <c:axId val="17166401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171664576"/>
        <c:crosses val="autoZero"/>
        <c:auto val="1"/>
        <c:lblAlgn val="ctr"/>
        <c:lblOffset val="100"/>
        <c:noMultiLvlLbl val="0"/>
      </c:catAx>
      <c:valAx>
        <c:axId val="171664576"/>
        <c:scaling>
          <c:orientation val="minMax"/>
        </c:scaling>
        <c:delete val="1"/>
        <c:axPos val="t"/>
        <c:numFmt formatCode="0.0%" sourceLinked="1"/>
        <c:majorTickMark val="none"/>
        <c:minorTickMark val="none"/>
        <c:tickLblPos val="nextTo"/>
        <c:crossAx val="171664016"/>
        <c:crosses val="autoZero"/>
        <c:crossBetween val="between"/>
      </c:valAx>
      <c:spPr>
        <a:noFill/>
        <a:ln>
          <a:noFill/>
        </a:ln>
        <a:effectLst/>
      </c:spPr>
    </c:plotArea>
    <c:legend>
      <c:legendPos val="t"/>
      <c:layout>
        <c:manualLayout>
          <c:xMode val="edge"/>
          <c:yMode val="edge"/>
          <c:x val="0.35806789643400394"/>
          <c:y val="0"/>
          <c:w val="0.32305738319884897"/>
          <c:h val="3.58602773590871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56699537096537"/>
          <c:y val="0.10761724781767337"/>
          <c:w val="0.54861926816763373"/>
          <c:h val="0.82597335126923566"/>
        </c:manualLayout>
      </c:layout>
      <c:barChart>
        <c:barDir val="bar"/>
        <c:grouping val="stacked"/>
        <c:varyColors val="0"/>
        <c:ser>
          <c:idx val="0"/>
          <c:order val="0"/>
          <c:tx>
            <c:strRef>
              <c:f>Atención!$P$23</c:f>
              <c:strCache>
                <c:ptCount val="1"/>
                <c:pt idx="0">
                  <c:v>Satisfacción </c:v>
                </c:pt>
              </c:strCache>
            </c:strRef>
          </c:tx>
          <c:spPr>
            <a:solidFill>
              <a:srgbClr val="0070C0"/>
            </a:solidFill>
            <a:ln>
              <a:noFill/>
            </a:ln>
            <a:effectLst/>
          </c:spPr>
          <c:invertIfNegative val="0"/>
          <c:dLbls>
            <c:dLbl>
              <c:idx val="0"/>
              <c:layout>
                <c:manualLayout>
                  <c:x val="0.23867287063757153"/>
                  <c:y val="3.346659149055573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2821488425105571"/>
                  <c:y val="3.7776940388932491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364165534036666"/>
                  <c:y val="6.683496293609936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21787045777229438"/>
                  <c:y val="1.5461984777675986E-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21077106185237418"/>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2141854323402014"/>
                  <c:y val="3.3417987699991829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21463791093081258"/>
                  <c:y val="1.5461984777675986E-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21436744541556918"/>
                  <c:y val="1.5461984792076083E-7"/>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19837276409635202"/>
                  <c:y val="3.3416875522139905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0.19837276409635202"/>
                  <c:y val="6.683375104427735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Atención!$O$65:$O$67</c:f>
              <c:strCache>
                <c:ptCount val="3"/>
                <c:pt idx="0">
                  <c:v> Proceso de Ingreso</c:v>
                </c:pt>
                <c:pt idx="1">
                  <c:v> Proceso de Salida</c:v>
                </c:pt>
                <c:pt idx="2">
                  <c:v> Procesos de Ingreso y Salida de Mercancias</c:v>
                </c:pt>
              </c:strCache>
            </c:strRef>
          </c:cat>
          <c:val>
            <c:numRef>
              <c:f>Atención!$P$65:$P$67</c:f>
              <c:numCache>
                <c:formatCode>0.0%</c:formatCode>
                <c:ptCount val="3"/>
                <c:pt idx="0">
                  <c:v>0.68421052631578949</c:v>
                </c:pt>
                <c:pt idx="1">
                  <c:v>0.68965517241379315</c:v>
                </c:pt>
                <c:pt idx="2">
                  <c:v>0.69902912621359226</c:v>
                </c:pt>
              </c:numCache>
            </c:numRef>
          </c:val>
        </c:ser>
        <c:ser>
          <c:idx val="1"/>
          <c:order val="1"/>
          <c:tx>
            <c:strRef>
              <c:f>Atención!$Q$23</c:f>
              <c:strCache>
                <c:ptCount val="1"/>
                <c:pt idx="0">
                  <c:v>Insatisfacción</c:v>
                </c:pt>
              </c:strCache>
            </c:strRef>
          </c:tx>
          <c:spPr>
            <a:solidFill>
              <a:srgbClr val="C00000"/>
            </a:solidFill>
            <a:ln>
              <a:noFill/>
            </a:ln>
            <a:effectLst/>
          </c:spPr>
          <c:invertIfNegative val="0"/>
          <c:dLbls>
            <c:dLbl>
              <c:idx val="0"/>
              <c:layout>
                <c:manualLayout>
                  <c:x val="-4.9290880824210195E-2"/>
                  <c:y val="-1.5315891017166908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4882968692671091E-2"/>
                  <c:y val="6.6833751044277356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309915953534117E-2"/>
                  <c:y val="3.341687552213867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882321117539028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0814472165252061E-2"/>
                  <c:y val="-6.126356406866763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6143625005186375E-2"/>
                  <c:y val="-3.341687552213867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6.0120517311652119E-2"/>
                  <c:y val="-1.2252712813733526E-16"/>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4.9552026072220895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4.7607348187969335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5.1740114106643337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Atención!$O$65:$O$67</c:f>
              <c:strCache>
                <c:ptCount val="3"/>
                <c:pt idx="0">
                  <c:v> Proceso de Ingreso</c:v>
                </c:pt>
                <c:pt idx="1">
                  <c:v> Proceso de Salida</c:v>
                </c:pt>
                <c:pt idx="2">
                  <c:v> Procesos de Ingreso y Salida de Mercancias</c:v>
                </c:pt>
              </c:strCache>
            </c:strRef>
          </c:cat>
          <c:val>
            <c:numRef>
              <c:f>Atención!$Q$65:$Q$67</c:f>
              <c:numCache>
                <c:formatCode>0.0%</c:formatCode>
                <c:ptCount val="3"/>
                <c:pt idx="0">
                  <c:v>-3.5087719298245612E-2</c:v>
                </c:pt>
                <c:pt idx="1">
                  <c:v>-5.1724137931034482E-2</c:v>
                </c:pt>
                <c:pt idx="2">
                  <c:v>-6.7961165048543687E-2</c:v>
                </c:pt>
              </c:numCache>
            </c:numRef>
          </c:val>
        </c:ser>
        <c:dLbls>
          <c:showLegendKey val="0"/>
          <c:showVal val="1"/>
          <c:showCatName val="0"/>
          <c:showSerName val="0"/>
          <c:showPercent val="0"/>
          <c:showBubbleSize val="0"/>
        </c:dLbls>
        <c:gapWidth val="95"/>
        <c:overlap val="100"/>
        <c:axId val="171667376"/>
        <c:axId val="171667936"/>
      </c:barChart>
      <c:catAx>
        <c:axId val="17166737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171667936"/>
        <c:crosses val="autoZero"/>
        <c:auto val="1"/>
        <c:lblAlgn val="ctr"/>
        <c:lblOffset val="100"/>
        <c:noMultiLvlLbl val="0"/>
      </c:catAx>
      <c:valAx>
        <c:axId val="171667936"/>
        <c:scaling>
          <c:orientation val="minMax"/>
        </c:scaling>
        <c:delete val="1"/>
        <c:axPos val="t"/>
        <c:numFmt formatCode="0.0%" sourceLinked="1"/>
        <c:majorTickMark val="none"/>
        <c:minorTickMark val="none"/>
        <c:tickLblPos val="nextTo"/>
        <c:crossAx val="171667376"/>
        <c:crosses val="autoZero"/>
        <c:crossBetween val="between"/>
      </c:valAx>
      <c:spPr>
        <a:noFill/>
        <a:ln>
          <a:noFill/>
        </a:ln>
        <a:effectLst/>
      </c:spPr>
    </c:plotArea>
    <c:legend>
      <c:legendPos val="t"/>
      <c:layout>
        <c:manualLayout>
          <c:xMode val="edge"/>
          <c:yMode val="edge"/>
          <c:x val="0.41539848887469588"/>
          <c:y val="4.0780207149852622E-2"/>
          <c:w val="0.27178504362987399"/>
          <c:h val="3.8260296341208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94444444444445"/>
          <c:y val="9.9537037037037035E-2"/>
          <c:w val="0.46388888888888891"/>
          <c:h val="0.77314814814814814"/>
        </c:manualLayout>
      </c:layout>
      <c:pieChart>
        <c:varyColors val="1"/>
        <c:ser>
          <c:idx val="0"/>
          <c:order val="0"/>
          <c:spPr>
            <a:solidFill>
              <a:schemeClr val="accent1"/>
            </a:solidFill>
          </c:spPr>
          <c:dPt>
            <c:idx val="0"/>
            <c:bubble3D val="0"/>
            <c:explosion val="7"/>
            <c:spPr>
              <a:solidFill>
                <a:srgbClr val="0070C0"/>
              </a:solidFill>
              <a:ln w="19050">
                <a:solidFill>
                  <a:schemeClr val="lt1"/>
                </a:solidFill>
              </a:ln>
              <a:effectLst/>
            </c:spPr>
          </c:dPt>
          <c:dPt>
            <c:idx val="1"/>
            <c:bubble3D val="0"/>
            <c:spPr>
              <a:solidFill>
                <a:srgbClr val="C00000"/>
              </a:solidFill>
              <a:ln w="19050">
                <a:solidFill>
                  <a:schemeClr val="lt1"/>
                </a:solidFill>
              </a:ln>
              <a:effectLst/>
            </c:spPr>
          </c:dPt>
          <c:dLbls>
            <c:dLbl>
              <c:idx val="0"/>
              <c:layout>
                <c:manualLayout>
                  <c:x val="-6.9529746281715805E-3"/>
                  <c:y val="-6.636956838728491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9980314960629917E-4"/>
                  <c:y val="3.7633420822397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8.9284667541557311E-2"/>
                  <c:y val="-2.0523476232137648E-4"/>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vert="horz"/>
              <a:lstStyle/>
              <a:p>
                <a:pPr>
                  <a:defRPr/>
                </a:pPr>
                <a:endParaRPr lang="es-C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Sheet1!$K$195:$K$196</c:f>
              <c:strCache>
                <c:ptCount val="2"/>
                <c:pt idx="0">
                  <c:v>Hombre</c:v>
                </c:pt>
                <c:pt idx="1">
                  <c:v>Mujer</c:v>
                </c:pt>
              </c:strCache>
            </c:strRef>
          </c:cat>
          <c:val>
            <c:numRef>
              <c:f>Sheet1!$L$195:$L$196</c:f>
              <c:numCache>
                <c:formatCode>###0.0%</c:formatCode>
                <c:ptCount val="2"/>
                <c:pt idx="0">
                  <c:v>0.44882226980728052</c:v>
                </c:pt>
                <c:pt idx="1">
                  <c:v>0.55117773019271954</c:v>
                </c:pt>
              </c:numCache>
            </c:numRef>
          </c:val>
        </c:ser>
        <c:dLbls>
          <c:showLegendKey val="0"/>
          <c:showVal val="0"/>
          <c:showCatName val="0"/>
          <c:showSerName val="0"/>
          <c:showPercent val="0"/>
          <c:showBubbleSize val="0"/>
          <c:showLeaderLines val="1"/>
        </c:dLbls>
        <c:firstSliceAng val="10"/>
      </c:pieChart>
      <c:spPr>
        <a:noFill/>
        <a:ln w="25400">
          <a:noFill/>
        </a:ln>
      </c:spPr>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Atención!$P$3</c:f>
              <c:strCache>
                <c:ptCount val="1"/>
                <c:pt idx="0">
                  <c:v>Insatisfacción</c:v>
                </c:pt>
              </c:strCache>
            </c:strRef>
          </c:tx>
          <c:spPr>
            <a:solidFill>
              <a:srgbClr val="C00000"/>
            </a:solidFill>
            <a:ln>
              <a:noFill/>
            </a:ln>
            <a:effectLst/>
          </c:spPr>
          <c:invertIfNegative val="0"/>
          <c:dLbls>
            <c:dLbl>
              <c:idx val="0"/>
              <c:layout>
                <c:manualLayout>
                  <c:x val="-7.806463041572069E-2"/>
                  <c:y val="-4.357113854644290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9826155316500165E-2"/>
                  <c:y val="-1.9969874473425604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9826155316500165E-2"/>
                  <c:y val="4.3571138546442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900599990271857E-2"/>
                  <c:y val="2.178556927322100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6658097568093847E-2"/>
                  <c:y val="-2.1785569273221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14146144431488183"/>
                  <c:y val="4.3571138546442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6.0201970870761554E-2"/>
                  <c:y val="-2.1785569273223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248260435742281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Atención!$O$4:$O$19</c:f>
              <c:strCache>
                <c:ptCount val="16"/>
                <c:pt idx="0">
                  <c:v>Arica</c:v>
                </c:pt>
                <c:pt idx="1">
                  <c:v>Iquique</c:v>
                </c:pt>
                <c:pt idx="2">
                  <c:v>Antofagasta</c:v>
                </c:pt>
                <c:pt idx="3">
                  <c:v>Coquimbo</c:v>
                </c:pt>
                <c:pt idx="4">
                  <c:v>Valparaíso</c:v>
                </c:pt>
                <c:pt idx="5">
                  <c:v>Metropolitana</c:v>
                </c:pt>
                <c:pt idx="6">
                  <c:v>Talcahuano</c:v>
                </c:pt>
                <c:pt idx="7">
                  <c:v>Puerto Montt</c:v>
                </c:pt>
                <c:pt idx="8">
                  <c:v>Coyhaique</c:v>
                </c:pt>
                <c:pt idx="9">
                  <c:v>Punta Arenas</c:v>
                </c:pt>
                <c:pt idx="10">
                  <c:v>Tocopilla</c:v>
                </c:pt>
                <c:pt idx="11">
                  <c:v>Chañaral</c:v>
                </c:pt>
                <c:pt idx="12">
                  <c:v>Los Andes</c:v>
                </c:pt>
                <c:pt idx="13">
                  <c:v>San Antonio</c:v>
                </c:pt>
                <c:pt idx="14">
                  <c:v>Osorno</c:v>
                </c:pt>
                <c:pt idx="15">
                  <c:v>Puerto Aysén</c:v>
                </c:pt>
              </c:strCache>
            </c:strRef>
          </c:cat>
          <c:val>
            <c:numRef>
              <c:f>Atención!$P$4:$P$19</c:f>
              <c:numCache>
                <c:formatCode>0.0%</c:formatCode>
                <c:ptCount val="16"/>
                <c:pt idx="0">
                  <c:v>-0.14285714285714288</c:v>
                </c:pt>
                <c:pt idx="1">
                  <c:v>-9.0909090909090912E-2</c:v>
                </c:pt>
                <c:pt idx="2">
                  <c:v>-9.0909090909090912E-2</c:v>
                </c:pt>
                <c:pt idx="3">
                  <c:v>0</c:v>
                </c:pt>
                <c:pt idx="4">
                  <c:v>-4.9382716049382713E-2</c:v>
                </c:pt>
                <c:pt idx="5">
                  <c:v>-5.9523809523809527E-2</c:v>
                </c:pt>
                <c:pt idx="6">
                  <c:v>0</c:v>
                </c:pt>
                <c:pt idx="7">
                  <c:v>0</c:v>
                </c:pt>
                <c:pt idx="8">
                  <c:v>0</c:v>
                </c:pt>
                <c:pt idx="9">
                  <c:v>-0.5</c:v>
                </c:pt>
                <c:pt idx="10">
                  <c:v>0</c:v>
                </c:pt>
                <c:pt idx="11">
                  <c:v>0</c:v>
                </c:pt>
                <c:pt idx="12">
                  <c:v>-8.9285714285714288E-2</c:v>
                </c:pt>
                <c:pt idx="13">
                  <c:v>-6.6666666666666666E-2</c:v>
                </c:pt>
                <c:pt idx="14">
                  <c:v>0</c:v>
                </c:pt>
                <c:pt idx="15">
                  <c:v>0</c:v>
                </c:pt>
              </c:numCache>
            </c:numRef>
          </c:val>
        </c:ser>
        <c:ser>
          <c:idx val="1"/>
          <c:order val="1"/>
          <c:tx>
            <c:strRef>
              <c:f>Atención!$Q$3</c:f>
              <c:strCache>
                <c:ptCount val="1"/>
                <c:pt idx="0">
                  <c:v>Satisfacción</c:v>
                </c:pt>
              </c:strCache>
            </c:strRef>
          </c:tx>
          <c:spPr>
            <a:solidFill>
              <a:srgbClr val="0070C0"/>
            </a:solidFill>
            <a:ln>
              <a:noFill/>
            </a:ln>
            <a:effectLst/>
          </c:spPr>
          <c:invertIfNegative val="0"/>
          <c:dLbls>
            <c:dLbl>
              <c:idx val="0"/>
              <c:layout>
                <c:manualLayout>
                  <c:x val="0.20136368297271254"/>
                  <c:y val="4.357113854644290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8540935138212031"/>
                  <c:y val="1.9969874473425604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0019679786085853"/>
                  <c:y val="-4.3571138546442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27064076962818745"/>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9265287986128168"/>
                  <c:y val="-2.178556927322100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21246790696206927"/>
                  <c:y val="2.1785569273221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22207560613609684"/>
                  <c:y val="2.1785569273221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27064076962818745"/>
                  <c:y val="4.357113854644359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27064076962818745"/>
                  <c:y val="7.9879497893702415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1580108035058152"/>
                  <c:y val="-4.3571138546442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27064076962818745"/>
                  <c:y val="2.1785569273223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27064076962818745"/>
                  <c:y val="-2.1785569273221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17242227010342059"/>
                  <c:y val="2.1785569273223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19351214507039105"/>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27064076962818745"/>
                  <c:y val="2.1785569273221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0.27064076962818745"/>
                  <c:y val="-2.178556927321980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Atención!$O$4:$O$19</c:f>
              <c:strCache>
                <c:ptCount val="16"/>
                <c:pt idx="0">
                  <c:v>Arica</c:v>
                </c:pt>
                <c:pt idx="1">
                  <c:v>Iquique</c:v>
                </c:pt>
                <c:pt idx="2">
                  <c:v>Antofagasta</c:v>
                </c:pt>
                <c:pt idx="3">
                  <c:v>Coquimbo</c:v>
                </c:pt>
                <c:pt idx="4">
                  <c:v>Valparaíso</c:v>
                </c:pt>
                <c:pt idx="5">
                  <c:v>Metropolitana</c:v>
                </c:pt>
                <c:pt idx="6">
                  <c:v>Talcahuano</c:v>
                </c:pt>
                <c:pt idx="7">
                  <c:v>Puerto Montt</c:v>
                </c:pt>
                <c:pt idx="8">
                  <c:v>Coyhaique</c:v>
                </c:pt>
                <c:pt idx="9">
                  <c:v>Punta Arenas</c:v>
                </c:pt>
                <c:pt idx="10">
                  <c:v>Tocopilla</c:v>
                </c:pt>
                <c:pt idx="11">
                  <c:v>Chañaral</c:v>
                </c:pt>
                <c:pt idx="12">
                  <c:v>Los Andes</c:v>
                </c:pt>
                <c:pt idx="13">
                  <c:v>San Antonio</c:v>
                </c:pt>
                <c:pt idx="14">
                  <c:v>Osorno</c:v>
                </c:pt>
                <c:pt idx="15">
                  <c:v>Puerto Aysén</c:v>
                </c:pt>
              </c:strCache>
            </c:strRef>
          </c:cat>
          <c:val>
            <c:numRef>
              <c:f>Atención!$Q$4:$Q$19</c:f>
              <c:numCache>
                <c:formatCode>0.0%</c:formatCode>
                <c:ptCount val="16"/>
                <c:pt idx="0">
                  <c:v>0.7142857142857143</c:v>
                </c:pt>
                <c:pt idx="1">
                  <c:v>0.63636363636363635</c:v>
                </c:pt>
                <c:pt idx="2">
                  <c:v>0.72727272727272729</c:v>
                </c:pt>
                <c:pt idx="3">
                  <c:v>1</c:v>
                </c:pt>
                <c:pt idx="4">
                  <c:v>0.70370370370370372</c:v>
                </c:pt>
                <c:pt idx="5">
                  <c:v>0.72619047619047616</c:v>
                </c:pt>
                <c:pt idx="6">
                  <c:v>0.7857142857142857</c:v>
                </c:pt>
                <c:pt idx="7">
                  <c:v>1</c:v>
                </c:pt>
                <c:pt idx="8">
                  <c:v>1</c:v>
                </c:pt>
                <c:pt idx="9">
                  <c:v>0.5</c:v>
                </c:pt>
                <c:pt idx="10">
                  <c:v>1</c:v>
                </c:pt>
                <c:pt idx="11">
                  <c:v>1</c:v>
                </c:pt>
                <c:pt idx="12">
                  <c:v>0.5892857142857143</c:v>
                </c:pt>
                <c:pt idx="13">
                  <c:v>0.65333333333333332</c:v>
                </c:pt>
                <c:pt idx="14">
                  <c:v>1</c:v>
                </c:pt>
                <c:pt idx="15">
                  <c:v>1</c:v>
                </c:pt>
              </c:numCache>
            </c:numRef>
          </c:val>
        </c:ser>
        <c:dLbls>
          <c:showLegendKey val="0"/>
          <c:showVal val="1"/>
          <c:showCatName val="0"/>
          <c:showSerName val="0"/>
          <c:showPercent val="0"/>
          <c:showBubbleSize val="0"/>
        </c:dLbls>
        <c:gapWidth val="95"/>
        <c:overlap val="100"/>
        <c:axId val="171670736"/>
        <c:axId val="171671296"/>
      </c:barChart>
      <c:catAx>
        <c:axId val="17167073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171671296"/>
        <c:crosses val="autoZero"/>
        <c:auto val="1"/>
        <c:lblAlgn val="ctr"/>
        <c:lblOffset val="100"/>
        <c:noMultiLvlLbl val="0"/>
      </c:catAx>
      <c:valAx>
        <c:axId val="171671296"/>
        <c:scaling>
          <c:orientation val="minMax"/>
        </c:scaling>
        <c:delete val="1"/>
        <c:axPos val="t"/>
        <c:numFmt formatCode="0.0%" sourceLinked="1"/>
        <c:majorTickMark val="none"/>
        <c:minorTickMark val="none"/>
        <c:tickLblPos val="nextTo"/>
        <c:crossAx val="1716707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18876550610359"/>
          <c:y val="0.12920668421601939"/>
          <c:w val="0.414655480927694"/>
          <c:h val="0.82597335126923566"/>
        </c:manualLayout>
      </c:layout>
      <c:barChart>
        <c:barDir val="bar"/>
        <c:grouping val="stacked"/>
        <c:varyColors val="0"/>
        <c:ser>
          <c:idx val="0"/>
          <c:order val="0"/>
          <c:tx>
            <c:strRef>
              <c:f>Atención!$P$23</c:f>
              <c:strCache>
                <c:ptCount val="1"/>
                <c:pt idx="0">
                  <c:v>Satisfacción </c:v>
                </c:pt>
              </c:strCache>
            </c:strRef>
          </c:tx>
          <c:spPr>
            <a:solidFill>
              <a:srgbClr val="0070C0"/>
            </a:solidFill>
            <a:ln>
              <a:noFill/>
            </a:ln>
            <a:effectLst/>
          </c:spPr>
          <c:invertIfNegative val="0"/>
          <c:dLbls>
            <c:dLbl>
              <c:idx val="0"/>
              <c:layout>
                <c:manualLayout>
                  <c:x val="0.18117631160651987"/>
                  <c:y val="3.346510399848691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0606813295226667"/>
                  <c:y val="1.817253435033938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0172717544474186"/>
                  <c:y val="3.04964369557420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21787045777229438"/>
                  <c:y val="1.5461984777675986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21077106185237418"/>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8839070431998312"/>
                  <c:y val="-2.9200238237305209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21463791093081258"/>
                  <c:y val="1.5461984777675986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21436744541556918"/>
                  <c:y val="1.5461984792076083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17945666469471447"/>
                  <c:y val="3.341789146238674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19837276409635202"/>
                  <c:y val="6.683375104427735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Atención!$O$84:$O$92</c:f>
              <c:strCache>
                <c:ptCount val="9"/>
                <c:pt idx="0">
                  <c:v> Solicitud de modificación de documento aduanero (SMDA)</c:v>
                </c:pt>
                <c:pt idx="1">
                  <c:v> Solicitud de Aforo en destino</c:v>
                </c:pt>
                <c:pt idx="2">
                  <c:v> Solicitud de examen físico en origen</c:v>
                </c:pt>
                <c:pt idx="3">
                  <c:v> Revisión Física, sin observaciones, en DUS</c:v>
                </c:pt>
                <c:pt idx="4">
                  <c:v> Aforo sin observaciones en DIN tramitada</c:v>
                </c:pt>
                <c:pt idx="5">
                  <c:v> Revisión   Documental, sin observaciones en DIN Tramitada</c:v>
                </c:pt>
                <c:pt idx="6">
                  <c:v> Revisión   Documental, sin observaciones en DUS Tramitada</c:v>
                </c:pt>
                <c:pt idx="7">
                  <c:v> En general, qué tan satisfecho está Ud. con los tiempos de demora en las adunas en las que Ud. opera regularmente</c:v>
                </c:pt>
                <c:pt idx="8">
                  <c:v> Tiempos de Respuesta</c:v>
                </c:pt>
              </c:strCache>
            </c:strRef>
          </c:cat>
          <c:val>
            <c:numRef>
              <c:f>Atención!$P$84:$P$92</c:f>
              <c:numCache>
                <c:formatCode>0.0%</c:formatCode>
                <c:ptCount val="9"/>
                <c:pt idx="0">
                  <c:v>0.57352941176470584</c:v>
                </c:pt>
                <c:pt idx="1">
                  <c:v>0.64150943396226412</c:v>
                </c:pt>
                <c:pt idx="2">
                  <c:v>0.65909090909090906</c:v>
                </c:pt>
                <c:pt idx="3">
                  <c:v>0.70422535211267601</c:v>
                </c:pt>
                <c:pt idx="4">
                  <c:v>0.65333333333333332</c:v>
                </c:pt>
                <c:pt idx="5">
                  <c:v>0.60526315789473684</c:v>
                </c:pt>
                <c:pt idx="6">
                  <c:v>0.68493150684931503</c:v>
                </c:pt>
                <c:pt idx="7">
                  <c:v>0.65217391304347827</c:v>
                </c:pt>
                <c:pt idx="8">
                  <c:v>0.54455445544554459</c:v>
                </c:pt>
              </c:numCache>
            </c:numRef>
          </c:val>
        </c:ser>
        <c:ser>
          <c:idx val="1"/>
          <c:order val="1"/>
          <c:tx>
            <c:strRef>
              <c:f>Atención!$Q$23</c:f>
              <c:strCache>
                <c:ptCount val="1"/>
                <c:pt idx="0">
                  <c:v>Insatisfacción</c:v>
                </c:pt>
              </c:strCache>
            </c:strRef>
          </c:tx>
          <c:spPr>
            <a:solidFill>
              <a:srgbClr val="C00000"/>
            </a:solidFill>
            <a:ln>
              <a:noFill/>
            </a:ln>
            <a:effectLst/>
          </c:spPr>
          <c:invertIfNegative val="0"/>
          <c:dLbls>
            <c:dLbl>
              <c:idx val="0"/>
              <c:layout>
                <c:manualLayout>
                  <c:x val="-4.9290880824210195E-2"/>
                  <c:y val="-1.5315891017166908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4882968692671091E-2"/>
                  <c:y val="6.6833751044277356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309915953534117E-2"/>
                  <c:y val="3.341687552213867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88232111753902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0814472165252061E-2"/>
                  <c:y val="-6.126356406866763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6143625005186375E-2"/>
                  <c:y val="-3.341687552213867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0120517311652119E-2"/>
                  <c:y val="-1.2252712813733526E-1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955202607222089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760734818796933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5.1740114106643337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Atención!$O$84:$O$92</c:f>
              <c:strCache>
                <c:ptCount val="9"/>
                <c:pt idx="0">
                  <c:v> Solicitud de modificación de documento aduanero (SMDA)</c:v>
                </c:pt>
                <c:pt idx="1">
                  <c:v> Solicitud de Aforo en destino</c:v>
                </c:pt>
                <c:pt idx="2">
                  <c:v> Solicitud de examen físico en origen</c:v>
                </c:pt>
                <c:pt idx="3">
                  <c:v> Revisión Física, sin observaciones, en DUS</c:v>
                </c:pt>
                <c:pt idx="4">
                  <c:v> Aforo sin observaciones en DIN tramitada</c:v>
                </c:pt>
                <c:pt idx="5">
                  <c:v> Revisión   Documental, sin observaciones en DIN Tramitada</c:v>
                </c:pt>
                <c:pt idx="6">
                  <c:v> Revisión   Documental, sin observaciones en DUS Tramitada</c:v>
                </c:pt>
                <c:pt idx="7">
                  <c:v> En general, qué tan satisfecho está Ud. con los tiempos de demora en las adunas en las que Ud. opera regularmente</c:v>
                </c:pt>
                <c:pt idx="8">
                  <c:v> Tiempos de Respuesta</c:v>
                </c:pt>
              </c:strCache>
            </c:strRef>
          </c:cat>
          <c:val>
            <c:numRef>
              <c:f>Atención!$Q$84:$Q$92</c:f>
              <c:numCache>
                <c:formatCode>0.0%</c:formatCode>
                <c:ptCount val="9"/>
                <c:pt idx="0">
                  <c:v>-0.14705882352941177</c:v>
                </c:pt>
                <c:pt idx="1">
                  <c:v>-7.5471698113207544E-2</c:v>
                </c:pt>
                <c:pt idx="2">
                  <c:v>-0.13636363636363635</c:v>
                </c:pt>
                <c:pt idx="3">
                  <c:v>-9.8591549295774641E-2</c:v>
                </c:pt>
                <c:pt idx="4">
                  <c:v>-0.10666666666666666</c:v>
                </c:pt>
                <c:pt idx="5">
                  <c:v>-0.10526315789473685</c:v>
                </c:pt>
                <c:pt idx="6">
                  <c:v>-0.12328767123287671</c:v>
                </c:pt>
                <c:pt idx="7">
                  <c:v>-8.6956521739130432E-2</c:v>
                </c:pt>
                <c:pt idx="8">
                  <c:v>-0.12871287128712872</c:v>
                </c:pt>
              </c:numCache>
            </c:numRef>
          </c:val>
        </c:ser>
        <c:dLbls>
          <c:showLegendKey val="0"/>
          <c:showVal val="1"/>
          <c:showCatName val="0"/>
          <c:showSerName val="0"/>
          <c:showPercent val="0"/>
          <c:showBubbleSize val="0"/>
        </c:dLbls>
        <c:gapWidth val="95"/>
        <c:overlap val="100"/>
        <c:axId val="171674096"/>
        <c:axId val="171674656"/>
      </c:barChart>
      <c:catAx>
        <c:axId val="17167409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171674656"/>
        <c:crosses val="autoZero"/>
        <c:auto val="1"/>
        <c:lblAlgn val="ctr"/>
        <c:lblOffset val="100"/>
        <c:noMultiLvlLbl val="0"/>
      </c:catAx>
      <c:valAx>
        <c:axId val="171674656"/>
        <c:scaling>
          <c:orientation val="minMax"/>
        </c:scaling>
        <c:delete val="1"/>
        <c:axPos val="t"/>
        <c:numFmt formatCode="0.0%" sourceLinked="1"/>
        <c:majorTickMark val="none"/>
        <c:minorTickMark val="none"/>
        <c:tickLblPos val="nextTo"/>
        <c:crossAx val="171674096"/>
        <c:crosses val="autoZero"/>
        <c:crossBetween val="between"/>
      </c:valAx>
      <c:spPr>
        <a:noFill/>
        <a:ln>
          <a:noFill/>
        </a:ln>
        <a:effectLst/>
      </c:spPr>
    </c:plotArea>
    <c:legend>
      <c:legendPos val="t"/>
      <c:layout>
        <c:manualLayout>
          <c:xMode val="edge"/>
          <c:yMode val="edge"/>
          <c:x val="0.37957307344101249"/>
          <c:y val="0.10662384122282793"/>
          <c:w val="0.27837923445858259"/>
          <c:h val="3.03678552506394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Atención!$P$3</c:f>
              <c:strCache>
                <c:ptCount val="1"/>
                <c:pt idx="0">
                  <c:v>Insatisfacción</c:v>
                </c:pt>
              </c:strCache>
            </c:strRef>
          </c:tx>
          <c:spPr>
            <a:solidFill>
              <a:srgbClr val="C00000"/>
            </a:solidFill>
            <a:ln>
              <a:noFill/>
            </a:ln>
            <a:effectLst/>
          </c:spPr>
          <c:invertIfNegative val="0"/>
          <c:dLbls>
            <c:dLbl>
              <c:idx val="1"/>
              <c:layout>
                <c:manualLayout>
                  <c:x val="-7.2723156126816055E-2"/>
                  <c:y val="-2.1284426882886303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1187589382290436E-2"/>
                  <c:y val="-2.321964301352937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6179846233716611E-2"/>
                  <c:y val="2.3219643013528946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0308346238580963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8.984917885479228E-2"/>
                  <c:y val="-8.5137707531545212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8.587050059389198E-2"/>
                  <c:y val="-2.321964301352937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Atención!$O$41:$O$56</c:f>
              <c:strCache>
                <c:ptCount val="16"/>
                <c:pt idx="0">
                  <c:v>Arica</c:v>
                </c:pt>
                <c:pt idx="1">
                  <c:v>Iquique</c:v>
                </c:pt>
                <c:pt idx="2">
                  <c:v>Antofagasta</c:v>
                </c:pt>
                <c:pt idx="3">
                  <c:v>Coquimbo</c:v>
                </c:pt>
                <c:pt idx="4">
                  <c:v>Valparaíso</c:v>
                </c:pt>
                <c:pt idx="5">
                  <c:v>Metropolitana</c:v>
                </c:pt>
                <c:pt idx="6">
                  <c:v>Talcahuano</c:v>
                </c:pt>
                <c:pt idx="7">
                  <c:v>Puerto Montt</c:v>
                </c:pt>
                <c:pt idx="8">
                  <c:v>Coyhaique</c:v>
                </c:pt>
                <c:pt idx="9">
                  <c:v>Punta Arenas</c:v>
                </c:pt>
                <c:pt idx="10">
                  <c:v>Tocopilla</c:v>
                </c:pt>
                <c:pt idx="11">
                  <c:v>Chañaral</c:v>
                </c:pt>
                <c:pt idx="12">
                  <c:v>Los Andes</c:v>
                </c:pt>
                <c:pt idx="13">
                  <c:v>San Antonio</c:v>
                </c:pt>
                <c:pt idx="14">
                  <c:v>Osorno</c:v>
                </c:pt>
                <c:pt idx="15">
                  <c:v>Puerto Aysén</c:v>
                </c:pt>
              </c:strCache>
            </c:strRef>
          </c:cat>
          <c:val>
            <c:numRef>
              <c:f>Atención!$P$41:$P$56</c:f>
              <c:numCache>
                <c:formatCode>0.0%</c:formatCode>
                <c:ptCount val="16"/>
                <c:pt idx="0">
                  <c:v>0</c:v>
                </c:pt>
                <c:pt idx="1">
                  <c:v>-9.0909090909090912E-2</c:v>
                </c:pt>
                <c:pt idx="2">
                  <c:v>-8.3333333333333343E-2</c:v>
                </c:pt>
                <c:pt idx="3">
                  <c:v>0</c:v>
                </c:pt>
                <c:pt idx="4">
                  <c:v>-0.15189873417721519</c:v>
                </c:pt>
                <c:pt idx="5">
                  <c:v>-0.13580246913580246</c:v>
                </c:pt>
                <c:pt idx="6">
                  <c:v>0</c:v>
                </c:pt>
                <c:pt idx="7">
                  <c:v>0</c:v>
                </c:pt>
                <c:pt idx="8">
                  <c:v>0</c:v>
                </c:pt>
                <c:pt idx="9">
                  <c:v>0</c:v>
                </c:pt>
                <c:pt idx="10">
                  <c:v>0</c:v>
                </c:pt>
                <c:pt idx="11">
                  <c:v>0</c:v>
                </c:pt>
                <c:pt idx="12">
                  <c:v>-0.20370370370370369</c:v>
                </c:pt>
                <c:pt idx="13">
                  <c:v>-0.16666666666666669</c:v>
                </c:pt>
                <c:pt idx="14">
                  <c:v>0</c:v>
                </c:pt>
                <c:pt idx="15">
                  <c:v>0</c:v>
                </c:pt>
              </c:numCache>
            </c:numRef>
          </c:val>
        </c:ser>
        <c:ser>
          <c:idx val="1"/>
          <c:order val="1"/>
          <c:tx>
            <c:strRef>
              <c:f>Atención!$Q$3</c:f>
              <c:strCache>
                <c:ptCount val="1"/>
                <c:pt idx="0">
                  <c:v>Satisfacción</c:v>
                </c:pt>
              </c:strCache>
            </c:strRef>
          </c:tx>
          <c:spPr>
            <a:solidFill>
              <a:srgbClr val="0070C0"/>
            </a:solidFill>
            <a:ln>
              <a:noFill/>
            </a:ln>
            <a:effectLst/>
          </c:spPr>
          <c:invertIfNegative val="0"/>
          <c:dLbls>
            <c:dLbl>
              <c:idx val="0"/>
              <c:layout>
                <c:manualLayout>
                  <c:x val="0.17147549653879932"/>
                  <c:y val="-2.3217814695181745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099163598445888"/>
                  <c:y val="2.1284426882886303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54593752238703"/>
                  <c:y val="2.321964301352937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8508574951113352"/>
                  <c:y val="-2.321781469518142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9747160329607821"/>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1548709313092952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30308779607261827"/>
                  <c:y val="-4.643928602705874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30308779607261827"/>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30308779607261827"/>
                  <c:y val="4.643928602705960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20523916202416781"/>
                  <c:y val="-2.321964301352852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15022928740922464"/>
                  <c:y val="8.5137707531545212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1643505616546547"/>
                  <c:y val="2.321964301352937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30308779607261827"/>
                  <c:y val="4.643928602705874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0.15799684613731418"/>
                  <c:y val="-2.321964301352767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Atención!$O$41:$O$56</c:f>
              <c:strCache>
                <c:ptCount val="16"/>
                <c:pt idx="0">
                  <c:v>Arica</c:v>
                </c:pt>
                <c:pt idx="1">
                  <c:v>Iquique</c:v>
                </c:pt>
                <c:pt idx="2">
                  <c:v>Antofagasta</c:v>
                </c:pt>
                <c:pt idx="3">
                  <c:v>Coquimbo</c:v>
                </c:pt>
                <c:pt idx="4">
                  <c:v>Valparaíso</c:v>
                </c:pt>
                <c:pt idx="5">
                  <c:v>Metropolitana</c:v>
                </c:pt>
                <c:pt idx="6">
                  <c:v>Talcahuano</c:v>
                </c:pt>
                <c:pt idx="7">
                  <c:v>Puerto Montt</c:v>
                </c:pt>
                <c:pt idx="8">
                  <c:v>Coyhaique</c:v>
                </c:pt>
                <c:pt idx="9">
                  <c:v>Punta Arenas</c:v>
                </c:pt>
                <c:pt idx="10">
                  <c:v>Tocopilla</c:v>
                </c:pt>
                <c:pt idx="11">
                  <c:v>Chañaral</c:v>
                </c:pt>
                <c:pt idx="12">
                  <c:v>Los Andes</c:v>
                </c:pt>
                <c:pt idx="13">
                  <c:v>San Antonio</c:v>
                </c:pt>
                <c:pt idx="14">
                  <c:v>Osorno</c:v>
                </c:pt>
                <c:pt idx="15">
                  <c:v>Puerto Aysén</c:v>
                </c:pt>
              </c:strCache>
            </c:strRef>
          </c:cat>
          <c:val>
            <c:numRef>
              <c:f>Atención!$Q$41:$Q$56</c:f>
              <c:numCache>
                <c:formatCode>0.0%</c:formatCode>
                <c:ptCount val="16"/>
                <c:pt idx="0">
                  <c:v>0.5</c:v>
                </c:pt>
                <c:pt idx="1">
                  <c:v>0.36363636363636365</c:v>
                </c:pt>
                <c:pt idx="2">
                  <c:v>0.41666666666666663</c:v>
                </c:pt>
                <c:pt idx="3">
                  <c:v>0</c:v>
                </c:pt>
                <c:pt idx="4">
                  <c:v>0.54430379746835444</c:v>
                </c:pt>
                <c:pt idx="5">
                  <c:v>0.59259259259259256</c:v>
                </c:pt>
                <c:pt idx="6">
                  <c:v>0.46153846153846151</c:v>
                </c:pt>
                <c:pt idx="7">
                  <c:v>1</c:v>
                </c:pt>
                <c:pt idx="8">
                  <c:v>1</c:v>
                </c:pt>
                <c:pt idx="9">
                  <c:v>0</c:v>
                </c:pt>
                <c:pt idx="10">
                  <c:v>1</c:v>
                </c:pt>
                <c:pt idx="11">
                  <c:v>0.66666666666666674</c:v>
                </c:pt>
                <c:pt idx="12">
                  <c:v>0.42592592592592593</c:v>
                </c:pt>
                <c:pt idx="13">
                  <c:v>0.47222222222222221</c:v>
                </c:pt>
                <c:pt idx="14">
                  <c:v>1</c:v>
                </c:pt>
                <c:pt idx="15">
                  <c:v>0.5</c:v>
                </c:pt>
              </c:numCache>
            </c:numRef>
          </c:val>
        </c:ser>
        <c:dLbls>
          <c:showLegendKey val="0"/>
          <c:showVal val="1"/>
          <c:showCatName val="0"/>
          <c:showSerName val="0"/>
          <c:showPercent val="0"/>
          <c:showBubbleSize val="0"/>
        </c:dLbls>
        <c:gapWidth val="95"/>
        <c:overlap val="100"/>
        <c:axId val="173504016"/>
        <c:axId val="173504576"/>
      </c:barChart>
      <c:catAx>
        <c:axId val="17350401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173504576"/>
        <c:crosses val="autoZero"/>
        <c:auto val="1"/>
        <c:lblAlgn val="ctr"/>
        <c:lblOffset val="100"/>
        <c:noMultiLvlLbl val="0"/>
      </c:catAx>
      <c:valAx>
        <c:axId val="173504576"/>
        <c:scaling>
          <c:orientation val="minMax"/>
        </c:scaling>
        <c:delete val="1"/>
        <c:axPos val="t"/>
        <c:numFmt formatCode="0.0%" sourceLinked="1"/>
        <c:majorTickMark val="none"/>
        <c:minorTickMark val="none"/>
        <c:tickLblPos val="nextTo"/>
        <c:crossAx val="1735040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Atención!$P$23</c:f>
              <c:strCache>
                <c:ptCount val="1"/>
                <c:pt idx="0">
                  <c:v>Satisfacción </c:v>
                </c:pt>
              </c:strCache>
            </c:strRef>
          </c:tx>
          <c:spPr>
            <a:solidFill>
              <a:srgbClr val="0070C0"/>
            </a:solidFill>
            <a:ln>
              <a:noFill/>
            </a:ln>
            <a:effectLst/>
          </c:spPr>
          <c:invertIfNegative val="0"/>
          <c:dLbls>
            <c:dLbl>
              <c:idx val="0"/>
              <c:layout>
                <c:manualLayout>
                  <c:x val="0.14150559498557008"/>
                  <c:y val="5.687591901869083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560720643442718"/>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2304834346571311"/>
                  <c:y val="-2.341331469117241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3740398353671299"/>
                  <c:y val="4.68266293823456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0459109194585614"/>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4355640070999864"/>
                  <c:y val="-2.3413314691171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12920076063899863"/>
                  <c:y val="4.682662938234569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Atención!$O$116:$O$122</c:f>
              <c:strCache>
                <c:ptCount val="7"/>
                <c:pt idx="0">
                  <c:v> Amabilidad y disposición de los funcionarios  que participan en el proceso</c:v>
                </c:pt>
                <c:pt idx="1">
                  <c:v> Presentación personal de los funcionarios</c:v>
                </c:pt>
                <c:pt idx="2">
                  <c:v> Capacidad técnica de los funcionarios</c:v>
                </c:pt>
                <c:pt idx="3">
                  <c:v> Rigurosidad con que se realiza el proceso de fiscalización</c:v>
                </c:pt>
                <c:pt idx="4">
                  <c:v> Uniformidad en la aplicación de los procedimientos entre Aduanas</c:v>
                </c:pt>
                <c:pt idx="5">
                  <c:v> En general, qué tan satisfecho está Ud. con la Atención de los funcionarios que participan en el proceso</c:v>
                </c:pt>
                <c:pt idx="6">
                  <c:v> Calidad de Atención</c:v>
                </c:pt>
              </c:strCache>
            </c:strRef>
          </c:cat>
          <c:val>
            <c:numRef>
              <c:f>Atención!$P$116:$P$122</c:f>
              <c:numCache>
                <c:formatCode>0.0%</c:formatCode>
                <c:ptCount val="7"/>
                <c:pt idx="0">
                  <c:v>0.54054054054054057</c:v>
                </c:pt>
                <c:pt idx="1">
                  <c:v>0.65217391304347827</c:v>
                </c:pt>
                <c:pt idx="2">
                  <c:v>0.44871794871794868</c:v>
                </c:pt>
                <c:pt idx="3">
                  <c:v>0.63529411764705879</c:v>
                </c:pt>
                <c:pt idx="4">
                  <c:v>0.35555555555555557</c:v>
                </c:pt>
                <c:pt idx="5">
                  <c:v>0.60493827160493829</c:v>
                </c:pt>
                <c:pt idx="6">
                  <c:v>0.54807692307692302</c:v>
                </c:pt>
              </c:numCache>
            </c:numRef>
          </c:val>
        </c:ser>
        <c:ser>
          <c:idx val="1"/>
          <c:order val="1"/>
          <c:tx>
            <c:strRef>
              <c:f>Atención!$Q$23</c:f>
              <c:strCache>
                <c:ptCount val="1"/>
                <c:pt idx="0">
                  <c:v>Insatisfacción</c:v>
                </c:pt>
              </c:strCache>
            </c:strRef>
          </c:tx>
          <c:spPr>
            <a:solidFill>
              <a:srgbClr val="C00000"/>
            </a:solidFill>
            <a:ln>
              <a:noFill/>
            </a:ln>
            <a:effectLst/>
          </c:spPr>
          <c:invertIfNegative val="0"/>
          <c:dLbls>
            <c:dLbl>
              <c:idx val="0"/>
              <c:layout>
                <c:manualLayout>
                  <c:x val="-6.6470327586340611E-2"/>
                  <c:y val="7.023994407351854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0585322561059182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2055805168934792E-2"/>
                  <c:y val="2.341331469117241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4955495900972238E-2"/>
                  <c:y val="-4.6826629382345697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053238916606165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5940147477153775E-2"/>
                  <c:y val="2.34133146911719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6805884617471514E-2"/>
                  <c:y val="-4.6826629382345697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Atención!$O$116:$O$122</c:f>
              <c:strCache>
                <c:ptCount val="7"/>
                <c:pt idx="0">
                  <c:v> Amabilidad y disposición de los funcionarios  que participan en el proceso</c:v>
                </c:pt>
                <c:pt idx="1">
                  <c:v> Presentación personal de los funcionarios</c:v>
                </c:pt>
                <c:pt idx="2">
                  <c:v> Capacidad técnica de los funcionarios</c:v>
                </c:pt>
                <c:pt idx="3">
                  <c:v> Rigurosidad con que se realiza el proceso de fiscalización</c:v>
                </c:pt>
                <c:pt idx="4">
                  <c:v> Uniformidad en la aplicación de los procedimientos entre Aduanas</c:v>
                </c:pt>
                <c:pt idx="5">
                  <c:v> En general, qué tan satisfecho está Ud. con la Atención de los funcionarios que participan en el proceso</c:v>
                </c:pt>
                <c:pt idx="6">
                  <c:v> Calidad de Atención</c:v>
                </c:pt>
              </c:strCache>
            </c:strRef>
          </c:cat>
          <c:val>
            <c:numRef>
              <c:f>Atención!$Q$116:$Q$122</c:f>
              <c:numCache>
                <c:formatCode>0.0%</c:formatCode>
                <c:ptCount val="7"/>
                <c:pt idx="0">
                  <c:v>-0.17567567567567569</c:v>
                </c:pt>
                <c:pt idx="1">
                  <c:v>-0.14130434782608695</c:v>
                </c:pt>
                <c:pt idx="2">
                  <c:v>-0.23076923076923075</c:v>
                </c:pt>
                <c:pt idx="3">
                  <c:v>-0.12941176470588237</c:v>
                </c:pt>
                <c:pt idx="4">
                  <c:v>-0.36666666666666664</c:v>
                </c:pt>
                <c:pt idx="5">
                  <c:v>-6.1728395061728392E-2</c:v>
                </c:pt>
                <c:pt idx="6">
                  <c:v>-0.10576923076923077</c:v>
                </c:pt>
              </c:numCache>
            </c:numRef>
          </c:val>
        </c:ser>
        <c:dLbls>
          <c:showLegendKey val="0"/>
          <c:showVal val="1"/>
          <c:showCatName val="0"/>
          <c:showSerName val="0"/>
          <c:showPercent val="0"/>
          <c:showBubbleSize val="0"/>
        </c:dLbls>
        <c:gapWidth val="95"/>
        <c:overlap val="100"/>
        <c:axId val="173507376"/>
        <c:axId val="173507936"/>
      </c:barChart>
      <c:catAx>
        <c:axId val="17350737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173507936"/>
        <c:crosses val="autoZero"/>
        <c:auto val="1"/>
        <c:lblAlgn val="ctr"/>
        <c:lblOffset val="100"/>
        <c:noMultiLvlLbl val="0"/>
      </c:catAx>
      <c:valAx>
        <c:axId val="173507936"/>
        <c:scaling>
          <c:orientation val="minMax"/>
        </c:scaling>
        <c:delete val="1"/>
        <c:axPos val="t"/>
        <c:numFmt formatCode="0.0%" sourceLinked="1"/>
        <c:majorTickMark val="none"/>
        <c:minorTickMark val="none"/>
        <c:tickLblPos val="nextTo"/>
        <c:crossAx val="1735073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12483712944038"/>
          <c:y val="7.2977912644640361E-2"/>
          <c:w val="0.7764286424815422"/>
          <c:h val="0.90265885368980037"/>
        </c:manualLayout>
      </c:layout>
      <c:barChart>
        <c:barDir val="bar"/>
        <c:grouping val="stacked"/>
        <c:varyColors val="0"/>
        <c:ser>
          <c:idx val="0"/>
          <c:order val="0"/>
          <c:tx>
            <c:strRef>
              <c:f>Atención!$P$3</c:f>
              <c:strCache>
                <c:ptCount val="1"/>
                <c:pt idx="0">
                  <c:v>Insatisfacción</c:v>
                </c:pt>
              </c:strCache>
            </c:strRef>
          </c:tx>
          <c:spPr>
            <a:solidFill>
              <a:srgbClr val="C00000"/>
            </a:solidFill>
            <a:ln>
              <a:noFill/>
            </a:ln>
            <a:effectLst/>
          </c:spPr>
          <c:invertIfNegative val="0"/>
          <c:dLbls>
            <c:dLbl>
              <c:idx val="1"/>
              <c:layout>
                <c:manualLayout>
                  <c:x val="-5.0060982235185139E-2"/>
                  <c:y val="-2.0302460185546832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0060982235185139E-2"/>
                  <c:y val="6.6445182724252086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547231626278399E-2"/>
                  <c:y val="-4.4296788482835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9937632082393812E-2"/>
                  <c:y val="-8.120984074218733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6.1662867739970283E-2"/>
                  <c:y val="-2.2148394241417496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5.63723994037292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Atención!$O$77:$O$92</c:f>
              <c:strCache>
                <c:ptCount val="16"/>
                <c:pt idx="0">
                  <c:v>Arica</c:v>
                </c:pt>
                <c:pt idx="1">
                  <c:v>Iquique</c:v>
                </c:pt>
                <c:pt idx="2">
                  <c:v>Antofagasta</c:v>
                </c:pt>
                <c:pt idx="3">
                  <c:v>Coquimbo</c:v>
                </c:pt>
                <c:pt idx="4">
                  <c:v>Valparaíso</c:v>
                </c:pt>
                <c:pt idx="5">
                  <c:v>Metropolitana</c:v>
                </c:pt>
                <c:pt idx="6">
                  <c:v>Talcahuano</c:v>
                </c:pt>
                <c:pt idx="7">
                  <c:v>Puerto Montt</c:v>
                </c:pt>
                <c:pt idx="8">
                  <c:v>Coyhaique</c:v>
                </c:pt>
                <c:pt idx="9">
                  <c:v>Punta Arenas</c:v>
                </c:pt>
                <c:pt idx="10">
                  <c:v>Tocopilla</c:v>
                </c:pt>
                <c:pt idx="11">
                  <c:v>Chañaral</c:v>
                </c:pt>
                <c:pt idx="12">
                  <c:v>Los Andes</c:v>
                </c:pt>
                <c:pt idx="13">
                  <c:v>San Antonio</c:v>
                </c:pt>
                <c:pt idx="14">
                  <c:v>Osorno</c:v>
                </c:pt>
                <c:pt idx="15">
                  <c:v>Puerto Aysén</c:v>
                </c:pt>
              </c:strCache>
            </c:strRef>
          </c:cat>
          <c:val>
            <c:numRef>
              <c:f>Atención!$P$77:$P$92</c:f>
              <c:numCache>
                <c:formatCode>0.0%</c:formatCode>
                <c:ptCount val="16"/>
                <c:pt idx="0">
                  <c:v>0</c:v>
                </c:pt>
                <c:pt idx="1">
                  <c:v>-8.3333333333333343E-2</c:v>
                </c:pt>
                <c:pt idx="2">
                  <c:v>-8.3333333333333343E-2</c:v>
                </c:pt>
                <c:pt idx="3">
                  <c:v>0</c:v>
                </c:pt>
                <c:pt idx="4">
                  <c:v>-9.8765432098765427E-2</c:v>
                </c:pt>
                <c:pt idx="5">
                  <c:v>-0.10714285714285714</c:v>
                </c:pt>
                <c:pt idx="6">
                  <c:v>0</c:v>
                </c:pt>
                <c:pt idx="7">
                  <c:v>0</c:v>
                </c:pt>
                <c:pt idx="8">
                  <c:v>0</c:v>
                </c:pt>
                <c:pt idx="9">
                  <c:v>0</c:v>
                </c:pt>
                <c:pt idx="10">
                  <c:v>0</c:v>
                </c:pt>
                <c:pt idx="11">
                  <c:v>0</c:v>
                </c:pt>
                <c:pt idx="12">
                  <c:v>-0.14285714285714288</c:v>
                </c:pt>
                <c:pt idx="13">
                  <c:v>-0.12</c:v>
                </c:pt>
                <c:pt idx="14">
                  <c:v>0</c:v>
                </c:pt>
                <c:pt idx="15">
                  <c:v>0</c:v>
                </c:pt>
              </c:numCache>
            </c:numRef>
          </c:val>
        </c:ser>
        <c:ser>
          <c:idx val="1"/>
          <c:order val="1"/>
          <c:tx>
            <c:strRef>
              <c:f>Atención!$Q$3</c:f>
              <c:strCache>
                <c:ptCount val="1"/>
                <c:pt idx="0">
                  <c:v>Satisfacción</c:v>
                </c:pt>
              </c:strCache>
            </c:strRef>
          </c:tx>
          <c:spPr>
            <a:solidFill>
              <a:srgbClr val="0070C0"/>
            </a:solidFill>
            <a:ln>
              <a:noFill/>
            </a:ln>
            <a:effectLst/>
          </c:spPr>
          <c:invertIfNegative val="0"/>
          <c:dLbls>
            <c:dLbl>
              <c:idx val="0"/>
              <c:layout>
                <c:manualLayout>
                  <c:x val="0.19768728383049014"/>
                  <c:y val="4.4296788482834993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9323600796492699"/>
                  <c:y val="2.0302460185546832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9323600796492699"/>
                  <c:y val="-6.6445182724252086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8369479093287566"/>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7868649515133231"/>
                  <c:y val="4.4296788482835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8139437498397615"/>
                  <c:y val="8.120984074218733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19768728383049014"/>
                  <c:y val="8.120984074218733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17400417047678463"/>
                  <c:y val="8.120984074218733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31361640525900053"/>
                  <c:y val="4.429678848283580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18369479093287566"/>
                  <c:y val="8.120984074218733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31361640525900053"/>
                  <c:y val="4.429678848283580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31361640525900053"/>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16711436824479828"/>
                  <c:y val="2.2148394241417496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17814885647626455"/>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31361640525900053"/>
                  <c:y val="2.2148394241417496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0.18369479093287566"/>
                  <c:y val="-2.2148394241417496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Atención!$O$77:$O$92</c:f>
              <c:strCache>
                <c:ptCount val="16"/>
                <c:pt idx="0">
                  <c:v>Arica</c:v>
                </c:pt>
                <c:pt idx="1">
                  <c:v>Iquique</c:v>
                </c:pt>
                <c:pt idx="2">
                  <c:v>Antofagasta</c:v>
                </c:pt>
                <c:pt idx="3">
                  <c:v>Coquimbo</c:v>
                </c:pt>
                <c:pt idx="4">
                  <c:v>Valparaíso</c:v>
                </c:pt>
                <c:pt idx="5">
                  <c:v>Metropolitana</c:v>
                </c:pt>
                <c:pt idx="6">
                  <c:v>Talcahuano</c:v>
                </c:pt>
                <c:pt idx="7">
                  <c:v>Puerto Montt</c:v>
                </c:pt>
                <c:pt idx="8">
                  <c:v>Coyhaique</c:v>
                </c:pt>
                <c:pt idx="9">
                  <c:v>Punta Arenas</c:v>
                </c:pt>
                <c:pt idx="10">
                  <c:v>Tocopilla</c:v>
                </c:pt>
                <c:pt idx="11">
                  <c:v>Chañaral</c:v>
                </c:pt>
                <c:pt idx="12">
                  <c:v>Los Andes</c:v>
                </c:pt>
                <c:pt idx="13">
                  <c:v>San Antonio</c:v>
                </c:pt>
                <c:pt idx="14">
                  <c:v>Osorno</c:v>
                </c:pt>
                <c:pt idx="15">
                  <c:v>Puerto Aysén</c:v>
                </c:pt>
              </c:strCache>
            </c:strRef>
          </c:cat>
          <c:val>
            <c:numRef>
              <c:f>Atención!$Q$77:$Q$92</c:f>
              <c:numCache>
                <c:formatCode>0.0%</c:formatCode>
                <c:ptCount val="16"/>
                <c:pt idx="0">
                  <c:v>0.57142857142857151</c:v>
                </c:pt>
                <c:pt idx="1">
                  <c:v>0.58333333333333337</c:v>
                </c:pt>
                <c:pt idx="2">
                  <c:v>0.58333333333333337</c:v>
                </c:pt>
                <c:pt idx="3">
                  <c:v>0.5</c:v>
                </c:pt>
                <c:pt idx="4">
                  <c:v>0.53086419753086422</c:v>
                </c:pt>
                <c:pt idx="5">
                  <c:v>0.54761904761904756</c:v>
                </c:pt>
                <c:pt idx="6">
                  <c:v>0.57142857142857151</c:v>
                </c:pt>
                <c:pt idx="7">
                  <c:v>0.5</c:v>
                </c:pt>
                <c:pt idx="8">
                  <c:v>1</c:v>
                </c:pt>
                <c:pt idx="9">
                  <c:v>0.5</c:v>
                </c:pt>
                <c:pt idx="10">
                  <c:v>1</c:v>
                </c:pt>
                <c:pt idx="11">
                  <c:v>1</c:v>
                </c:pt>
                <c:pt idx="12">
                  <c:v>0.48214285714285715</c:v>
                </c:pt>
                <c:pt idx="13">
                  <c:v>0.48</c:v>
                </c:pt>
                <c:pt idx="14">
                  <c:v>1</c:v>
                </c:pt>
                <c:pt idx="15">
                  <c:v>0.5</c:v>
                </c:pt>
              </c:numCache>
            </c:numRef>
          </c:val>
        </c:ser>
        <c:dLbls>
          <c:showLegendKey val="0"/>
          <c:showVal val="1"/>
          <c:showCatName val="0"/>
          <c:showSerName val="0"/>
          <c:showPercent val="0"/>
          <c:showBubbleSize val="0"/>
        </c:dLbls>
        <c:gapWidth val="95"/>
        <c:overlap val="100"/>
        <c:axId val="173510736"/>
        <c:axId val="173511296"/>
      </c:barChart>
      <c:catAx>
        <c:axId val="17351073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173511296"/>
        <c:crosses val="autoZero"/>
        <c:auto val="1"/>
        <c:lblAlgn val="ctr"/>
        <c:lblOffset val="100"/>
        <c:noMultiLvlLbl val="0"/>
      </c:catAx>
      <c:valAx>
        <c:axId val="173511296"/>
        <c:scaling>
          <c:orientation val="minMax"/>
        </c:scaling>
        <c:delete val="1"/>
        <c:axPos val="t"/>
        <c:numFmt formatCode="0.0%" sourceLinked="1"/>
        <c:majorTickMark val="none"/>
        <c:minorTickMark val="none"/>
        <c:tickLblPos val="nextTo"/>
        <c:crossAx val="1735107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16299340891155"/>
          <c:y val="0.12920665607422763"/>
          <c:w val="0.44938453495194619"/>
          <c:h val="0.82597335126923566"/>
        </c:manualLayout>
      </c:layout>
      <c:barChart>
        <c:barDir val="bar"/>
        <c:grouping val="stacked"/>
        <c:varyColors val="0"/>
        <c:ser>
          <c:idx val="0"/>
          <c:order val="0"/>
          <c:tx>
            <c:strRef>
              <c:f>Atención!$P$23</c:f>
              <c:strCache>
                <c:ptCount val="1"/>
                <c:pt idx="0">
                  <c:v>Satisfacción </c:v>
                </c:pt>
              </c:strCache>
            </c:strRef>
          </c:tx>
          <c:spPr>
            <a:solidFill>
              <a:srgbClr val="0070C0"/>
            </a:solidFill>
            <a:ln>
              <a:noFill/>
            </a:ln>
            <a:effectLst/>
          </c:spPr>
          <c:invertIfNegative val="0"/>
          <c:dLbls>
            <c:dLbl>
              <c:idx val="0"/>
              <c:layout>
                <c:manualLayout>
                  <c:x val="0.19837276409635202"/>
                  <c:y val="3.3464238022878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1356035050825203"/>
                  <c:y val="1.5461984777675986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1077106185237401"/>
                  <c:y val="6.683375104427735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21787045777229438"/>
                  <c:y val="1.5461984777675986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21077106185237418"/>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2141854323402014"/>
                  <c:y val="3.3417987699991829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21463791093081258"/>
                  <c:y val="1.5461984777675986E-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21436744541556918"/>
                  <c:y val="1.5461984792076083E-7"/>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19837276409635202"/>
                  <c:y val="3.3416875522139905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0.19837276409635202"/>
                  <c:y val="6.683375104427735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Atención!$O$168:$O$172</c:f>
              <c:strCache>
                <c:ptCount val="5"/>
                <c:pt idx="0">
                  <c:v> Amabilidad y cortesía de los funcionarios</c:v>
                </c:pt>
                <c:pt idx="1">
                  <c:v> Calidad de la respuesta entregada</c:v>
                </c:pt>
                <c:pt idx="2">
                  <c:v> Tiempo de respuesta</c:v>
                </c:pt>
                <c:pt idx="3">
                  <c:v> En términos globales, qué tan satisfecho esta Ud. Mesa de ayuda del  SNA</c:v>
                </c:pt>
                <c:pt idx="4">
                  <c:v> Mesa de Ayuda</c:v>
                </c:pt>
              </c:strCache>
            </c:strRef>
          </c:cat>
          <c:val>
            <c:numRef>
              <c:f>Atención!$P$168:$P$172</c:f>
              <c:numCache>
                <c:formatCode>0.0%</c:formatCode>
                <c:ptCount val="5"/>
                <c:pt idx="0">
                  <c:v>0.60606060606060608</c:v>
                </c:pt>
                <c:pt idx="1">
                  <c:v>0.53030303030303028</c:v>
                </c:pt>
                <c:pt idx="2">
                  <c:v>0.49253731343283585</c:v>
                </c:pt>
                <c:pt idx="3">
                  <c:v>0.5757575757575758</c:v>
                </c:pt>
                <c:pt idx="4">
                  <c:v>0.5757575757575758</c:v>
                </c:pt>
              </c:numCache>
            </c:numRef>
          </c:val>
        </c:ser>
        <c:ser>
          <c:idx val="1"/>
          <c:order val="1"/>
          <c:tx>
            <c:strRef>
              <c:f>Atención!$Q$23</c:f>
              <c:strCache>
                <c:ptCount val="1"/>
                <c:pt idx="0">
                  <c:v>Insatisfacción</c:v>
                </c:pt>
              </c:strCache>
            </c:strRef>
          </c:tx>
          <c:spPr>
            <a:solidFill>
              <a:srgbClr val="C00000"/>
            </a:solidFill>
            <a:ln>
              <a:noFill/>
            </a:ln>
            <a:effectLst/>
          </c:spPr>
          <c:invertIfNegative val="0"/>
          <c:dLbls>
            <c:dLbl>
              <c:idx val="0"/>
              <c:layout>
                <c:manualLayout>
                  <c:x val="-8.6017166813668E-2"/>
                  <c:y val="-2.2398683697738918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8078485777144963E-2"/>
                  <c:y val="1.15703605136242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6438361793756307E-2"/>
                  <c:y val="8.9813826788609269E-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5340425418573307E-2"/>
                  <c:y val="1.46611259667781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1406623963983025E-2"/>
                  <c:y val="1.46611259667781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6143625005186375E-2"/>
                  <c:y val="-3.341687552213867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6.0120517311652119E-2"/>
                  <c:y val="-1.2252712813733526E-16"/>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4.9552026072220895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4.7607348187969335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5.1740114106643337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Arial" panose="020B0604020202020204" pitchFamily="34" charset="0"/>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Atención!$O$168:$O$172</c:f>
              <c:strCache>
                <c:ptCount val="5"/>
                <c:pt idx="0">
                  <c:v> Amabilidad y cortesía de los funcionarios</c:v>
                </c:pt>
                <c:pt idx="1">
                  <c:v> Calidad de la respuesta entregada</c:v>
                </c:pt>
                <c:pt idx="2">
                  <c:v> Tiempo de respuesta</c:v>
                </c:pt>
                <c:pt idx="3">
                  <c:v> En términos globales, qué tan satisfecho esta Ud. Mesa de ayuda del  SNA</c:v>
                </c:pt>
                <c:pt idx="4">
                  <c:v> Mesa de Ayuda</c:v>
                </c:pt>
              </c:strCache>
            </c:strRef>
          </c:cat>
          <c:val>
            <c:numRef>
              <c:f>Atención!$Q$168:$Q$172</c:f>
              <c:numCache>
                <c:formatCode>0.0%</c:formatCode>
                <c:ptCount val="5"/>
                <c:pt idx="0">
                  <c:v>-0.19696969696969696</c:v>
                </c:pt>
                <c:pt idx="1">
                  <c:v>-0.18181818181818182</c:v>
                </c:pt>
                <c:pt idx="2">
                  <c:v>-0.23880597014925375</c:v>
                </c:pt>
                <c:pt idx="3">
                  <c:v>-0.24242424242424243</c:v>
                </c:pt>
                <c:pt idx="4">
                  <c:v>-0.2121212121212121</c:v>
                </c:pt>
              </c:numCache>
            </c:numRef>
          </c:val>
        </c:ser>
        <c:dLbls>
          <c:showLegendKey val="0"/>
          <c:showVal val="1"/>
          <c:showCatName val="0"/>
          <c:showSerName val="0"/>
          <c:showPercent val="0"/>
          <c:showBubbleSize val="0"/>
        </c:dLbls>
        <c:gapWidth val="95"/>
        <c:overlap val="100"/>
        <c:axId val="173514096"/>
        <c:axId val="173514656"/>
      </c:barChart>
      <c:catAx>
        <c:axId val="17351409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Arial" panose="020B0604020202020204" pitchFamily="34" charset="0"/>
              </a:defRPr>
            </a:pPr>
            <a:endParaRPr lang="es-CL"/>
          </a:p>
        </c:txPr>
        <c:crossAx val="173514656"/>
        <c:crosses val="autoZero"/>
        <c:auto val="1"/>
        <c:lblAlgn val="ctr"/>
        <c:lblOffset val="100"/>
        <c:noMultiLvlLbl val="0"/>
      </c:catAx>
      <c:valAx>
        <c:axId val="173514656"/>
        <c:scaling>
          <c:orientation val="minMax"/>
        </c:scaling>
        <c:delete val="1"/>
        <c:axPos val="t"/>
        <c:numFmt formatCode="0.0%" sourceLinked="1"/>
        <c:majorTickMark val="none"/>
        <c:minorTickMark val="none"/>
        <c:tickLblPos val="nextTo"/>
        <c:crossAx val="1735140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Arial" panose="020B0604020202020204" pitchFamily="34" charset="0"/>
            </a:defRPr>
          </a:pPr>
          <a:endParaRPr lang="es-CL"/>
        </a:p>
      </c:txPr>
    </c:legend>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1"/>
            </a:solidFill>
          </c:spPr>
          <c:dPt>
            <c:idx val="0"/>
            <c:bubble3D val="0"/>
            <c:explosion val="7"/>
            <c:spPr>
              <a:solidFill>
                <a:schemeClr val="accent1"/>
              </a:solidFill>
              <a:ln w="19050">
                <a:solidFill>
                  <a:schemeClr val="lt1"/>
                </a:solidFill>
              </a:ln>
              <a:effectLst/>
            </c:spPr>
          </c:dPt>
          <c:dPt>
            <c:idx val="1"/>
            <c:bubble3D val="0"/>
            <c:spPr>
              <a:solidFill>
                <a:schemeClr val="accent2">
                  <a:lumMod val="50000"/>
                </a:schemeClr>
              </a:solidFill>
              <a:ln w="19050">
                <a:solidFill>
                  <a:schemeClr val="lt1"/>
                </a:solidFill>
              </a:ln>
              <a:effectLst/>
            </c:spPr>
          </c:dPt>
          <c:dPt>
            <c:idx val="2"/>
            <c:bubble3D val="0"/>
            <c:spPr>
              <a:solidFill>
                <a:schemeClr val="accent2">
                  <a:lumMod val="40000"/>
                  <a:lumOff val="60000"/>
                </a:schemeClr>
              </a:solidFill>
              <a:ln w="19050">
                <a:solidFill>
                  <a:schemeClr val="lt1"/>
                </a:solidFill>
              </a:ln>
              <a:effectLst/>
            </c:spPr>
          </c:dPt>
          <c:dPt>
            <c:idx val="3"/>
            <c:bubble3D val="0"/>
            <c:spPr>
              <a:solidFill>
                <a:schemeClr val="accent2">
                  <a:lumMod val="75000"/>
                </a:schemeClr>
              </a:solidFill>
            </c:spPr>
          </c:dPt>
          <c:dPt>
            <c:idx val="4"/>
            <c:bubble3D val="0"/>
            <c:spPr>
              <a:solidFill>
                <a:schemeClr val="accent6">
                  <a:lumMod val="60000"/>
                  <a:lumOff val="40000"/>
                </a:schemeClr>
              </a:solidFill>
            </c:spPr>
          </c:dPt>
          <c:dLbls>
            <c:dLbl>
              <c:idx val="0"/>
              <c:layout>
                <c:manualLayout>
                  <c:x val="1.718087149823707E-2"/>
                  <c:y val="8.8361539268933961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9980314960629917E-4"/>
                  <c:y val="3.7633420822397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7.6070292537935864E-3"/>
                  <c:y val="-2.0517596590748736E-4"/>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8560428290834425E-2"/>
                  <c:y val="-0.11567267801202269"/>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1.0120022248874519E-2"/>
                  <c:y val="-4.8990771314875961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vert="horz"/>
              <a:lstStyle/>
              <a:p>
                <a:pPr>
                  <a:defRPr/>
                </a:pPr>
                <a:endParaRPr lang="es-C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Sheet1!$K$214:$K$218</c:f>
              <c:strCache>
                <c:ptCount val="5"/>
                <c:pt idx="0">
                  <c:v>Menor de 18 años</c:v>
                </c:pt>
                <c:pt idx="1">
                  <c:v>Entre 19 y 30 años</c:v>
                </c:pt>
                <c:pt idx="2">
                  <c:v>Entre 31 y 60 años</c:v>
                </c:pt>
                <c:pt idx="3">
                  <c:v>Más de 61 años</c:v>
                </c:pt>
                <c:pt idx="4">
                  <c:v>Sin Información</c:v>
                </c:pt>
              </c:strCache>
            </c:strRef>
          </c:cat>
          <c:val>
            <c:numRef>
              <c:f>Sheet1!$L$214:$L$218</c:f>
              <c:numCache>
                <c:formatCode>###0.0%</c:formatCode>
                <c:ptCount val="5"/>
                <c:pt idx="0" formatCode="####.0%">
                  <c:v>1.7130620985010706E-3</c:v>
                </c:pt>
                <c:pt idx="1">
                  <c:v>0.36573875802997863</c:v>
                </c:pt>
                <c:pt idx="2">
                  <c:v>0.50749464668094224</c:v>
                </c:pt>
                <c:pt idx="3">
                  <c:v>0.10492505353319057</c:v>
                </c:pt>
                <c:pt idx="4">
                  <c:v>2.012847965738758E-2</c:v>
                </c:pt>
              </c:numCache>
            </c:numRef>
          </c:val>
        </c:ser>
        <c:dLbls>
          <c:showLegendKey val="0"/>
          <c:showVal val="0"/>
          <c:showCatName val="0"/>
          <c:showSerName val="0"/>
          <c:showPercent val="0"/>
          <c:showBubbleSize val="0"/>
          <c:showLeaderLines val="1"/>
        </c:dLbls>
        <c:firstSliceAng val="77"/>
      </c:pieChart>
      <c:spPr>
        <a:noFill/>
        <a:ln w="25400">
          <a:noFill/>
        </a:ln>
      </c:spPr>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1"/>
            </a:solidFill>
          </c:spPr>
          <c:dPt>
            <c:idx val="0"/>
            <c:bubble3D val="0"/>
            <c:explosion val="7"/>
            <c:spPr>
              <a:solidFill>
                <a:srgbClr val="317B33"/>
              </a:solidFill>
              <a:ln w="19050">
                <a:solidFill>
                  <a:schemeClr val="lt1"/>
                </a:solidFill>
              </a:ln>
              <a:effectLst/>
            </c:spPr>
          </c:dPt>
          <c:dPt>
            <c:idx val="1"/>
            <c:bubble3D val="0"/>
            <c:spPr>
              <a:solidFill>
                <a:srgbClr val="A4FE66"/>
              </a:solidFill>
              <a:ln w="19050">
                <a:solidFill>
                  <a:schemeClr val="lt1"/>
                </a:solidFill>
              </a:ln>
              <a:effectLst/>
            </c:spPr>
          </c:dPt>
          <c:dPt>
            <c:idx val="2"/>
            <c:bubble3D val="0"/>
            <c:spPr>
              <a:solidFill>
                <a:srgbClr val="00B050"/>
              </a:solidFill>
              <a:ln w="19050">
                <a:solidFill>
                  <a:schemeClr val="lt1"/>
                </a:solidFill>
              </a:ln>
              <a:effectLst/>
            </c:spPr>
          </c:dPt>
          <c:dPt>
            <c:idx val="3"/>
            <c:bubble3D val="0"/>
            <c:spPr>
              <a:solidFill>
                <a:srgbClr val="43E56A"/>
              </a:solidFill>
            </c:spPr>
          </c:dPt>
          <c:dPt>
            <c:idx val="4"/>
            <c:bubble3D val="0"/>
            <c:spPr>
              <a:solidFill>
                <a:srgbClr val="35BA06"/>
              </a:solidFill>
            </c:spPr>
          </c:dPt>
          <c:dLbls>
            <c:dLbl>
              <c:idx val="0"/>
              <c:delete val="1"/>
              <c:extLst>
                <c:ext xmlns:c15="http://schemas.microsoft.com/office/drawing/2012/chart" uri="{CE6537A1-D6FC-4f65-9D91-7224C49458BB}"/>
              </c:extLst>
            </c:dLbl>
            <c:dLbl>
              <c:idx val="1"/>
              <c:layout>
                <c:manualLayout>
                  <c:x val="-6.9980314960629917E-4"/>
                  <c:y val="3.7633420822397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7.6070292537935864E-3"/>
                  <c:y val="-2.0517596590748736E-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w="25400">
                <a:noFill/>
              </a:ln>
            </c:spPr>
            <c:txPr>
              <a:bodyPr rot="0" vert="horz"/>
              <a:lstStyle/>
              <a:p>
                <a:pPr>
                  <a:defRPr/>
                </a:pPr>
                <a:endParaRPr lang="es-C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Sheet1!$K$235:$K$239</c:f>
              <c:strCache>
                <c:ptCount val="5"/>
                <c:pt idx="0">
                  <c:v>Chacayuta</c:v>
                </c:pt>
                <c:pt idx="1">
                  <c:v>Los Libertadores</c:v>
                </c:pt>
                <c:pt idx="2">
                  <c:v>Arturo Merino Benitez</c:v>
                </c:pt>
                <c:pt idx="3">
                  <c:v>Cardenal Zamoré</c:v>
                </c:pt>
                <c:pt idx="4">
                  <c:v>Monte Aimontt</c:v>
                </c:pt>
              </c:strCache>
            </c:strRef>
          </c:cat>
          <c:val>
            <c:numRef>
              <c:f>Sheet1!$L$235:$L$239</c:f>
              <c:numCache>
                <c:formatCode>###0</c:formatCode>
                <c:ptCount val="5"/>
                <c:pt idx="0">
                  <c:v>634</c:v>
                </c:pt>
                <c:pt idx="1">
                  <c:v>212</c:v>
                </c:pt>
                <c:pt idx="2">
                  <c:v>1304</c:v>
                </c:pt>
                <c:pt idx="3">
                  <c:v>110</c:v>
                </c:pt>
                <c:pt idx="4">
                  <c:v>75</c:v>
                </c:pt>
              </c:numCache>
            </c:numRef>
          </c:val>
        </c:ser>
        <c:dLbls>
          <c:showLegendKey val="0"/>
          <c:showVal val="0"/>
          <c:showCatName val="0"/>
          <c:showSerName val="0"/>
          <c:showPercent val="0"/>
          <c:showBubbleSize val="0"/>
          <c:showLeaderLines val="1"/>
        </c:dLbls>
        <c:firstSliceAng val="87"/>
      </c:pieChart>
      <c:spPr>
        <a:noFill/>
        <a:ln w="25400">
          <a:noFill/>
        </a:ln>
      </c:spPr>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446660048525075E-2"/>
          <c:y val="0.12286482057549161"/>
          <c:w val="0.95827823192882988"/>
          <c:h val="0.71330268859015666"/>
        </c:manualLayout>
      </c:layout>
      <c:barChart>
        <c:barDir val="col"/>
        <c:grouping val="stacked"/>
        <c:varyColors val="0"/>
        <c:ser>
          <c:idx val="0"/>
          <c:order val="0"/>
          <c:tx>
            <c:strRef>
              <c:f>Viajeros!$K$11</c:f>
              <c:strCache>
                <c:ptCount val="1"/>
                <c:pt idx="0">
                  <c:v>Satisfacción</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Viajeros!$J$12:$J$17</c:f>
              <c:strCache>
                <c:ptCount val="6"/>
                <c:pt idx="0">
                  <c:v>Fiscalización</c:v>
                </c:pt>
                <c:pt idx="1">
                  <c:v>Declaración de mercancías</c:v>
                </c:pt>
                <c:pt idx="2">
                  <c:v>Difusión de información</c:v>
                </c:pt>
                <c:pt idx="3">
                  <c:v>Información entregada</c:v>
                </c:pt>
                <c:pt idx="4">
                  <c:v>Satisfacción general</c:v>
                </c:pt>
                <c:pt idx="5">
                  <c:v>Indice Viajeros</c:v>
                </c:pt>
              </c:strCache>
            </c:strRef>
          </c:cat>
          <c:val>
            <c:numRef>
              <c:f>Viajeros!$K$12:$K$17</c:f>
              <c:numCache>
                <c:formatCode>###0.0%</c:formatCode>
                <c:ptCount val="6"/>
                <c:pt idx="0">
                  <c:v>0.90461538461538471</c:v>
                </c:pt>
                <c:pt idx="1">
                  <c:v>0.79746835443037978</c:v>
                </c:pt>
                <c:pt idx="2">
                  <c:v>0.88883968113374667</c:v>
                </c:pt>
                <c:pt idx="3">
                  <c:v>0.71111111111111114</c:v>
                </c:pt>
                <c:pt idx="4">
                  <c:v>0.88193832599118949</c:v>
                </c:pt>
                <c:pt idx="5">
                  <c:v>0.83679457145636249</c:v>
                </c:pt>
              </c:numCache>
            </c:numRef>
          </c:val>
        </c:ser>
        <c:ser>
          <c:idx val="1"/>
          <c:order val="1"/>
          <c:tx>
            <c:strRef>
              <c:f>Viajeros!$L$11</c:f>
              <c:strCache>
                <c:ptCount val="1"/>
                <c:pt idx="0">
                  <c:v>Insatisfacción</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Viajeros!$J$12:$J$17</c:f>
              <c:strCache>
                <c:ptCount val="6"/>
                <c:pt idx="0">
                  <c:v>Fiscalización</c:v>
                </c:pt>
                <c:pt idx="1">
                  <c:v>Declaración de mercancías</c:v>
                </c:pt>
                <c:pt idx="2">
                  <c:v>Difusión de información</c:v>
                </c:pt>
                <c:pt idx="3">
                  <c:v>Información entregada</c:v>
                </c:pt>
                <c:pt idx="4">
                  <c:v>Satisfacción general</c:v>
                </c:pt>
                <c:pt idx="5">
                  <c:v>Indice Viajeros</c:v>
                </c:pt>
              </c:strCache>
            </c:strRef>
          </c:cat>
          <c:val>
            <c:numRef>
              <c:f>Viajeros!$L$12:$L$17</c:f>
              <c:numCache>
                <c:formatCode>###0.0%</c:formatCode>
                <c:ptCount val="6"/>
                <c:pt idx="0">
                  <c:v>-2.1538461538461538E-2</c:v>
                </c:pt>
                <c:pt idx="1">
                  <c:v>-5.0632911392405069E-2</c:v>
                </c:pt>
                <c:pt idx="2">
                  <c:v>-4.0744021257750222E-2</c:v>
                </c:pt>
                <c:pt idx="3">
                  <c:v>-0.14814814814814814</c:v>
                </c:pt>
                <c:pt idx="4">
                  <c:v>-4.3171806167400878E-2</c:v>
                </c:pt>
                <c:pt idx="5">
                  <c:v>-6.0847069700833173E-2</c:v>
                </c:pt>
              </c:numCache>
            </c:numRef>
          </c:val>
        </c:ser>
        <c:dLbls>
          <c:showLegendKey val="0"/>
          <c:showVal val="1"/>
          <c:showCatName val="0"/>
          <c:showSerName val="0"/>
          <c:showPercent val="0"/>
          <c:showBubbleSize val="0"/>
        </c:dLbls>
        <c:gapWidth val="95"/>
        <c:overlap val="100"/>
        <c:axId val="240677216"/>
        <c:axId val="240677776"/>
      </c:barChart>
      <c:catAx>
        <c:axId val="2406772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L"/>
          </a:p>
        </c:txPr>
        <c:crossAx val="240677776"/>
        <c:crosses val="autoZero"/>
        <c:auto val="1"/>
        <c:lblAlgn val="ctr"/>
        <c:lblOffset val="100"/>
        <c:noMultiLvlLbl val="0"/>
      </c:catAx>
      <c:valAx>
        <c:axId val="240677776"/>
        <c:scaling>
          <c:orientation val="minMax"/>
        </c:scaling>
        <c:delete val="1"/>
        <c:axPos val="l"/>
        <c:numFmt formatCode="###0.0%" sourceLinked="1"/>
        <c:majorTickMark val="none"/>
        <c:minorTickMark val="none"/>
        <c:tickLblPos val="nextTo"/>
        <c:crossAx val="2406772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L"/>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s-C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29540121862962E-2"/>
          <c:y val="4.5283518620649617E-2"/>
          <c:w val="0.93585823246041755"/>
          <c:h val="0.77627146900006505"/>
        </c:manualLayout>
      </c:layout>
      <c:barChart>
        <c:barDir val="col"/>
        <c:grouping val="stacked"/>
        <c:varyColors val="0"/>
        <c:ser>
          <c:idx val="0"/>
          <c:order val="0"/>
          <c:tx>
            <c:strRef>
              <c:f>Atención!$AA$93</c:f>
              <c:strCache>
                <c:ptCount val="1"/>
                <c:pt idx="0">
                  <c:v>Satisfecho</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Atención!$AB$3:$AG$3</c:f>
              <c:strCache>
                <c:ptCount val="6"/>
                <c:pt idx="0">
                  <c:v>Chacayuta</c:v>
                </c:pt>
                <c:pt idx="1">
                  <c:v>Los Libertadores</c:v>
                </c:pt>
                <c:pt idx="2">
                  <c:v>Arturo Merino Benitez</c:v>
                </c:pt>
                <c:pt idx="3">
                  <c:v>Cardenal Zamoré</c:v>
                </c:pt>
                <c:pt idx="4">
                  <c:v>Monte Aimontt</c:v>
                </c:pt>
                <c:pt idx="5">
                  <c:v>Total</c:v>
                </c:pt>
              </c:strCache>
            </c:strRef>
          </c:cat>
          <c:val>
            <c:numRef>
              <c:f>Atención!$AB$114:$AF$114</c:f>
              <c:numCache>
                <c:formatCode>###0.0%</c:formatCode>
                <c:ptCount val="5"/>
                <c:pt idx="0">
                  <c:v>0.82698412698412693</c:v>
                </c:pt>
                <c:pt idx="1">
                  <c:v>0.89047619047619053</c:v>
                </c:pt>
                <c:pt idx="2">
                  <c:v>0.9036334913112164</c:v>
                </c:pt>
                <c:pt idx="3">
                  <c:v>0.92391304347826098</c:v>
                </c:pt>
                <c:pt idx="4">
                  <c:v>0.90277777777777768</c:v>
                </c:pt>
              </c:numCache>
            </c:numRef>
          </c:val>
        </c:ser>
        <c:ser>
          <c:idx val="1"/>
          <c:order val="1"/>
          <c:tx>
            <c:strRef>
              <c:f>Atención!$AA$94</c:f>
              <c:strCache>
                <c:ptCount val="1"/>
                <c:pt idx="0">
                  <c:v>Insatisfecho</c:v>
                </c:pt>
              </c:strCache>
            </c:strRef>
          </c:tx>
          <c:spPr>
            <a:solidFill>
              <a:srgbClr val="FF0000"/>
            </a:solidFill>
            <a:ln>
              <a:noFill/>
            </a:ln>
            <a:effectLst/>
          </c:spPr>
          <c:invertIfNegative val="0"/>
          <c:dLbls>
            <c:dLbl>
              <c:idx val="0"/>
              <c:layout>
                <c:manualLayout>
                  <c:x val="-4.0920709519993723E-3"/>
                  <c:y val="-6.94501408142618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5.95286921265101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187454021880552E-3"/>
                  <c:y val="-6.91296914552540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8.23582861246969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155348881628367E-3"/>
                  <c:y val="-5.41331891223732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1023220976640421E-3"/>
                  <c:y val="-8.888720430352341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Atención!$AB$3:$AG$3</c:f>
              <c:strCache>
                <c:ptCount val="6"/>
                <c:pt idx="0">
                  <c:v>Chacayuta</c:v>
                </c:pt>
                <c:pt idx="1">
                  <c:v>Los Libertadores</c:v>
                </c:pt>
                <c:pt idx="2">
                  <c:v>Arturo Merino Benitez</c:v>
                </c:pt>
                <c:pt idx="3">
                  <c:v>Cardenal Zamoré</c:v>
                </c:pt>
                <c:pt idx="4">
                  <c:v>Monte Aimontt</c:v>
                </c:pt>
                <c:pt idx="5">
                  <c:v>Total</c:v>
                </c:pt>
              </c:strCache>
            </c:strRef>
          </c:cat>
          <c:val>
            <c:numRef>
              <c:f>Atención!$AB$115:$AF$115</c:f>
              <c:numCache>
                <c:formatCode>###0.0%</c:formatCode>
                <c:ptCount val="5"/>
                <c:pt idx="0">
                  <c:v>-7.1428571428571397E-2</c:v>
                </c:pt>
                <c:pt idx="1">
                  <c:v>-5.2380952380952403E-2</c:v>
                </c:pt>
                <c:pt idx="2">
                  <c:v>-3.0015797788309637E-2</c:v>
                </c:pt>
                <c:pt idx="3">
                  <c:v>-3.2608695652173898E-2</c:v>
                </c:pt>
                <c:pt idx="4">
                  <c:v>-1.38888888888889E-2</c:v>
                </c:pt>
              </c:numCache>
            </c:numRef>
          </c:val>
        </c:ser>
        <c:dLbls>
          <c:showLegendKey val="0"/>
          <c:showVal val="1"/>
          <c:showCatName val="0"/>
          <c:showSerName val="0"/>
          <c:showPercent val="0"/>
          <c:showBubbleSize val="0"/>
        </c:dLbls>
        <c:gapWidth val="95"/>
        <c:overlap val="100"/>
        <c:axId val="170771600"/>
        <c:axId val="170772160"/>
      </c:barChart>
      <c:catAx>
        <c:axId val="170771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170772160"/>
        <c:crosses val="autoZero"/>
        <c:auto val="1"/>
        <c:lblAlgn val="ctr"/>
        <c:lblOffset val="100"/>
        <c:noMultiLvlLbl val="0"/>
      </c:catAx>
      <c:valAx>
        <c:axId val="170772160"/>
        <c:scaling>
          <c:orientation val="minMax"/>
        </c:scaling>
        <c:delete val="1"/>
        <c:axPos val="l"/>
        <c:numFmt formatCode="###0.0%" sourceLinked="1"/>
        <c:majorTickMark val="none"/>
        <c:minorTickMark val="none"/>
        <c:tickLblPos val="nextTo"/>
        <c:crossAx val="170771600"/>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23452894299352E-2"/>
          <c:y val="9.7273234088902497E-2"/>
          <c:w val="0.95420560242169428"/>
          <c:h val="0.74550716949529261"/>
        </c:manualLayout>
      </c:layout>
      <c:barChart>
        <c:barDir val="col"/>
        <c:grouping val="stacked"/>
        <c:varyColors val="0"/>
        <c:ser>
          <c:idx val="0"/>
          <c:order val="0"/>
          <c:tx>
            <c:strRef>
              <c:f>Atención!$AC$23</c:f>
              <c:strCache>
                <c:ptCount val="1"/>
                <c:pt idx="0">
                  <c:v>Satisfacción</c:v>
                </c:pt>
              </c:strCache>
            </c:strRef>
          </c:tx>
          <c:spPr>
            <a:solidFill>
              <a:srgbClr val="0070C0"/>
            </a:solidFill>
            <a:ln>
              <a:noFill/>
            </a:ln>
            <a:effectLst/>
          </c:spPr>
          <c:invertIfNegative val="0"/>
          <c:dPt>
            <c:idx val="2"/>
            <c:invertIfNegative val="0"/>
            <c:bubble3D val="0"/>
            <c:spPr>
              <a:solidFill>
                <a:srgbClr val="00B0F0"/>
              </a:solidFill>
              <a:ln>
                <a:noFill/>
              </a:ln>
              <a:effectLst/>
            </c:spPr>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Atención!$AB$114:$AB$117</c:f>
              <c:strCache>
                <c:ptCount val="4"/>
                <c:pt idx="0">
                  <c:v>SAG</c:v>
                </c:pt>
                <c:pt idx="1">
                  <c:v>Policía Internacional</c:v>
                </c:pt>
                <c:pt idx="2">
                  <c:v>Servicio Nacional de Aduanas</c:v>
                </c:pt>
                <c:pt idx="3">
                  <c:v>Carabineros</c:v>
                </c:pt>
              </c:strCache>
            </c:strRef>
          </c:cat>
          <c:val>
            <c:numRef>
              <c:f>Atención!$AC$114:$AC$117</c:f>
              <c:numCache>
                <c:formatCode>###0.0%</c:formatCode>
                <c:ptCount val="4"/>
                <c:pt idx="0">
                  <c:v>0.90671108995716321</c:v>
                </c:pt>
                <c:pt idx="1">
                  <c:v>0.88430913348946139</c:v>
                </c:pt>
                <c:pt idx="2">
                  <c:v>0.88193832599118949</c:v>
                </c:pt>
                <c:pt idx="3">
                  <c:v>0.90621814475025486</c:v>
                </c:pt>
              </c:numCache>
            </c:numRef>
          </c:val>
        </c:ser>
        <c:ser>
          <c:idx val="1"/>
          <c:order val="1"/>
          <c:tx>
            <c:strRef>
              <c:f>Atención!$AD$23</c:f>
              <c:strCache>
                <c:ptCount val="1"/>
                <c:pt idx="0">
                  <c:v>Insatisfacción</c:v>
                </c:pt>
              </c:strCache>
            </c:strRef>
          </c:tx>
          <c:spPr>
            <a:solidFill>
              <a:srgbClr val="C00000"/>
            </a:solidFill>
            <a:ln>
              <a:noFill/>
            </a:ln>
            <a:effectLst/>
          </c:spPr>
          <c:invertIfNegative val="0"/>
          <c:dPt>
            <c:idx val="2"/>
            <c:invertIfNegative val="0"/>
            <c:bubble3D val="0"/>
            <c:spPr>
              <a:solidFill>
                <a:srgbClr val="FF0000"/>
              </a:solidFill>
              <a:ln>
                <a:noFill/>
              </a:ln>
              <a:effectLst/>
            </c:spPr>
          </c:dPt>
          <c:dLbls>
            <c:dLbl>
              <c:idx val="0"/>
              <c:layout>
                <c:manualLayout>
                  <c:x val="0"/>
                  <c:y val="-4.142736598676977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3262541051464939E-3"/>
                  <c:y val="-4.825399797333955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31270525732469E-3"/>
                  <c:y val="-4.899862485657128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815635262866235E-3"/>
                  <c:y val="-5.222213217118360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Atención!$AB$114:$AB$117</c:f>
              <c:strCache>
                <c:ptCount val="4"/>
                <c:pt idx="0">
                  <c:v>SAG</c:v>
                </c:pt>
                <c:pt idx="1">
                  <c:v>Policía Internacional</c:v>
                </c:pt>
                <c:pt idx="2">
                  <c:v>Servicio Nacional de Aduanas</c:v>
                </c:pt>
                <c:pt idx="3">
                  <c:v>Carabineros</c:v>
                </c:pt>
              </c:strCache>
            </c:strRef>
          </c:cat>
          <c:val>
            <c:numRef>
              <c:f>Atención!$AD$114:$AD$117</c:f>
              <c:numCache>
                <c:formatCode>###0.0%</c:formatCode>
                <c:ptCount val="4"/>
                <c:pt idx="0">
                  <c:v>-2.7129938124702525E-2</c:v>
                </c:pt>
                <c:pt idx="1">
                  <c:v>-4.5433255269320842E-2</c:v>
                </c:pt>
                <c:pt idx="2">
                  <c:v>-4.3171806167400878E-2</c:v>
                </c:pt>
                <c:pt idx="3">
                  <c:v>-4.5871559633027525E-2</c:v>
                </c:pt>
              </c:numCache>
            </c:numRef>
          </c:val>
        </c:ser>
        <c:dLbls>
          <c:showLegendKey val="0"/>
          <c:showVal val="1"/>
          <c:showCatName val="0"/>
          <c:showSerName val="0"/>
          <c:showPercent val="0"/>
          <c:showBubbleSize val="0"/>
        </c:dLbls>
        <c:gapWidth val="95"/>
        <c:overlap val="100"/>
        <c:axId val="170774960"/>
        <c:axId val="170775520"/>
      </c:barChart>
      <c:catAx>
        <c:axId val="1707749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170775520"/>
        <c:crosses val="autoZero"/>
        <c:auto val="1"/>
        <c:lblAlgn val="ctr"/>
        <c:lblOffset val="100"/>
        <c:noMultiLvlLbl val="0"/>
      </c:catAx>
      <c:valAx>
        <c:axId val="170775520"/>
        <c:scaling>
          <c:orientation val="minMax"/>
        </c:scaling>
        <c:delete val="1"/>
        <c:axPos val="l"/>
        <c:numFmt formatCode="###0.0%" sourceLinked="1"/>
        <c:majorTickMark val="none"/>
        <c:minorTickMark val="none"/>
        <c:tickLblPos val="nextTo"/>
        <c:crossAx val="170774960"/>
        <c:crosses val="autoZero"/>
        <c:crossBetween val="between"/>
      </c:valAx>
      <c:spPr>
        <a:noFill/>
        <a:ln>
          <a:noFill/>
        </a:ln>
        <a:effectLst/>
      </c:spPr>
    </c:plotArea>
    <c:legend>
      <c:legendPos val="t"/>
      <c:layout>
        <c:manualLayout>
          <c:xMode val="edge"/>
          <c:yMode val="edge"/>
          <c:x val="0.34662146668932886"/>
          <c:y val="0.11246573210890326"/>
          <c:w val="0.30259377566612899"/>
          <c:h val="5.125072267772179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27136084107091"/>
          <c:y val="0.19493814580428334"/>
          <c:w val="0.62133499250496804"/>
          <c:h val="0.79175336980228106"/>
        </c:manualLayout>
      </c:layout>
      <c:pieChart>
        <c:varyColors val="1"/>
        <c:ser>
          <c:idx val="0"/>
          <c:order val="0"/>
          <c:spPr>
            <a:solidFill>
              <a:srgbClr val="C00000"/>
            </a:solidFill>
          </c:spPr>
          <c:explosion val="4"/>
          <c:dPt>
            <c:idx val="0"/>
            <c:bubble3D val="0"/>
            <c:spPr>
              <a:solidFill>
                <a:srgbClr val="0070C0"/>
              </a:solidFill>
              <a:ln w="19050">
                <a:solidFill>
                  <a:schemeClr val="lt1"/>
                </a:solidFill>
              </a:ln>
              <a:effectLst/>
            </c:spPr>
          </c:dPt>
          <c:dPt>
            <c:idx val="1"/>
            <c:bubble3D val="0"/>
            <c:spPr>
              <a:solidFill>
                <a:srgbClr val="C00000"/>
              </a:solidFill>
              <a:ln w="19050">
                <a:solidFill>
                  <a:schemeClr val="lt1"/>
                </a:solidFill>
              </a:ln>
              <a:effectLst/>
            </c:spPr>
          </c:dPt>
          <c:dLbls>
            <c:dLbl>
              <c:idx val="0"/>
              <c:layout>
                <c:manualLayout>
                  <c:x val="1.3627373339103965E-2"/>
                  <c:y val="-2.648765895574862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7.9622000671991482E-3"/>
                  <c:y val="-7.241946440702275E-3"/>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Arial" panose="020B0604020202020204" pitchFamily="34" charset="0"/>
                  </a:defRPr>
                </a:pPr>
                <a:endParaRPr lang="es-C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Sheet1!$K$126:$K$127</c:f>
              <c:strCache>
                <c:ptCount val="2"/>
                <c:pt idx="0">
                  <c:v>Importador</c:v>
                </c:pt>
                <c:pt idx="1">
                  <c:v>Exportador</c:v>
                </c:pt>
              </c:strCache>
            </c:strRef>
          </c:cat>
          <c:val>
            <c:numRef>
              <c:f>Sheet1!$L$126:$L$127</c:f>
              <c:numCache>
                <c:formatCode>###0.0%</c:formatCode>
                <c:ptCount val="2"/>
                <c:pt idx="0">
                  <c:v>0.47396293027360992</c:v>
                </c:pt>
                <c:pt idx="1">
                  <c:v>0.52603706972639008</c:v>
                </c:pt>
              </c:numCache>
            </c:numRef>
          </c:val>
        </c:ser>
        <c:dLbls>
          <c:showLegendKey val="0"/>
          <c:showVal val="0"/>
          <c:showCatName val="1"/>
          <c:showSerName val="0"/>
          <c:showPercent val="1"/>
          <c:showBubbleSize val="0"/>
          <c:showLeaderLines val="1"/>
        </c:dLbls>
        <c:firstSliceAng val="183"/>
      </c:pieChart>
      <c:spPr>
        <a:noFill/>
        <a:ln>
          <a:noFill/>
        </a:ln>
        <a:effectLst/>
      </c:spPr>
    </c:plotArea>
    <c:plotVisOnly val="1"/>
    <c:dispBlanksAs val="gap"/>
    <c:showDLblsOverMax val="0"/>
  </c:chart>
  <c:spPr>
    <a:noFill/>
    <a:ln>
      <a:noFill/>
    </a:ln>
    <a:effectLst/>
  </c:spPr>
  <c:txPr>
    <a:bodyPr/>
    <a:lstStyle/>
    <a:p>
      <a:pPr>
        <a:defRPr/>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6294206448461876E-2"/>
          <c:w val="0.93888888888888888"/>
          <c:h val="0.8480941965587635"/>
        </c:manualLayout>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Sheet1!$K$135:$K$137</c:f>
              <c:strCache>
                <c:ptCount val="3"/>
                <c:pt idx="0">
                  <c:v>Pequeño</c:v>
                </c:pt>
                <c:pt idx="1">
                  <c:v>Mediano</c:v>
                </c:pt>
                <c:pt idx="2">
                  <c:v>Grande</c:v>
                </c:pt>
              </c:strCache>
            </c:strRef>
          </c:cat>
          <c:val>
            <c:numRef>
              <c:f>Sheet1!$L$135:$L$137</c:f>
              <c:numCache>
                <c:formatCode>###0.0%</c:formatCode>
                <c:ptCount val="3"/>
                <c:pt idx="0">
                  <c:v>0.30353817504655489</c:v>
                </c:pt>
                <c:pt idx="1">
                  <c:v>0.24767225325884543</c:v>
                </c:pt>
                <c:pt idx="2">
                  <c:v>0.44878957169459965</c:v>
                </c:pt>
              </c:numCache>
            </c:numRef>
          </c:val>
        </c:ser>
        <c:dLbls>
          <c:showLegendKey val="0"/>
          <c:showVal val="1"/>
          <c:showCatName val="0"/>
          <c:showSerName val="0"/>
          <c:showPercent val="0"/>
          <c:showBubbleSize val="0"/>
        </c:dLbls>
        <c:gapWidth val="150"/>
        <c:overlap val="-25"/>
        <c:axId val="170780000"/>
        <c:axId val="170780560"/>
      </c:barChart>
      <c:catAx>
        <c:axId val="17078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Arial" panose="020B0604020202020204" pitchFamily="34" charset="0"/>
              </a:defRPr>
            </a:pPr>
            <a:endParaRPr lang="es-CL"/>
          </a:p>
        </c:txPr>
        <c:crossAx val="170780560"/>
        <c:crosses val="autoZero"/>
        <c:auto val="1"/>
        <c:lblAlgn val="ctr"/>
        <c:lblOffset val="100"/>
        <c:noMultiLvlLbl val="0"/>
      </c:catAx>
      <c:valAx>
        <c:axId val="170780560"/>
        <c:scaling>
          <c:orientation val="minMax"/>
        </c:scaling>
        <c:delete val="1"/>
        <c:axPos val="l"/>
        <c:numFmt formatCode="###0.0%" sourceLinked="1"/>
        <c:majorTickMark val="none"/>
        <c:minorTickMark val="none"/>
        <c:tickLblPos val="nextTo"/>
        <c:crossAx val="170780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0.0806</cdr:x>
      <cdr:y>0.82677</cdr:y>
    </cdr:from>
    <cdr:to>
      <cdr:x>0.229</cdr:x>
      <cdr:y>0.95965</cdr:y>
    </cdr:to>
    <cdr:sp macro="" textlink="">
      <cdr:nvSpPr>
        <cdr:cNvPr id="2" name="CuadroTexto 1"/>
        <cdr:cNvSpPr txBox="1"/>
      </cdr:nvSpPr>
      <cdr:spPr>
        <a:xfrm xmlns:a="http://schemas.openxmlformats.org/drawingml/2006/main">
          <a:off x="384153" y="1822916"/>
          <a:ext cx="707366" cy="29297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CL" sz="900" dirty="0" err="1" smtClean="0"/>
            <a:t>Chacalluta</a:t>
          </a:r>
          <a:endParaRPr lang="es-CL"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0.36618</cdr:x>
      <cdr:y>0.17882</cdr:y>
    </cdr:from>
    <cdr:to>
      <cdr:x>0.72158</cdr:x>
      <cdr:y>0.26067</cdr:y>
    </cdr:to>
    <cdr:sp macro="" textlink="">
      <cdr:nvSpPr>
        <cdr:cNvPr id="2" name="CuadroTexto 1"/>
        <cdr:cNvSpPr txBox="1"/>
      </cdr:nvSpPr>
      <cdr:spPr>
        <a:xfrm xmlns:a="http://schemas.openxmlformats.org/drawingml/2006/main">
          <a:off x="1412453" y="471956"/>
          <a:ext cx="137085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100" dirty="0" smtClean="0">
              <a:latin typeface="+mj-lt"/>
              <a:cs typeface="Arial" panose="020B0604020202020204" pitchFamily="34" charset="0"/>
            </a:rPr>
            <a:t>Exportadores</a:t>
          </a:r>
          <a:endParaRPr lang="es-CL" sz="1100" dirty="0">
            <a:latin typeface="+mj-lt"/>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0.61241</cdr:x>
      <cdr:y>0.04901</cdr:y>
    </cdr:from>
    <cdr:to>
      <cdr:x>0.61724</cdr:x>
      <cdr:y>0.86581</cdr:y>
    </cdr:to>
    <cdr:cxnSp macro="">
      <cdr:nvCxnSpPr>
        <cdr:cNvPr id="3" name="Conector recto 2"/>
        <cdr:cNvCxnSpPr/>
      </cdr:nvCxnSpPr>
      <cdr:spPr>
        <a:xfrm xmlns:a="http://schemas.openxmlformats.org/drawingml/2006/main">
          <a:off x="4023028" y="177800"/>
          <a:ext cx="31750" cy="2963333"/>
        </a:xfrm>
        <a:prstGeom xmlns:a="http://schemas.openxmlformats.org/drawingml/2006/main" prst="line">
          <a:avLst/>
        </a:prstGeom>
        <a:ln xmlns:a="http://schemas.openxmlformats.org/drawingml/2006/main">
          <a:solidFill>
            <a:srgbClr val="FD191E"/>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0.10605</cdr:x>
      <cdr:y>0.59116</cdr:y>
    </cdr:from>
    <cdr:to>
      <cdr:x>0.96957</cdr:x>
      <cdr:y>0.59408</cdr:y>
    </cdr:to>
    <cdr:cxnSp macro="">
      <cdr:nvCxnSpPr>
        <cdr:cNvPr id="5" name="Conector recto 4"/>
        <cdr:cNvCxnSpPr/>
      </cdr:nvCxnSpPr>
      <cdr:spPr>
        <a:xfrm xmlns:a="http://schemas.openxmlformats.org/drawingml/2006/main">
          <a:off x="697203" y="2128441"/>
          <a:ext cx="5677227" cy="10514"/>
        </a:xfrm>
        <a:prstGeom xmlns:a="http://schemas.openxmlformats.org/drawingml/2006/main" prst="line">
          <a:avLst/>
        </a:prstGeom>
        <a:ln xmlns:a="http://schemas.openxmlformats.org/drawingml/2006/main">
          <a:solidFill>
            <a:srgbClr val="FD191E"/>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0.55082</cdr:x>
      <cdr:y>0.08625</cdr:y>
    </cdr:from>
    <cdr:to>
      <cdr:x>0.55565</cdr:x>
      <cdr:y>0.90305</cdr:y>
    </cdr:to>
    <cdr:cxnSp macro="">
      <cdr:nvCxnSpPr>
        <cdr:cNvPr id="3" name="Conector recto 2"/>
        <cdr:cNvCxnSpPr/>
      </cdr:nvCxnSpPr>
      <cdr:spPr>
        <a:xfrm xmlns:a="http://schemas.openxmlformats.org/drawingml/2006/main">
          <a:off x="3632610" y="250450"/>
          <a:ext cx="31854" cy="2371794"/>
        </a:xfrm>
        <a:prstGeom xmlns:a="http://schemas.openxmlformats.org/drawingml/2006/main" prst="line">
          <a:avLst/>
        </a:prstGeom>
        <a:ln xmlns:a="http://schemas.openxmlformats.org/drawingml/2006/main">
          <a:solidFill>
            <a:srgbClr val="FD191E"/>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0.05746</cdr:x>
      <cdr:y>0.51484</cdr:y>
    </cdr:from>
    <cdr:to>
      <cdr:x>0.94545</cdr:x>
      <cdr:y>0.52481</cdr:y>
    </cdr:to>
    <cdr:cxnSp macro="">
      <cdr:nvCxnSpPr>
        <cdr:cNvPr id="5" name="Conector recto 4"/>
        <cdr:cNvCxnSpPr/>
      </cdr:nvCxnSpPr>
      <cdr:spPr>
        <a:xfrm xmlns:a="http://schemas.openxmlformats.org/drawingml/2006/main" flipV="1">
          <a:off x="379215" y="1742514"/>
          <a:ext cx="5860372" cy="33752"/>
        </a:xfrm>
        <a:prstGeom xmlns:a="http://schemas.openxmlformats.org/drawingml/2006/main" prst="line">
          <a:avLst/>
        </a:prstGeom>
        <a:ln xmlns:a="http://schemas.openxmlformats.org/drawingml/2006/main">
          <a:solidFill>
            <a:srgbClr val="FD191E"/>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BD85F-77D0-4897-AF51-49F38A2FF84B}" type="datetimeFigureOut">
              <a:rPr lang="es-CL" smtClean="0"/>
              <a:t>28-03-2017</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47530-6520-4475-844C-AC4196F5688A}" type="slidenum">
              <a:rPr lang="es-CL" smtClean="0"/>
              <a:t>‹Nº›</a:t>
            </a:fld>
            <a:endParaRPr lang="es-CL"/>
          </a:p>
        </p:txBody>
      </p:sp>
    </p:spTree>
    <p:extLst>
      <p:ext uri="{BB962C8B-B14F-4D97-AF65-F5344CB8AC3E}">
        <p14:creationId xmlns:p14="http://schemas.microsoft.com/office/powerpoint/2010/main" val="280996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85750" indent="-285750" algn="just">
              <a:buFont typeface="Arial" panose="020B0604020202020204" pitchFamily="34" charset="0"/>
              <a:buChar char="•"/>
            </a:pPr>
            <a:r>
              <a:rPr lang="es-CL" dirty="0"/>
              <a:t>El Índice de Satisfacción de los usuarios Viajeros, contó con un porcentaje de usuarios satisfechos de </a:t>
            </a:r>
            <a:r>
              <a:rPr lang="es-CL" b="1" i="1" dirty="0"/>
              <a:t>83,7%  </a:t>
            </a:r>
            <a:r>
              <a:rPr lang="es-CL" dirty="0"/>
              <a:t>y para insatisfechos de </a:t>
            </a:r>
            <a:r>
              <a:rPr lang="es-CL" b="1" i="1" dirty="0"/>
              <a:t>6,1%</a:t>
            </a:r>
            <a:r>
              <a:rPr lang="es-CL" dirty="0"/>
              <a:t>.</a:t>
            </a:r>
          </a:p>
          <a:p>
            <a:pPr algn="just"/>
            <a:endParaRPr lang="es-CL" dirty="0"/>
          </a:p>
          <a:p>
            <a:pPr marL="285750" indent="-285750" algn="just">
              <a:buFont typeface="Arial" panose="020B0604020202020204" pitchFamily="34" charset="0"/>
              <a:buChar char="•"/>
            </a:pPr>
            <a:r>
              <a:rPr lang="es-CL" dirty="0"/>
              <a:t>La dimensión mejor valorada por los usuarios fue la de </a:t>
            </a:r>
            <a:r>
              <a:rPr lang="es-CL" b="1" i="1" dirty="0"/>
              <a:t>Fiscalización</a:t>
            </a:r>
            <a:r>
              <a:rPr lang="es-CL" dirty="0"/>
              <a:t>, donde el 90,5% de los usuarios se declara satisfecho, mientras que solo el 2,2% insatisfecho.  Dentro  de esta dimensión el atributo mejor evaluado fue la “Presentación Personal de lo Funcionarios” y el atributo menor evaluado fue “Tiempo de Espera en el Proceso”. A nivel de aduanas, Cardenal </a:t>
            </a:r>
            <a:r>
              <a:rPr lang="es-CL" dirty="0" err="1"/>
              <a:t>Samoré</a:t>
            </a:r>
            <a:r>
              <a:rPr lang="es-CL" dirty="0"/>
              <a:t> presenta el porcentaje más alto de satisfacción (97,5%). </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Por otro lado la dimensión menos valorada es la de Información Entregada, con porcentajes de satisfacción e insatisfacción de 71,1% y 14,8% respectivamente. En esta dimensión el canal con menor nivel de satisfacción y a la vez mayor nivel de insatisfacción es </a:t>
            </a:r>
            <a:r>
              <a:rPr lang="es-CL" dirty="0" err="1"/>
              <a:t>Call</a:t>
            </a:r>
            <a:r>
              <a:rPr lang="es-CL" dirty="0"/>
              <a:t> Center, 60% y 26,7% respectivamente. A nivel de aduanas, Monte </a:t>
            </a:r>
            <a:r>
              <a:rPr lang="es-CL" dirty="0" err="1"/>
              <a:t>Aymond</a:t>
            </a:r>
            <a:r>
              <a:rPr lang="es-CL" dirty="0"/>
              <a:t> y </a:t>
            </a:r>
            <a:r>
              <a:rPr lang="es-CL" dirty="0" err="1"/>
              <a:t>Chacalluta</a:t>
            </a:r>
            <a:r>
              <a:rPr lang="es-CL" dirty="0"/>
              <a:t> son las que presentan los menores niveles de satisfacción.</a:t>
            </a:r>
          </a:p>
          <a:p>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8</a:t>
            </a:fld>
            <a:endParaRPr lang="es-CL"/>
          </a:p>
        </p:txBody>
      </p:sp>
    </p:spTree>
    <p:extLst>
      <p:ext uri="{BB962C8B-B14F-4D97-AF65-F5344CB8AC3E}">
        <p14:creationId xmlns:p14="http://schemas.microsoft.com/office/powerpoint/2010/main" val="125187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La dimensión mejor valorada por los Agentes de Aduana fue la Generación y Difusión de Información, donde el 80,4% de los usuarios se declara satisfecho, mientras que solo el 5,9% insatisfecho.  Dentro de esta dimensión el atributo mejor evaluado fue la “Confiabilidad de la información” donde el 82,4% de los usuarios se declara satisfecho.  En cuanto a la importancia de los atributos, el “Contenido y alcance de la información difundida” es el que tiene la mayor importancia relativa (63%) por lo que debiera ser mejorado pues no es el que tiene mayor nivel de satisfacción..</a:t>
            </a:r>
          </a:p>
          <a:p>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19</a:t>
            </a:fld>
            <a:endParaRPr lang="es-CL"/>
          </a:p>
        </p:txBody>
      </p:sp>
    </p:spTree>
    <p:extLst>
      <p:ext uri="{BB962C8B-B14F-4D97-AF65-F5344CB8AC3E}">
        <p14:creationId xmlns:p14="http://schemas.microsoft.com/office/powerpoint/2010/main" val="361751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76847530-6520-4475-844C-AC4196F5688A}" type="slidenum">
              <a:rPr lang="es-CL" smtClean="0"/>
              <a:t>20</a:t>
            </a:fld>
            <a:endParaRPr lang="es-CL"/>
          </a:p>
        </p:txBody>
      </p:sp>
    </p:spTree>
    <p:extLst>
      <p:ext uri="{BB962C8B-B14F-4D97-AF65-F5344CB8AC3E}">
        <p14:creationId xmlns:p14="http://schemas.microsoft.com/office/powerpoint/2010/main" val="115506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76847530-6520-4475-844C-AC4196F5688A}" type="slidenum">
              <a:rPr lang="es-CL" smtClean="0"/>
              <a:t>21</a:t>
            </a:fld>
            <a:endParaRPr lang="es-CL"/>
          </a:p>
        </p:txBody>
      </p:sp>
    </p:spTree>
    <p:extLst>
      <p:ext uri="{BB962C8B-B14F-4D97-AF65-F5344CB8AC3E}">
        <p14:creationId xmlns:p14="http://schemas.microsoft.com/office/powerpoint/2010/main" val="1963021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76847530-6520-4475-844C-AC4196F5688A}" type="slidenum">
              <a:rPr lang="es-CL" smtClean="0"/>
              <a:t>22</a:t>
            </a:fld>
            <a:endParaRPr lang="es-CL"/>
          </a:p>
        </p:txBody>
      </p:sp>
    </p:spTree>
    <p:extLst>
      <p:ext uri="{BB962C8B-B14F-4D97-AF65-F5344CB8AC3E}">
        <p14:creationId xmlns:p14="http://schemas.microsoft.com/office/powerpoint/2010/main" val="35151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CL" dirty="0"/>
              <a:t>En Tiempo de Respuesta el atributo con menor nivel de satisfacción y a la vez con el mayor nivel de insatisfacción es la solicitud SMDA con 57,4% de satisfacción y 14,7% de insatisfacción.</a:t>
            </a:r>
          </a:p>
          <a:p>
            <a:pPr algn="just"/>
            <a:endParaRPr lang="es-CL" dirty="0"/>
          </a:p>
          <a:p>
            <a:pPr algn="just"/>
            <a:r>
              <a:rPr lang="es-CL" dirty="0"/>
              <a:t>A nivel de aduanas, Iquique, Antofagasta y Los Andes presentan los menores niveles de satisfacción en la dimensión Tiempo de Respuesta, mientras que las aduanas de Puerto Montt, Coyhaique, Tocopilla y Osorno presentan 100% de satisfacción.</a:t>
            </a:r>
          </a:p>
          <a:p>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23</a:t>
            </a:fld>
            <a:endParaRPr lang="es-CL"/>
          </a:p>
        </p:txBody>
      </p:sp>
    </p:spTree>
    <p:extLst>
      <p:ext uri="{BB962C8B-B14F-4D97-AF65-F5344CB8AC3E}">
        <p14:creationId xmlns:p14="http://schemas.microsoft.com/office/powerpoint/2010/main" val="2972242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89917"/>
            <a:ext cx="5486400" cy="3600450"/>
          </a:xfrm>
        </p:spPr>
        <p:txBody>
          <a:bodyPr/>
          <a:lstStyle/>
          <a:p>
            <a:r>
              <a:rPr lang="es-CL" dirty="0"/>
              <a:t>A nivel de aduanas, Iquique, Antofagasta y Los Andes presentan los menores niveles de satisfacción en la dimensión Tiempo de Respuesta, mientras que las aduanas de Puerto Montt, Coyhaique, Tocopilla y Osorno presentan 100% de satisfacción.</a:t>
            </a:r>
          </a:p>
          <a:p>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24</a:t>
            </a:fld>
            <a:endParaRPr lang="es-CL"/>
          </a:p>
        </p:txBody>
      </p:sp>
    </p:spTree>
    <p:extLst>
      <p:ext uri="{BB962C8B-B14F-4D97-AF65-F5344CB8AC3E}">
        <p14:creationId xmlns:p14="http://schemas.microsoft.com/office/powerpoint/2010/main" val="2791440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En la Calidad de la Atención los atributos menos valorados son “Uniformidad en la aplicación de los procedimientos entre aduanas”, donde el porcentaje de usuarios insatisfechos (36,7%) es superior al de usuarios satisfechos (35,6%) y la “Capacidad técnica de los funcionarios”, con una satisfacción de 44,9%  e insatisfacción de 23.1%.</a:t>
            </a:r>
          </a:p>
          <a:p>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25</a:t>
            </a:fld>
            <a:endParaRPr lang="es-CL"/>
          </a:p>
        </p:txBody>
      </p:sp>
    </p:spTree>
    <p:extLst>
      <p:ext uri="{BB962C8B-B14F-4D97-AF65-F5344CB8AC3E}">
        <p14:creationId xmlns:p14="http://schemas.microsoft.com/office/powerpoint/2010/main" val="336527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A nivel de aduanas, Los Andes y San Antonio, son las que presentan los mas bajos niveles de satisfacción en la dimensión Calidad de la  Atención (48% y 48,2%) y por su parte también los mayores niveles de insatisfacción (12% y 14,3%). En cambio en las adunas de Coyhaique, Tocopilla, </a:t>
            </a:r>
            <a:r>
              <a:rPr lang="es-CL" dirty="0" err="1"/>
              <a:t>Chañaral</a:t>
            </a:r>
            <a:r>
              <a:rPr lang="es-CL" dirty="0"/>
              <a:t> y Osorno presentan 100% de satisfacción.</a:t>
            </a:r>
          </a:p>
          <a:p>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26</a:t>
            </a:fld>
            <a:endParaRPr lang="es-CL"/>
          </a:p>
        </p:txBody>
      </p:sp>
    </p:spTree>
    <p:extLst>
      <p:ext uri="{BB962C8B-B14F-4D97-AF65-F5344CB8AC3E}">
        <p14:creationId xmlns:p14="http://schemas.microsoft.com/office/powerpoint/2010/main" val="264720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76847530-6520-4475-844C-AC4196F5688A}" type="slidenum">
              <a:rPr lang="es-CL" smtClean="0"/>
              <a:t>10</a:t>
            </a:fld>
            <a:endParaRPr lang="es-CL"/>
          </a:p>
        </p:txBody>
      </p:sp>
    </p:spTree>
    <p:extLst>
      <p:ext uri="{BB962C8B-B14F-4D97-AF65-F5344CB8AC3E}">
        <p14:creationId xmlns:p14="http://schemas.microsoft.com/office/powerpoint/2010/main" val="390318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El Universo de importadores es de 15.100 habituales, los potenciales son 85000</a:t>
            </a:r>
          </a:p>
          <a:p>
            <a:r>
              <a:rPr lang="es-MX" dirty="0"/>
              <a:t>El universo de los exportadores es 8000, los habituales son 5.265</a:t>
            </a:r>
          </a:p>
          <a:p>
            <a:r>
              <a:rPr lang="es-MX" dirty="0"/>
              <a:t>Se cumplió con el 99% de los exportadores encuestados y el 90% de los importadores. Siendo los importadores 537 y los exportadores 596.</a:t>
            </a:r>
          </a:p>
          <a:p>
            <a:r>
              <a:rPr lang="es-MX" dirty="0"/>
              <a:t>La muestra se había estimado en 600 de cada uno.</a:t>
            </a:r>
          </a:p>
          <a:p>
            <a:r>
              <a:rPr lang="es-MX" dirty="0"/>
              <a:t>La distribución de la muestra por segmento se hizo por tamaño del segmento, sin embargo no todos los segmentos respondieron igual. En el caso del sector importador la distribución es pequeño 27, mediano 35% y Grande 38%.</a:t>
            </a:r>
          </a:p>
          <a:p>
            <a:r>
              <a:rPr lang="es-MX" dirty="0"/>
              <a:t>En el caso de los exportadores es: 14, 31 y 55%-</a:t>
            </a:r>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11</a:t>
            </a:fld>
            <a:endParaRPr lang="es-CL"/>
          </a:p>
        </p:txBody>
      </p:sp>
    </p:spTree>
    <p:extLst>
      <p:ext uri="{BB962C8B-B14F-4D97-AF65-F5344CB8AC3E}">
        <p14:creationId xmlns:p14="http://schemas.microsoft.com/office/powerpoint/2010/main" val="207410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El Índice de Satisfacción de los usuarios Importadores-Exportadores tuvo un porcentaje de usuarios satisfechos de </a:t>
            </a:r>
            <a:r>
              <a:rPr lang="es-CL" b="1" i="1" dirty="0"/>
              <a:t>68,6%</a:t>
            </a:r>
            <a:r>
              <a:rPr lang="es-CL" dirty="0"/>
              <a:t>  y de insatisfechos de </a:t>
            </a:r>
            <a:r>
              <a:rPr lang="es-CL" b="1" i="1" dirty="0"/>
              <a:t>9,7%</a:t>
            </a:r>
            <a:r>
              <a:rPr lang="es-CL" dirty="0"/>
              <a:t>.</a:t>
            </a:r>
          </a:p>
          <a:p>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12</a:t>
            </a:fld>
            <a:endParaRPr lang="es-CL"/>
          </a:p>
        </p:txBody>
      </p:sp>
    </p:spTree>
    <p:extLst>
      <p:ext uri="{BB962C8B-B14F-4D97-AF65-F5344CB8AC3E}">
        <p14:creationId xmlns:p14="http://schemas.microsoft.com/office/powerpoint/2010/main" val="297150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La dimensión mejor valorada por los Importadores y Exportadores fue la del Sitio Web del SNA, donde el 74,1% de los usuarios se declara satisfecho, mientras que solo el 6,0% insatisfecho.  Dentro de esta dimensión el atributo mejor evaluado fue la “Disponibilidad y estabilidad de la página” donde el 79,2% de los usuarios se declara satisfecho. En cambio los atributos “Facilidad para encontrar lo que buscaba” y “Información de contacto disponible en la página” son que presentan los menores niveles de satisfacción, 66,2% y 66,3%  respectivamente.</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En cuanto a la importancia de los atributos, la “Facilidad para encontrar lo que buscaba” es considerada una Debilidad, aspecto que debiera ser mejorado en el corto plazo. Mientras que el atributo “Información obtenida” es considerado una Fortaleza que se debe mantener.</a:t>
            </a:r>
          </a:p>
          <a:p>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13</a:t>
            </a:fld>
            <a:endParaRPr lang="es-CL"/>
          </a:p>
        </p:txBody>
      </p:sp>
    </p:spTree>
    <p:extLst>
      <p:ext uri="{BB962C8B-B14F-4D97-AF65-F5344CB8AC3E}">
        <p14:creationId xmlns:p14="http://schemas.microsoft.com/office/powerpoint/2010/main" val="211248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En la dimensión Tiempo de Respuesta, la “Revisión documental sin observaciones en DUS tramitada” y la “Solicitud de modificación de documento aduanero (SMDA)”, son los aspectos que tienen más impacto en la valoración del Tiempo de Espera pero dado que su nivel de satisfacción es bajo, son consideradas como debilidades a mejorar.</a:t>
            </a:r>
          </a:p>
          <a:p>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14</a:t>
            </a:fld>
            <a:endParaRPr lang="es-CL"/>
          </a:p>
        </p:txBody>
      </p:sp>
    </p:spTree>
    <p:extLst>
      <p:ext uri="{BB962C8B-B14F-4D97-AF65-F5344CB8AC3E}">
        <p14:creationId xmlns:p14="http://schemas.microsoft.com/office/powerpoint/2010/main" val="428905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Por otro lado, en la dimensión Personal del SNA, el atributo “Amabilidad y disposición de los funcionarios” es el que tienen el mayor impacto (45%) en la valoración del Personal del SNA pero dado que su nivel de satisfacción es bajo, es considerado como debilidad que debiera ser mejorada.</a:t>
            </a:r>
          </a:p>
          <a:p>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15</a:t>
            </a:fld>
            <a:endParaRPr lang="es-CL"/>
          </a:p>
        </p:txBody>
      </p:sp>
    </p:spTree>
    <p:extLst>
      <p:ext uri="{BB962C8B-B14F-4D97-AF65-F5344CB8AC3E}">
        <p14:creationId xmlns:p14="http://schemas.microsoft.com/office/powerpoint/2010/main" val="3321453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76847530-6520-4475-844C-AC4196F5688A}" type="slidenum">
              <a:rPr lang="es-CL" smtClean="0"/>
              <a:t>17</a:t>
            </a:fld>
            <a:endParaRPr lang="es-CL"/>
          </a:p>
        </p:txBody>
      </p:sp>
    </p:spTree>
    <p:extLst>
      <p:ext uri="{BB962C8B-B14F-4D97-AF65-F5344CB8AC3E}">
        <p14:creationId xmlns:p14="http://schemas.microsoft.com/office/powerpoint/2010/main" val="393689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85750" indent="-285750" algn="just">
              <a:buFont typeface="Arial" panose="020B0604020202020204" pitchFamily="34" charset="0"/>
              <a:buChar char="•"/>
            </a:pPr>
            <a:r>
              <a:rPr lang="es-CL" dirty="0"/>
              <a:t>El Índice de Satisfacción de los usuarios Agentes de Aduana tuvo un porcentaje de usuarios satisfechos de </a:t>
            </a:r>
            <a:r>
              <a:rPr lang="es-CL" b="1" i="1" dirty="0"/>
              <a:t>61,8%</a:t>
            </a:r>
            <a:r>
              <a:rPr lang="es-CL" dirty="0"/>
              <a:t>  y de insatisfechos igual a </a:t>
            </a:r>
            <a:r>
              <a:rPr lang="es-CL" b="1" i="1" dirty="0"/>
              <a:t>12,3</a:t>
            </a:r>
            <a:r>
              <a:rPr lang="es-CL" b="1" i="1" dirty="0" smtClean="0"/>
              <a:t>%</a:t>
            </a:r>
            <a:r>
              <a:rPr lang="es-CL" dirty="0" smtClean="0"/>
              <a:t>. Satisfacción neta de 49,5%.</a:t>
            </a:r>
            <a:endParaRPr lang="es-CL"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La dimensión mejor valorada por los Agentes de Aduana fue la Generación y Difusión de Información, donde el 80,4% de los usuarios se declara satisfecho, mientras que solo el 5,9% insatisfecho.  Dentro de esta dimensión el atributo mejor evaluado fue la “Confiabilidad de la información” donde el 82,4% de los usuarios se declara satisfecho.  En cuanto a la importancia de los atributos, el “Contenido y alcance de la información difundida” es el que tiene la mayor importancia relativa (63%) por lo que debiera ser mejorado pues no es el que tiene mayor nivel de satisfacción..</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Por otro lado, las dimensiones Calidad de la Atención y Tiempos de Respuesta son las que presentan los menores niveles de satisfacción 53,8% y 54,5%.</a:t>
            </a:r>
          </a:p>
          <a:p>
            <a:endParaRPr lang="es-CL" dirty="0"/>
          </a:p>
        </p:txBody>
      </p:sp>
      <p:sp>
        <p:nvSpPr>
          <p:cNvPr id="4" name="3 Marcador de número de diapositiva"/>
          <p:cNvSpPr>
            <a:spLocks noGrp="1"/>
          </p:cNvSpPr>
          <p:nvPr>
            <p:ph type="sldNum" sz="quarter" idx="10"/>
          </p:nvPr>
        </p:nvSpPr>
        <p:spPr/>
        <p:txBody>
          <a:bodyPr/>
          <a:lstStyle/>
          <a:p>
            <a:fld id="{76847530-6520-4475-844C-AC4196F5688A}" type="slidenum">
              <a:rPr lang="es-CL" smtClean="0"/>
              <a:t>18</a:t>
            </a:fld>
            <a:endParaRPr lang="es-CL"/>
          </a:p>
        </p:txBody>
      </p:sp>
    </p:spTree>
    <p:extLst>
      <p:ext uri="{BB962C8B-B14F-4D97-AF65-F5344CB8AC3E}">
        <p14:creationId xmlns:p14="http://schemas.microsoft.com/office/powerpoint/2010/main" val="123882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smtClean="0"/>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smtClean="0"/>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_tradnl" smtClean="0"/>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_tradnl" smtClean="0"/>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DC62A42-0911-6240-A698-9326ACDCEC24}" type="datetimeFigureOut">
              <a:rPr lang="es-ES_tradnl" smtClean="0"/>
              <a:t>28/03/2017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6D3DF14-6CB5-1143-ACA3-40FA735A9B5F}"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3DF14-6CB5-1143-ACA3-40FA735A9B5F}" type="slidenum">
              <a:rPr lang="es-ES_tradnl" smtClean="0"/>
              <a:t>‹Nº›</a:t>
            </a:fld>
            <a:endParaRPr lang="es-ES_tradnl"/>
          </a:p>
        </p:txBody>
      </p:sp>
    </p:spTree>
    <p:extLst>
      <p:ext uri="{BB962C8B-B14F-4D97-AF65-F5344CB8AC3E}">
        <p14:creationId xmlns:p14="http://schemas.microsoft.com/office/powerpoint/2010/main" val="1297849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62A42-0911-6240-A698-9326ACDCEC24}" type="datetimeFigureOut">
              <a:rPr lang="es-ES_tradnl" smtClean="0"/>
              <a:t>28/03/2017</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3DF14-6CB5-1143-ACA3-40FA735A9B5F}" type="slidenum">
              <a:rPr lang="es-ES_tradnl" smtClean="0"/>
              <a:t>‹Nº›</a:t>
            </a:fld>
            <a:endParaRPr lang="es-ES_tradnl"/>
          </a:p>
        </p:txBody>
      </p:sp>
    </p:spTree>
    <p:extLst>
      <p:ext uri="{BB962C8B-B14F-4D97-AF65-F5344CB8AC3E}">
        <p14:creationId xmlns:p14="http://schemas.microsoft.com/office/powerpoint/2010/main" val="12978493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hart" Target="../charts/chart10.xml"/><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13.xml"/><Relationship Id="rId5" Type="http://schemas.openxmlformats.org/officeDocument/2006/relationships/chart" Target="../charts/chart1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15.xml"/><Relationship Id="rId6" Type="http://schemas.openxmlformats.org/officeDocument/2006/relationships/chart" Target="../charts/chart12.xml"/><Relationship Id="rId5" Type="http://schemas.openxmlformats.org/officeDocument/2006/relationships/image" Target="../media/image12.gif"/><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17.xml"/><Relationship Id="rId6" Type="http://schemas.openxmlformats.org/officeDocument/2006/relationships/chart" Target="../charts/chart13.xml"/><Relationship Id="rId5" Type="http://schemas.openxmlformats.org/officeDocument/2006/relationships/image" Target="../media/image12.gif"/><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19.xml"/><Relationship Id="rId6" Type="http://schemas.openxmlformats.org/officeDocument/2006/relationships/chart" Target="../charts/chart14.xml"/><Relationship Id="rId5" Type="http://schemas.openxmlformats.org/officeDocument/2006/relationships/image" Target="../media/image12.gif"/><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1.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hemeOverride" Target="../theme/themeOverride22.xml"/><Relationship Id="rId5" Type="http://schemas.openxmlformats.org/officeDocument/2006/relationships/chart" Target="../charts/chart16.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hemeOverride" Target="../theme/themeOverride24.xml"/><Relationship Id="rId5" Type="http://schemas.openxmlformats.org/officeDocument/2006/relationships/chart" Target="../charts/chart1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hemeOverride" Target="../theme/themeOverride25.xml"/><Relationship Id="rId5" Type="http://schemas.openxmlformats.org/officeDocument/2006/relationships/chart" Target="../charts/chart18.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hemeOverride" Target="../theme/themeOverride26.xml"/><Relationship Id="rId5" Type="http://schemas.openxmlformats.org/officeDocument/2006/relationships/chart" Target="../charts/chart19.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hemeOverride" Target="../theme/themeOverride27.xml"/><Relationship Id="rId5" Type="http://schemas.openxmlformats.org/officeDocument/2006/relationships/chart" Target="../charts/chart20.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hemeOverride" Target="../theme/themeOverride28.xml"/><Relationship Id="rId5" Type="http://schemas.openxmlformats.org/officeDocument/2006/relationships/chart" Target="../charts/chart21.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hemeOverride" Target="../theme/themeOverride29.xml"/><Relationship Id="rId5" Type="http://schemas.openxmlformats.org/officeDocument/2006/relationships/chart" Target="../charts/chart2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hemeOverride" Target="../theme/themeOverride30.xml"/><Relationship Id="rId5" Type="http://schemas.openxmlformats.org/officeDocument/2006/relationships/chart" Target="../charts/chart23.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hemeOverride" Target="../theme/themeOverride31.xml"/><Relationship Id="rId5" Type="http://schemas.openxmlformats.org/officeDocument/2006/relationships/chart" Target="../charts/chart24.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32.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xml"/><Relationship Id="rId1" Type="http://schemas.openxmlformats.org/officeDocument/2006/relationships/themeOverride" Target="../theme/themeOverride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g"/><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8.xml"/><Relationship Id="rId5" Type="http://schemas.openxmlformats.org/officeDocument/2006/relationships/chart" Target="../charts/chart5.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0.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071697" y="3159384"/>
            <a:ext cx="6584576" cy="704010"/>
          </a:xfrm>
        </p:spPr>
        <p:txBody>
          <a:bodyPr>
            <a:noAutofit/>
          </a:bodyPr>
          <a:lstStyle/>
          <a:p>
            <a:r>
              <a:rPr lang="es-CL" sz="3200" b="1" dirty="0">
                <a:latin typeface="+mn-lt"/>
                <a:ea typeface="+mn-ea"/>
                <a:cs typeface="+mn-cs"/>
              </a:rPr>
              <a:t>Encuesta de Satisfacción de Usuarios</a:t>
            </a:r>
            <a:br>
              <a:rPr lang="es-CL" sz="3200" b="1" dirty="0">
                <a:latin typeface="+mn-lt"/>
                <a:ea typeface="+mn-ea"/>
                <a:cs typeface="+mn-cs"/>
              </a:rPr>
            </a:br>
            <a:r>
              <a:rPr lang="es-CL" altLang="es-ES_tradnl" sz="3200" b="1" dirty="0">
                <a:latin typeface="+mn-lt"/>
                <a:ea typeface="+mn-ea"/>
                <a:cs typeface="+mn-cs"/>
              </a:rPr>
              <a:t>Servicio Nacional de Aduanas 2016</a:t>
            </a:r>
            <a:endParaRPr lang="es-ES" altLang="es-ES_tradnl" sz="3200" b="1" dirty="0">
              <a:latin typeface="+mn-lt"/>
              <a:ea typeface="+mn-ea"/>
              <a:cs typeface="+mn-cs"/>
            </a:endParaRPr>
          </a:p>
        </p:txBody>
      </p:sp>
      <p:sp>
        <p:nvSpPr>
          <p:cNvPr id="3" name="Subtítulo 2"/>
          <p:cNvSpPr>
            <a:spLocks noGrp="1"/>
          </p:cNvSpPr>
          <p:nvPr>
            <p:ph type="subTitle" idx="1"/>
          </p:nvPr>
        </p:nvSpPr>
        <p:spPr>
          <a:xfrm>
            <a:off x="2390362" y="5245199"/>
            <a:ext cx="5992906" cy="542364"/>
          </a:xfrm>
        </p:spPr>
        <p:txBody>
          <a:bodyPr>
            <a:normAutofit fontScale="62500" lnSpcReduction="20000"/>
          </a:bodyPr>
          <a:lstStyle/>
          <a:p>
            <a:r>
              <a:rPr lang="es-ES_tradnl" dirty="0" smtClean="0"/>
              <a:t>Julieta Toledo Cabrera</a:t>
            </a:r>
          </a:p>
          <a:p>
            <a:r>
              <a:rPr lang="es-ES_tradnl" dirty="0" smtClean="0"/>
              <a:t>Jefa del Departamento de Estudios</a:t>
            </a:r>
            <a:endParaRPr lang="es-ES_tradnl" dirty="0"/>
          </a:p>
        </p:txBody>
      </p:sp>
    </p:spTree>
    <p:extLst>
      <p:ext uri="{BB962C8B-B14F-4D97-AF65-F5344CB8AC3E}">
        <p14:creationId xmlns:p14="http://schemas.microsoft.com/office/powerpoint/2010/main" val="1997541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10</a:t>
            </a:fld>
            <a:endParaRPr lang="es-ES"/>
          </a:p>
        </p:txBody>
      </p:sp>
      <p:sp>
        <p:nvSpPr>
          <p:cNvPr id="3" name="Rectángulo redondeado 2"/>
          <p:cNvSpPr/>
          <p:nvPr/>
        </p:nvSpPr>
        <p:spPr bwMode="auto">
          <a:xfrm>
            <a:off x="1986184" y="2420888"/>
            <a:ext cx="6258223" cy="1224136"/>
          </a:xfrm>
          <a:prstGeom prst="roundRect">
            <a:avLst/>
          </a:prstGeom>
          <a:solidFill>
            <a:schemeClr val="accent1">
              <a:lumMod val="60000"/>
              <a:lumOff val="40000"/>
            </a:schemeClr>
          </a:solidFill>
          <a:ln w="28575" cap="sq" cmpd="sng" algn="ctr">
            <a:solidFill>
              <a:schemeClr val="accent1">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1"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smtClean="0">
                <a:ln>
                  <a:noFill/>
                </a:ln>
                <a:solidFill>
                  <a:schemeClr val="tx1"/>
                </a:solidFill>
                <a:effectLst/>
                <a:latin typeface="Times New Roman" pitchFamily="18" charset="0"/>
              </a:rPr>
              <a:t>IMPORTADORES-EXPORTADORES</a:t>
            </a:r>
          </a:p>
        </p:txBody>
      </p:sp>
    </p:spTree>
    <p:extLst>
      <p:ext uri="{BB962C8B-B14F-4D97-AF65-F5344CB8AC3E}">
        <p14:creationId xmlns:p14="http://schemas.microsoft.com/office/powerpoint/2010/main" val="32252436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11</a:t>
            </a:fld>
            <a:endParaRPr lang="es-ES"/>
          </a:p>
        </p:txBody>
      </p:sp>
      <p:graphicFrame>
        <p:nvGraphicFramePr>
          <p:cNvPr id="6" name="Gráfico 5"/>
          <p:cNvGraphicFramePr>
            <a:graphicFrameLocks/>
          </p:cNvGraphicFramePr>
          <p:nvPr>
            <p:extLst>
              <p:ext uri="{D42A27DB-BD31-4B8C-83A1-F6EECF244321}">
                <p14:modId xmlns:p14="http://schemas.microsoft.com/office/powerpoint/2010/main" val="2914958891"/>
              </p:ext>
            </p:extLst>
          </p:nvPr>
        </p:nvGraphicFramePr>
        <p:xfrm>
          <a:off x="2599326" y="916798"/>
          <a:ext cx="4276833" cy="3356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p:cNvGraphicFramePr>
            <a:graphicFrameLocks/>
          </p:cNvGraphicFramePr>
          <p:nvPr>
            <p:extLst>
              <p:ext uri="{D42A27DB-BD31-4B8C-83A1-F6EECF244321}">
                <p14:modId xmlns:p14="http://schemas.microsoft.com/office/powerpoint/2010/main" val="113609479"/>
              </p:ext>
            </p:extLst>
          </p:nvPr>
        </p:nvGraphicFramePr>
        <p:xfrm>
          <a:off x="-104721" y="4025281"/>
          <a:ext cx="3612839" cy="2162128"/>
        </p:xfrm>
        <a:graphic>
          <a:graphicData uri="http://schemas.openxmlformats.org/drawingml/2006/chart">
            <c:chart xmlns:c="http://schemas.openxmlformats.org/drawingml/2006/chart" xmlns:r="http://schemas.openxmlformats.org/officeDocument/2006/relationships" r:id="rId6"/>
          </a:graphicData>
        </a:graphic>
      </p:graphicFrame>
      <p:sp>
        <p:nvSpPr>
          <p:cNvPr id="9" name="CuadroTexto 8"/>
          <p:cNvSpPr txBox="1"/>
          <p:nvPr/>
        </p:nvSpPr>
        <p:spPr>
          <a:xfrm>
            <a:off x="1122343" y="3782115"/>
            <a:ext cx="1368152" cy="261610"/>
          </a:xfrm>
          <a:prstGeom prst="rect">
            <a:avLst/>
          </a:prstGeom>
          <a:noFill/>
        </p:spPr>
        <p:txBody>
          <a:bodyPr wrap="square" rtlCol="0">
            <a:spAutoFit/>
          </a:bodyPr>
          <a:lstStyle/>
          <a:p>
            <a:r>
              <a:rPr lang="es-CL" sz="1100" dirty="0" smtClean="0">
                <a:latin typeface="+mj-lt"/>
                <a:cs typeface="Arial" panose="020B0604020202020204" pitchFamily="34" charset="0"/>
              </a:rPr>
              <a:t>Importadores</a:t>
            </a:r>
            <a:endParaRPr lang="es-CL" sz="1100" dirty="0">
              <a:latin typeface="+mj-lt"/>
              <a:cs typeface="Arial" panose="020B0604020202020204" pitchFamily="34" charset="0"/>
            </a:endParaRPr>
          </a:p>
        </p:txBody>
      </p:sp>
      <p:graphicFrame>
        <p:nvGraphicFramePr>
          <p:cNvPr id="10" name="Gráfico 9"/>
          <p:cNvGraphicFramePr>
            <a:graphicFrameLocks/>
          </p:cNvGraphicFramePr>
          <p:nvPr>
            <p:extLst>
              <p:ext uri="{D42A27DB-BD31-4B8C-83A1-F6EECF244321}">
                <p14:modId xmlns:p14="http://schemas.microsoft.com/office/powerpoint/2010/main" val="1924586876"/>
              </p:ext>
            </p:extLst>
          </p:nvPr>
        </p:nvGraphicFramePr>
        <p:xfrm>
          <a:off x="5508104" y="3548089"/>
          <a:ext cx="3857224" cy="2639320"/>
        </p:xfrm>
        <a:graphic>
          <a:graphicData uri="http://schemas.openxmlformats.org/drawingml/2006/chart">
            <c:chart xmlns:c="http://schemas.openxmlformats.org/drawingml/2006/chart" xmlns:r="http://schemas.openxmlformats.org/officeDocument/2006/relationships" r:id="rId7"/>
          </a:graphicData>
        </a:graphic>
      </p:graphicFrame>
      <p:sp>
        <p:nvSpPr>
          <p:cNvPr id="11" name="Flecha derecha 10"/>
          <p:cNvSpPr/>
          <p:nvPr/>
        </p:nvSpPr>
        <p:spPr bwMode="auto">
          <a:xfrm rot="2692155">
            <a:off x="5846358" y="4330554"/>
            <a:ext cx="731616" cy="153165"/>
          </a:xfrm>
          <a:prstGeom prst="rightArrow">
            <a:avLst/>
          </a:prstGeom>
          <a:solidFill>
            <a:srgbClr val="C00000"/>
          </a:solidFill>
          <a:ln w="28575"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0" i="0" u="none" strike="noStrike" cap="none" normalizeH="0" baseline="0" smtClean="0">
              <a:ln>
                <a:noFill/>
              </a:ln>
              <a:solidFill>
                <a:schemeClr val="tx1"/>
              </a:solidFill>
              <a:effectLst/>
              <a:latin typeface="Times New Roman" pitchFamily="18" charset="0"/>
            </a:endParaRPr>
          </a:p>
        </p:txBody>
      </p:sp>
      <p:sp>
        <p:nvSpPr>
          <p:cNvPr id="13" name="Flecha derecha 12"/>
          <p:cNvSpPr/>
          <p:nvPr/>
        </p:nvSpPr>
        <p:spPr bwMode="auto">
          <a:xfrm rot="7973915">
            <a:off x="3143973" y="4314097"/>
            <a:ext cx="819266" cy="186081"/>
          </a:xfrm>
          <a:prstGeom prst="rightArrow">
            <a:avLst/>
          </a:prstGeom>
          <a:solidFill>
            <a:srgbClr val="0070C0"/>
          </a:solidFill>
          <a:ln w="28575"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0" i="0" u="none" strike="noStrike" cap="none" normalizeH="0" baseline="0" smtClean="0">
              <a:ln>
                <a:noFill/>
              </a:ln>
              <a:solidFill>
                <a:schemeClr val="tx1"/>
              </a:solidFill>
              <a:effectLst/>
              <a:latin typeface="Times New Roman" pitchFamily="18" charset="0"/>
            </a:endParaRPr>
          </a:p>
        </p:txBody>
      </p:sp>
      <p:sp>
        <p:nvSpPr>
          <p:cNvPr id="12" name="CuadroTexto 3"/>
          <p:cNvSpPr txBox="1"/>
          <p:nvPr/>
        </p:nvSpPr>
        <p:spPr>
          <a:xfrm>
            <a:off x="2870058" y="98662"/>
            <a:ext cx="3876945" cy="646331"/>
          </a:xfrm>
          <a:prstGeom prst="rect">
            <a:avLst/>
          </a:prstGeom>
          <a:noFill/>
        </p:spPr>
        <p:txBody>
          <a:bodyPr wrap="square" rtlCol="0">
            <a:spAutoFit/>
          </a:bodyPr>
          <a:lstStyle>
            <a:defPPr>
              <a:defRPr lang="es-ES"/>
            </a:defPPr>
            <a:lvl1pPr algn="ctr">
              <a:defRPr>
                <a:latin typeface="+mj-lt"/>
                <a:cs typeface="Arial" panose="020B0604020202020204" pitchFamily="34" charset="0"/>
              </a:defRPr>
            </a:lvl1pPr>
          </a:lstStyle>
          <a:p>
            <a:r>
              <a:rPr lang="es-CL" b="1" dirty="0" smtClean="0">
                <a:latin typeface="Calibri" pitchFamily="34" charset="0"/>
              </a:rPr>
              <a:t>Caracterización </a:t>
            </a:r>
            <a:r>
              <a:rPr lang="es-CL" b="1" dirty="0">
                <a:latin typeface="Calibri" pitchFamily="34" charset="0"/>
              </a:rPr>
              <a:t>Importadores - Exportadores </a:t>
            </a:r>
          </a:p>
        </p:txBody>
      </p:sp>
      <p:sp>
        <p:nvSpPr>
          <p:cNvPr id="14" name="13 CuadroTexto"/>
          <p:cNvSpPr txBox="1"/>
          <p:nvPr/>
        </p:nvSpPr>
        <p:spPr>
          <a:xfrm>
            <a:off x="160759" y="1052940"/>
            <a:ext cx="3649242" cy="1169551"/>
          </a:xfrm>
          <a:prstGeom prst="rect">
            <a:avLst/>
          </a:prstGeom>
          <a:noFill/>
        </p:spPr>
        <p:txBody>
          <a:bodyPr wrap="square" rtlCol="0">
            <a:spAutoFit/>
          </a:bodyPr>
          <a:lstStyle/>
          <a:p>
            <a:r>
              <a:rPr lang="es-MX" sz="1400" dirty="0" smtClean="0"/>
              <a:t>Método muestreo de proporciones,</a:t>
            </a:r>
          </a:p>
          <a:p>
            <a:r>
              <a:rPr lang="es-MX" sz="1400" dirty="0" smtClean="0"/>
              <a:t>de varianza máxima.</a:t>
            </a:r>
          </a:p>
          <a:p>
            <a:r>
              <a:rPr lang="es-MX" sz="1400" dirty="0" smtClean="0"/>
              <a:t>Error: 4%</a:t>
            </a:r>
          </a:p>
          <a:p>
            <a:r>
              <a:rPr lang="es-MX" sz="1400" dirty="0" smtClean="0"/>
              <a:t>Nivel de Confianza: 95%</a:t>
            </a:r>
          </a:p>
          <a:p>
            <a:endParaRPr lang="es-CL" sz="1400" dirty="0"/>
          </a:p>
        </p:txBody>
      </p:sp>
    </p:spTree>
    <p:extLst>
      <p:ext uri="{BB962C8B-B14F-4D97-AF65-F5344CB8AC3E}">
        <p14:creationId xmlns:p14="http://schemas.microsoft.com/office/powerpoint/2010/main" val="3448422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solidFill>
                  <a:srgbClr val="000000"/>
                </a:solidFill>
              </a:rPr>
              <a:pPr>
                <a:defRPr/>
              </a:pPr>
              <a:t>12</a:t>
            </a:fld>
            <a:endParaRPr lang="es-ES">
              <a:solidFill>
                <a:srgbClr val="000000"/>
              </a:solidFill>
            </a:endParaRPr>
          </a:p>
        </p:txBody>
      </p:sp>
      <p:sp>
        <p:nvSpPr>
          <p:cNvPr id="3" name="CuadroTexto 2"/>
          <p:cNvSpPr txBox="1"/>
          <p:nvPr/>
        </p:nvSpPr>
        <p:spPr>
          <a:xfrm>
            <a:off x="3062377" y="222820"/>
            <a:ext cx="3752491" cy="646331"/>
          </a:xfrm>
          <a:prstGeom prst="rect">
            <a:avLst/>
          </a:prstGeom>
          <a:noFill/>
        </p:spPr>
        <p:txBody>
          <a:bodyPr wrap="square" rtlCol="0">
            <a:spAutoFit/>
          </a:bodyPr>
          <a:lstStyle>
            <a:defPPr>
              <a:defRPr lang="es-ES"/>
            </a:defPPr>
            <a:lvl1pPr algn="ctr">
              <a:defRPr>
                <a:latin typeface="+mj-lt"/>
                <a:cs typeface="Arial" panose="020B0604020202020204" pitchFamily="34" charset="0"/>
              </a:defRPr>
            </a:lvl1pPr>
          </a:lstStyle>
          <a:p>
            <a:r>
              <a:rPr lang="es-CL" b="1" dirty="0">
                <a:solidFill>
                  <a:srgbClr val="000000"/>
                </a:solidFill>
                <a:latin typeface="+mn-lt"/>
              </a:rPr>
              <a:t>Índice de Satisfacción Usuarios Importadores-Exportadores</a:t>
            </a:r>
          </a:p>
        </p:txBody>
      </p:sp>
      <p:graphicFrame>
        <p:nvGraphicFramePr>
          <p:cNvPr id="4" name="Gráfico 3"/>
          <p:cNvGraphicFramePr>
            <a:graphicFrameLocks/>
          </p:cNvGraphicFramePr>
          <p:nvPr>
            <p:extLst>
              <p:ext uri="{D42A27DB-BD31-4B8C-83A1-F6EECF244321}">
                <p14:modId xmlns:p14="http://schemas.microsoft.com/office/powerpoint/2010/main" val="2677337574"/>
              </p:ext>
            </p:extLst>
          </p:nvPr>
        </p:nvGraphicFramePr>
        <p:xfrm>
          <a:off x="1493504" y="1025628"/>
          <a:ext cx="6739326" cy="30243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a 4"/>
          <p:cNvGraphicFramePr>
            <a:graphicFrameLocks noGrp="1"/>
          </p:cNvGraphicFramePr>
          <p:nvPr>
            <p:extLst/>
          </p:nvPr>
        </p:nvGraphicFramePr>
        <p:xfrm>
          <a:off x="2627784" y="4641011"/>
          <a:ext cx="4323185" cy="1408776"/>
        </p:xfrm>
        <a:graphic>
          <a:graphicData uri="http://schemas.openxmlformats.org/drawingml/2006/table">
            <a:tbl>
              <a:tblPr/>
              <a:tblGrid>
                <a:gridCol w="1829039"/>
                <a:gridCol w="831382"/>
                <a:gridCol w="831382"/>
                <a:gridCol w="831382"/>
              </a:tblGrid>
              <a:tr h="194866">
                <a:tc>
                  <a:txBody>
                    <a:bodyPr/>
                    <a:lstStyle/>
                    <a:p>
                      <a:pPr algn="l" fontAlgn="ctr"/>
                      <a:r>
                        <a:rPr lang="es-CL" sz="900" b="0" i="0" u="none" strike="noStrike" dirty="0" smtClean="0">
                          <a:solidFill>
                            <a:srgbClr val="000000"/>
                          </a:solidFill>
                          <a:effectLst/>
                          <a:latin typeface="Times New Roman" panose="02020603050405020304" pitchFamily="18" charset="0"/>
                        </a:rPr>
                        <a:t>Dimensiones</a:t>
                      </a:r>
                      <a:endParaRPr lang="es-CL" sz="9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Insatisfacción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Ponderación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92238">
                <a:tc>
                  <a:txBody>
                    <a:bodyPr/>
                    <a:lstStyle/>
                    <a:p>
                      <a:pPr algn="l" fontAlgn="ctr"/>
                      <a:r>
                        <a:rPr lang="es-CL" sz="900" b="0" i="0" u="none" strike="noStrike">
                          <a:solidFill>
                            <a:srgbClr val="000000"/>
                          </a:solidFill>
                          <a:effectLst/>
                          <a:latin typeface="Times New Roman" panose="02020603050405020304" pitchFamily="18" charset="0"/>
                        </a:rPr>
                        <a:t>Sitio Web del SNA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74,1%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CL" sz="900" b="0" i="0" u="none" strike="noStrike">
                          <a:solidFill>
                            <a:srgbClr val="000000"/>
                          </a:solidFill>
                          <a:effectLst/>
                          <a:latin typeface="Times New Roman" panose="02020603050405020304" pitchFamily="18"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4798">
                <a:tc>
                  <a:txBody>
                    <a:bodyPr/>
                    <a:lstStyle/>
                    <a:p>
                      <a:pPr algn="l" fontAlgn="ctr"/>
                      <a:r>
                        <a:rPr lang="es-CL" sz="900" b="0" i="0" u="none" strike="noStrike" dirty="0">
                          <a:solidFill>
                            <a:srgbClr val="000000"/>
                          </a:solidFill>
                          <a:effectLst/>
                          <a:latin typeface="Times New Roman" panose="02020603050405020304" pitchFamily="18" charset="0"/>
                        </a:rPr>
                        <a:t>Tiempo de 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r>
              <a:tr h="224798">
                <a:tc>
                  <a:txBody>
                    <a:bodyPr/>
                    <a:lstStyle/>
                    <a:p>
                      <a:pPr algn="l" fontAlgn="ctr"/>
                      <a:r>
                        <a:rPr lang="es-CL" sz="900" b="0" i="0" u="none" strike="noStrike">
                          <a:solidFill>
                            <a:srgbClr val="000000"/>
                          </a:solidFill>
                          <a:effectLst/>
                          <a:latin typeface="Times New Roman" panose="02020603050405020304" pitchFamily="18" charset="0"/>
                        </a:rPr>
                        <a:t>Personal del SNA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r>
              <a:tr h="247278">
                <a:tc>
                  <a:txBody>
                    <a:bodyPr/>
                    <a:lstStyle/>
                    <a:p>
                      <a:pPr algn="l" fontAlgn="ctr"/>
                      <a:r>
                        <a:rPr lang="es-CL" sz="900" b="0" i="0" u="none" strike="noStrike">
                          <a:solidFill>
                            <a:srgbClr val="000000"/>
                          </a:solidFill>
                          <a:effectLst/>
                          <a:latin typeface="Times New Roman" panose="02020603050405020304" pitchFamily="18" charset="0"/>
                        </a:rPr>
                        <a:t>Satisfacción Global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4798">
                <a:tc>
                  <a:txBody>
                    <a:bodyPr/>
                    <a:lstStyle/>
                    <a:p>
                      <a:pPr algn="l" fontAlgn="ctr"/>
                      <a:r>
                        <a:rPr lang="es-CL" sz="900" b="0" i="0" u="none" strike="noStrike" dirty="0">
                          <a:solidFill>
                            <a:srgbClr val="000000"/>
                          </a:solidFill>
                          <a:effectLst/>
                          <a:latin typeface="Times New Roman" panose="02020603050405020304" pitchFamily="18" charset="0"/>
                        </a:rPr>
                        <a:t>Í</a:t>
                      </a:r>
                      <a:r>
                        <a:rPr lang="es-CL" sz="900" b="0" i="0" u="none" strike="noStrike" dirty="0" smtClean="0">
                          <a:solidFill>
                            <a:srgbClr val="000000"/>
                          </a:solidFill>
                          <a:effectLst/>
                          <a:latin typeface="Times New Roman" panose="02020603050405020304" pitchFamily="18" charset="0"/>
                        </a:rPr>
                        <a:t>ndice </a:t>
                      </a:r>
                      <a:r>
                        <a:rPr lang="es-CL" sz="900" b="0" i="0" u="none" strike="noStrike" dirty="0">
                          <a:solidFill>
                            <a:srgbClr val="000000"/>
                          </a:solidFill>
                          <a:effectLst/>
                          <a:latin typeface="Times New Roman" panose="02020603050405020304" pitchFamily="18" charset="0"/>
                        </a:rPr>
                        <a:t>Importadores-Exportadores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Rectángulo 5"/>
          <p:cNvSpPr/>
          <p:nvPr/>
        </p:nvSpPr>
        <p:spPr bwMode="auto">
          <a:xfrm>
            <a:off x="6814868" y="1220362"/>
            <a:ext cx="1224136" cy="2952328"/>
          </a:xfrm>
          <a:prstGeom prst="rect">
            <a:avLst/>
          </a:prstGeom>
          <a:noFill/>
          <a:ln w="12700" cap="sq" cmpd="sng" algn="ctr">
            <a:solidFill>
              <a:srgbClr val="4418FE"/>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s-CL" smtClean="0">
              <a:solidFill>
                <a:srgbClr val="000000"/>
              </a:solidFill>
            </a:endParaRPr>
          </a:p>
        </p:txBody>
      </p:sp>
    </p:spTree>
    <p:extLst>
      <p:ext uri="{BB962C8B-B14F-4D97-AF65-F5344CB8AC3E}">
        <p14:creationId xmlns:p14="http://schemas.microsoft.com/office/powerpoint/2010/main" val="28028501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FA88F713-9E4D-4D6C-8A34-6280AF9C923E}" type="slidenum">
              <a:rPr lang="es-ES" smtClean="0"/>
              <a:pPr>
                <a:defRPr/>
              </a:pPr>
              <a:t>13</a:t>
            </a:fld>
            <a:endParaRPr lang="es-ES"/>
          </a:p>
        </p:txBody>
      </p:sp>
      <p:sp>
        <p:nvSpPr>
          <p:cNvPr id="6" name="CuadroTexto 5"/>
          <p:cNvSpPr txBox="1"/>
          <p:nvPr/>
        </p:nvSpPr>
        <p:spPr>
          <a:xfrm>
            <a:off x="894287" y="993373"/>
            <a:ext cx="6912768" cy="369332"/>
          </a:xfrm>
          <a:prstGeom prst="rect">
            <a:avLst/>
          </a:prstGeom>
          <a:solidFill>
            <a:schemeClr val="accent1">
              <a:lumMod val="20000"/>
              <a:lumOff val="80000"/>
            </a:schemeClr>
          </a:solidFill>
        </p:spPr>
        <p:txBody>
          <a:bodyPr wrap="square" rtlCol="0">
            <a:spAutoFit/>
          </a:bodyPr>
          <a:lstStyle>
            <a:defPPr>
              <a:defRPr lang="es-ES"/>
            </a:defPPr>
            <a:lvl1pPr algn="ctr">
              <a:defRPr>
                <a:latin typeface="+mj-lt"/>
                <a:cs typeface="Arial" panose="020B0604020202020204" pitchFamily="34" charset="0"/>
              </a:defRPr>
            </a:lvl1pPr>
          </a:lstStyle>
          <a:p>
            <a:r>
              <a:rPr lang="es-CL" dirty="0" smtClean="0"/>
              <a:t>Matriz </a:t>
            </a:r>
            <a:r>
              <a:rPr lang="es-CL" dirty="0"/>
              <a:t>de Fortalezas y Debilidades Sitio Web </a:t>
            </a:r>
          </a:p>
        </p:txBody>
      </p:sp>
      <p:sp>
        <p:nvSpPr>
          <p:cNvPr id="21" name="AutoShape 8"/>
          <p:cNvSpPr>
            <a:spLocks noChangeArrowheads="1"/>
          </p:cNvSpPr>
          <p:nvPr/>
        </p:nvSpPr>
        <p:spPr bwMode="auto">
          <a:xfrm>
            <a:off x="2611556" y="1658794"/>
            <a:ext cx="1826407" cy="311094"/>
          </a:xfrm>
          <a:prstGeom prst="roundRect">
            <a:avLst>
              <a:gd name="adj" fmla="val 16667"/>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s-CL"/>
          </a:p>
        </p:txBody>
      </p:sp>
      <p:sp>
        <p:nvSpPr>
          <p:cNvPr id="22" name="Text Box 9"/>
          <p:cNvSpPr txBox="1">
            <a:spLocks noChangeArrowheads="1"/>
          </p:cNvSpPr>
          <p:nvPr/>
        </p:nvSpPr>
        <p:spPr bwMode="auto">
          <a:xfrm>
            <a:off x="2787831" y="1629018"/>
            <a:ext cx="1305045" cy="477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rgbClr val="FFFFFF"/>
                </a:solidFill>
                <a:effectLst/>
                <a:latin typeface="+mn-lt"/>
                <a:cs typeface="Arial" pitchFamily="34" charset="0"/>
              </a:rPr>
              <a:t>       </a:t>
            </a:r>
            <a:r>
              <a:rPr kumimoji="0" lang="es-CL" sz="1400" b="1" i="0" u="none" strike="noStrike" cap="none" normalizeH="0" baseline="0" dirty="0" smtClean="0">
                <a:ln>
                  <a:noFill/>
                </a:ln>
                <a:solidFill>
                  <a:srgbClr val="FFFFFF"/>
                </a:solidFill>
                <a:effectLst/>
                <a:latin typeface="+mn-lt"/>
                <a:cs typeface="Arial" pitchFamily="34" charset="0"/>
              </a:rPr>
              <a:t>Debilidades</a:t>
            </a:r>
            <a:endParaRPr kumimoji="0" lang="es-CL" sz="2400" b="0" i="0" u="none" strike="noStrike" cap="none" normalizeH="0" baseline="0" dirty="0" smtClean="0">
              <a:ln>
                <a:noFill/>
              </a:ln>
              <a:solidFill>
                <a:schemeClr val="tx1"/>
              </a:solidFill>
              <a:effectLst/>
              <a:latin typeface="+mn-lt"/>
              <a:cs typeface="Arial" pitchFamily="34" charset="0"/>
            </a:endParaRPr>
          </a:p>
        </p:txBody>
      </p:sp>
      <p:sp>
        <p:nvSpPr>
          <p:cNvPr id="23" name="AutoShape 10"/>
          <p:cNvSpPr>
            <a:spLocks noChangeArrowheads="1"/>
          </p:cNvSpPr>
          <p:nvPr/>
        </p:nvSpPr>
        <p:spPr bwMode="auto">
          <a:xfrm>
            <a:off x="5919401" y="1691704"/>
            <a:ext cx="1394089" cy="282813"/>
          </a:xfrm>
          <a:prstGeom prst="roundRect">
            <a:avLst>
              <a:gd name="adj" fmla="val 16667"/>
            </a:avLst>
          </a:prstGeom>
          <a:solidFill>
            <a:srgbClr val="00B0F0"/>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endParaRPr lang="es-CL"/>
          </a:p>
        </p:txBody>
      </p:sp>
      <p:sp>
        <p:nvSpPr>
          <p:cNvPr id="24" name="Text Box 11"/>
          <p:cNvSpPr txBox="1">
            <a:spLocks noChangeArrowheads="1"/>
          </p:cNvSpPr>
          <p:nvPr/>
        </p:nvSpPr>
        <p:spPr bwMode="auto">
          <a:xfrm>
            <a:off x="6101042" y="1693213"/>
            <a:ext cx="1137958" cy="2797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400" b="1" i="0" u="none" strike="noStrike" cap="none" normalizeH="0" baseline="0" dirty="0" smtClean="0">
                <a:ln>
                  <a:noFill/>
                </a:ln>
                <a:solidFill>
                  <a:srgbClr val="FFFFFF"/>
                </a:solidFill>
                <a:effectLst/>
                <a:latin typeface="+mn-lt"/>
                <a:cs typeface="Arial" pitchFamily="34" charset="0"/>
              </a:rPr>
              <a:t>Fortalezas</a:t>
            </a:r>
            <a:endParaRPr kumimoji="0" lang="es-CL" sz="2400" b="0" i="0" u="none" strike="noStrike" cap="none" normalizeH="0" baseline="0" dirty="0" smtClean="0">
              <a:ln>
                <a:noFill/>
              </a:ln>
              <a:solidFill>
                <a:schemeClr val="tx1"/>
              </a:solidFill>
              <a:effectLst/>
              <a:latin typeface="+mn-lt"/>
              <a:cs typeface="Arial" pitchFamily="34" charset="0"/>
            </a:endParaRPr>
          </a:p>
        </p:txBody>
      </p:sp>
      <p:pic>
        <p:nvPicPr>
          <p:cNvPr id="25" name="Picture 3"/>
          <p:cNvPicPr>
            <a:picLocks noChangeAspect="1" noChangeArrowheads="1"/>
          </p:cNvPicPr>
          <p:nvPr/>
        </p:nvPicPr>
        <p:blipFill>
          <a:blip r:embed="rId5" cstate="print"/>
          <a:srcRect/>
          <a:stretch>
            <a:fillRect/>
          </a:stretch>
        </p:blipFill>
        <p:spPr bwMode="auto">
          <a:xfrm>
            <a:off x="539552" y="1777036"/>
            <a:ext cx="379067" cy="1109183"/>
          </a:xfrm>
          <a:prstGeom prst="rect">
            <a:avLst/>
          </a:prstGeom>
          <a:noFill/>
        </p:spPr>
      </p:pic>
      <p:sp>
        <p:nvSpPr>
          <p:cNvPr id="26" name="Text Box 7"/>
          <p:cNvSpPr txBox="1">
            <a:spLocks noChangeArrowheads="1"/>
          </p:cNvSpPr>
          <p:nvPr/>
        </p:nvSpPr>
        <p:spPr bwMode="auto">
          <a:xfrm>
            <a:off x="6444208" y="5497603"/>
            <a:ext cx="2276665" cy="2616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mn-lt"/>
                <a:cs typeface="Arial" pitchFamily="34" charset="0"/>
              </a:rPr>
              <a:t>Satisfacción</a:t>
            </a:r>
            <a:endParaRPr kumimoji="0" lang="es-CL" sz="1800" b="0" i="0" u="none" strike="noStrike" cap="none" normalizeH="0" baseline="0" dirty="0" smtClean="0">
              <a:ln>
                <a:noFill/>
              </a:ln>
              <a:solidFill>
                <a:schemeClr val="tx1"/>
              </a:solidFill>
              <a:effectLst/>
              <a:latin typeface="+mn-lt"/>
              <a:cs typeface="Arial" pitchFamily="34" charset="0"/>
            </a:endParaRPr>
          </a:p>
        </p:txBody>
      </p:sp>
      <p:sp>
        <p:nvSpPr>
          <p:cNvPr id="44" name="AutoShape 10"/>
          <p:cNvSpPr>
            <a:spLocks noChangeArrowheads="1"/>
          </p:cNvSpPr>
          <p:nvPr/>
        </p:nvSpPr>
        <p:spPr bwMode="auto">
          <a:xfrm>
            <a:off x="2130671" y="2328253"/>
            <a:ext cx="1394089" cy="282813"/>
          </a:xfrm>
          <a:prstGeom prst="roundRect">
            <a:avLst>
              <a:gd name="adj" fmla="val 16667"/>
            </a:avLst>
          </a:pr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s-CL"/>
          </a:p>
        </p:txBody>
      </p:sp>
      <p:sp>
        <p:nvSpPr>
          <p:cNvPr id="45" name="Text Box 11"/>
          <p:cNvSpPr txBox="1">
            <a:spLocks noChangeArrowheads="1"/>
          </p:cNvSpPr>
          <p:nvPr/>
        </p:nvSpPr>
        <p:spPr bwMode="auto">
          <a:xfrm>
            <a:off x="2386802" y="2303289"/>
            <a:ext cx="1137958"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400" b="1" i="0" u="none" strike="noStrike" cap="none" normalizeH="0" baseline="0" dirty="0" smtClean="0">
                <a:ln>
                  <a:noFill/>
                </a:ln>
                <a:effectLst/>
                <a:latin typeface="+mn-lt"/>
                <a:cs typeface="Arial" pitchFamily="34" charset="0"/>
              </a:rPr>
              <a:t>Mejorar</a:t>
            </a:r>
            <a:endParaRPr kumimoji="0" lang="es-CL" sz="2400" b="0" i="0" u="none" strike="noStrike" cap="none" normalizeH="0" baseline="0" dirty="0" smtClean="0">
              <a:ln>
                <a:noFill/>
              </a:ln>
              <a:effectLst/>
              <a:latin typeface="+mn-lt"/>
              <a:cs typeface="Arial" pitchFamily="34" charset="0"/>
            </a:endParaRPr>
          </a:p>
        </p:txBody>
      </p:sp>
      <p:sp>
        <p:nvSpPr>
          <p:cNvPr id="2" name="CuadroTexto 1"/>
          <p:cNvSpPr txBox="1"/>
          <p:nvPr/>
        </p:nvSpPr>
        <p:spPr>
          <a:xfrm>
            <a:off x="4822407" y="5245792"/>
            <a:ext cx="1096994" cy="276999"/>
          </a:xfrm>
          <a:prstGeom prst="rect">
            <a:avLst/>
          </a:prstGeom>
          <a:noFill/>
          <a:ln>
            <a:solidFill>
              <a:srgbClr val="FF0000"/>
            </a:solidFill>
          </a:ln>
        </p:spPr>
        <p:txBody>
          <a:bodyPr wrap="square" rtlCol="0">
            <a:spAutoFit/>
          </a:bodyPr>
          <a:lstStyle/>
          <a:p>
            <a:pPr algn="ctr"/>
            <a:r>
              <a:rPr lang="es-CL" sz="1200" dirty="0" smtClean="0"/>
              <a:t>Umbral 75%</a:t>
            </a:r>
            <a:endParaRPr lang="es-CL" sz="1200" dirty="0"/>
          </a:p>
        </p:txBody>
      </p:sp>
      <p:graphicFrame>
        <p:nvGraphicFramePr>
          <p:cNvPr id="14" name="2 Gráfico"/>
          <p:cNvGraphicFramePr>
            <a:graphicFrameLocks/>
          </p:cNvGraphicFramePr>
          <p:nvPr>
            <p:extLst/>
          </p:nvPr>
        </p:nvGraphicFramePr>
        <p:xfrm>
          <a:off x="1259632" y="1908054"/>
          <a:ext cx="6550705" cy="3614737"/>
        </p:xfrm>
        <a:graphic>
          <a:graphicData uri="http://schemas.openxmlformats.org/drawingml/2006/chart">
            <c:chart xmlns:c="http://schemas.openxmlformats.org/drawingml/2006/chart" xmlns:r="http://schemas.openxmlformats.org/officeDocument/2006/relationships" r:id="rId6"/>
          </a:graphicData>
        </a:graphic>
      </p:graphicFrame>
      <p:sp>
        <p:nvSpPr>
          <p:cNvPr id="15" name="CuadroTexto 2"/>
          <p:cNvSpPr txBox="1"/>
          <p:nvPr/>
        </p:nvSpPr>
        <p:spPr>
          <a:xfrm>
            <a:off x="3062377" y="222820"/>
            <a:ext cx="3752491" cy="646331"/>
          </a:xfrm>
          <a:prstGeom prst="rect">
            <a:avLst/>
          </a:prstGeom>
          <a:noFill/>
        </p:spPr>
        <p:txBody>
          <a:bodyPr wrap="square" rtlCol="0">
            <a:spAutoFit/>
          </a:bodyPr>
          <a:lstStyle>
            <a:defPPr>
              <a:defRPr lang="es-ES"/>
            </a:defPPr>
            <a:lvl1pPr algn="ctr">
              <a:defRPr>
                <a:latin typeface="+mj-lt"/>
                <a:cs typeface="Arial" panose="020B0604020202020204" pitchFamily="34" charset="0"/>
              </a:defRPr>
            </a:lvl1pPr>
          </a:lstStyle>
          <a:p>
            <a:r>
              <a:rPr lang="es-CL" b="1" dirty="0">
                <a:solidFill>
                  <a:srgbClr val="000000"/>
                </a:solidFill>
                <a:latin typeface="+mn-lt"/>
              </a:rPr>
              <a:t>Índice de Satisfacción Usuarios Importadores-Exportadores</a:t>
            </a:r>
          </a:p>
        </p:txBody>
      </p:sp>
    </p:spTree>
    <p:extLst>
      <p:ext uri="{BB962C8B-B14F-4D97-AF65-F5344CB8AC3E}">
        <p14:creationId xmlns:p14="http://schemas.microsoft.com/office/powerpoint/2010/main" val="18688166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FA88F713-9E4D-4D6C-8A34-6280AF9C923E}" type="slidenum">
              <a:rPr lang="es-ES" smtClean="0"/>
              <a:pPr>
                <a:defRPr/>
              </a:pPr>
              <a:t>14</a:t>
            </a:fld>
            <a:endParaRPr lang="es-ES"/>
          </a:p>
        </p:txBody>
      </p:sp>
      <p:sp>
        <p:nvSpPr>
          <p:cNvPr id="6" name="CuadroTexto 5"/>
          <p:cNvSpPr txBox="1"/>
          <p:nvPr/>
        </p:nvSpPr>
        <p:spPr>
          <a:xfrm>
            <a:off x="1029821" y="923963"/>
            <a:ext cx="6912768" cy="369332"/>
          </a:xfrm>
          <a:prstGeom prst="rect">
            <a:avLst/>
          </a:prstGeom>
          <a:solidFill>
            <a:schemeClr val="accent1">
              <a:lumMod val="20000"/>
              <a:lumOff val="80000"/>
            </a:schemeClr>
          </a:solidFill>
        </p:spPr>
        <p:txBody>
          <a:bodyPr wrap="square" rtlCol="0">
            <a:spAutoFit/>
          </a:bodyPr>
          <a:lstStyle>
            <a:defPPr>
              <a:defRPr lang="es-ES"/>
            </a:defPPr>
            <a:lvl1pPr algn="ctr">
              <a:defRPr>
                <a:latin typeface="+mj-lt"/>
                <a:cs typeface="Arial" panose="020B0604020202020204" pitchFamily="34" charset="0"/>
              </a:defRPr>
            </a:lvl1pPr>
          </a:lstStyle>
          <a:p>
            <a:r>
              <a:rPr lang="es-CL" dirty="0" smtClean="0"/>
              <a:t>Matriz </a:t>
            </a:r>
            <a:r>
              <a:rPr lang="es-CL" dirty="0"/>
              <a:t>de Fortalezas y Debilidades Tiempo de Respuesta</a:t>
            </a:r>
          </a:p>
        </p:txBody>
      </p:sp>
      <p:sp>
        <p:nvSpPr>
          <p:cNvPr id="21" name="AutoShape 8"/>
          <p:cNvSpPr>
            <a:spLocks noChangeArrowheads="1"/>
          </p:cNvSpPr>
          <p:nvPr/>
        </p:nvSpPr>
        <p:spPr bwMode="auto">
          <a:xfrm>
            <a:off x="2611556" y="1658794"/>
            <a:ext cx="1826407" cy="311094"/>
          </a:xfrm>
          <a:prstGeom prst="roundRect">
            <a:avLst>
              <a:gd name="adj" fmla="val 16667"/>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s-CL"/>
          </a:p>
        </p:txBody>
      </p:sp>
      <p:sp>
        <p:nvSpPr>
          <p:cNvPr id="22" name="Text Box 9"/>
          <p:cNvSpPr txBox="1">
            <a:spLocks noChangeArrowheads="1"/>
          </p:cNvSpPr>
          <p:nvPr/>
        </p:nvSpPr>
        <p:spPr bwMode="auto">
          <a:xfrm>
            <a:off x="2827715" y="1639117"/>
            <a:ext cx="1305045" cy="477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rgbClr val="FFFFFF"/>
                </a:solidFill>
                <a:effectLst/>
                <a:latin typeface="+mn-lt"/>
                <a:cs typeface="Arial" pitchFamily="34" charset="0"/>
              </a:rPr>
              <a:t>       </a:t>
            </a:r>
            <a:r>
              <a:rPr kumimoji="0" lang="es-CL" sz="1400" b="1" i="0" u="none" strike="noStrike" cap="none" normalizeH="0" baseline="0" dirty="0" smtClean="0">
                <a:ln>
                  <a:noFill/>
                </a:ln>
                <a:solidFill>
                  <a:srgbClr val="FFFFFF"/>
                </a:solidFill>
                <a:effectLst/>
                <a:latin typeface="+mn-lt"/>
                <a:cs typeface="Arial" pitchFamily="34" charset="0"/>
              </a:rPr>
              <a:t>Debilidades</a:t>
            </a:r>
            <a:endParaRPr kumimoji="0" lang="es-CL" sz="2400" b="0" i="0" u="none" strike="noStrike" cap="none" normalizeH="0" baseline="0" dirty="0" smtClean="0">
              <a:ln>
                <a:noFill/>
              </a:ln>
              <a:solidFill>
                <a:schemeClr val="tx1"/>
              </a:solidFill>
              <a:effectLst/>
              <a:latin typeface="+mn-lt"/>
              <a:cs typeface="Arial" pitchFamily="34" charset="0"/>
            </a:endParaRPr>
          </a:p>
        </p:txBody>
      </p:sp>
      <p:sp>
        <p:nvSpPr>
          <p:cNvPr id="23" name="AutoShape 10"/>
          <p:cNvSpPr>
            <a:spLocks noChangeArrowheads="1"/>
          </p:cNvSpPr>
          <p:nvPr/>
        </p:nvSpPr>
        <p:spPr bwMode="auto">
          <a:xfrm>
            <a:off x="5919401" y="1691704"/>
            <a:ext cx="1394089" cy="282813"/>
          </a:xfrm>
          <a:prstGeom prst="roundRect">
            <a:avLst>
              <a:gd name="adj" fmla="val 16667"/>
            </a:avLst>
          </a:prstGeom>
          <a:solidFill>
            <a:srgbClr val="00B0F0"/>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endParaRPr lang="es-CL"/>
          </a:p>
        </p:txBody>
      </p:sp>
      <p:sp>
        <p:nvSpPr>
          <p:cNvPr id="24" name="Text Box 11"/>
          <p:cNvSpPr txBox="1">
            <a:spLocks noChangeArrowheads="1"/>
          </p:cNvSpPr>
          <p:nvPr/>
        </p:nvSpPr>
        <p:spPr bwMode="auto">
          <a:xfrm>
            <a:off x="6101042" y="1693213"/>
            <a:ext cx="1137958" cy="2797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400" b="1" i="0" u="none" strike="noStrike" cap="none" normalizeH="0" baseline="0" dirty="0" smtClean="0">
                <a:ln>
                  <a:noFill/>
                </a:ln>
                <a:solidFill>
                  <a:srgbClr val="FFFFFF"/>
                </a:solidFill>
                <a:effectLst/>
                <a:latin typeface="+mn-lt"/>
                <a:cs typeface="Arial" pitchFamily="34" charset="0"/>
              </a:rPr>
              <a:t>Fortalezas</a:t>
            </a:r>
            <a:endParaRPr kumimoji="0" lang="es-CL" sz="2400" b="0" i="0" u="none" strike="noStrike" cap="none" normalizeH="0" baseline="0" dirty="0" smtClean="0">
              <a:ln>
                <a:noFill/>
              </a:ln>
              <a:solidFill>
                <a:schemeClr val="tx1"/>
              </a:solidFill>
              <a:effectLst/>
              <a:latin typeface="+mn-lt"/>
              <a:cs typeface="Arial" pitchFamily="34" charset="0"/>
            </a:endParaRPr>
          </a:p>
        </p:txBody>
      </p:sp>
      <p:pic>
        <p:nvPicPr>
          <p:cNvPr id="25" name="Picture 3"/>
          <p:cNvPicPr>
            <a:picLocks noChangeAspect="1" noChangeArrowheads="1"/>
          </p:cNvPicPr>
          <p:nvPr/>
        </p:nvPicPr>
        <p:blipFill>
          <a:blip r:embed="rId5" cstate="print"/>
          <a:srcRect/>
          <a:stretch>
            <a:fillRect/>
          </a:stretch>
        </p:blipFill>
        <p:spPr bwMode="auto">
          <a:xfrm>
            <a:off x="738866" y="1915067"/>
            <a:ext cx="379067" cy="1109183"/>
          </a:xfrm>
          <a:prstGeom prst="rect">
            <a:avLst/>
          </a:prstGeom>
          <a:noFill/>
        </p:spPr>
      </p:pic>
      <p:sp>
        <p:nvSpPr>
          <p:cNvPr id="26" name="Text Box 7"/>
          <p:cNvSpPr txBox="1">
            <a:spLocks noChangeArrowheads="1"/>
          </p:cNvSpPr>
          <p:nvPr/>
        </p:nvSpPr>
        <p:spPr bwMode="auto">
          <a:xfrm>
            <a:off x="6444208" y="5497603"/>
            <a:ext cx="2276665" cy="2616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mn-lt"/>
                <a:cs typeface="Arial" pitchFamily="34" charset="0"/>
              </a:rPr>
              <a:t>Satisfacción</a:t>
            </a:r>
            <a:endParaRPr kumimoji="0" lang="es-CL" sz="1800" b="0" i="0" u="none" strike="noStrike" cap="none" normalizeH="0" baseline="0" dirty="0" smtClean="0">
              <a:ln>
                <a:noFill/>
              </a:ln>
              <a:solidFill>
                <a:schemeClr val="tx1"/>
              </a:solidFill>
              <a:effectLst/>
              <a:latin typeface="+mn-lt"/>
              <a:cs typeface="Arial" pitchFamily="34" charset="0"/>
            </a:endParaRPr>
          </a:p>
        </p:txBody>
      </p:sp>
      <p:sp>
        <p:nvSpPr>
          <p:cNvPr id="44" name="AutoShape 10"/>
          <p:cNvSpPr>
            <a:spLocks noChangeArrowheads="1"/>
          </p:cNvSpPr>
          <p:nvPr/>
        </p:nvSpPr>
        <p:spPr bwMode="auto">
          <a:xfrm>
            <a:off x="2130671" y="2328253"/>
            <a:ext cx="1394089" cy="282813"/>
          </a:xfrm>
          <a:prstGeom prst="roundRect">
            <a:avLst>
              <a:gd name="adj" fmla="val 16667"/>
            </a:avLst>
          </a:pr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s-CL"/>
          </a:p>
        </p:txBody>
      </p:sp>
      <p:sp>
        <p:nvSpPr>
          <p:cNvPr id="45" name="Text Box 11"/>
          <p:cNvSpPr txBox="1">
            <a:spLocks noChangeArrowheads="1"/>
          </p:cNvSpPr>
          <p:nvPr/>
        </p:nvSpPr>
        <p:spPr bwMode="auto">
          <a:xfrm>
            <a:off x="2386802" y="2303289"/>
            <a:ext cx="1137958"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400" b="1" i="0" u="none" strike="noStrike" cap="none" normalizeH="0" baseline="0" dirty="0" smtClean="0">
                <a:ln>
                  <a:noFill/>
                </a:ln>
                <a:effectLst/>
                <a:latin typeface="+mn-lt"/>
                <a:cs typeface="Arial" pitchFamily="34" charset="0"/>
              </a:rPr>
              <a:t>Mejorar</a:t>
            </a:r>
            <a:endParaRPr kumimoji="0" lang="es-CL" sz="2400" b="0" i="0" u="none" strike="noStrike" cap="none" normalizeH="0" baseline="0" dirty="0" smtClean="0">
              <a:ln>
                <a:noFill/>
              </a:ln>
              <a:effectLst/>
              <a:latin typeface="+mn-lt"/>
              <a:cs typeface="Arial" pitchFamily="34" charset="0"/>
            </a:endParaRPr>
          </a:p>
        </p:txBody>
      </p:sp>
      <p:sp>
        <p:nvSpPr>
          <p:cNvPr id="13" name="CuadroTexto 12"/>
          <p:cNvSpPr txBox="1"/>
          <p:nvPr/>
        </p:nvSpPr>
        <p:spPr>
          <a:xfrm>
            <a:off x="4716016" y="5359103"/>
            <a:ext cx="1096994" cy="276999"/>
          </a:xfrm>
          <a:prstGeom prst="rect">
            <a:avLst/>
          </a:prstGeom>
          <a:noFill/>
          <a:ln>
            <a:solidFill>
              <a:srgbClr val="FF0000"/>
            </a:solidFill>
          </a:ln>
        </p:spPr>
        <p:txBody>
          <a:bodyPr wrap="square" rtlCol="0">
            <a:spAutoFit/>
          </a:bodyPr>
          <a:lstStyle/>
          <a:p>
            <a:pPr algn="ctr"/>
            <a:r>
              <a:rPr lang="es-CL" sz="1200" dirty="0" smtClean="0"/>
              <a:t>Umbral 75%</a:t>
            </a:r>
            <a:endParaRPr lang="es-CL" sz="1200" dirty="0"/>
          </a:p>
        </p:txBody>
      </p:sp>
      <p:graphicFrame>
        <p:nvGraphicFramePr>
          <p:cNvPr id="15" name="2 Gráfico"/>
          <p:cNvGraphicFramePr>
            <a:graphicFrameLocks/>
          </p:cNvGraphicFramePr>
          <p:nvPr>
            <p:extLst/>
          </p:nvPr>
        </p:nvGraphicFramePr>
        <p:xfrm>
          <a:off x="1428757" y="1974518"/>
          <a:ext cx="6599627" cy="3384586"/>
        </p:xfrm>
        <a:graphic>
          <a:graphicData uri="http://schemas.openxmlformats.org/drawingml/2006/chart">
            <c:chart xmlns:c="http://schemas.openxmlformats.org/drawingml/2006/chart" xmlns:r="http://schemas.openxmlformats.org/officeDocument/2006/relationships" r:id="rId6"/>
          </a:graphicData>
        </a:graphic>
      </p:graphicFrame>
      <p:sp>
        <p:nvSpPr>
          <p:cNvPr id="14" name="CuadroTexto 2"/>
          <p:cNvSpPr txBox="1"/>
          <p:nvPr/>
        </p:nvSpPr>
        <p:spPr>
          <a:xfrm>
            <a:off x="3062377" y="222820"/>
            <a:ext cx="3752491" cy="646331"/>
          </a:xfrm>
          <a:prstGeom prst="rect">
            <a:avLst/>
          </a:prstGeom>
          <a:noFill/>
        </p:spPr>
        <p:txBody>
          <a:bodyPr wrap="square" rtlCol="0">
            <a:spAutoFit/>
          </a:bodyPr>
          <a:lstStyle>
            <a:defPPr>
              <a:defRPr lang="es-ES"/>
            </a:defPPr>
            <a:lvl1pPr algn="ctr">
              <a:defRPr>
                <a:latin typeface="+mj-lt"/>
                <a:cs typeface="Arial" panose="020B0604020202020204" pitchFamily="34" charset="0"/>
              </a:defRPr>
            </a:lvl1pPr>
          </a:lstStyle>
          <a:p>
            <a:r>
              <a:rPr lang="es-CL" b="1" dirty="0">
                <a:solidFill>
                  <a:srgbClr val="000000"/>
                </a:solidFill>
                <a:latin typeface="+mn-lt"/>
              </a:rPr>
              <a:t>Índice de Satisfacción Usuarios Importadores-Exportadores</a:t>
            </a:r>
          </a:p>
        </p:txBody>
      </p:sp>
    </p:spTree>
    <p:extLst>
      <p:ext uri="{BB962C8B-B14F-4D97-AF65-F5344CB8AC3E}">
        <p14:creationId xmlns:p14="http://schemas.microsoft.com/office/powerpoint/2010/main" val="38105531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FA88F713-9E4D-4D6C-8A34-6280AF9C923E}" type="slidenum">
              <a:rPr lang="es-ES" smtClean="0"/>
              <a:pPr>
                <a:defRPr/>
              </a:pPr>
              <a:t>15</a:t>
            </a:fld>
            <a:endParaRPr lang="es-ES"/>
          </a:p>
        </p:txBody>
      </p:sp>
      <p:sp>
        <p:nvSpPr>
          <p:cNvPr id="6" name="CuadroTexto 5"/>
          <p:cNvSpPr txBox="1"/>
          <p:nvPr/>
        </p:nvSpPr>
        <p:spPr>
          <a:xfrm>
            <a:off x="1115615" y="1086272"/>
            <a:ext cx="6912768" cy="369332"/>
          </a:xfrm>
          <a:prstGeom prst="rect">
            <a:avLst/>
          </a:prstGeom>
          <a:solidFill>
            <a:schemeClr val="accent1">
              <a:lumMod val="20000"/>
              <a:lumOff val="80000"/>
            </a:schemeClr>
          </a:solidFill>
        </p:spPr>
        <p:txBody>
          <a:bodyPr wrap="square" rtlCol="0">
            <a:spAutoFit/>
          </a:bodyPr>
          <a:lstStyle>
            <a:defPPr>
              <a:defRPr lang="es-ES"/>
            </a:defPPr>
            <a:lvl1pPr algn="ctr">
              <a:defRPr>
                <a:latin typeface="+mj-lt"/>
                <a:cs typeface="Arial" panose="020B0604020202020204" pitchFamily="34" charset="0"/>
              </a:defRPr>
            </a:lvl1pPr>
          </a:lstStyle>
          <a:p>
            <a:r>
              <a:rPr lang="es-CL" dirty="0" smtClean="0"/>
              <a:t>Matriz </a:t>
            </a:r>
            <a:r>
              <a:rPr lang="es-CL" dirty="0"/>
              <a:t>de Fortalezas y Debilidades </a:t>
            </a:r>
            <a:r>
              <a:rPr lang="es-CL" dirty="0" smtClean="0"/>
              <a:t>Personal SNA</a:t>
            </a:r>
            <a:endParaRPr lang="es-CL" dirty="0"/>
          </a:p>
        </p:txBody>
      </p:sp>
      <p:sp>
        <p:nvSpPr>
          <p:cNvPr id="21" name="AutoShape 8"/>
          <p:cNvSpPr>
            <a:spLocks noChangeArrowheads="1"/>
          </p:cNvSpPr>
          <p:nvPr/>
        </p:nvSpPr>
        <p:spPr bwMode="auto">
          <a:xfrm>
            <a:off x="2446584" y="1811975"/>
            <a:ext cx="1826407" cy="311094"/>
          </a:xfrm>
          <a:prstGeom prst="roundRect">
            <a:avLst>
              <a:gd name="adj" fmla="val 16667"/>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s-CL"/>
          </a:p>
        </p:txBody>
      </p:sp>
      <p:sp>
        <p:nvSpPr>
          <p:cNvPr id="22" name="Text Box 9"/>
          <p:cNvSpPr txBox="1">
            <a:spLocks noChangeArrowheads="1"/>
          </p:cNvSpPr>
          <p:nvPr/>
        </p:nvSpPr>
        <p:spPr bwMode="auto">
          <a:xfrm>
            <a:off x="2647600" y="1796166"/>
            <a:ext cx="1305045"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bg1"/>
                </a:solidFill>
                <a:effectLst/>
                <a:latin typeface="+mn-lt"/>
                <a:cs typeface="Arial" pitchFamily="34" charset="0"/>
              </a:rPr>
              <a:t>       </a:t>
            </a:r>
            <a:r>
              <a:rPr kumimoji="0" lang="es-CL" sz="1400" b="1" i="0" u="none" strike="noStrike" cap="none" normalizeH="0" baseline="0" dirty="0" smtClean="0">
                <a:ln>
                  <a:noFill/>
                </a:ln>
                <a:solidFill>
                  <a:schemeClr val="bg1"/>
                </a:solidFill>
                <a:effectLst/>
                <a:latin typeface="+mn-lt"/>
                <a:cs typeface="Arial" pitchFamily="34" charset="0"/>
              </a:rPr>
              <a:t>Debilidades</a:t>
            </a:r>
            <a:endParaRPr kumimoji="0" lang="es-CL" sz="2400" b="0" i="0" u="none" strike="noStrike" cap="none" normalizeH="0" baseline="0" dirty="0" smtClean="0">
              <a:ln>
                <a:noFill/>
              </a:ln>
              <a:solidFill>
                <a:schemeClr val="bg1"/>
              </a:solidFill>
              <a:effectLst/>
              <a:latin typeface="+mn-lt"/>
              <a:cs typeface="Arial" pitchFamily="34" charset="0"/>
            </a:endParaRPr>
          </a:p>
        </p:txBody>
      </p:sp>
      <p:sp>
        <p:nvSpPr>
          <p:cNvPr id="23" name="AutoShape 10"/>
          <p:cNvSpPr>
            <a:spLocks noChangeArrowheads="1"/>
          </p:cNvSpPr>
          <p:nvPr/>
        </p:nvSpPr>
        <p:spPr bwMode="auto">
          <a:xfrm>
            <a:off x="5556936" y="1856734"/>
            <a:ext cx="1394089" cy="282813"/>
          </a:xfrm>
          <a:prstGeom prst="roundRect">
            <a:avLst>
              <a:gd name="adj" fmla="val 16667"/>
            </a:avLst>
          </a:prstGeom>
          <a:solidFill>
            <a:srgbClr val="00B0F0"/>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endParaRPr lang="es-CL"/>
          </a:p>
        </p:txBody>
      </p:sp>
      <p:sp>
        <p:nvSpPr>
          <p:cNvPr id="24" name="Text Box 11"/>
          <p:cNvSpPr txBox="1">
            <a:spLocks noChangeArrowheads="1"/>
          </p:cNvSpPr>
          <p:nvPr/>
        </p:nvSpPr>
        <p:spPr bwMode="auto">
          <a:xfrm>
            <a:off x="5813067" y="1856734"/>
            <a:ext cx="1137958" cy="2797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400" b="1" i="0" u="none" strike="noStrike" cap="none" normalizeH="0" baseline="0" dirty="0" smtClean="0">
                <a:ln>
                  <a:noFill/>
                </a:ln>
                <a:solidFill>
                  <a:srgbClr val="FFFFFF"/>
                </a:solidFill>
                <a:effectLst/>
                <a:latin typeface="+mn-lt"/>
                <a:cs typeface="Arial" pitchFamily="34" charset="0"/>
              </a:rPr>
              <a:t>Fortalezas</a:t>
            </a:r>
            <a:endParaRPr kumimoji="0" lang="es-CL" sz="2400" b="0" i="0" u="none" strike="noStrike" cap="none" normalizeH="0" baseline="0" dirty="0" smtClean="0">
              <a:ln>
                <a:noFill/>
              </a:ln>
              <a:solidFill>
                <a:schemeClr val="tx1"/>
              </a:solidFill>
              <a:effectLst/>
              <a:latin typeface="+mn-lt"/>
              <a:cs typeface="Arial" pitchFamily="34" charset="0"/>
            </a:endParaRPr>
          </a:p>
        </p:txBody>
      </p:sp>
      <p:pic>
        <p:nvPicPr>
          <p:cNvPr id="25" name="Picture 3"/>
          <p:cNvPicPr>
            <a:picLocks noChangeAspect="1" noChangeArrowheads="1"/>
          </p:cNvPicPr>
          <p:nvPr/>
        </p:nvPicPr>
        <p:blipFill>
          <a:blip r:embed="rId5" cstate="print"/>
          <a:srcRect/>
          <a:stretch>
            <a:fillRect/>
          </a:stretch>
        </p:blipFill>
        <p:spPr bwMode="auto">
          <a:xfrm>
            <a:off x="1130118" y="1974667"/>
            <a:ext cx="379067" cy="1109183"/>
          </a:xfrm>
          <a:prstGeom prst="rect">
            <a:avLst/>
          </a:prstGeom>
          <a:noFill/>
        </p:spPr>
      </p:pic>
      <p:sp>
        <p:nvSpPr>
          <p:cNvPr id="26" name="Text Box 7"/>
          <p:cNvSpPr txBox="1">
            <a:spLocks noChangeArrowheads="1"/>
          </p:cNvSpPr>
          <p:nvPr/>
        </p:nvSpPr>
        <p:spPr bwMode="auto">
          <a:xfrm>
            <a:off x="6444208" y="5497603"/>
            <a:ext cx="2276665" cy="2616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mn-lt"/>
                <a:cs typeface="Arial" pitchFamily="34" charset="0"/>
              </a:rPr>
              <a:t>Satisfacción</a:t>
            </a:r>
            <a:endParaRPr kumimoji="0" lang="es-CL" sz="1800" b="0" i="0" u="none" strike="noStrike" cap="none" normalizeH="0" baseline="0" dirty="0" smtClean="0">
              <a:ln>
                <a:noFill/>
              </a:ln>
              <a:solidFill>
                <a:schemeClr val="tx1"/>
              </a:solidFill>
              <a:effectLst/>
              <a:latin typeface="+mn-lt"/>
              <a:cs typeface="Arial" pitchFamily="34" charset="0"/>
            </a:endParaRPr>
          </a:p>
        </p:txBody>
      </p:sp>
      <p:sp>
        <p:nvSpPr>
          <p:cNvPr id="44" name="AutoShape 10"/>
          <p:cNvSpPr>
            <a:spLocks noChangeArrowheads="1"/>
          </p:cNvSpPr>
          <p:nvPr/>
        </p:nvSpPr>
        <p:spPr bwMode="auto">
          <a:xfrm>
            <a:off x="2130671" y="2328253"/>
            <a:ext cx="1394089" cy="282813"/>
          </a:xfrm>
          <a:prstGeom prst="roundRect">
            <a:avLst>
              <a:gd name="adj" fmla="val 16667"/>
            </a:avLst>
          </a:pr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s-CL"/>
          </a:p>
        </p:txBody>
      </p:sp>
      <p:sp>
        <p:nvSpPr>
          <p:cNvPr id="45" name="Text Box 11"/>
          <p:cNvSpPr txBox="1">
            <a:spLocks noChangeArrowheads="1"/>
          </p:cNvSpPr>
          <p:nvPr/>
        </p:nvSpPr>
        <p:spPr bwMode="auto">
          <a:xfrm>
            <a:off x="2386802" y="2303289"/>
            <a:ext cx="1137958"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400" b="1" i="0" u="none" strike="noStrike" cap="none" normalizeH="0" baseline="0" dirty="0" smtClean="0">
                <a:ln>
                  <a:noFill/>
                </a:ln>
                <a:effectLst/>
                <a:latin typeface="+mn-lt"/>
                <a:cs typeface="Arial" pitchFamily="34" charset="0"/>
              </a:rPr>
              <a:t>Mejorar</a:t>
            </a:r>
            <a:endParaRPr kumimoji="0" lang="es-CL" sz="2400" b="0" i="0" u="none" strike="noStrike" cap="none" normalizeH="0" baseline="0" dirty="0" smtClean="0">
              <a:ln>
                <a:noFill/>
              </a:ln>
              <a:effectLst/>
              <a:latin typeface="+mn-lt"/>
              <a:cs typeface="Arial" pitchFamily="34" charset="0"/>
            </a:endParaRPr>
          </a:p>
        </p:txBody>
      </p:sp>
      <p:sp>
        <p:nvSpPr>
          <p:cNvPr id="14" name="CuadroTexto 13"/>
          <p:cNvSpPr txBox="1"/>
          <p:nvPr/>
        </p:nvSpPr>
        <p:spPr>
          <a:xfrm>
            <a:off x="4644008" y="5195494"/>
            <a:ext cx="1096994" cy="276999"/>
          </a:xfrm>
          <a:prstGeom prst="rect">
            <a:avLst/>
          </a:prstGeom>
          <a:noFill/>
          <a:ln>
            <a:solidFill>
              <a:srgbClr val="FF0000"/>
            </a:solidFill>
          </a:ln>
        </p:spPr>
        <p:txBody>
          <a:bodyPr wrap="square" rtlCol="0">
            <a:spAutoFit/>
          </a:bodyPr>
          <a:lstStyle/>
          <a:p>
            <a:pPr algn="ctr"/>
            <a:r>
              <a:rPr lang="es-CL" sz="1200" dirty="0" smtClean="0"/>
              <a:t>Umbral 75%</a:t>
            </a:r>
            <a:endParaRPr lang="es-CL" sz="1200" dirty="0"/>
          </a:p>
        </p:txBody>
      </p:sp>
      <p:graphicFrame>
        <p:nvGraphicFramePr>
          <p:cNvPr id="15" name="2 Gráfico"/>
          <p:cNvGraphicFramePr>
            <a:graphicFrameLocks/>
          </p:cNvGraphicFramePr>
          <p:nvPr>
            <p:extLst/>
          </p:nvPr>
        </p:nvGraphicFramePr>
        <p:xfrm>
          <a:off x="1130118" y="2136532"/>
          <a:ext cx="6898265" cy="3417760"/>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Conector recto 2"/>
          <p:cNvCxnSpPr/>
          <p:nvPr/>
        </p:nvCxnSpPr>
        <p:spPr bwMode="auto">
          <a:xfrm flipV="1">
            <a:off x="5192505" y="2328253"/>
            <a:ext cx="0" cy="2612915"/>
          </a:xfrm>
          <a:prstGeom prst="line">
            <a:avLst/>
          </a:prstGeom>
          <a:noFill/>
          <a:ln w="28575" cap="sq" cmpd="sng" algn="ctr">
            <a:solidFill>
              <a:srgbClr val="FD191E"/>
            </a:solidFill>
            <a:prstDash val="solid"/>
            <a:round/>
            <a:headEnd type="none" w="sm" len="sm"/>
            <a:tailEnd type="none" w="sm" len="sm"/>
          </a:ln>
          <a:effectLst/>
        </p:spPr>
      </p:cxnSp>
      <p:cxnSp>
        <p:nvCxnSpPr>
          <p:cNvPr id="7" name="Conector recto 6"/>
          <p:cNvCxnSpPr/>
          <p:nvPr/>
        </p:nvCxnSpPr>
        <p:spPr bwMode="auto">
          <a:xfrm>
            <a:off x="1979712" y="3083850"/>
            <a:ext cx="5602828" cy="0"/>
          </a:xfrm>
          <a:prstGeom prst="line">
            <a:avLst/>
          </a:prstGeom>
          <a:noFill/>
          <a:ln w="28575" cap="sq" cmpd="sng" algn="ctr">
            <a:solidFill>
              <a:srgbClr val="FD191E"/>
            </a:solidFill>
            <a:prstDash val="solid"/>
            <a:round/>
            <a:headEnd type="none" w="sm" len="sm"/>
            <a:tailEnd type="none" w="sm" len="sm"/>
          </a:ln>
          <a:effectLst/>
        </p:spPr>
      </p:cxnSp>
      <p:sp>
        <p:nvSpPr>
          <p:cNvPr id="16" name="CuadroTexto 2"/>
          <p:cNvSpPr txBox="1"/>
          <p:nvPr/>
        </p:nvSpPr>
        <p:spPr>
          <a:xfrm>
            <a:off x="3062377" y="222820"/>
            <a:ext cx="3752491" cy="646331"/>
          </a:xfrm>
          <a:prstGeom prst="rect">
            <a:avLst/>
          </a:prstGeom>
          <a:noFill/>
        </p:spPr>
        <p:txBody>
          <a:bodyPr wrap="square" rtlCol="0">
            <a:spAutoFit/>
          </a:bodyPr>
          <a:lstStyle>
            <a:defPPr>
              <a:defRPr lang="es-ES"/>
            </a:defPPr>
            <a:lvl1pPr algn="ctr">
              <a:defRPr>
                <a:latin typeface="+mj-lt"/>
                <a:cs typeface="Arial" panose="020B0604020202020204" pitchFamily="34" charset="0"/>
              </a:defRPr>
            </a:lvl1pPr>
          </a:lstStyle>
          <a:p>
            <a:r>
              <a:rPr lang="es-CL" b="1" dirty="0">
                <a:solidFill>
                  <a:srgbClr val="000000"/>
                </a:solidFill>
                <a:latin typeface="+mn-lt"/>
              </a:rPr>
              <a:t>Índice de Satisfacción Usuarios Importadores-Exportadores</a:t>
            </a:r>
          </a:p>
        </p:txBody>
      </p:sp>
    </p:spTree>
    <p:extLst>
      <p:ext uri="{BB962C8B-B14F-4D97-AF65-F5344CB8AC3E}">
        <p14:creationId xmlns:p14="http://schemas.microsoft.com/office/powerpoint/2010/main" val="36537520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16</a:t>
            </a:fld>
            <a:endParaRPr lang="es-ES"/>
          </a:p>
        </p:txBody>
      </p:sp>
      <p:sp>
        <p:nvSpPr>
          <p:cNvPr id="3" name="Rectángulo redondeado 2"/>
          <p:cNvSpPr/>
          <p:nvPr/>
        </p:nvSpPr>
        <p:spPr bwMode="auto">
          <a:xfrm>
            <a:off x="1986185" y="2420888"/>
            <a:ext cx="5256584" cy="1152128"/>
          </a:xfrm>
          <a:prstGeom prst="roundRect">
            <a:avLst/>
          </a:prstGeom>
          <a:solidFill>
            <a:schemeClr val="accent1">
              <a:lumMod val="60000"/>
              <a:lumOff val="40000"/>
            </a:schemeClr>
          </a:solidFill>
          <a:ln w="28575" cap="sq" cmpd="sng" algn="ctr">
            <a:solidFill>
              <a:schemeClr val="accent1">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1" i="0" u="none" strike="noStrike" cap="none" normalizeH="0" baseline="0" dirty="0" smtClean="0">
              <a:ln>
                <a:noFill/>
              </a:ln>
              <a:solidFill>
                <a:schemeClr val="tx1"/>
              </a:solidFill>
              <a:effectLst/>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r>
              <a:rPr lang="es-CL" b="1" dirty="0" smtClean="0"/>
              <a:t>    USUARIO </a:t>
            </a:r>
            <a:r>
              <a:rPr kumimoji="0" lang="es-CL" sz="2000" b="1" i="0" u="none" strike="noStrike" cap="none" normalizeH="0" baseline="0" dirty="0" smtClean="0">
                <a:ln>
                  <a:noFill/>
                </a:ln>
                <a:solidFill>
                  <a:schemeClr val="tx1"/>
                </a:solidFill>
                <a:effectLst/>
                <a:latin typeface="Times New Roman" pitchFamily="18" charset="0"/>
              </a:rPr>
              <a:t>AGENTES DE ADUANA</a:t>
            </a:r>
          </a:p>
        </p:txBody>
      </p:sp>
    </p:spTree>
    <p:extLst>
      <p:ext uri="{BB962C8B-B14F-4D97-AF65-F5344CB8AC3E}">
        <p14:creationId xmlns:p14="http://schemas.microsoft.com/office/powerpoint/2010/main" val="2443840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17</a:t>
            </a:fld>
            <a:endParaRPr lang="es-ES"/>
          </a:p>
        </p:txBody>
      </p:sp>
      <p:sp>
        <p:nvSpPr>
          <p:cNvPr id="4" name="CuadroTexto 3"/>
          <p:cNvSpPr txBox="1"/>
          <p:nvPr/>
        </p:nvSpPr>
        <p:spPr>
          <a:xfrm>
            <a:off x="2555776" y="620688"/>
            <a:ext cx="3960440" cy="400110"/>
          </a:xfrm>
          <a:prstGeom prst="rect">
            <a:avLst/>
          </a:prstGeom>
          <a:solidFill>
            <a:schemeClr val="bg2">
              <a:lumMod val="40000"/>
              <a:lumOff val="60000"/>
            </a:schemeClr>
          </a:solidFill>
        </p:spPr>
        <p:txBody>
          <a:bodyPr wrap="square" rtlCol="0">
            <a:spAutoFit/>
          </a:bodyPr>
          <a:lstStyle>
            <a:defPPr>
              <a:defRPr lang="es-ES"/>
            </a:defPPr>
            <a:lvl1pPr algn="ctr"/>
          </a:lstStyle>
          <a:p>
            <a:r>
              <a:rPr lang="es-CL" dirty="0"/>
              <a:t>Caracterización Agentes de Aduana</a:t>
            </a:r>
          </a:p>
        </p:txBody>
      </p:sp>
      <p:graphicFrame>
        <p:nvGraphicFramePr>
          <p:cNvPr id="5" name="Gráfico 4"/>
          <p:cNvGraphicFramePr>
            <a:graphicFrameLocks/>
          </p:cNvGraphicFramePr>
          <p:nvPr>
            <p:extLst>
              <p:ext uri="{D42A27DB-BD31-4B8C-83A1-F6EECF244321}">
                <p14:modId xmlns:p14="http://schemas.microsoft.com/office/powerpoint/2010/main" val="1737730123"/>
              </p:ext>
            </p:extLst>
          </p:nvPr>
        </p:nvGraphicFramePr>
        <p:xfrm>
          <a:off x="1835696" y="1484784"/>
          <a:ext cx="5112568"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4067944" y="5107249"/>
            <a:ext cx="1080120" cy="307777"/>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s-CL" sz="1400" dirty="0" smtClean="0"/>
              <a:t>Base: 104</a:t>
            </a:r>
            <a:endParaRPr lang="es-CL" sz="1400" dirty="0"/>
          </a:p>
        </p:txBody>
      </p:sp>
    </p:spTree>
    <p:extLst>
      <p:ext uri="{BB962C8B-B14F-4D97-AF65-F5344CB8AC3E}">
        <p14:creationId xmlns:p14="http://schemas.microsoft.com/office/powerpoint/2010/main" val="3752629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18</a:t>
            </a:fld>
            <a:endParaRPr lang="es-ES"/>
          </a:p>
        </p:txBody>
      </p:sp>
      <p:sp>
        <p:nvSpPr>
          <p:cNvPr id="3" name="CuadroTexto 2"/>
          <p:cNvSpPr txBox="1"/>
          <p:nvPr/>
        </p:nvSpPr>
        <p:spPr>
          <a:xfrm>
            <a:off x="3257586" y="65901"/>
            <a:ext cx="3200364" cy="646331"/>
          </a:xfrm>
          <a:prstGeom prst="rect">
            <a:avLst/>
          </a:prstGeom>
          <a:noFill/>
        </p:spPr>
        <p:txBody>
          <a:bodyPr wrap="square" rtlCol="0">
            <a:spAutoFit/>
          </a:bodyPr>
          <a:lstStyle/>
          <a:p>
            <a:pPr algn="ctr"/>
            <a:r>
              <a:rPr lang="es-CL" b="1" dirty="0" smtClean="0"/>
              <a:t>Índice de Satisfacción Usuarios Agentes de Aduana</a:t>
            </a:r>
            <a:endParaRPr lang="es-CL" b="1" dirty="0"/>
          </a:p>
        </p:txBody>
      </p:sp>
      <p:graphicFrame>
        <p:nvGraphicFramePr>
          <p:cNvPr id="4" name="Gráfico 3"/>
          <p:cNvGraphicFramePr>
            <a:graphicFrameLocks/>
          </p:cNvGraphicFramePr>
          <p:nvPr>
            <p:extLst>
              <p:ext uri="{D42A27DB-BD31-4B8C-83A1-F6EECF244321}">
                <p14:modId xmlns:p14="http://schemas.microsoft.com/office/powerpoint/2010/main" val="2336042201"/>
              </p:ext>
            </p:extLst>
          </p:nvPr>
        </p:nvGraphicFramePr>
        <p:xfrm>
          <a:off x="1543648" y="936908"/>
          <a:ext cx="7108647" cy="29646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48012462"/>
              </p:ext>
            </p:extLst>
          </p:nvPr>
        </p:nvGraphicFramePr>
        <p:xfrm>
          <a:off x="2843444" y="4107997"/>
          <a:ext cx="4368801" cy="1857375"/>
        </p:xfrm>
        <a:graphic>
          <a:graphicData uri="http://schemas.openxmlformats.org/drawingml/2006/table">
            <a:tbl>
              <a:tblPr/>
              <a:tblGrid>
                <a:gridCol w="2084460"/>
                <a:gridCol w="761447"/>
                <a:gridCol w="761447"/>
                <a:gridCol w="761447"/>
              </a:tblGrid>
              <a:tr h="323850">
                <a:tc>
                  <a:txBody>
                    <a:bodyPr/>
                    <a:lstStyle/>
                    <a:p>
                      <a:pPr algn="l" fontAlgn="ctr"/>
                      <a:r>
                        <a:rPr lang="es-CL" sz="900" b="0" i="0" u="none" strike="noStrike" dirty="0">
                          <a:solidFill>
                            <a:srgbClr val="000000"/>
                          </a:solidFill>
                          <a:effectLst/>
                          <a:latin typeface="Times New Roman" panose="02020603050405020304" pitchFamily="18" charset="0"/>
                        </a:rPr>
                        <a:t>Dimensiones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Insatisfacción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Ponderación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0025">
                <a:tc>
                  <a:txBody>
                    <a:bodyPr/>
                    <a:lstStyle/>
                    <a:p>
                      <a:pPr algn="l" fontAlgn="ctr"/>
                      <a:r>
                        <a:rPr lang="es-CL" sz="900" b="0" i="0" u="none" strike="noStrike" dirty="0">
                          <a:solidFill>
                            <a:srgbClr val="000000"/>
                          </a:solidFill>
                          <a:effectLst/>
                          <a:latin typeface="Times New Roman" panose="02020603050405020304" pitchFamily="18" charset="0"/>
                        </a:rPr>
                        <a:t> Página Web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algn="ctr" fontAlgn="ctr"/>
                      <a:r>
                        <a:rPr lang="es-CL" sz="900" b="0" i="0" u="none" strike="noStrike" dirty="0">
                          <a:solidFill>
                            <a:srgbClr val="000000"/>
                          </a:solidFill>
                          <a:effectLst/>
                          <a:latin typeface="Times New Roman" panose="02020603050405020304" pitchFamily="18"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ctr"/>
                      <a:r>
                        <a:rPr lang="es-CL" sz="900" b="0" i="0" u="none" strike="noStrike">
                          <a:solidFill>
                            <a:srgbClr val="000000"/>
                          </a:solidFill>
                          <a:effectLst/>
                          <a:latin typeface="Times New Roman" panose="02020603050405020304" pitchFamily="18" charset="0"/>
                        </a:rPr>
                        <a:t> Procesos de Ingreso y Salida de Mercancias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r>
              <a:tr h="190500">
                <a:tc>
                  <a:txBody>
                    <a:bodyPr/>
                    <a:lstStyle/>
                    <a:p>
                      <a:pPr algn="l" fontAlgn="ctr"/>
                      <a:r>
                        <a:rPr lang="es-CL" sz="900" b="0" i="0" u="none" strike="noStrike">
                          <a:solidFill>
                            <a:srgbClr val="000000"/>
                          </a:solidFill>
                          <a:effectLst/>
                          <a:latin typeface="Times New Roman" panose="02020603050405020304" pitchFamily="18" charset="0"/>
                        </a:rPr>
                        <a:t> Tiempos de 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r>
              <a:tr h="190500">
                <a:tc>
                  <a:txBody>
                    <a:bodyPr/>
                    <a:lstStyle/>
                    <a:p>
                      <a:pPr algn="l" fontAlgn="ctr"/>
                      <a:r>
                        <a:rPr lang="es-CL" sz="900" b="0" i="0" u="none" strike="noStrike">
                          <a:solidFill>
                            <a:srgbClr val="000000"/>
                          </a:solidFill>
                          <a:effectLst/>
                          <a:latin typeface="Times New Roman" panose="02020603050405020304" pitchFamily="18" charset="0"/>
                        </a:rPr>
                        <a:t> Calidad de Atención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r>
              <a:tr h="190500">
                <a:tc>
                  <a:txBody>
                    <a:bodyPr/>
                    <a:lstStyle/>
                    <a:p>
                      <a:pPr algn="l" fontAlgn="ctr"/>
                      <a:r>
                        <a:rPr lang="es-CL" sz="900" b="0" i="0" u="none" strike="noStrike">
                          <a:solidFill>
                            <a:srgbClr val="000000"/>
                          </a:solidFill>
                          <a:effectLst/>
                          <a:latin typeface="Times New Roman" panose="02020603050405020304" pitchFamily="18" charset="0"/>
                        </a:rPr>
                        <a:t> Generación y Difusión de Información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r>
              <a:tr h="190500">
                <a:tc>
                  <a:txBody>
                    <a:bodyPr/>
                    <a:lstStyle/>
                    <a:p>
                      <a:pPr algn="l" fontAlgn="ctr"/>
                      <a:r>
                        <a:rPr lang="es-CL" sz="900" b="0" i="0" u="none" strike="noStrike">
                          <a:solidFill>
                            <a:srgbClr val="000000"/>
                          </a:solidFill>
                          <a:effectLst/>
                          <a:latin typeface="Times New Roman" panose="02020603050405020304" pitchFamily="18" charset="0"/>
                        </a:rPr>
                        <a:t> Mesa de Ayuda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r>
              <a:tr h="190500">
                <a:tc>
                  <a:txBody>
                    <a:bodyPr/>
                    <a:lstStyle/>
                    <a:p>
                      <a:pPr algn="l" fontAlgn="ctr"/>
                      <a:r>
                        <a:rPr lang="es-CL" sz="900" b="0" i="0" u="none" strike="noStrike">
                          <a:solidFill>
                            <a:srgbClr val="000000"/>
                          </a:solidFill>
                          <a:effectLst/>
                          <a:latin typeface="Times New Roman" panose="02020603050405020304" pitchFamily="18" charset="0"/>
                        </a:rPr>
                        <a:t> Satisfacción Global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ctr"/>
                      <a:r>
                        <a:rPr lang="es-CL" sz="900" b="0" i="0" u="none" strike="noStrike" dirty="0" smtClean="0">
                          <a:solidFill>
                            <a:srgbClr val="000000"/>
                          </a:solidFill>
                          <a:effectLst/>
                          <a:latin typeface="Times New Roman" panose="02020603050405020304" pitchFamily="18" charset="0"/>
                        </a:rPr>
                        <a:t>Índice </a:t>
                      </a:r>
                      <a:r>
                        <a:rPr lang="es-CL" sz="900" b="0" i="0" u="none" strike="noStrike" dirty="0">
                          <a:solidFill>
                            <a:srgbClr val="000000"/>
                          </a:solidFill>
                          <a:effectLst/>
                          <a:latin typeface="Times New Roman" panose="02020603050405020304" pitchFamily="18" charset="0"/>
                        </a:rPr>
                        <a:t>Agentes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30672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19</a:t>
            </a:fld>
            <a:endParaRPr lang="es-ES"/>
          </a:p>
        </p:txBody>
      </p:sp>
      <p:graphicFrame>
        <p:nvGraphicFramePr>
          <p:cNvPr id="4" name="Gráfico 3"/>
          <p:cNvGraphicFramePr>
            <a:graphicFrameLocks/>
          </p:cNvGraphicFramePr>
          <p:nvPr>
            <p:extLst>
              <p:ext uri="{D42A27DB-BD31-4B8C-83A1-F6EECF244321}">
                <p14:modId xmlns:p14="http://schemas.microsoft.com/office/powerpoint/2010/main" val="2524674642"/>
              </p:ext>
            </p:extLst>
          </p:nvPr>
        </p:nvGraphicFramePr>
        <p:xfrm>
          <a:off x="179512" y="980728"/>
          <a:ext cx="7149003" cy="55830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834217641"/>
              </p:ext>
            </p:extLst>
          </p:nvPr>
        </p:nvGraphicFramePr>
        <p:xfrm>
          <a:off x="6948264" y="1268760"/>
          <a:ext cx="1656184" cy="4979640"/>
        </p:xfrm>
        <a:graphic>
          <a:graphicData uri="http://schemas.openxmlformats.org/drawingml/2006/table">
            <a:tbl>
              <a:tblPr/>
              <a:tblGrid>
                <a:gridCol w="914955"/>
                <a:gridCol w="741229"/>
              </a:tblGrid>
              <a:tr h="622455">
                <a:tc>
                  <a:txBody>
                    <a:bodyPr/>
                    <a:lstStyle/>
                    <a:p>
                      <a:pPr algn="ctr" fontAlgn="ctr"/>
                      <a:r>
                        <a:rPr lang="es-CL" sz="1000" b="1" i="0" u="none" strike="noStrike" dirty="0">
                          <a:effectLst/>
                          <a:latin typeface="+mj-lt"/>
                        </a:rPr>
                        <a:t>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s-CL" sz="1000" b="1" i="0" u="none" strike="noStrike" dirty="0">
                          <a:effectLst/>
                          <a:latin typeface="+mj-lt"/>
                        </a:rPr>
                        <a:t>Nota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622455">
                <a:tc>
                  <a:txBody>
                    <a:bodyPr/>
                    <a:lstStyle/>
                    <a:p>
                      <a:pPr algn="ctr" fontAlgn="ctr"/>
                      <a:r>
                        <a:rPr lang="es-CL" sz="900" b="0" i="0" u="none" strike="noStrike" dirty="0">
                          <a:solidFill>
                            <a:srgbClr val="000000"/>
                          </a:solidFill>
                          <a:effectLst/>
                          <a:latin typeface="+mj-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22455">
                <a:tc>
                  <a:txBody>
                    <a:bodyPr/>
                    <a:lstStyle/>
                    <a:p>
                      <a:pPr algn="ctr" fontAlgn="ctr"/>
                      <a:r>
                        <a:rPr lang="es-CL" sz="900" b="0" i="0" u="none" strike="noStrike">
                          <a:solidFill>
                            <a:srgbClr val="000000"/>
                          </a:solidFill>
                          <a:effectLst/>
                          <a:latin typeface="+mj-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22455">
                <a:tc>
                  <a:txBody>
                    <a:bodyPr/>
                    <a:lstStyle/>
                    <a:p>
                      <a:pPr algn="ctr" fontAlgn="ctr"/>
                      <a:r>
                        <a:rPr lang="es-CL" sz="900" b="0" i="0" u="none" strike="noStrike">
                          <a:solidFill>
                            <a:srgbClr val="000000"/>
                          </a:solidFill>
                          <a:effectLst/>
                          <a:latin typeface="+mj-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22455">
                <a:tc>
                  <a:txBody>
                    <a:bodyPr/>
                    <a:lstStyle/>
                    <a:p>
                      <a:pPr algn="ctr" fontAlgn="ctr"/>
                      <a:r>
                        <a:rPr lang="es-CL" sz="900" b="0" i="0" u="none" strike="noStrike">
                          <a:solidFill>
                            <a:srgbClr val="000000"/>
                          </a:solidFill>
                          <a:effectLst/>
                          <a:latin typeface="+mj-lt"/>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22455">
                <a:tc>
                  <a:txBody>
                    <a:bodyPr/>
                    <a:lstStyle/>
                    <a:p>
                      <a:pPr algn="ctr" fontAlgn="ctr"/>
                      <a:r>
                        <a:rPr lang="es-CL" sz="900" b="0" i="0" u="none" strike="noStrike">
                          <a:solidFill>
                            <a:srgbClr val="000000"/>
                          </a:solidFill>
                          <a:effectLst/>
                          <a:latin typeface="+mj-lt"/>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22455">
                <a:tc>
                  <a:txBody>
                    <a:bodyPr/>
                    <a:lstStyle/>
                    <a:p>
                      <a:pPr algn="ctr" fontAlgn="ctr"/>
                      <a:r>
                        <a:rPr lang="es-CL" sz="900" b="0" i="0" u="none" strike="noStrike">
                          <a:solidFill>
                            <a:srgbClr val="000000"/>
                          </a:solidFill>
                          <a:effectLst/>
                          <a:latin typeface="+mj-lt"/>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22455">
                <a:tc>
                  <a:txBody>
                    <a:bodyPr/>
                    <a:lstStyle/>
                    <a:p>
                      <a:pPr algn="ctr" fontAlgn="ctr"/>
                      <a:r>
                        <a:rPr lang="es-CL" sz="900" b="0" i="0" u="none" strike="noStrike" dirty="0" smtClean="0">
                          <a:solidFill>
                            <a:srgbClr val="000000"/>
                          </a:solidFill>
                          <a:effectLst/>
                          <a:latin typeface="+mj-lt"/>
                        </a:rPr>
                        <a:t>102</a:t>
                      </a:r>
                      <a:endParaRPr lang="es-CL" sz="9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6" name="CuadroTexto 2"/>
          <p:cNvSpPr txBox="1"/>
          <p:nvPr/>
        </p:nvSpPr>
        <p:spPr>
          <a:xfrm>
            <a:off x="3257586" y="227826"/>
            <a:ext cx="3200364" cy="523220"/>
          </a:xfrm>
          <a:prstGeom prst="rect">
            <a:avLst/>
          </a:prstGeom>
          <a:noFill/>
        </p:spPr>
        <p:txBody>
          <a:bodyPr wrap="square" rtlCol="0">
            <a:spAutoFit/>
          </a:bodyPr>
          <a:lstStyle/>
          <a:p>
            <a:pPr algn="ctr"/>
            <a:r>
              <a:rPr lang="es-CL" sz="1400" b="1" dirty="0" smtClean="0"/>
              <a:t>Satisfacción Generación y Difusión de información</a:t>
            </a:r>
            <a:endParaRPr lang="es-CL" sz="1400" b="1" dirty="0"/>
          </a:p>
        </p:txBody>
      </p:sp>
    </p:spTree>
    <p:extLst>
      <p:ext uri="{BB962C8B-B14F-4D97-AF65-F5344CB8AC3E}">
        <p14:creationId xmlns:p14="http://schemas.microsoft.com/office/powerpoint/2010/main" val="7398089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2</a:t>
            </a:fld>
            <a:endParaRPr lang="es-ES"/>
          </a:p>
        </p:txBody>
      </p:sp>
      <p:sp>
        <p:nvSpPr>
          <p:cNvPr id="3" name="Rectángulo redondeado 2"/>
          <p:cNvSpPr/>
          <p:nvPr/>
        </p:nvSpPr>
        <p:spPr bwMode="auto">
          <a:xfrm>
            <a:off x="322784" y="1124744"/>
            <a:ext cx="5256584" cy="792088"/>
          </a:xfrm>
          <a:prstGeom prst="roundRect">
            <a:avLst/>
          </a:prstGeom>
          <a:solidFill>
            <a:schemeClr val="accent1">
              <a:lumMod val="60000"/>
              <a:lumOff val="40000"/>
            </a:schemeClr>
          </a:solidFill>
          <a:ln w="28575" cap="sq" cmpd="sng" algn="ctr">
            <a:solidFill>
              <a:schemeClr val="accent1">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0" i="0" u="none" strike="noStrike" cap="none" normalizeH="0" baseline="0" smtClean="0">
              <a:ln>
                <a:noFill/>
              </a:ln>
              <a:solidFill>
                <a:schemeClr val="tx1"/>
              </a:solidFill>
              <a:effectLst/>
              <a:latin typeface="Times New Roman" pitchFamily="18" charset="0"/>
            </a:endParaRPr>
          </a:p>
        </p:txBody>
      </p:sp>
      <p:sp>
        <p:nvSpPr>
          <p:cNvPr id="4" name="CuadroTexto 3"/>
          <p:cNvSpPr txBox="1"/>
          <p:nvPr/>
        </p:nvSpPr>
        <p:spPr>
          <a:xfrm>
            <a:off x="680120" y="1325959"/>
            <a:ext cx="4259061" cy="461665"/>
          </a:xfrm>
          <a:prstGeom prst="rect">
            <a:avLst/>
          </a:prstGeom>
          <a:solidFill>
            <a:schemeClr val="accent1">
              <a:lumMod val="60000"/>
              <a:lumOff val="40000"/>
            </a:schemeClr>
          </a:solidFill>
        </p:spPr>
        <p:txBody>
          <a:bodyPr wrap="square" rtlCol="0">
            <a:spAutoFit/>
          </a:bodyPr>
          <a:lstStyle/>
          <a:p>
            <a:pPr algn="ctr"/>
            <a:r>
              <a:rPr lang="es-CL" sz="2400" b="1" dirty="0" smtClean="0"/>
              <a:t>OBJETIVOS DEL ESTUDIO </a:t>
            </a:r>
            <a:endParaRPr lang="es-CL" sz="2400" b="1" dirty="0"/>
          </a:p>
        </p:txBody>
      </p:sp>
      <p:sp>
        <p:nvSpPr>
          <p:cNvPr id="5" name="Rectángulo 4"/>
          <p:cNvSpPr/>
          <p:nvPr/>
        </p:nvSpPr>
        <p:spPr>
          <a:xfrm>
            <a:off x="348353" y="2874839"/>
            <a:ext cx="8568952" cy="707886"/>
          </a:xfrm>
          <a:prstGeom prst="rect">
            <a:avLst/>
          </a:prstGeom>
        </p:spPr>
        <p:txBody>
          <a:bodyPr wrap="square">
            <a:spAutoFit/>
          </a:bodyPr>
          <a:lstStyle/>
          <a:p>
            <a:pPr algn="just"/>
            <a:r>
              <a:rPr lang="es-ES" dirty="0"/>
              <a:t>Diseñar, implementar y aplicar un instrumento para medir el grado de satisfacción de los clientes/usuarios </a:t>
            </a:r>
            <a:r>
              <a:rPr lang="es-ES" dirty="0" smtClean="0"/>
              <a:t>del Servicio Nacional de Aduanas.</a:t>
            </a:r>
            <a:endParaRPr lang="es-CL" dirty="0"/>
          </a:p>
        </p:txBody>
      </p:sp>
      <p:sp>
        <p:nvSpPr>
          <p:cNvPr id="6" name="Rectángulo redondeado 5"/>
          <p:cNvSpPr/>
          <p:nvPr/>
        </p:nvSpPr>
        <p:spPr bwMode="auto">
          <a:xfrm>
            <a:off x="322784" y="3789164"/>
            <a:ext cx="2160984" cy="461665"/>
          </a:xfrm>
          <a:prstGeom prst="roundRect">
            <a:avLst/>
          </a:prstGeom>
          <a:solidFill>
            <a:schemeClr val="accent1">
              <a:lumMod val="60000"/>
              <a:lumOff val="40000"/>
            </a:schemeClr>
          </a:solidFill>
          <a:ln w="28575" cap="sq" cmpd="sng" algn="ctr">
            <a:solidFill>
              <a:schemeClr val="accent1">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0" i="0" u="none" strike="noStrike" cap="none" normalizeH="0" baseline="0" smtClean="0">
              <a:ln>
                <a:noFill/>
              </a:ln>
              <a:solidFill>
                <a:schemeClr val="tx1"/>
              </a:solidFill>
              <a:effectLst/>
              <a:latin typeface="Times New Roman" pitchFamily="18" charset="0"/>
            </a:endParaRPr>
          </a:p>
        </p:txBody>
      </p:sp>
      <p:sp>
        <p:nvSpPr>
          <p:cNvPr id="7" name="CuadroTexto 6"/>
          <p:cNvSpPr txBox="1"/>
          <p:nvPr/>
        </p:nvSpPr>
        <p:spPr>
          <a:xfrm>
            <a:off x="322785" y="3789165"/>
            <a:ext cx="1800944" cy="461665"/>
          </a:xfrm>
          <a:prstGeom prst="rect">
            <a:avLst/>
          </a:prstGeom>
          <a:solidFill>
            <a:schemeClr val="accent1">
              <a:lumMod val="60000"/>
              <a:lumOff val="40000"/>
            </a:schemeClr>
          </a:solidFill>
        </p:spPr>
        <p:txBody>
          <a:bodyPr wrap="square" rtlCol="0">
            <a:spAutoFit/>
          </a:bodyPr>
          <a:lstStyle/>
          <a:p>
            <a:r>
              <a:rPr lang="es-CL" sz="2400" b="1" dirty="0" smtClean="0"/>
              <a:t>Usuarios</a:t>
            </a:r>
            <a:endParaRPr lang="es-CL" sz="2400" b="1" dirty="0"/>
          </a:p>
        </p:txBody>
      </p:sp>
      <p:sp>
        <p:nvSpPr>
          <p:cNvPr id="8" name="Rectángulo 7"/>
          <p:cNvSpPr/>
          <p:nvPr/>
        </p:nvSpPr>
        <p:spPr>
          <a:xfrm>
            <a:off x="322784" y="4343380"/>
            <a:ext cx="8568952" cy="1631216"/>
          </a:xfrm>
          <a:prstGeom prst="rect">
            <a:avLst/>
          </a:prstGeom>
        </p:spPr>
        <p:txBody>
          <a:bodyPr wrap="square">
            <a:spAutoFit/>
          </a:bodyPr>
          <a:lstStyle/>
          <a:p>
            <a:pPr marL="342900" indent="-342900">
              <a:buFont typeface="Wingdings" panose="05000000000000000000" pitchFamily="2" charset="2"/>
              <a:buChar char="q"/>
            </a:pPr>
            <a:r>
              <a:rPr lang="es-ES" dirty="0" smtClean="0"/>
              <a:t>Viajeros. </a:t>
            </a:r>
          </a:p>
          <a:p>
            <a:endParaRPr lang="es-ES" dirty="0" smtClean="0"/>
          </a:p>
          <a:p>
            <a:pPr marL="342900" indent="-342900">
              <a:buFont typeface="Wingdings" panose="05000000000000000000" pitchFamily="2" charset="2"/>
              <a:buChar char="q"/>
            </a:pPr>
            <a:r>
              <a:rPr lang="es-ES" dirty="0" smtClean="0"/>
              <a:t>Importadores y Exportadores</a:t>
            </a:r>
          </a:p>
          <a:p>
            <a:endParaRPr lang="es-ES" dirty="0" smtClean="0"/>
          </a:p>
          <a:p>
            <a:pPr marL="342900" indent="-342900">
              <a:buFont typeface="Wingdings" panose="05000000000000000000" pitchFamily="2" charset="2"/>
              <a:buChar char="q"/>
            </a:pPr>
            <a:r>
              <a:rPr lang="es-ES" dirty="0" smtClean="0"/>
              <a:t>Agentes de Aduana</a:t>
            </a:r>
            <a:endParaRPr lang="es-CL" dirty="0"/>
          </a:p>
        </p:txBody>
      </p:sp>
      <p:sp>
        <p:nvSpPr>
          <p:cNvPr id="9" name="8 Rectángulo"/>
          <p:cNvSpPr/>
          <p:nvPr/>
        </p:nvSpPr>
        <p:spPr>
          <a:xfrm>
            <a:off x="348353" y="2051366"/>
            <a:ext cx="8432790" cy="646331"/>
          </a:xfrm>
          <a:prstGeom prst="rect">
            <a:avLst/>
          </a:prstGeom>
        </p:spPr>
        <p:txBody>
          <a:bodyPr wrap="square">
            <a:spAutoFit/>
          </a:bodyPr>
          <a:lstStyle/>
          <a:p>
            <a:r>
              <a:rPr lang="es-CL" dirty="0" smtClean="0"/>
              <a:t>Medir el </a:t>
            </a:r>
            <a:r>
              <a:rPr lang="es-CL" dirty="0"/>
              <a:t>grado de cumplimiento por parte del </a:t>
            </a:r>
            <a:r>
              <a:rPr lang="es-CL" dirty="0" smtClean="0"/>
              <a:t>Servicio Nacional de Aduanas respecto </a:t>
            </a:r>
            <a:r>
              <a:rPr lang="es-CL" dirty="0"/>
              <a:t>de las expectativas </a:t>
            </a:r>
            <a:r>
              <a:rPr lang="es-CL" dirty="0" smtClean="0"/>
              <a:t>de sus </a:t>
            </a:r>
            <a:r>
              <a:rPr lang="es-CL" dirty="0"/>
              <a:t>usuario en relación a los servicios que </a:t>
            </a:r>
            <a:r>
              <a:rPr lang="es-CL" dirty="0" smtClean="0"/>
              <a:t>ofrece. </a:t>
            </a:r>
            <a:endParaRPr lang="es-CL" dirty="0"/>
          </a:p>
        </p:txBody>
      </p:sp>
    </p:spTree>
    <p:extLst>
      <p:ext uri="{BB962C8B-B14F-4D97-AF65-F5344CB8AC3E}">
        <p14:creationId xmlns:p14="http://schemas.microsoft.com/office/powerpoint/2010/main" val="1492568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20</a:t>
            </a:fld>
            <a:endParaRPr lang="es-ES"/>
          </a:p>
        </p:txBody>
      </p:sp>
      <p:sp>
        <p:nvSpPr>
          <p:cNvPr id="3" name="CuadroTexto 2"/>
          <p:cNvSpPr txBox="1"/>
          <p:nvPr/>
        </p:nvSpPr>
        <p:spPr>
          <a:xfrm>
            <a:off x="927741" y="122989"/>
            <a:ext cx="6896418" cy="369332"/>
          </a:xfrm>
          <a:prstGeom prst="rect">
            <a:avLst/>
          </a:prstGeom>
          <a:noFill/>
        </p:spPr>
        <p:txBody>
          <a:bodyPr wrap="square" rtlCol="0">
            <a:spAutoFit/>
          </a:bodyPr>
          <a:lstStyle/>
          <a:p>
            <a:pPr algn="ctr"/>
            <a:r>
              <a:rPr lang="es-CL" b="1" dirty="0" smtClean="0"/>
              <a:t>Satisfacción Sitio Web</a:t>
            </a:r>
            <a:endParaRPr lang="es-CL" b="1" dirty="0"/>
          </a:p>
        </p:txBody>
      </p:sp>
      <p:graphicFrame>
        <p:nvGraphicFramePr>
          <p:cNvPr id="5" name="Gráfico 4"/>
          <p:cNvGraphicFramePr>
            <a:graphicFrameLocks/>
          </p:cNvGraphicFramePr>
          <p:nvPr>
            <p:extLst>
              <p:ext uri="{D42A27DB-BD31-4B8C-83A1-F6EECF244321}">
                <p14:modId xmlns:p14="http://schemas.microsoft.com/office/powerpoint/2010/main" val="465439084"/>
              </p:ext>
            </p:extLst>
          </p:nvPr>
        </p:nvGraphicFramePr>
        <p:xfrm>
          <a:off x="1476471" y="1012152"/>
          <a:ext cx="6430082" cy="54983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066612536"/>
              </p:ext>
            </p:extLst>
          </p:nvPr>
        </p:nvGraphicFramePr>
        <p:xfrm>
          <a:off x="8007800" y="1040515"/>
          <a:ext cx="756084" cy="5183158"/>
        </p:xfrm>
        <a:graphic>
          <a:graphicData uri="http://schemas.openxmlformats.org/drawingml/2006/table">
            <a:tbl>
              <a:tblPr/>
              <a:tblGrid>
                <a:gridCol w="756084"/>
              </a:tblGrid>
              <a:tr h="517036">
                <a:tc>
                  <a:txBody>
                    <a:bodyPr/>
                    <a:lstStyle/>
                    <a:p>
                      <a:pPr algn="ctr" fontAlgn="ctr"/>
                      <a:r>
                        <a:rPr lang="es-CL" sz="1000" b="1" i="0" u="none" strike="noStrike" dirty="0">
                          <a:effectLst/>
                          <a:latin typeface="+mj-lt"/>
                        </a:rPr>
                        <a:t>Nota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518458">
                <a:tc>
                  <a:txBody>
                    <a:bodyPr/>
                    <a:lstStyle/>
                    <a:p>
                      <a:pPr algn="ctr" fontAlgn="ctr"/>
                      <a:r>
                        <a:rPr lang="es-CL" sz="1000" b="0" i="0" u="none" strike="noStrike" dirty="0">
                          <a:solidFill>
                            <a:srgbClr val="000000"/>
                          </a:solidFill>
                          <a:effectLst/>
                          <a:latin typeface="+mj-lt"/>
                        </a:rPr>
                        <a:t>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18458">
                <a:tc>
                  <a:txBody>
                    <a:bodyPr/>
                    <a:lstStyle/>
                    <a:p>
                      <a:pPr algn="ctr" fontAlgn="ctr"/>
                      <a:r>
                        <a:rPr lang="es-CL" sz="1000" b="0" i="0" u="none" strike="noStrike" dirty="0">
                          <a:solidFill>
                            <a:srgbClr val="000000"/>
                          </a:solidFill>
                          <a:effectLst/>
                          <a:latin typeface="+mj-lt"/>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18458">
                <a:tc>
                  <a:txBody>
                    <a:bodyPr/>
                    <a:lstStyle/>
                    <a:p>
                      <a:pPr algn="ctr" fontAlgn="ctr"/>
                      <a:r>
                        <a:rPr lang="es-CL" sz="1000" b="0" i="0" u="none" strike="noStrike" dirty="0">
                          <a:solidFill>
                            <a:srgbClr val="000000"/>
                          </a:solidFill>
                          <a:effectLst/>
                          <a:latin typeface="+mj-lt"/>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18458">
                <a:tc>
                  <a:txBody>
                    <a:bodyPr/>
                    <a:lstStyle/>
                    <a:p>
                      <a:pPr algn="ctr" fontAlgn="ctr"/>
                      <a:r>
                        <a:rPr lang="es-CL" sz="1000" b="0" i="0" u="none" strike="noStrike" dirty="0">
                          <a:solidFill>
                            <a:srgbClr val="000000"/>
                          </a:solidFill>
                          <a:effectLst/>
                          <a:latin typeface="+mj-lt"/>
                        </a:rPr>
                        <a:t>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18458">
                <a:tc>
                  <a:txBody>
                    <a:bodyPr/>
                    <a:lstStyle/>
                    <a:p>
                      <a:pPr algn="ctr" fontAlgn="ctr"/>
                      <a:r>
                        <a:rPr lang="es-CL" sz="1000" b="0" i="0" u="none" strike="noStrike" dirty="0">
                          <a:solidFill>
                            <a:srgbClr val="000000"/>
                          </a:solidFill>
                          <a:effectLst/>
                          <a:latin typeface="+mj-lt"/>
                        </a:rPr>
                        <a:t>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18458">
                <a:tc>
                  <a:txBody>
                    <a:bodyPr/>
                    <a:lstStyle/>
                    <a:p>
                      <a:pPr algn="ctr" fontAlgn="ctr"/>
                      <a:r>
                        <a:rPr lang="es-CL" sz="1000" b="0" i="0" u="none" strike="noStrike" dirty="0">
                          <a:solidFill>
                            <a:srgbClr val="000000"/>
                          </a:solidFill>
                          <a:effectLst/>
                          <a:latin typeface="+mj-lt"/>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18458">
                <a:tc>
                  <a:txBody>
                    <a:bodyPr/>
                    <a:lstStyle/>
                    <a:p>
                      <a:pPr algn="ctr" fontAlgn="ctr"/>
                      <a:r>
                        <a:rPr lang="es-CL" sz="1000" b="0" i="0" u="none" strike="noStrike" dirty="0">
                          <a:solidFill>
                            <a:srgbClr val="000000"/>
                          </a:solidFill>
                          <a:effectLst/>
                          <a:latin typeface="+mj-lt"/>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18458">
                <a:tc>
                  <a:txBody>
                    <a:bodyPr/>
                    <a:lstStyle/>
                    <a:p>
                      <a:pPr algn="ctr" fontAlgn="ctr"/>
                      <a:r>
                        <a:rPr lang="es-CL" sz="1000" b="0" i="0" u="none" strike="noStrike" dirty="0">
                          <a:solidFill>
                            <a:srgbClr val="000000"/>
                          </a:solidFill>
                          <a:effectLst/>
                          <a:latin typeface="+mj-lt"/>
                        </a:rPr>
                        <a:t>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18458">
                <a:tc>
                  <a:txBody>
                    <a:bodyPr/>
                    <a:lstStyle/>
                    <a:p>
                      <a:pPr algn="ctr" fontAlgn="ctr"/>
                      <a:r>
                        <a:rPr lang="es-CL" sz="1000" b="0" i="0" u="none" strike="noStrike" dirty="0">
                          <a:solidFill>
                            <a:srgbClr val="000000"/>
                          </a:solidFill>
                          <a:effectLst/>
                          <a:latin typeface="+mj-lt"/>
                        </a:rPr>
                        <a:t>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4" name="Elipse 3"/>
          <p:cNvSpPr/>
          <p:nvPr/>
        </p:nvSpPr>
        <p:spPr bwMode="auto">
          <a:xfrm>
            <a:off x="8177407" y="1681286"/>
            <a:ext cx="362744" cy="360040"/>
          </a:xfrm>
          <a:prstGeom prst="ellipse">
            <a:avLst/>
          </a:prstGeom>
          <a:noFill/>
          <a:ln w="28575" cap="sq" cmpd="sng" algn="ctr">
            <a:solidFill>
              <a:schemeClr val="accent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90465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21</a:t>
            </a:fld>
            <a:endParaRPr lang="es-ES"/>
          </a:p>
        </p:txBody>
      </p:sp>
      <p:graphicFrame>
        <p:nvGraphicFramePr>
          <p:cNvPr id="3" name="Gráfico 2"/>
          <p:cNvGraphicFramePr>
            <a:graphicFrameLocks/>
          </p:cNvGraphicFramePr>
          <p:nvPr>
            <p:extLst>
              <p:ext uri="{D42A27DB-BD31-4B8C-83A1-F6EECF244321}">
                <p14:modId xmlns:p14="http://schemas.microsoft.com/office/powerpoint/2010/main" val="3114083958"/>
              </p:ext>
            </p:extLst>
          </p:nvPr>
        </p:nvGraphicFramePr>
        <p:xfrm>
          <a:off x="1500997" y="964924"/>
          <a:ext cx="5426252" cy="5294235"/>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p:cNvSpPr txBox="1"/>
          <p:nvPr/>
        </p:nvSpPr>
        <p:spPr>
          <a:xfrm>
            <a:off x="3096883" y="166121"/>
            <a:ext cx="3545457" cy="646331"/>
          </a:xfrm>
          <a:prstGeom prst="rect">
            <a:avLst/>
          </a:prstGeom>
          <a:noFill/>
        </p:spPr>
        <p:txBody>
          <a:bodyPr wrap="square" rtlCol="0">
            <a:spAutoFit/>
          </a:bodyPr>
          <a:lstStyle/>
          <a:p>
            <a:pPr algn="ctr"/>
            <a:r>
              <a:rPr lang="es-CL" b="1" dirty="0" smtClean="0"/>
              <a:t>Satisfacción Ingreso y Salida de Mercancías</a:t>
            </a:r>
            <a:endParaRPr lang="es-CL" b="1" dirty="0"/>
          </a:p>
        </p:txBody>
      </p:sp>
      <p:graphicFrame>
        <p:nvGraphicFramePr>
          <p:cNvPr id="5" name="Tabla 4"/>
          <p:cNvGraphicFramePr>
            <a:graphicFrameLocks noGrp="1"/>
          </p:cNvGraphicFramePr>
          <p:nvPr>
            <p:extLst>
              <p:ext uri="{D42A27DB-BD31-4B8C-83A1-F6EECF244321}">
                <p14:modId xmlns:p14="http://schemas.microsoft.com/office/powerpoint/2010/main" val="4185992088"/>
              </p:ext>
            </p:extLst>
          </p:nvPr>
        </p:nvGraphicFramePr>
        <p:xfrm>
          <a:off x="7243313" y="1521058"/>
          <a:ext cx="1617476" cy="4248471"/>
        </p:xfrm>
        <a:graphic>
          <a:graphicData uri="http://schemas.openxmlformats.org/drawingml/2006/table">
            <a:tbl>
              <a:tblPr/>
              <a:tblGrid>
                <a:gridCol w="808738"/>
                <a:gridCol w="808738"/>
              </a:tblGrid>
              <a:tr h="792087">
                <a:tc>
                  <a:txBody>
                    <a:bodyPr/>
                    <a:lstStyle/>
                    <a:p>
                      <a:pPr algn="ctr" fontAlgn="ctr"/>
                      <a:r>
                        <a:rPr lang="es-CL" sz="1000" b="1" i="0" u="none" strike="noStrike" dirty="0">
                          <a:effectLst/>
                          <a:latin typeface="+mj-lt"/>
                        </a:rPr>
                        <a:t>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s-CL" sz="1000" b="1" i="0" u="none" strike="noStrike" dirty="0">
                          <a:effectLst/>
                          <a:latin typeface="+mj-lt"/>
                        </a:rPr>
                        <a:t>Nota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1093864">
                <a:tc>
                  <a:txBody>
                    <a:bodyPr/>
                    <a:lstStyle/>
                    <a:p>
                      <a:pPr algn="ctr" fontAlgn="ctr"/>
                      <a:r>
                        <a:rPr lang="es-CL" sz="1000" b="0" i="0" u="none" strike="noStrike" dirty="0" smtClean="0">
                          <a:solidFill>
                            <a:srgbClr val="000000"/>
                          </a:solidFill>
                          <a:effectLst/>
                          <a:latin typeface="+mj-lt"/>
                        </a:rPr>
                        <a:t>103</a:t>
                      </a:r>
                      <a:endParaRPr lang="es-CL" sz="1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effectLst/>
                          <a:latin typeface="+mj-lt"/>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093864">
                <a:tc>
                  <a:txBody>
                    <a:bodyPr/>
                    <a:lstStyle/>
                    <a:p>
                      <a:pPr algn="ctr" fontAlgn="ctr"/>
                      <a:r>
                        <a:rPr lang="es-CL" sz="1000" b="0" i="0" u="none" strike="noStrike" dirty="0" smtClean="0">
                          <a:solidFill>
                            <a:srgbClr val="000000"/>
                          </a:solidFill>
                          <a:effectLst/>
                          <a:latin typeface="+mj-lt"/>
                        </a:rPr>
                        <a:t>99</a:t>
                      </a:r>
                      <a:endParaRPr lang="es-CL" sz="1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effectLst/>
                          <a:latin typeface="+mj-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268656">
                <a:tc>
                  <a:txBody>
                    <a:bodyPr/>
                    <a:lstStyle/>
                    <a:p>
                      <a:pPr algn="ctr" fontAlgn="ctr"/>
                      <a:r>
                        <a:rPr lang="es-CL" sz="1000" b="0" i="0" u="none" strike="noStrike" dirty="0" smtClean="0">
                          <a:effectLst/>
                          <a:latin typeface="+mj-lt"/>
                        </a:rPr>
                        <a:t>103</a:t>
                      </a:r>
                      <a:endParaRPr lang="es-CL" sz="1000" b="0" i="0" u="none" strike="noStrike" dirty="0">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effectLst/>
                          <a:latin typeface="+mj-lt"/>
                        </a:rPr>
                        <a:t>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9679191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7239000" y="6477729"/>
            <a:ext cx="1905000" cy="457200"/>
          </a:xfrm>
        </p:spPr>
        <p:txBody>
          <a:bodyPr/>
          <a:lstStyle/>
          <a:p>
            <a:pPr>
              <a:defRPr/>
            </a:pPr>
            <a:fld id="{FA88F713-9E4D-4D6C-8A34-6280AF9C923E}" type="slidenum">
              <a:rPr lang="es-ES" smtClean="0"/>
              <a:pPr>
                <a:defRPr/>
              </a:pPr>
              <a:t>22</a:t>
            </a:fld>
            <a:endParaRPr lang="es-ES" dirty="0"/>
          </a:p>
        </p:txBody>
      </p:sp>
      <p:sp>
        <p:nvSpPr>
          <p:cNvPr id="3" name="CuadroTexto 2"/>
          <p:cNvSpPr txBox="1"/>
          <p:nvPr/>
        </p:nvSpPr>
        <p:spPr>
          <a:xfrm>
            <a:off x="3140015" y="62604"/>
            <a:ext cx="3536830" cy="646331"/>
          </a:xfrm>
          <a:prstGeom prst="rect">
            <a:avLst/>
          </a:prstGeom>
          <a:noFill/>
        </p:spPr>
        <p:txBody>
          <a:bodyPr wrap="square" rtlCol="0">
            <a:spAutoFit/>
          </a:bodyPr>
          <a:lstStyle>
            <a:defPPr>
              <a:defRPr lang="es-ES"/>
            </a:defPPr>
            <a:lvl1pPr algn="ctr"/>
          </a:lstStyle>
          <a:p>
            <a:r>
              <a:rPr lang="es-CL" b="1" dirty="0" smtClean="0"/>
              <a:t>Satisfacción </a:t>
            </a:r>
            <a:r>
              <a:rPr lang="es-CL" b="1" dirty="0"/>
              <a:t>Procesos de Ingreso y Salida de Mercancías por Aduanas</a:t>
            </a:r>
          </a:p>
        </p:txBody>
      </p:sp>
      <p:graphicFrame>
        <p:nvGraphicFramePr>
          <p:cNvPr id="4" name="Gráfico 3"/>
          <p:cNvGraphicFramePr>
            <a:graphicFrameLocks/>
          </p:cNvGraphicFramePr>
          <p:nvPr>
            <p:extLst>
              <p:ext uri="{D42A27DB-BD31-4B8C-83A1-F6EECF244321}">
                <p14:modId xmlns:p14="http://schemas.microsoft.com/office/powerpoint/2010/main" val="2924892378"/>
              </p:ext>
            </p:extLst>
          </p:nvPr>
        </p:nvGraphicFramePr>
        <p:xfrm>
          <a:off x="1397479" y="876783"/>
          <a:ext cx="5003322" cy="56009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555742362"/>
              </p:ext>
            </p:extLst>
          </p:nvPr>
        </p:nvGraphicFramePr>
        <p:xfrm>
          <a:off x="6564702" y="1005313"/>
          <a:ext cx="2471794" cy="5292126"/>
        </p:xfrm>
        <a:graphic>
          <a:graphicData uri="http://schemas.openxmlformats.org/drawingml/2006/table">
            <a:tbl>
              <a:tblPr/>
              <a:tblGrid>
                <a:gridCol w="996096"/>
                <a:gridCol w="737849"/>
                <a:gridCol w="737849"/>
              </a:tblGrid>
              <a:tr h="311462">
                <a:tc>
                  <a:txBody>
                    <a:bodyPr/>
                    <a:lstStyle/>
                    <a:p>
                      <a:pPr algn="ctr" fontAlgn="ctr"/>
                      <a:r>
                        <a:rPr lang="es-CL" sz="1100" b="1" i="0" u="none" strike="noStrike" dirty="0">
                          <a:solidFill>
                            <a:srgbClr val="000000"/>
                          </a:solidFill>
                          <a:effectLst/>
                          <a:latin typeface="Times New Roman" panose="02020603050405020304" pitchFamily="18" charset="0"/>
                          <a:cs typeface="Times New Roman" panose="02020603050405020304" pitchFamily="18" charset="0"/>
                        </a:rPr>
                        <a:t>Aduana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s-CL" sz="1100" b="1" i="0" u="none" strike="noStrike" dirty="0">
                          <a:solidFill>
                            <a:srgbClr val="000000"/>
                          </a:solidFill>
                          <a:effectLst/>
                          <a:latin typeface="Times New Roman" panose="02020603050405020304" pitchFamily="18" charset="0"/>
                          <a:cs typeface="Times New Roman" panose="02020603050405020304" pitchFamily="18" charset="0"/>
                        </a:rPr>
                        <a:t>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s-CL" sz="1100" b="1" i="0" u="none" strike="noStrike" dirty="0">
                          <a:solidFill>
                            <a:srgbClr val="000000"/>
                          </a:solidFill>
                          <a:effectLst/>
                          <a:latin typeface="Times New Roman" panose="02020603050405020304" pitchFamily="18" charset="0"/>
                          <a:cs typeface="Times New Roman" panose="02020603050405020304" pitchFamily="18" charset="0"/>
                        </a:rPr>
                        <a:t>Nota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308734">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Arica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Iquique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Antofagasta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Coquimbo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Valparaíso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Metropolitana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Talcahuano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Puerto Montt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Coyhaique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Punta Arenas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Tocopilla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Chañaral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Los Andes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San Antonio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Osorno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1462">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Puerto Aysén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Times New Roman" panose="02020603050405020304" pitchFamily="18" charset="0"/>
                          <a:cs typeface="Times New Roman" panose="02020603050405020304" pitchFamily="18" charset="0"/>
                        </a:rPr>
                        <a:t>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10656550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23</a:t>
            </a:fld>
            <a:endParaRPr lang="es-ES"/>
          </a:p>
        </p:txBody>
      </p:sp>
      <p:sp>
        <p:nvSpPr>
          <p:cNvPr id="3" name="CuadroTexto 2"/>
          <p:cNvSpPr txBox="1"/>
          <p:nvPr/>
        </p:nvSpPr>
        <p:spPr>
          <a:xfrm>
            <a:off x="1377393" y="105736"/>
            <a:ext cx="7137957" cy="369332"/>
          </a:xfrm>
          <a:prstGeom prst="rect">
            <a:avLst/>
          </a:prstGeom>
          <a:noFill/>
        </p:spPr>
        <p:txBody>
          <a:bodyPr wrap="square" rtlCol="0">
            <a:spAutoFit/>
          </a:bodyPr>
          <a:lstStyle/>
          <a:p>
            <a:pPr algn="ctr"/>
            <a:r>
              <a:rPr lang="es-CL" b="1" dirty="0" smtClean="0"/>
              <a:t>Satisfacción Tiempo de Respuesta</a:t>
            </a:r>
            <a:endParaRPr lang="es-CL" b="1" dirty="0"/>
          </a:p>
        </p:txBody>
      </p:sp>
      <p:graphicFrame>
        <p:nvGraphicFramePr>
          <p:cNvPr id="4" name="Gráfico 3"/>
          <p:cNvGraphicFramePr>
            <a:graphicFrameLocks/>
          </p:cNvGraphicFramePr>
          <p:nvPr>
            <p:extLst>
              <p:ext uri="{D42A27DB-BD31-4B8C-83A1-F6EECF244321}">
                <p14:modId xmlns:p14="http://schemas.microsoft.com/office/powerpoint/2010/main" val="3843568098"/>
              </p:ext>
            </p:extLst>
          </p:nvPr>
        </p:nvGraphicFramePr>
        <p:xfrm>
          <a:off x="1690776" y="910986"/>
          <a:ext cx="5795873" cy="55967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313237317"/>
              </p:ext>
            </p:extLst>
          </p:nvPr>
        </p:nvGraphicFramePr>
        <p:xfrm>
          <a:off x="7551341" y="1061049"/>
          <a:ext cx="1224136" cy="5219755"/>
        </p:xfrm>
        <a:graphic>
          <a:graphicData uri="http://schemas.openxmlformats.org/drawingml/2006/table">
            <a:tbl>
              <a:tblPr/>
              <a:tblGrid>
                <a:gridCol w="612068"/>
                <a:gridCol w="612068"/>
              </a:tblGrid>
              <a:tr h="424024">
                <a:tc>
                  <a:txBody>
                    <a:bodyPr/>
                    <a:lstStyle/>
                    <a:p>
                      <a:pPr algn="ctr" fontAlgn="ctr"/>
                      <a:r>
                        <a:rPr lang="es-CL" sz="1000" b="1" i="0" u="none" strike="noStrike" dirty="0">
                          <a:effectLst/>
                          <a:latin typeface="+mj-lt"/>
                        </a:rPr>
                        <a:t>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s-CL" sz="1000" b="1" i="0" u="none" strike="noStrike" dirty="0">
                          <a:effectLst/>
                          <a:latin typeface="+mj-lt"/>
                        </a:rPr>
                        <a:t>Nota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532859">
                <a:tc>
                  <a:txBody>
                    <a:bodyPr/>
                    <a:lstStyle/>
                    <a:p>
                      <a:pPr algn="ctr" fontAlgn="ctr"/>
                      <a:r>
                        <a:rPr lang="es-CL" sz="900" b="0" i="0" u="none" strike="noStrike" dirty="0">
                          <a:solidFill>
                            <a:srgbClr val="000000"/>
                          </a:solidFill>
                          <a:effectLst/>
                          <a:latin typeface="+mj-lt"/>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32859">
                <a:tc>
                  <a:txBody>
                    <a:bodyPr/>
                    <a:lstStyle/>
                    <a:p>
                      <a:pPr algn="ctr" fontAlgn="ctr"/>
                      <a:r>
                        <a:rPr lang="es-CL" sz="900" b="0" i="0" u="none" strike="noStrike">
                          <a:solidFill>
                            <a:srgbClr val="000000"/>
                          </a:solidFill>
                          <a:effectLst/>
                          <a:latin typeface="+mj-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32859">
                <a:tc>
                  <a:txBody>
                    <a:bodyPr/>
                    <a:lstStyle/>
                    <a:p>
                      <a:pPr algn="ctr" fontAlgn="ctr"/>
                      <a:r>
                        <a:rPr lang="es-CL" sz="900" b="0" i="0" u="none" strike="noStrike">
                          <a:solidFill>
                            <a:srgbClr val="000000"/>
                          </a:solidFill>
                          <a:effectLst/>
                          <a:latin typeface="+mj-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32859">
                <a:tc>
                  <a:txBody>
                    <a:bodyPr/>
                    <a:lstStyle/>
                    <a:p>
                      <a:pPr algn="ctr" fontAlgn="ctr"/>
                      <a:r>
                        <a:rPr lang="es-CL" sz="900" b="0" i="0" u="none" strike="noStrike">
                          <a:solidFill>
                            <a:srgbClr val="000000"/>
                          </a:solidFill>
                          <a:effectLst/>
                          <a:latin typeface="+mj-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32859">
                <a:tc>
                  <a:txBody>
                    <a:bodyPr/>
                    <a:lstStyle/>
                    <a:p>
                      <a:pPr algn="ctr" fontAlgn="ctr"/>
                      <a:r>
                        <a:rPr lang="es-CL" sz="900" b="0" i="0" u="none" strike="noStrike">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32859">
                <a:tc>
                  <a:txBody>
                    <a:bodyPr/>
                    <a:lstStyle/>
                    <a:p>
                      <a:pPr algn="ctr" fontAlgn="ctr"/>
                      <a:r>
                        <a:rPr lang="es-CL" sz="900" b="0" i="0" u="none" strike="noStrike">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32859">
                <a:tc>
                  <a:txBody>
                    <a:bodyPr/>
                    <a:lstStyle/>
                    <a:p>
                      <a:pPr algn="ctr" fontAlgn="ctr"/>
                      <a:r>
                        <a:rPr lang="es-CL" sz="900" b="0" i="0" u="none" strike="noStrike">
                          <a:solidFill>
                            <a:srgbClr val="000000"/>
                          </a:solidFill>
                          <a:effectLst/>
                          <a:latin typeface="+mj-lt"/>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32859">
                <a:tc>
                  <a:txBody>
                    <a:bodyPr/>
                    <a:lstStyle/>
                    <a:p>
                      <a:pPr algn="ctr" fontAlgn="ctr"/>
                      <a:r>
                        <a:rPr lang="es-CL" sz="900" b="0" i="0" u="none" strike="noStrike">
                          <a:solidFill>
                            <a:srgbClr val="000000"/>
                          </a:solidFill>
                          <a:effectLst/>
                          <a:latin typeface="+mj-lt"/>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32859">
                <a:tc>
                  <a:txBody>
                    <a:bodyPr/>
                    <a:lstStyle/>
                    <a:p>
                      <a:pPr algn="ctr" fontAlgn="ctr"/>
                      <a:r>
                        <a:rPr lang="es-CL" sz="900" b="0" i="0" u="none" strike="noStrike">
                          <a:solidFill>
                            <a:srgbClr val="000000"/>
                          </a:solidFill>
                          <a:effectLst/>
                          <a:latin typeface="+mj-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1388478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24</a:t>
            </a:fld>
            <a:endParaRPr lang="es-ES"/>
          </a:p>
        </p:txBody>
      </p:sp>
      <p:sp>
        <p:nvSpPr>
          <p:cNvPr id="3" name="CuadroTexto 2"/>
          <p:cNvSpPr txBox="1"/>
          <p:nvPr/>
        </p:nvSpPr>
        <p:spPr>
          <a:xfrm>
            <a:off x="3131389" y="122989"/>
            <a:ext cx="3562709" cy="646331"/>
          </a:xfrm>
          <a:prstGeom prst="rect">
            <a:avLst/>
          </a:prstGeom>
          <a:noFill/>
        </p:spPr>
        <p:txBody>
          <a:bodyPr wrap="square" rtlCol="0">
            <a:spAutoFit/>
          </a:bodyPr>
          <a:lstStyle>
            <a:defPPr>
              <a:defRPr lang="es-ES"/>
            </a:defPPr>
            <a:lvl1pPr algn="ctr"/>
          </a:lstStyle>
          <a:p>
            <a:r>
              <a:rPr lang="es-CL" b="1" dirty="0" smtClean="0"/>
              <a:t>Satisfacción </a:t>
            </a:r>
            <a:r>
              <a:rPr lang="es-CL" b="1" dirty="0"/>
              <a:t>Tiempo de Respuesta por Aduanas</a:t>
            </a:r>
          </a:p>
        </p:txBody>
      </p:sp>
      <p:graphicFrame>
        <p:nvGraphicFramePr>
          <p:cNvPr id="5" name="Gráfico 4"/>
          <p:cNvGraphicFramePr>
            <a:graphicFrameLocks/>
          </p:cNvGraphicFramePr>
          <p:nvPr>
            <p:extLst>
              <p:ext uri="{D42A27DB-BD31-4B8C-83A1-F6EECF244321}">
                <p14:modId xmlns:p14="http://schemas.microsoft.com/office/powerpoint/2010/main" val="2576128669"/>
              </p:ext>
            </p:extLst>
          </p:nvPr>
        </p:nvGraphicFramePr>
        <p:xfrm>
          <a:off x="1604513" y="975515"/>
          <a:ext cx="4984876" cy="54695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844323061"/>
              </p:ext>
            </p:extLst>
          </p:nvPr>
        </p:nvGraphicFramePr>
        <p:xfrm>
          <a:off x="6694098" y="1074501"/>
          <a:ext cx="2273022" cy="5370521"/>
        </p:xfrm>
        <a:graphic>
          <a:graphicData uri="http://schemas.openxmlformats.org/drawingml/2006/table">
            <a:tbl>
              <a:tblPr/>
              <a:tblGrid>
                <a:gridCol w="915994"/>
                <a:gridCol w="678514"/>
                <a:gridCol w="678514"/>
              </a:tblGrid>
              <a:tr h="315913">
                <a:tc>
                  <a:txBody>
                    <a:bodyPr/>
                    <a:lstStyle/>
                    <a:p>
                      <a:pPr algn="ctr" fontAlgn="ctr"/>
                      <a:r>
                        <a:rPr lang="es-CL" sz="1100" b="1" i="0" u="none" strike="noStrike" dirty="0">
                          <a:solidFill>
                            <a:srgbClr val="000000"/>
                          </a:solidFill>
                          <a:effectLst/>
                          <a:latin typeface="+mj-lt"/>
                        </a:rPr>
                        <a:t>Aduana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s-CL" sz="1100" b="1" i="0" u="none" strike="noStrike" dirty="0">
                          <a:solidFill>
                            <a:srgbClr val="000000"/>
                          </a:solidFill>
                          <a:effectLst/>
                          <a:latin typeface="+mj-lt"/>
                        </a:rPr>
                        <a:t>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s-CL" sz="1100" b="1" i="0" u="none" strike="noStrike" dirty="0">
                          <a:solidFill>
                            <a:srgbClr val="000000"/>
                          </a:solidFill>
                          <a:effectLst/>
                          <a:latin typeface="+mj-lt"/>
                        </a:rPr>
                        <a:t>Nota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315913">
                <a:tc>
                  <a:txBody>
                    <a:bodyPr/>
                    <a:lstStyle/>
                    <a:p>
                      <a:pPr algn="ctr" fontAlgn="ctr"/>
                      <a:r>
                        <a:rPr lang="es-CL" sz="1100" b="0" i="0" u="none" strike="noStrike" dirty="0">
                          <a:solidFill>
                            <a:srgbClr val="000000"/>
                          </a:solidFill>
                          <a:effectLst/>
                          <a:latin typeface="+mj-lt"/>
                        </a:rPr>
                        <a:t>Arica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Iquique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Antofagasta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Coquimbo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Valparaíso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Metropolitana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Talcahuano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Puerto Montt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Coyhaique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Punta Arenas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Tocopilla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Chañaral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Los Andes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San Antonio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Osorno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5913">
                <a:tc>
                  <a:txBody>
                    <a:bodyPr/>
                    <a:lstStyle/>
                    <a:p>
                      <a:pPr algn="ctr" fontAlgn="ctr"/>
                      <a:r>
                        <a:rPr lang="es-CL" sz="1100" b="0" i="0" u="none" strike="noStrike">
                          <a:solidFill>
                            <a:srgbClr val="000000"/>
                          </a:solidFill>
                          <a:effectLst/>
                          <a:latin typeface="+mj-lt"/>
                        </a:rPr>
                        <a:t>Puerto Aysén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100" b="0" i="0" u="none" strike="noStrike" dirty="0">
                          <a:solidFill>
                            <a:srgbClr val="000000"/>
                          </a:solidFill>
                          <a:effectLst/>
                          <a:latin typeface="+mj-lt"/>
                        </a:rPr>
                        <a:t>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1703755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25</a:t>
            </a:fld>
            <a:endParaRPr lang="es-ES"/>
          </a:p>
        </p:txBody>
      </p:sp>
      <p:sp>
        <p:nvSpPr>
          <p:cNvPr id="3" name="CuadroTexto 2"/>
          <p:cNvSpPr txBox="1"/>
          <p:nvPr/>
        </p:nvSpPr>
        <p:spPr>
          <a:xfrm>
            <a:off x="3154548" y="153506"/>
            <a:ext cx="3217652" cy="646331"/>
          </a:xfrm>
          <a:prstGeom prst="rect">
            <a:avLst/>
          </a:prstGeom>
          <a:noFill/>
        </p:spPr>
        <p:txBody>
          <a:bodyPr wrap="square" rtlCol="0">
            <a:spAutoFit/>
          </a:bodyPr>
          <a:lstStyle/>
          <a:p>
            <a:pPr algn="ctr"/>
            <a:r>
              <a:rPr lang="es-CL" b="1" dirty="0" smtClean="0"/>
              <a:t>Satisfacción Calidad de la Atención</a:t>
            </a:r>
            <a:endParaRPr lang="es-CL" b="1" dirty="0"/>
          </a:p>
        </p:txBody>
      </p:sp>
      <p:graphicFrame>
        <p:nvGraphicFramePr>
          <p:cNvPr id="4" name="Gráfico 3"/>
          <p:cNvGraphicFramePr>
            <a:graphicFrameLocks/>
          </p:cNvGraphicFramePr>
          <p:nvPr>
            <p:extLst>
              <p:ext uri="{D42A27DB-BD31-4B8C-83A1-F6EECF244321}">
                <p14:modId xmlns:p14="http://schemas.microsoft.com/office/powerpoint/2010/main" val="188169221"/>
              </p:ext>
            </p:extLst>
          </p:nvPr>
        </p:nvGraphicFramePr>
        <p:xfrm>
          <a:off x="1794293" y="932087"/>
          <a:ext cx="5500933" cy="54242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138045631"/>
              </p:ext>
            </p:extLst>
          </p:nvPr>
        </p:nvGraphicFramePr>
        <p:xfrm>
          <a:off x="7370595" y="1052737"/>
          <a:ext cx="1440160" cy="5188880"/>
        </p:xfrm>
        <a:graphic>
          <a:graphicData uri="http://schemas.openxmlformats.org/drawingml/2006/table">
            <a:tbl>
              <a:tblPr/>
              <a:tblGrid>
                <a:gridCol w="720080"/>
                <a:gridCol w="720080"/>
              </a:tblGrid>
              <a:tr h="648610">
                <a:tc>
                  <a:txBody>
                    <a:bodyPr/>
                    <a:lstStyle/>
                    <a:p>
                      <a:pPr algn="ctr" fontAlgn="ctr"/>
                      <a:r>
                        <a:rPr lang="es-CL" sz="1000" b="1" i="0" u="none" strike="noStrike" dirty="0">
                          <a:effectLst/>
                          <a:latin typeface="+mj-lt"/>
                        </a:rPr>
                        <a:t>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s-CL" sz="1000" b="1" i="0" u="none" strike="noStrike" dirty="0">
                          <a:effectLst/>
                          <a:latin typeface="+mj-lt"/>
                        </a:rPr>
                        <a:t>Nota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648610">
                <a:tc>
                  <a:txBody>
                    <a:bodyPr/>
                    <a:lstStyle/>
                    <a:p>
                      <a:pPr algn="ctr" fontAlgn="ctr"/>
                      <a:r>
                        <a:rPr lang="es-CL" sz="900" b="0" i="0" u="none" strike="noStrike" dirty="0">
                          <a:solidFill>
                            <a:srgbClr val="000000"/>
                          </a:solidFill>
                          <a:effectLst/>
                          <a:latin typeface="+mj-lt"/>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48610">
                <a:tc>
                  <a:txBody>
                    <a:bodyPr/>
                    <a:lstStyle/>
                    <a:p>
                      <a:pPr algn="ctr" fontAlgn="ctr"/>
                      <a:r>
                        <a:rPr lang="es-CL" sz="900" b="0" i="0" u="none" strike="noStrike">
                          <a:solidFill>
                            <a:srgbClr val="000000"/>
                          </a:solidFill>
                          <a:effectLst/>
                          <a:latin typeface="+mj-lt"/>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48610">
                <a:tc>
                  <a:txBody>
                    <a:bodyPr/>
                    <a:lstStyle/>
                    <a:p>
                      <a:pPr algn="ctr" fontAlgn="ctr"/>
                      <a:r>
                        <a:rPr lang="es-CL" sz="900" b="0" i="0" u="none" strike="noStrike">
                          <a:solidFill>
                            <a:srgbClr val="000000"/>
                          </a:solidFill>
                          <a:effectLst/>
                          <a:latin typeface="+mj-lt"/>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48610">
                <a:tc>
                  <a:txBody>
                    <a:bodyPr/>
                    <a:lstStyle/>
                    <a:p>
                      <a:pPr algn="ctr" fontAlgn="ctr"/>
                      <a:r>
                        <a:rPr lang="es-CL" sz="900" b="0" i="0" u="none" strike="noStrike">
                          <a:solidFill>
                            <a:srgbClr val="000000"/>
                          </a:solidFill>
                          <a:effectLst/>
                          <a:latin typeface="+mj-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48610">
                <a:tc>
                  <a:txBody>
                    <a:bodyPr/>
                    <a:lstStyle/>
                    <a:p>
                      <a:pPr algn="ctr" fontAlgn="ctr"/>
                      <a:r>
                        <a:rPr lang="es-CL" sz="900" b="0" i="0" u="none" strike="noStrike">
                          <a:solidFill>
                            <a:srgbClr val="000000"/>
                          </a:solidFill>
                          <a:effectLst/>
                          <a:latin typeface="+mj-lt"/>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4,81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48610">
                <a:tc>
                  <a:txBody>
                    <a:bodyPr/>
                    <a:lstStyle/>
                    <a:p>
                      <a:pPr algn="ctr" fontAlgn="ctr"/>
                      <a:r>
                        <a:rPr lang="es-CL" sz="900" b="0" i="0" u="none" strike="noStrike">
                          <a:solidFill>
                            <a:srgbClr val="000000"/>
                          </a:solidFill>
                          <a:effectLst/>
                          <a:latin typeface="+mj-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648610">
                <a:tc>
                  <a:txBody>
                    <a:bodyPr/>
                    <a:lstStyle/>
                    <a:p>
                      <a:pPr algn="ctr" fontAlgn="ctr"/>
                      <a:r>
                        <a:rPr lang="es-CL" sz="900" b="0" i="0" u="none" strike="noStrike">
                          <a:solidFill>
                            <a:srgbClr val="000000"/>
                          </a:solidFill>
                          <a:effectLst/>
                          <a:latin typeface="+mj-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480303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26</a:t>
            </a:fld>
            <a:endParaRPr lang="es-ES"/>
          </a:p>
        </p:txBody>
      </p:sp>
      <p:sp>
        <p:nvSpPr>
          <p:cNvPr id="3" name="CuadroTexto 2"/>
          <p:cNvSpPr txBox="1"/>
          <p:nvPr/>
        </p:nvSpPr>
        <p:spPr>
          <a:xfrm>
            <a:off x="3071003" y="0"/>
            <a:ext cx="3674853" cy="646331"/>
          </a:xfrm>
          <a:prstGeom prst="rect">
            <a:avLst/>
          </a:prstGeom>
          <a:noFill/>
        </p:spPr>
        <p:txBody>
          <a:bodyPr wrap="square" rtlCol="0">
            <a:spAutoFit/>
          </a:bodyPr>
          <a:lstStyle>
            <a:defPPr>
              <a:defRPr lang="es-ES"/>
            </a:defPPr>
            <a:lvl1pPr algn="ctr"/>
          </a:lstStyle>
          <a:p>
            <a:r>
              <a:rPr lang="es-CL" b="1" dirty="0" smtClean="0"/>
              <a:t>Satisfacción </a:t>
            </a:r>
            <a:r>
              <a:rPr lang="es-CL" b="1" dirty="0"/>
              <a:t>Calidad de la Atención por Aduanas</a:t>
            </a:r>
          </a:p>
        </p:txBody>
      </p:sp>
      <p:graphicFrame>
        <p:nvGraphicFramePr>
          <p:cNvPr id="4" name="Gráfico 3"/>
          <p:cNvGraphicFramePr>
            <a:graphicFrameLocks/>
          </p:cNvGraphicFramePr>
          <p:nvPr>
            <p:extLst>
              <p:ext uri="{D42A27DB-BD31-4B8C-83A1-F6EECF244321}">
                <p14:modId xmlns:p14="http://schemas.microsoft.com/office/powerpoint/2010/main" val="4096725458"/>
              </p:ext>
            </p:extLst>
          </p:nvPr>
        </p:nvGraphicFramePr>
        <p:xfrm>
          <a:off x="1440611" y="876782"/>
          <a:ext cx="5210268" cy="55765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345668589"/>
              </p:ext>
            </p:extLst>
          </p:nvPr>
        </p:nvGraphicFramePr>
        <p:xfrm>
          <a:off x="6745856" y="1094628"/>
          <a:ext cx="2243552" cy="5267666"/>
        </p:xfrm>
        <a:graphic>
          <a:graphicData uri="http://schemas.openxmlformats.org/drawingml/2006/table">
            <a:tbl>
              <a:tblPr/>
              <a:tblGrid>
                <a:gridCol w="904118"/>
                <a:gridCol w="669717"/>
                <a:gridCol w="669717"/>
              </a:tblGrid>
              <a:tr h="297954">
                <a:tc>
                  <a:txBody>
                    <a:bodyPr/>
                    <a:lstStyle/>
                    <a:p>
                      <a:pPr algn="ctr" fontAlgn="ctr"/>
                      <a:r>
                        <a:rPr lang="es-CL" sz="1000" b="1" i="0" u="none" strike="noStrike" dirty="0">
                          <a:solidFill>
                            <a:srgbClr val="000000"/>
                          </a:solidFill>
                          <a:effectLst/>
                          <a:latin typeface="+mj-lt"/>
                        </a:rPr>
                        <a:t> </a:t>
                      </a:r>
                      <a:r>
                        <a:rPr lang="es-CL" sz="1000" b="1" i="0" u="none" strike="noStrike" dirty="0" smtClean="0">
                          <a:solidFill>
                            <a:srgbClr val="000000"/>
                          </a:solidFill>
                          <a:effectLst/>
                          <a:latin typeface="+mj-lt"/>
                        </a:rPr>
                        <a:t>Aduana</a:t>
                      </a:r>
                      <a:endParaRPr lang="es-CL" sz="10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s-CL" sz="1000" b="1" i="0" u="none" strike="noStrike" dirty="0">
                          <a:solidFill>
                            <a:srgbClr val="000000"/>
                          </a:solidFill>
                          <a:effectLst/>
                          <a:latin typeface="+mj-lt"/>
                        </a:rPr>
                        <a:t>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s-CL" sz="1000" b="1" i="0" u="none" strike="noStrike" dirty="0">
                          <a:solidFill>
                            <a:srgbClr val="000000"/>
                          </a:solidFill>
                          <a:effectLst/>
                          <a:latin typeface="+mj-lt"/>
                        </a:rPr>
                        <a:t>Nota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310607">
                <a:tc>
                  <a:txBody>
                    <a:bodyPr/>
                    <a:lstStyle/>
                    <a:p>
                      <a:pPr algn="ctr" fontAlgn="ctr"/>
                      <a:r>
                        <a:rPr lang="es-CL" sz="1000" b="0" i="0" u="none" strike="noStrike" dirty="0">
                          <a:solidFill>
                            <a:srgbClr val="000000"/>
                          </a:solidFill>
                          <a:effectLst/>
                          <a:latin typeface="+mj-lt"/>
                        </a:rPr>
                        <a:t>Arica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Iquique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Antofagasta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Coquimbo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Valparaíso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Metropolitana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Talcahuano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Puerto Montt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Coyhaique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Punta Arenas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Tocopilla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Chañaral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Los Andes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San Antonio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Osorno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310607">
                <a:tc>
                  <a:txBody>
                    <a:bodyPr/>
                    <a:lstStyle/>
                    <a:p>
                      <a:pPr algn="ctr" fontAlgn="ctr"/>
                      <a:r>
                        <a:rPr lang="es-CL" sz="1000" b="0" i="0" u="none" strike="noStrike">
                          <a:solidFill>
                            <a:srgbClr val="000000"/>
                          </a:solidFill>
                          <a:effectLst/>
                          <a:latin typeface="+mj-lt"/>
                        </a:rPr>
                        <a:t>Puerto Aysén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1000" b="0" i="0" u="none" strike="noStrike" dirty="0">
                          <a:solidFill>
                            <a:srgbClr val="000000"/>
                          </a:solidFill>
                          <a:effectLst/>
                          <a:latin typeface="+mj-lt"/>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24000611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27</a:t>
            </a:fld>
            <a:endParaRPr lang="es-ES"/>
          </a:p>
        </p:txBody>
      </p:sp>
      <p:sp>
        <p:nvSpPr>
          <p:cNvPr id="3" name="CuadroTexto 2"/>
          <p:cNvSpPr txBox="1"/>
          <p:nvPr/>
        </p:nvSpPr>
        <p:spPr>
          <a:xfrm>
            <a:off x="539552" y="476672"/>
            <a:ext cx="8064896" cy="400110"/>
          </a:xfrm>
          <a:prstGeom prst="rect">
            <a:avLst/>
          </a:prstGeom>
          <a:solidFill>
            <a:schemeClr val="bg2">
              <a:lumMod val="40000"/>
              <a:lumOff val="60000"/>
            </a:schemeClr>
          </a:solidFill>
        </p:spPr>
        <p:txBody>
          <a:bodyPr wrap="square" rtlCol="0">
            <a:spAutoFit/>
          </a:bodyPr>
          <a:lstStyle/>
          <a:p>
            <a:pPr algn="ctr"/>
            <a:r>
              <a:rPr lang="es-CL" dirty="0" smtClean="0"/>
              <a:t>10. </a:t>
            </a:r>
            <a:r>
              <a:rPr lang="es-CL" dirty="0"/>
              <a:t>Satisfacción General de la Mesa de Ayuda del SNA</a:t>
            </a:r>
          </a:p>
        </p:txBody>
      </p:sp>
      <p:graphicFrame>
        <p:nvGraphicFramePr>
          <p:cNvPr id="4" name="Gráfico 3"/>
          <p:cNvGraphicFramePr>
            <a:graphicFrameLocks/>
          </p:cNvGraphicFramePr>
          <p:nvPr>
            <p:extLst>
              <p:ext uri="{D42A27DB-BD31-4B8C-83A1-F6EECF244321}">
                <p14:modId xmlns:p14="http://schemas.microsoft.com/office/powerpoint/2010/main" val="3191072087"/>
              </p:ext>
            </p:extLst>
          </p:nvPr>
        </p:nvGraphicFramePr>
        <p:xfrm>
          <a:off x="395536" y="1244631"/>
          <a:ext cx="6570235" cy="51974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465035628"/>
              </p:ext>
            </p:extLst>
          </p:nvPr>
        </p:nvGraphicFramePr>
        <p:xfrm>
          <a:off x="7239000" y="1484784"/>
          <a:ext cx="1293440" cy="4608510"/>
        </p:xfrm>
        <a:graphic>
          <a:graphicData uri="http://schemas.openxmlformats.org/drawingml/2006/table">
            <a:tbl>
              <a:tblPr/>
              <a:tblGrid>
                <a:gridCol w="646720"/>
                <a:gridCol w="646720"/>
              </a:tblGrid>
              <a:tr h="768085">
                <a:tc>
                  <a:txBody>
                    <a:bodyPr/>
                    <a:lstStyle/>
                    <a:p>
                      <a:pPr algn="ctr" fontAlgn="ctr"/>
                      <a:r>
                        <a:rPr lang="es-CL" sz="1000" b="1" i="0" u="none" strike="noStrike" dirty="0">
                          <a:effectLst/>
                          <a:latin typeface="+mj-lt"/>
                        </a:rPr>
                        <a:t>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s-CL" sz="1000" b="1" i="0" u="none" strike="noStrike" dirty="0">
                          <a:effectLst/>
                          <a:latin typeface="+mj-lt"/>
                        </a:rPr>
                        <a:t>Nota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768085">
                <a:tc>
                  <a:txBody>
                    <a:bodyPr/>
                    <a:lstStyle/>
                    <a:p>
                      <a:pPr algn="ctr" fontAlgn="ctr"/>
                      <a:r>
                        <a:rPr lang="es-CL" sz="1000" b="0" i="0" u="none" strike="noStrike" dirty="0">
                          <a:effectLst/>
                          <a:latin typeface="+mj-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768085">
                <a:tc>
                  <a:txBody>
                    <a:bodyPr/>
                    <a:lstStyle/>
                    <a:p>
                      <a:pPr algn="ctr" fontAlgn="ctr"/>
                      <a:r>
                        <a:rPr lang="es-CL" sz="1000" b="0" i="0" u="none" strike="noStrike">
                          <a:effectLst/>
                          <a:latin typeface="+mj-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768085">
                <a:tc>
                  <a:txBody>
                    <a:bodyPr/>
                    <a:lstStyle/>
                    <a:p>
                      <a:pPr algn="ctr" fontAlgn="ctr"/>
                      <a:r>
                        <a:rPr lang="es-CL" sz="1000" b="0" i="0" u="none" strike="noStrike">
                          <a:effectLst/>
                          <a:latin typeface="+mj-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768085">
                <a:tc>
                  <a:txBody>
                    <a:bodyPr/>
                    <a:lstStyle/>
                    <a:p>
                      <a:pPr algn="ctr" fontAlgn="ctr"/>
                      <a:r>
                        <a:rPr lang="es-CL" sz="1000" b="0" i="0" u="none" strike="noStrike">
                          <a:effectLst/>
                          <a:latin typeface="+mj-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768085">
                <a:tc>
                  <a:txBody>
                    <a:bodyPr/>
                    <a:lstStyle/>
                    <a:p>
                      <a:pPr algn="ctr" fontAlgn="ctr"/>
                      <a:r>
                        <a:rPr lang="es-CL" sz="1000" b="0" i="0" u="none" strike="noStrike">
                          <a:effectLst/>
                          <a:latin typeface="+mj-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CL" sz="900" b="0" i="0" u="none" strike="noStrike" dirty="0">
                          <a:solidFill>
                            <a:srgbClr val="000000"/>
                          </a:solidFill>
                          <a:effectLst/>
                          <a:latin typeface="+mj-lt"/>
                        </a:rPr>
                        <a:t>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22236476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071697" y="2778384"/>
            <a:ext cx="6584576" cy="704010"/>
          </a:xfrm>
        </p:spPr>
        <p:txBody>
          <a:bodyPr>
            <a:noAutofit/>
          </a:bodyPr>
          <a:lstStyle/>
          <a:p>
            <a:r>
              <a:rPr lang="es-CL" sz="3200" b="1" dirty="0" smtClean="0">
                <a:latin typeface="+mn-lt"/>
                <a:ea typeface="+mn-ea"/>
                <a:cs typeface="+mn-cs"/>
              </a:rPr>
              <a:t>Consultas</a:t>
            </a:r>
            <a:endParaRPr lang="es-ES" altLang="es-ES_tradnl" sz="3200" b="1" dirty="0">
              <a:latin typeface="+mn-lt"/>
              <a:ea typeface="+mn-ea"/>
              <a:cs typeface="+mn-cs"/>
            </a:endParaRPr>
          </a:p>
        </p:txBody>
      </p:sp>
      <p:sp>
        <p:nvSpPr>
          <p:cNvPr id="3" name="Subtítulo 2"/>
          <p:cNvSpPr>
            <a:spLocks noGrp="1"/>
          </p:cNvSpPr>
          <p:nvPr>
            <p:ph type="subTitle" idx="1"/>
          </p:nvPr>
        </p:nvSpPr>
        <p:spPr>
          <a:xfrm>
            <a:off x="2390362" y="5245199"/>
            <a:ext cx="5992906" cy="542364"/>
          </a:xfrm>
        </p:spPr>
        <p:txBody>
          <a:bodyPr>
            <a:normAutofit fontScale="62500" lnSpcReduction="20000"/>
          </a:bodyPr>
          <a:lstStyle/>
          <a:p>
            <a:r>
              <a:rPr lang="es-ES_tradnl" dirty="0" smtClean="0"/>
              <a:t>Julieta Toledo Cabrera</a:t>
            </a:r>
          </a:p>
          <a:p>
            <a:r>
              <a:rPr lang="es-ES_tradnl" dirty="0" smtClean="0"/>
              <a:t>Jefa del Departamento de Estudios</a:t>
            </a:r>
            <a:endParaRPr lang="es-ES_tradnl" dirty="0"/>
          </a:p>
        </p:txBody>
      </p:sp>
    </p:spTree>
    <p:extLst>
      <p:ext uri="{BB962C8B-B14F-4D97-AF65-F5344CB8AC3E}">
        <p14:creationId xmlns:p14="http://schemas.microsoft.com/office/powerpoint/2010/main" val="15399567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29</a:t>
            </a:fld>
            <a:endParaRPr lang="es-ES"/>
          </a:p>
        </p:txBody>
      </p:sp>
      <p:graphicFrame>
        <p:nvGraphicFramePr>
          <p:cNvPr id="3" name="Tabla 2"/>
          <p:cNvGraphicFramePr>
            <a:graphicFrameLocks noGrp="1"/>
          </p:cNvGraphicFramePr>
          <p:nvPr>
            <p:extLst>
              <p:ext uri="{D42A27DB-BD31-4B8C-83A1-F6EECF244321}">
                <p14:modId xmlns:p14="http://schemas.microsoft.com/office/powerpoint/2010/main" val="3054932354"/>
              </p:ext>
            </p:extLst>
          </p:nvPr>
        </p:nvGraphicFramePr>
        <p:xfrm>
          <a:off x="2183767" y="1228260"/>
          <a:ext cx="4392489" cy="1558258"/>
        </p:xfrm>
        <a:graphic>
          <a:graphicData uri="http://schemas.openxmlformats.org/drawingml/2006/table">
            <a:tbl>
              <a:tblPr/>
              <a:tblGrid>
                <a:gridCol w="2016225"/>
                <a:gridCol w="792088"/>
                <a:gridCol w="792088"/>
                <a:gridCol w="792088"/>
              </a:tblGrid>
              <a:tr h="273201">
                <a:tc>
                  <a:txBody>
                    <a:bodyPr/>
                    <a:lstStyle/>
                    <a:p>
                      <a:pPr algn="l" fontAlgn="ctr"/>
                      <a:r>
                        <a:rPr lang="es-CL" sz="900" b="0" i="0" u="none" strike="noStrike" dirty="0">
                          <a:solidFill>
                            <a:srgbClr val="000000"/>
                          </a:solidFill>
                          <a:effectLst/>
                          <a:latin typeface="Times New Roman" panose="02020603050405020304" pitchFamily="18" charset="0"/>
                        </a:rPr>
                        <a:t>Dimensiones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Insatisfacción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Ponderación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12490">
                <a:tc>
                  <a:txBody>
                    <a:bodyPr/>
                    <a:lstStyle/>
                    <a:p>
                      <a:pPr algn="l" fontAlgn="ctr"/>
                      <a:r>
                        <a:rPr lang="es-CL" sz="900" b="0" i="0" u="none" strike="noStrike" dirty="0">
                          <a:solidFill>
                            <a:srgbClr val="000000"/>
                          </a:solidFill>
                          <a:effectLst/>
                          <a:latin typeface="Times New Roman" panose="02020603050405020304" pitchFamily="18" charset="0"/>
                        </a:rPr>
                        <a:t>Fiscalización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4">
                  <a:txBody>
                    <a:bodyPr/>
                    <a:lstStyle/>
                    <a:p>
                      <a:pPr algn="ctr" fontAlgn="ctr"/>
                      <a:r>
                        <a:rPr lang="es-CL" sz="900" b="0" i="0" u="none" strike="noStrike">
                          <a:solidFill>
                            <a:srgbClr val="000000"/>
                          </a:solidFill>
                          <a:effectLst/>
                          <a:latin typeface="Times New Roman" panose="02020603050405020304" pitchFamily="18"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02371">
                <a:tc>
                  <a:txBody>
                    <a:bodyPr/>
                    <a:lstStyle/>
                    <a:p>
                      <a:pPr algn="l" fontAlgn="ctr"/>
                      <a:r>
                        <a:rPr lang="es-CL" sz="900" b="0" i="0" u="none" strike="noStrike">
                          <a:solidFill>
                            <a:srgbClr val="000000"/>
                          </a:solidFill>
                          <a:effectLst/>
                          <a:latin typeface="Times New Roman" panose="02020603050405020304" pitchFamily="18" charset="0"/>
                        </a:rPr>
                        <a:t>Declaración de mercancías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79,7%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CL"/>
                    </a:p>
                  </a:txBody>
                  <a:tcPr/>
                </a:tc>
              </a:tr>
              <a:tr h="202371">
                <a:tc>
                  <a:txBody>
                    <a:bodyPr/>
                    <a:lstStyle/>
                    <a:p>
                      <a:pPr algn="l" fontAlgn="ctr"/>
                      <a:r>
                        <a:rPr lang="es-CL" sz="900" b="0" i="0" u="none" strike="noStrike">
                          <a:solidFill>
                            <a:srgbClr val="000000"/>
                          </a:solidFill>
                          <a:effectLst/>
                          <a:latin typeface="Times New Roman" panose="02020603050405020304" pitchFamily="18" charset="0"/>
                        </a:rPr>
                        <a:t>Difusión de información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CL"/>
                    </a:p>
                  </a:txBody>
                  <a:tcPr/>
                </a:tc>
              </a:tr>
              <a:tr h="263083">
                <a:tc>
                  <a:txBody>
                    <a:bodyPr/>
                    <a:lstStyle/>
                    <a:p>
                      <a:pPr algn="l" fontAlgn="ctr"/>
                      <a:r>
                        <a:rPr lang="es-CL" sz="900" b="0" i="0" u="none" strike="noStrike">
                          <a:solidFill>
                            <a:srgbClr val="000000"/>
                          </a:solidFill>
                          <a:effectLst/>
                          <a:latin typeface="Times New Roman" panose="02020603050405020304" pitchFamily="18" charset="0"/>
                        </a:rPr>
                        <a:t>Información entregada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CL"/>
                    </a:p>
                  </a:txBody>
                  <a:tcPr/>
                </a:tc>
              </a:tr>
              <a:tr h="202371">
                <a:tc>
                  <a:txBody>
                    <a:bodyPr/>
                    <a:lstStyle/>
                    <a:p>
                      <a:pPr algn="l" fontAlgn="ctr"/>
                      <a:r>
                        <a:rPr lang="es-CL" sz="900" b="0" i="0" u="none" strike="noStrike">
                          <a:solidFill>
                            <a:srgbClr val="000000"/>
                          </a:solidFill>
                          <a:effectLst/>
                          <a:latin typeface="Times New Roman" panose="02020603050405020304" pitchFamily="18" charset="0"/>
                        </a:rPr>
                        <a:t>Satisfacción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L" sz="900" b="0" i="0" u="none" strike="noStrike">
                          <a:solidFill>
                            <a:srgbClr val="000000"/>
                          </a:solidFill>
                          <a:effectLst/>
                          <a:latin typeface="Times New Roman" panose="02020603050405020304" pitchFamily="18" charset="0"/>
                        </a:rPr>
                        <a:t>88,2%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L" sz="900" b="0" i="0" u="none" strike="noStrike">
                          <a:solidFill>
                            <a:srgbClr val="000000"/>
                          </a:solidFill>
                          <a:effectLst/>
                          <a:latin typeface="Times New Roman" panose="02020603050405020304" pitchFamily="18"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L" sz="900" b="0" i="0" u="none" strike="noStrike">
                          <a:solidFill>
                            <a:srgbClr val="000000"/>
                          </a:solidFill>
                          <a:effectLst/>
                          <a:latin typeface="Times New Roman" panose="020206030504050203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202371">
                <a:tc>
                  <a:txBody>
                    <a:bodyPr/>
                    <a:lstStyle/>
                    <a:p>
                      <a:pPr algn="l" fontAlgn="ctr"/>
                      <a:r>
                        <a:rPr lang="es-CL" sz="900" b="0" i="0" u="none" strike="noStrike" dirty="0" smtClean="0">
                          <a:solidFill>
                            <a:srgbClr val="000000"/>
                          </a:solidFill>
                          <a:effectLst/>
                          <a:latin typeface="Times New Roman" panose="02020603050405020304" pitchFamily="18" charset="0"/>
                        </a:rPr>
                        <a:t>Índice </a:t>
                      </a:r>
                      <a:r>
                        <a:rPr lang="es-CL" sz="900" b="0" i="0" u="none" strike="noStrike" dirty="0">
                          <a:solidFill>
                            <a:srgbClr val="000000"/>
                          </a:solidFill>
                          <a:effectLst/>
                          <a:latin typeface="Times New Roman" panose="02020603050405020304" pitchFamily="18" charset="0"/>
                        </a:rPr>
                        <a:t>Viajeros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dirty="0">
                          <a:solidFill>
                            <a:srgbClr val="000000"/>
                          </a:solidFill>
                          <a:effectLst/>
                          <a:latin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977810756"/>
              </p:ext>
            </p:extLst>
          </p:nvPr>
        </p:nvGraphicFramePr>
        <p:xfrm>
          <a:off x="2282095" y="3094295"/>
          <a:ext cx="4349817" cy="1296145"/>
        </p:xfrm>
        <a:graphic>
          <a:graphicData uri="http://schemas.openxmlformats.org/drawingml/2006/table">
            <a:tbl>
              <a:tblPr/>
              <a:tblGrid>
                <a:gridCol w="2016226"/>
                <a:gridCol w="792088"/>
                <a:gridCol w="792088"/>
                <a:gridCol w="749415"/>
              </a:tblGrid>
              <a:tr h="211000">
                <a:tc>
                  <a:txBody>
                    <a:bodyPr/>
                    <a:lstStyle/>
                    <a:p>
                      <a:pPr algn="l" fontAlgn="ctr"/>
                      <a:r>
                        <a:rPr lang="es-CL" sz="900" b="0" i="0" u="none" strike="noStrike" dirty="0">
                          <a:solidFill>
                            <a:srgbClr val="000000"/>
                          </a:solidFill>
                          <a:effectLst/>
                          <a:latin typeface="Times New Roman" panose="02020603050405020304" pitchFamily="18" charset="0"/>
                        </a:rPr>
                        <a:t>Dimensiones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Insatisfacción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dirty="0">
                          <a:solidFill>
                            <a:srgbClr val="000000"/>
                          </a:solidFill>
                          <a:effectLst/>
                          <a:latin typeface="Times New Roman" panose="02020603050405020304" pitchFamily="18" charset="0"/>
                        </a:rPr>
                        <a:t>Ponderación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61238">
                <a:tc>
                  <a:txBody>
                    <a:bodyPr/>
                    <a:lstStyle/>
                    <a:p>
                      <a:pPr algn="l" fontAlgn="ctr"/>
                      <a:r>
                        <a:rPr lang="es-CL" sz="900" b="0" i="0" u="none" strike="noStrike" dirty="0">
                          <a:solidFill>
                            <a:srgbClr val="000000"/>
                          </a:solidFill>
                          <a:effectLst/>
                          <a:latin typeface="Times New Roman" panose="02020603050405020304" pitchFamily="18" charset="0"/>
                        </a:rPr>
                        <a:t>Sitio Web del SNA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74,1%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CL" sz="900" b="0" i="0" u="none" strike="noStrike">
                          <a:solidFill>
                            <a:srgbClr val="000000"/>
                          </a:solidFill>
                          <a:effectLst/>
                          <a:latin typeface="Times New Roman" panose="02020603050405020304" pitchFamily="18"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00953">
                <a:tc>
                  <a:txBody>
                    <a:bodyPr/>
                    <a:lstStyle/>
                    <a:p>
                      <a:pPr algn="l" fontAlgn="ctr"/>
                      <a:r>
                        <a:rPr lang="es-CL" sz="900" b="0" i="0" u="none" strike="noStrike">
                          <a:solidFill>
                            <a:srgbClr val="000000"/>
                          </a:solidFill>
                          <a:effectLst/>
                          <a:latin typeface="Times New Roman" panose="02020603050405020304" pitchFamily="18" charset="0"/>
                        </a:rPr>
                        <a:t>Tiempo de 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CL"/>
                    </a:p>
                  </a:txBody>
                  <a:tcPr/>
                </a:tc>
              </a:tr>
              <a:tr h="200953">
                <a:tc>
                  <a:txBody>
                    <a:bodyPr/>
                    <a:lstStyle/>
                    <a:p>
                      <a:pPr algn="l" fontAlgn="ctr"/>
                      <a:r>
                        <a:rPr lang="es-CL" sz="900" b="0" i="0" u="none" strike="noStrike">
                          <a:solidFill>
                            <a:srgbClr val="000000"/>
                          </a:solidFill>
                          <a:effectLst/>
                          <a:latin typeface="Times New Roman" panose="02020603050405020304" pitchFamily="18" charset="0"/>
                        </a:rPr>
                        <a:t>Personal del SNA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CL"/>
                    </a:p>
                  </a:txBody>
                  <a:tcPr/>
                </a:tc>
              </a:tr>
              <a:tr h="221048">
                <a:tc>
                  <a:txBody>
                    <a:bodyPr/>
                    <a:lstStyle/>
                    <a:p>
                      <a:pPr algn="l" fontAlgn="ctr"/>
                      <a:r>
                        <a:rPr lang="es-CL" sz="900" b="0" i="0" u="none" strike="noStrike">
                          <a:solidFill>
                            <a:srgbClr val="000000"/>
                          </a:solidFill>
                          <a:effectLst/>
                          <a:latin typeface="Times New Roman" panose="02020603050405020304" pitchFamily="18" charset="0"/>
                        </a:rPr>
                        <a:t>Satisfacción Global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L" sz="900" b="0" i="0" u="none" strike="noStrike">
                          <a:solidFill>
                            <a:srgbClr val="000000"/>
                          </a:solidFill>
                          <a:effectLst/>
                          <a:latin typeface="Times New Roman" panose="02020603050405020304" pitchFamily="18"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L" sz="900" b="0" i="0" u="none" strike="noStrike">
                          <a:solidFill>
                            <a:srgbClr val="000000"/>
                          </a:solidFill>
                          <a:effectLst/>
                          <a:latin typeface="Times New Roman" panose="02020603050405020304" pitchFamily="18"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L" sz="900" b="0" i="0" u="none" strike="noStrike">
                          <a:solidFill>
                            <a:srgbClr val="000000"/>
                          </a:solidFill>
                          <a:effectLst/>
                          <a:latin typeface="Times New Roman" panose="020206030504050203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200953">
                <a:tc>
                  <a:txBody>
                    <a:bodyPr/>
                    <a:lstStyle/>
                    <a:p>
                      <a:pPr algn="l" fontAlgn="ctr"/>
                      <a:r>
                        <a:rPr lang="es-CL" sz="900" b="0" i="0" u="none" strike="noStrike" dirty="0" smtClean="0">
                          <a:solidFill>
                            <a:srgbClr val="000000"/>
                          </a:solidFill>
                          <a:effectLst/>
                          <a:latin typeface="Times New Roman" panose="02020603050405020304" pitchFamily="18" charset="0"/>
                        </a:rPr>
                        <a:t>Índice </a:t>
                      </a:r>
                      <a:r>
                        <a:rPr lang="es-CL" sz="900" b="0" i="0" u="none" strike="noStrike" dirty="0">
                          <a:solidFill>
                            <a:srgbClr val="000000"/>
                          </a:solidFill>
                          <a:effectLst/>
                          <a:latin typeface="Times New Roman" panose="02020603050405020304" pitchFamily="18" charset="0"/>
                        </a:rPr>
                        <a:t>Importadores-Exportadores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dirty="0">
                          <a:solidFill>
                            <a:srgbClr val="000000"/>
                          </a:solidFill>
                          <a:effectLst/>
                          <a:latin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351481857"/>
              </p:ext>
            </p:extLst>
          </p:nvPr>
        </p:nvGraphicFramePr>
        <p:xfrm>
          <a:off x="2306098" y="4697373"/>
          <a:ext cx="4368801" cy="1857375"/>
        </p:xfrm>
        <a:graphic>
          <a:graphicData uri="http://schemas.openxmlformats.org/drawingml/2006/table">
            <a:tbl>
              <a:tblPr/>
              <a:tblGrid>
                <a:gridCol w="2084460"/>
                <a:gridCol w="761447"/>
                <a:gridCol w="761447"/>
                <a:gridCol w="761447"/>
              </a:tblGrid>
              <a:tr h="323850">
                <a:tc>
                  <a:txBody>
                    <a:bodyPr/>
                    <a:lstStyle/>
                    <a:p>
                      <a:pPr algn="l" fontAlgn="ctr"/>
                      <a:r>
                        <a:rPr lang="es-CL" sz="900" b="0" i="0" u="none" strike="noStrike" dirty="0">
                          <a:solidFill>
                            <a:srgbClr val="000000"/>
                          </a:solidFill>
                          <a:effectLst/>
                          <a:latin typeface="Times New Roman" panose="02020603050405020304" pitchFamily="18" charset="0"/>
                        </a:rPr>
                        <a:t>Dimensiones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Insatisfacción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Ponderación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00025">
                <a:tc>
                  <a:txBody>
                    <a:bodyPr/>
                    <a:lstStyle/>
                    <a:p>
                      <a:pPr algn="l" fontAlgn="ctr"/>
                      <a:r>
                        <a:rPr lang="es-CL" sz="900" b="0" i="0" u="none" strike="noStrike">
                          <a:solidFill>
                            <a:srgbClr val="000000"/>
                          </a:solidFill>
                          <a:effectLst/>
                          <a:latin typeface="Times New Roman" panose="02020603050405020304" pitchFamily="18" charset="0"/>
                        </a:rPr>
                        <a:t> Página Web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6">
                  <a:txBody>
                    <a:bodyPr/>
                    <a:lstStyle/>
                    <a:p>
                      <a:pPr algn="ctr" fontAlgn="ctr"/>
                      <a:r>
                        <a:rPr lang="es-CL" sz="900" b="0" i="0" u="none" strike="noStrike">
                          <a:solidFill>
                            <a:srgbClr val="000000"/>
                          </a:solidFill>
                          <a:effectLst/>
                          <a:latin typeface="Times New Roman" panose="02020603050405020304" pitchFamily="18"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90500">
                <a:tc>
                  <a:txBody>
                    <a:bodyPr/>
                    <a:lstStyle/>
                    <a:p>
                      <a:pPr algn="l" fontAlgn="ctr"/>
                      <a:r>
                        <a:rPr lang="es-CL" sz="900" b="0" i="0" u="none" strike="noStrike">
                          <a:solidFill>
                            <a:srgbClr val="000000"/>
                          </a:solidFill>
                          <a:effectLst/>
                          <a:latin typeface="Times New Roman" panose="02020603050405020304" pitchFamily="18" charset="0"/>
                        </a:rPr>
                        <a:t> Procesos de Ingreso y Salida de Mercancias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CL"/>
                    </a:p>
                  </a:txBody>
                  <a:tcPr/>
                </a:tc>
              </a:tr>
              <a:tr h="190500">
                <a:tc>
                  <a:txBody>
                    <a:bodyPr/>
                    <a:lstStyle/>
                    <a:p>
                      <a:pPr algn="l" fontAlgn="ctr"/>
                      <a:r>
                        <a:rPr lang="es-CL" sz="900" b="0" i="0" u="none" strike="noStrike">
                          <a:solidFill>
                            <a:srgbClr val="000000"/>
                          </a:solidFill>
                          <a:effectLst/>
                          <a:latin typeface="Times New Roman" panose="02020603050405020304" pitchFamily="18" charset="0"/>
                        </a:rPr>
                        <a:t> Tiempos de 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CL"/>
                    </a:p>
                  </a:txBody>
                  <a:tcPr/>
                </a:tc>
              </a:tr>
              <a:tr h="190500">
                <a:tc>
                  <a:txBody>
                    <a:bodyPr/>
                    <a:lstStyle/>
                    <a:p>
                      <a:pPr algn="l" fontAlgn="ctr"/>
                      <a:r>
                        <a:rPr lang="es-CL" sz="900" b="0" i="0" u="none" strike="noStrike">
                          <a:solidFill>
                            <a:srgbClr val="000000"/>
                          </a:solidFill>
                          <a:effectLst/>
                          <a:latin typeface="Times New Roman" panose="02020603050405020304" pitchFamily="18" charset="0"/>
                        </a:rPr>
                        <a:t> Calidad de Atención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CL"/>
                    </a:p>
                  </a:txBody>
                  <a:tcPr/>
                </a:tc>
              </a:tr>
              <a:tr h="190500">
                <a:tc>
                  <a:txBody>
                    <a:bodyPr/>
                    <a:lstStyle/>
                    <a:p>
                      <a:pPr algn="l" fontAlgn="ctr"/>
                      <a:r>
                        <a:rPr lang="es-CL" sz="900" b="0" i="0" u="none" strike="noStrike">
                          <a:solidFill>
                            <a:srgbClr val="000000"/>
                          </a:solidFill>
                          <a:effectLst/>
                          <a:latin typeface="Times New Roman" panose="02020603050405020304" pitchFamily="18" charset="0"/>
                        </a:rPr>
                        <a:t> Generación y Difusión de Información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CL"/>
                    </a:p>
                  </a:txBody>
                  <a:tcPr/>
                </a:tc>
              </a:tr>
              <a:tr h="190500">
                <a:tc>
                  <a:txBody>
                    <a:bodyPr/>
                    <a:lstStyle/>
                    <a:p>
                      <a:pPr algn="l" fontAlgn="ctr"/>
                      <a:r>
                        <a:rPr lang="es-CL" sz="900" b="0" i="0" u="none" strike="noStrike">
                          <a:solidFill>
                            <a:srgbClr val="000000"/>
                          </a:solidFill>
                          <a:effectLst/>
                          <a:latin typeface="Times New Roman" panose="02020603050405020304" pitchFamily="18" charset="0"/>
                        </a:rPr>
                        <a:t> Mesa de Ayuda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L" sz="900" b="0" i="0" u="none" strike="noStrike">
                          <a:solidFill>
                            <a:srgbClr val="000000"/>
                          </a:solidFill>
                          <a:effectLst/>
                          <a:latin typeface="Times New Roman" panose="02020603050405020304" pitchFamily="18" charset="0"/>
                        </a:rPr>
                        <a:t>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CL"/>
                    </a:p>
                  </a:txBody>
                  <a:tcPr/>
                </a:tc>
              </a:tr>
              <a:tr h="190500">
                <a:tc>
                  <a:txBody>
                    <a:bodyPr/>
                    <a:lstStyle/>
                    <a:p>
                      <a:pPr algn="l" fontAlgn="ctr"/>
                      <a:r>
                        <a:rPr lang="es-CL" sz="900" b="0" i="0" u="none" strike="noStrike">
                          <a:solidFill>
                            <a:srgbClr val="000000"/>
                          </a:solidFill>
                          <a:effectLst/>
                          <a:latin typeface="Times New Roman" panose="02020603050405020304" pitchFamily="18" charset="0"/>
                        </a:rPr>
                        <a:t> Satisfacción Global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L" sz="900" b="0" i="0" u="none" strike="noStrike">
                          <a:solidFill>
                            <a:srgbClr val="000000"/>
                          </a:solidFill>
                          <a:effectLst/>
                          <a:latin typeface="Times New Roman" panose="02020603050405020304" pitchFamily="18" charset="0"/>
                        </a:rPr>
                        <a:t>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L" sz="900" b="0" i="0" u="none" strike="noStrike">
                          <a:solidFill>
                            <a:srgbClr val="000000"/>
                          </a:solidFill>
                          <a:effectLst/>
                          <a:latin typeface="Times New Roman" panose="02020603050405020304" pitchFamily="18" charset="0"/>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L" sz="900" b="0" i="0" u="none" strike="noStrike">
                          <a:solidFill>
                            <a:srgbClr val="000000"/>
                          </a:solidFill>
                          <a:effectLst/>
                          <a:latin typeface="Times New Roman" panose="020206030504050203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90500">
                <a:tc>
                  <a:txBody>
                    <a:bodyPr/>
                    <a:lstStyle/>
                    <a:p>
                      <a:pPr algn="l" fontAlgn="ctr"/>
                      <a:r>
                        <a:rPr lang="es-CL" sz="900" b="0" i="0" u="none" strike="noStrike" dirty="0" smtClean="0">
                          <a:solidFill>
                            <a:srgbClr val="000000"/>
                          </a:solidFill>
                          <a:effectLst/>
                          <a:latin typeface="Times New Roman" panose="02020603050405020304" pitchFamily="18" charset="0"/>
                        </a:rPr>
                        <a:t>Índice </a:t>
                      </a:r>
                      <a:r>
                        <a:rPr lang="es-CL" sz="900" b="0" i="0" u="none" strike="noStrike" dirty="0">
                          <a:solidFill>
                            <a:srgbClr val="000000"/>
                          </a:solidFill>
                          <a:effectLst/>
                          <a:latin typeface="Times New Roman" panose="02020603050405020304" pitchFamily="18" charset="0"/>
                        </a:rPr>
                        <a:t>Agentes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a:solidFill>
                            <a:srgbClr val="000000"/>
                          </a:solidFill>
                          <a:effectLst/>
                          <a:latin typeface="Times New Roman" panose="02020603050405020304" pitchFamily="18"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900" b="0" i="0" u="none" strike="noStrike" dirty="0">
                          <a:solidFill>
                            <a:srgbClr val="000000"/>
                          </a:solidFill>
                          <a:effectLst/>
                          <a:latin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
        <p:nvSpPr>
          <p:cNvPr id="6" name="CuadroTexto 5"/>
          <p:cNvSpPr txBox="1"/>
          <p:nvPr/>
        </p:nvSpPr>
        <p:spPr>
          <a:xfrm>
            <a:off x="2183767" y="910069"/>
            <a:ext cx="1891193" cy="307777"/>
          </a:xfrm>
          <a:prstGeom prst="rect">
            <a:avLst/>
          </a:prstGeom>
          <a:solidFill>
            <a:schemeClr val="bg1"/>
          </a:solidFill>
        </p:spPr>
        <p:txBody>
          <a:bodyPr wrap="square" rtlCol="0">
            <a:spAutoFit/>
          </a:bodyPr>
          <a:lstStyle/>
          <a:p>
            <a:r>
              <a:rPr lang="es-CL" sz="1400" dirty="0" smtClean="0"/>
              <a:t>Usuario Viajeros </a:t>
            </a:r>
            <a:endParaRPr lang="es-CL" sz="1400" dirty="0"/>
          </a:p>
        </p:txBody>
      </p:sp>
      <p:sp>
        <p:nvSpPr>
          <p:cNvPr id="7" name="CuadroTexto 6"/>
          <p:cNvSpPr txBox="1"/>
          <p:nvPr/>
        </p:nvSpPr>
        <p:spPr>
          <a:xfrm>
            <a:off x="2223175" y="2786518"/>
            <a:ext cx="3137227" cy="307777"/>
          </a:xfrm>
          <a:prstGeom prst="rect">
            <a:avLst/>
          </a:prstGeom>
          <a:solidFill>
            <a:schemeClr val="bg1"/>
          </a:solidFill>
        </p:spPr>
        <p:txBody>
          <a:bodyPr wrap="square" rtlCol="0">
            <a:spAutoFit/>
          </a:bodyPr>
          <a:lstStyle/>
          <a:p>
            <a:r>
              <a:rPr lang="es-CL" sz="1400" dirty="0" smtClean="0"/>
              <a:t>Usuario Importadores-Exportadores </a:t>
            </a:r>
            <a:endParaRPr lang="es-CL" sz="1400" dirty="0"/>
          </a:p>
        </p:txBody>
      </p:sp>
      <p:sp>
        <p:nvSpPr>
          <p:cNvPr id="8" name="CuadroTexto 7"/>
          <p:cNvSpPr txBox="1"/>
          <p:nvPr/>
        </p:nvSpPr>
        <p:spPr>
          <a:xfrm>
            <a:off x="2082793" y="4389596"/>
            <a:ext cx="2407706" cy="307777"/>
          </a:xfrm>
          <a:prstGeom prst="rect">
            <a:avLst/>
          </a:prstGeom>
          <a:solidFill>
            <a:schemeClr val="bg1"/>
          </a:solidFill>
        </p:spPr>
        <p:txBody>
          <a:bodyPr wrap="square" rtlCol="0">
            <a:spAutoFit/>
          </a:bodyPr>
          <a:lstStyle/>
          <a:p>
            <a:r>
              <a:rPr lang="es-CL" sz="1400" dirty="0" smtClean="0"/>
              <a:t>Usuario Agentes de Aduana </a:t>
            </a:r>
            <a:endParaRPr lang="es-CL" sz="1400" dirty="0"/>
          </a:p>
        </p:txBody>
      </p:sp>
      <p:sp>
        <p:nvSpPr>
          <p:cNvPr id="9" name="Cerrar llave 8"/>
          <p:cNvSpPr/>
          <p:nvPr/>
        </p:nvSpPr>
        <p:spPr bwMode="auto">
          <a:xfrm>
            <a:off x="6694562" y="1146528"/>
            <a:ext cx="792088" cy="5473928"/>
          </a:xfrm>
          <a:prstGeom prst="rightBrace">
            <a:avLst/>
          </a:prstGeom>
          <a:noFill/>
          <a:ln w="12700" cap="sq" cmpd="sng" algn="ctr">
            <a:solidFill>
              <a:srgbClr val="4418FE"/>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0" i="0" u="none" strike="noStrike" cap="none" normalizeH="0" baseline="0" smtClean="0">
              <a:ln>
                <a:noFill/>
              </a:ln>
              <a:solidFill>
                <a:schemeClr val="tx1"/>
              </a:solidFill>
              <a:effectLst/>
              <a:latin typeface="Times New Roman" pitchFamily="18" charset="0"/>
            </a:endParaRPr>
          </a:p>
        </p:txBody>
      </p:sp>
      <p:sp>
        <p:nvSpPr>
          <p:cNvPr id="10" name="CuadroTexto 9"/>
          <p:cNvSpPr txBox="1"/>
          <p:nvPr/>
        </p:nvSpPr>
        <p:spPr>
          <a:xfrm>
            <a:off x="7582619" y="3698826"/>
            <a:ext cx="1337094" cy="369332"/>
          </a:xfrm>
          <a:prstGeom prst="rect">
            <a:avLst/>
          </a:prstGeom>
          <a:solidFill>
            <a:schemeClr val="accent1">
              <a:lumMod val="20000"/>
              <a:lumOff val="80000"/>
            </a:schemeClr>
          </a:solidFill>
        </p:spPr>
        <p:txBody>
          <a:bodyPr wrap="square" rtlCol="0">
            <a:spAutoFit/>
          </a:bodyPr>
          <a:lstStyle/>
          <a:p>
            <a:r>
              <a:rPr lang="es-CL" dirty="0" smtClean="0"/>
              <a:t>Índice SNA</a:t>
            </a:r>
            <a:endParaRPr lang="es-CL" dirty="0"/>
          </a:p>
        </p:txBody>
      </p:sp>
      <p:sp>
        <p:nvSpPr>
          <p:cNvPr id="11" name="CuadroTexto 10"/>
          <p:cNvSpPr txBox="1"/>
          <p:nvPr/>
        </p:nvSpPr>
        <p:spPr>
          <a:xfrm>
            <a:off x="3018114" y="120836"/>
            <a:ext cx="3502549" cy="892552"/>
          </a:xfrm>
          <a:prstGeom prst="rect">
            <a:avLst/>
          </a:prstGeom>
          <a:noFill/>
        </p:spPr>
        <p:txBody>
          <a:bodyPr wrap="square" rtlCol="0">
            <a:spAutoFit/>
          </a:bodyPr>
          <a:lstStyle/>
          <a:p>
            <a:pPr algn="ctr"/>
            <a:r>
              <a:rPr lang="es-CL" sz="1800" b="1" dirty="0" smtClean="0"/>
              <a:t>Índice de Satisfacción </a:t>
            </a:r>
          </a:p>
          <a:p>
            <a:pPr algn="ctr"/>
            <a:r>
              <a:rPr lang="es-CL" sz="1800" b="1" dirty="0" smtClean="0"/>
              <a:t>Servicio Nacional de Aduana</a:t>
            </a:r>
          </a:p>
          <a:p>
            <a:pPr algn="ctr"/>
            <a:endParaRPr lang="es-CL" sz="1600" dirty="0"/>
          </a:p>
        </p:txBody>
      </p:sp>
    </p:spTree>
    <p:extLst>
      <p:ext uri="{BB962C8B-B14F-4D97-AF65-F5344CB8AC3E}">
        <p14:creationId xmlns:p14="http://schemas.microsoft.com/office/powerpoint/2010/main" val="191605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5732250" y="6356352"/>
            <a:ext cx="2359466" cy="297160"/>
          </a:xfrm>
        </p:spPr>
        <p:txBody>
          <a:bodyPr/>
          <a:lstStyle/>
          <a:p>
            <a:pPr>
              <a:defRPr/>
            </a:pPr>
            <a:fld id="{FA88F713-9E4D-4D6C-8A34-6280AF9C923E}" type="slidenum">
              <a:rPr lang="es-ES" smtClean="0"/>
              <a:pPr>
                <a:defRPr/>
              </a:pPr>
              <a:t>3</a:t>
            </a:fld>
            <a:endParaRPr lang="es-ES"/>
          </a:p>
        </p:txBody>
      </p:sp>
      <p:sp>
        <p:nvSpPr>
          <p:cNvPr id="24" name="CuadroTexto 23"/>
          <p:cNvSpPr txBox="1"/>
          <p:nvPr/>
        </p:nvSpPr>
        <p:spPr>
          <a:xfrm>
            <a:off x="353717" y="1254089"/>
            <a:ext cx="8412911" cy="830997"/>
          </a:xfrm>
          <a:prstGeom prst="rect">
            <a:avLst/>
          </a:prstGeom>
          <a:noFill/>
        </p:spPr>
        <p:txBody>
          <a:bodyPr wrap="square" rtlCol="0">
            <a:spAutoFit/>
          </a:bodyPr>
          <a:lstStyle/>
          <a:p>
            <a:r>
              <a:rPr lang="es-ES_tradnl" sz="1600" dirty="0" smtClean="0"/>
              <a:t>Este estudio tuvo por objetivo medir el nivel de satisfacción de usuarios de los servicios de Aduana. Para esto el instrumento </a:t>
            </a:r>
            <a:r>
              <a:rPr lang="es-ES_tradnl" sz="1600" dirty="0"/>
              <a:t>de medición </a:t>
            </a:r>
            <a:r>
              <a:rPr lang="es-ES_tradnl" sz="1600" dirty="0" smtClean="0"/>
              <a:t>cuantitativo incluyó diferentes dimensiones para cada tipo de usuario.  </a:t>
            </a:r>
            <a:endParaRPr lang="es-CL" sz="1600" dirty="0"/>
          </a:p>
        </p:txBody>
      </p:sp>
      <p:sp>
        <p:nvSpPr>
          <p:cNvPr id="3" name="CuadroTexto 2"/>
          <p:cNvSpPr txBox="1"/>
          <p:nvPr/>
        </p:nvSpPr>
        <p:spPr>
          <a:xfrm>
            <a:off x="667680" y="5002114"/>
            <a:ext cx="786488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_tradnl" sz="1600" dirty="0" smtClean="0"/>
              <a:t>Para </a:t>
            </a:r>
            <a:r>
              <a:rPr lang="es-ES_tradnl" sz="1600" dirty="0"/>
              <a:t>cada una de estas  dimensiones  se </a:t>
            </a:r>
            <a:r>
              <a:rPr lang="es-ES_tradnl" sz="1600" dirty="0" smtClean="0"/>
              <a:t>establecieron atributos </a:t>
            </a:r>
            <a:r>
              <a:rPr lang="es-ES_tradnl" sz="1600" dirty="0"/>
              <a:t>específicos que los usuario/as </a:t>
            </a:r>
            <a:r>
              <a:rPr lang="es-ES_tradnl" sz="1600" dirty="0" smtClean="0"/>
              <a:t>calificaron </a:t>
            </a:r>
            <a:r>
              <a:rPr lang="es-ES_tradnl" sz="1600" dirty="0"/>
              <a:t>con notas de 1 a 7, donde 7 es Muy Satisfecho y 1 Muy Insatisfecho. </a:t>
            </a:r>
            <a:endParaRPr lang="es-CL" sz="1600" dirty="0"/>
          </a:p>
        </p:txBody>
      </p:sp>
      <p:graphicFrame>
        <p:nvGraphicFramePr>
          <p:cNvPr id="5" name="Tabla 4"/>
          <p:cNvGraphicFramePr>
            <a:graphicFrameLocks noGrp="1"/>
          </p:cNvGraphicFramePr>
          <p:nvPr>
            <p:extLst>
              <p:ext uri="{D42A27DB-BD31-4B8C-83A1-F6EECF244321}">
                <p14:modId xmlns:p14="http://schemas.microsoft.com/office/powerpoint/2010/main" val="2288613160"/>
              </p:ext>
            </p:extLst>
          </p:nvPr>
        </p:nvGraphicFramePr>
        <p:xfrm>
          <a:off x="1250681" y="2898737"/>
          <a:ext cx="6859929" cy="1663043"/>
        </p:xfrm>
        <a:graphic>
          <a:graphicData uri="http://schemas.openxmlformats.org/drawingml/2006/table">
            <a:tbl>
              <a:tblPr/>
              <a:tblGrid>
                <a:gridCol w="1908565"/>
                <a:gridCol w="2083063"/>
                <a:gridCol w="2868301"/>
              </a:tblGrid>
              <a:tr h="245723">
                <a:tc gridSpan="3">
                  <a:txBody>
                    <a:bodyPr/>
                    <a:lstStyle/>
                    <a:p>
                      <a:pPr algn="ctr" fontAlgn="b"/>
                      <a:r>
                        <a:rPr lang="es-CL" sz="1100" b="1" i="0" u="none" strike="noStrike" dirty="0">
                          <a:solidFill>
                            <a:srgbClr val="000000"/>
                          </a:solidFill>
                          <a:effectLst/>
                          <a:latin typeface="Times New Roman" panose="02020603050405020304" pitchFamily="18" charset="0"/>
                        </a:rPr>
                        <a:t>Usuarios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s-CL"/>
                    </a:p>
                  </a:txBody>
                  <a:tcPr/>
                </a:tc>
                <a:tc hMerge="1">
                  <a:txBody>
                    <a:bodyPr/>
                    <a:lstStyle/>
                    <a:p>
                      <a:endParaRPr lang="es-CL"/>
                    </a:p>
                  </a:txBody>
                  <a:tcPr/>
                </a:tc>
              </a:tr>
              <a:tr h="155040">
                <a:tc>
                  <a:txBody>
                    <a:bodyPr/>
                    <a:lstStyle/>
                    <a:p>
                      <a:pPr algn="ctr" fontAlgn="b"/>
                      <a:r>
                        <a:rPr lang="es-CL" sz="1100" b="1" i="0" u="none" strike="noStrike">
                          <a:solidFill>
                            <a:srgbClr val="000000"/>
                          </a:solidFill>
                          <a:effectLst/>
                          <a:latin typeface="Times New Roman" panose="02020603050405020304" pitchFamily="18" charset="0"/>
                        </a:rPr>
                        <a:t>Viajeros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1" i="0" u="none" strike="noStrike">
                          <a:solidFill>
                            <a:srgbClr val="000000"/>
                          </a:solidFill>
                          <a:effectLst/>
                          <a:latin typeface="Times New Roman" panose="02020603050405020304" pitchFamily="18" charset="0"/>
                        </a:rPr>
                        <a:t>Importadores-Exportadores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1" i="0" u="none" strike="noStrike">
                          <a:solidFill>
                            <a:srgbClr val="000000"/>
                          </a:solidFill>
                          <a:effectLst/>
                          <a:latin typeface="Times New Roman" panose="02020603050405020304" pitchFamily="18" charset="0"/>
                        </a:rPr>
                        <a:t>Agentes de Aduana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55040">
                <a:tc>
                  <a:txBody>
                    <a:bodyPr/>
                    <a:lstStyle/>
                    <a:p>
                      <a:pPr algn="ctr" fontAlgn="b"/>
                      <a:r>
                        <a:rPr lang="es-CL" sz="1100" b="0" i="0" u="none" strike="noStrike">
                          <a:solidFill>
                            <a:srgbClr val="000000"/>
                          </a:solidFill>
                          <a:effectLst/>
                          <a:latin typeface="Times New Roman" panose="02020603050405020304" pitchFamily="18" charset="0"/>
                        </a:rPr>
                        <a:t>Satisfacción Global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Times New Roman" panose="02020603050405020304" pitchFamily="18" charset="0"/>
                        </a:rPr>
                        <a:t>Satisfacción Global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Times New Roman" panose="02020603050405020304" pitchFamily="18" charset="0"/>
                        </a:rPr>
                        <a:t>Satisfacción Global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55040">
                <a:tc>
                  <a:txBody>
                    <a:bodyPr/>
                    <a:lstStyle/>
                    <a:p>
                      <a:pPr algn="ctr" fontAlgn="b"/>
                      <a:r>
                        <a:rPr lang="es-CL" sz="1100" b="0" i="0" u="none" strike="noStrike">
                          <a:solidFill>
                            <a:srgbClr val="000000"/>
                          </a:solidFill>
                          <a:effectLst/>
                          <a:latin typeface="Times New Roman" panose="02020603050405020304" pitchFamily="18" charset="0"/>
                        </a:rPr>
                        <a:t>Fiscalización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Times New Roman" panose="02020603050405020304" pitchFamily="18" charset="0"/>
                        </a:rPr>
                        <a:t>Sitio web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Times New Roman" panose="02020603050405020304" pitchFamily="18" charset="0"/>
                        </a:rPr>
                        <a:t>Sitio Web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55040">
                <a:tc>
                  <a:txBody>
                    <a:bodyPr/>
                    <a:lstStyle/>
                    <a:p>
                      <a:pPr algn="ctr" fontAlgn="b"/>
                      <a:r>
                        <a:rPr lang="es-CL" sz="1100" b="0" i="0" u="none" strike="noStrike">
                          <a:solidFill>
                            <a:srgbClr val="000000"/>
                          </a:solidFill>
                          <a:effectLst/>
                          <a:latin typeface="Times New Roman" panose="02020603050405020304" pitchFamily="18" charset="0"/>
                        </a:rPr>
                        <a:t>Declaración de Mercancia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dirty="0" smtClean="0">
                          <a:solidFill>
                            <a:srgbClr val="000000"/>
                          </a:solidFill>
                          <a:effectLst/>
                          <a:latin typeface="Times New Roman" panose="02020603050405020304" pitchFamily="18" charset="0"/>
                        </a:rPr>
                        <a:t>Tiempo de Respuesta</a:t>
                      </a:r>
                      <a:endParaRPr lang="es-CL" sz="11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Times New Roman" panose="02020603050405020304" pitchFamily="18" charset="0"/>
                        </a:rPr>
                        <a:t>Proceso de Ingreso y Salida de Mercancia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55040">
                <a:tc>
                  <a:txBody>
                    <a:bodyPr/>
                    <a:lstStyle/>
                    <a:p>
                      <a:pPr algn="ctr" fontAlgn="b"/>
                      <a:r>
                        <a:rPr lang="es-CL" sz="1100" b="0" i="0" u="none" strike="noStrike">
                          <a:solidFill>
                            <a:srgbClr val="000000"/>
                          </a:solidFill>
                          <a:effectLst/>
                          <a:latin typeface="Times New Roman" panose="02020603050405020304" pitchFamily="18" charset="0"/>
                        </a:rPr>
                        <a:t>Difusión de Información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L" sz="1100" b="0" i="0" u="none" strike="noStrike" dirty="0" smtClean="0">
                          <a:solidFill>
                            <a:srgbClr val="000000"/>
                          </a:solidFill>
                          <a:effectLst/>
                          <a:latin typeface="Times New Roman" panose="02020603050405020304" pitchFamily="18" charset="0"/>
                        </a:rPr>
                        <a:t>Personal del SNA</a:t>
                      </a:r>
                      <a:r>
                        <a:rPr lang="es-CL" sz="11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Times New Roman" panose="02020603050405020304" pitchFamily="18" charset="0"/>
                        </a:rPr>
                        <a:t>Tiempo de Respuesta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55040">
                <a:tc>
                  <a:txBody>
                    <a:bodyPr/>
                    <a:lstStyle/>
                    <a:p>
                      <a:pPr algn="ctr" fontAlgn="b"/>
                      <a:r>
                        <a:rPr lang="es-CL" sz="1100" b="0" i="0" u="none" strike="noStrike">
                          <a:solidFill>
                            <a:srgbClr val="000000"/>
                          </a:solidFill>
                          <a:effectLst/>
                          <a:latin typeface="Times New Roman" panose="02020603050405020304" pitchFamily="18" charset="0"/>
                        </a:rPr>
                        <a:t>Información Entregada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Times New Roman" panose="02020603050405020304" pitchFamily="18" charset="0"/>
                        </a:rPr>
                        <a:t>Calidad de la Atención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55040">
                <a:tc>
                  <a:txBody>
                    <a:bodyPr/>
                    <a:lstStyle/>
                    <a:p>
                      <a:pPr algn="ctr" fontAlgn="b"/>
                      <a:r>
                        <a:rPr lang="es-CL" sz="11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dirty="0">
                          <a:solidFill>
                            <a:srgbClr val="000000"/>
                          </a:solidFill>
                          <a:effectLst/>
                          <a:latin typeface="Times New Roman" panose="02020603050405020304" pitchFamily="18" charset="0"/>
                        </a:rPr>
                        <a:t>Generación y Difusión de Información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55040">
                <a:tc>
                  <a:txBody>
                    <a:bodyPr/>
                    <a:lstStyle/>
                    <a:p>
                      <a:pPr algn="ctr" fontAlgn="b"/>
                      <a:r>
                        <a:rPr lang="es-CL" sz="11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100" b="0" i="0" u="none" strike="noStrike" dirty="0">
                          <a:solidFill>
                            <a:srgbClr val="000000"/>
                          </a:solidFill>
                          <a:effectLst/>
                          <a:latin typeface="Times New Roman" panose="02020603050405020304" pitchFamily="18" charset="0"/>
                        </a:rPr>
                        <a:t>Mesa de Ayuda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6" name="CuadroTexto 5"/>
          <p:cNvSpPr txBox="1"/>
          <p:nvPr/>
        </p:nvSpPr>
        <p:spPr>
          <a:xfrm>
            <a:off x="1157701" y="2424353"/>
            <a:ext cx="6936734" cy="307777"/>
          </a:xfrm>
          <a:prstGeom prst="rect">
            <a:avLst/>
          </a:prstGeom>
          <a:noFill/>
        </p:spPr>
        <p:txBody>
          <a:bodyPr wrap="square" rtlCol="0">
            <a:spAutoFit/>
          </a:bodyPr>
          <a:lstStyle/>
          <a:p>
            <a:r>
              <a:rPr lang="es-CL" sz="1400" dirty="0" smtClean="0"/>
              <a:t>Tabla N°1. Dimensiones Satisfacción Tipo de Usuario</a:t>
            </a:r>
            <a:endParaRPr lang="es-CL" sz="1400" dirty="0"/>
          </a:p>
        </p:txBody>
      </p:sp>
      <p:sp>
        <p:nvSpPr>
          <p:cNvPr id="8" name="CuadroTexto 4"/>
          <p:cNvSpPr txBox="1"/>
          <p:nvPr/>
        </p:nvSpPr>
        <p:spPr>
          <a:xfrm>
            <a:off x="3191774" y="183066"/>
            <a:ext cx="3381554" cy="892552"/>
          </a:xfrm>
          <a:prstGeom prst="rect">
            <a:avLst/>
          </a:prstGeom>
          <a:noFill/>
        </p:spPr>
        <p:txBody>
          <a:bodyPr wrap="square" rtlCol="0">
            <a:spAutoFit/>
          </a:bodyPr>
          <a:lstStyle/>
          <a:p>
            <a:pPr algn="ctr"/>
            <a:r>
              <a:rPr lang="es-CL" sz="1800" b="1" dirty="0" smtClean="0"/>
              <a:t>Índice de Satisfacción </a:t>
            </a:r>
          </a:p>
          <a:p>
            <a:pPr algn="ctr"/>
            <a:r>
              <a:rPr lang="es-CL" sz="1800" b="1" dirty="0" smtClean="0"/>
              <a:t>Servicio Nacional de Aduana</a:t>
            </a:r>
          </a:p>
          <a:p>
            <a:pPr algn="ctr"/>
            <a:endParaRPr lang="es-CL" sz="1600" dirty="0"/>
          </a:p>
        </p:txBody>
      </p:sp>
    </p:spTree>
    <p:extLst>
      <p:ext uri="{BB962C8B-B14F-4D97-AF65-F5344CB8AC3E}">
        <p14:creationId xmlns:p14="http://schemas.microsoft.com/office/powerpoint/2010/main" val="3897194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4</a:t>
            </a:fld>
            <a:endParaRPr lang="es-ES"/>
          </a:p>
        </p:txBody>
      </p:sp>
      <p:grpSp>
        <p:nvGrpSpPr>
          <p:cNvPr id="3" name="Group 4"/>
          <p:cNvGrpSpPr>
            <a:grpSpLocks noChangeAspect="1"/>
          </p:cNvGrpSpPr>
          <p:nvPr/>
        </p:nvGrpSpPr>
        <p:grpSpPr bwMode="auto">
          <a:xfrm>
            <a:off x="1646915" y="1850997"/>
            <a:ext cx="6689725" cy="5091113"/>
            <a:chOff x="839" y="778"/>
            <a:chExt cx="4214" cy="3207"/>
          </a:xfrm>
        </p:grpSpPr>
        <p:sp>
          <p:nvSpPr>
            <p:cNvPr id="4" name="AutoShape 3"/>
            <p:cNvSpPr>
              <a:spLocks noChangeAspect="1" noChangeArrowheads="1" noTextEdit="1"/>
            </p:cNvSpPr>
            <p:nvPr/>
          </p:nvSpPr>
          <p:spPr bwMode="auto">
            <a:xfrm>
              <a:off x="839" y="778"/>
              <a:ext cx="415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5" name="Rectangle 5"/>
            <p:cNvSpPr>
              <a:spLocks noChangeArrowheads="1"/>
            </p:cNvSpPr>
            <p:nvPr/>
          </p:nvSpPr>
          <p:spPr bwMode="auto">
            <a:xfrm>
              <a:off x="839" y="778"/>
              <a:ext cx="6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0" i="1" u="none" strike="noStrike" cap="none" normalizeH="0" baseline="0" smtClean="0">
                  <a:ln>
                    <a:noFill/>
                  </a:ln>
                  <a:solidFill>
                    <a:srgbClr val="000000"/>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839" y="890"/>
              <a:ext cx="6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0" i="1" u="none" strike="noStrike" cap="none" normalizeH="0" baseline="0" smtClean="0">
                  <a:ln>
                    <a:noFill/>
                  </a:ln>
                  <a:solidFill>
                    <a:srgbClr val="000000"/>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839" y="999"/>
              <a:ext cx="6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0" i="1" u="none" strike="noStrike" cap="none" normalizeH="0" baseline="0" smtClean="0">
                  <a:ln>
                    <a:noFill/>
                  </a:ln>
                  <a:solidFill>
                    <a:srgbClr val="000000"/>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839" y="1111"/>
              <a:ext cx="6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0" i="1" u="none" strike="noStrike" cap="none" normalizeH="0" baseline="0" smtClean="0">
                  <a:ln>
                    <a:noFill/>
                  </a:ln>
                  <a:solidFill>
                    <a:srgbClr val="000000"/>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4988" y="3854"/>
              <a:ext cx="6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1" i="0" u="none" strike="noStrike" cap="none" normalizeH="0" baseline="0" smtClean="0">
                  <a:ln>
                    <a:noFill/>
                  </a:ln>
                  <a:solidFill>
                    <a:srgbClr val="000000"/>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 y="2155"/>
              <a:ext cx="51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8" y="2155"/>
              <a:ext cx="51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8" y="2245"/>
              <a:ext cx="29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8" y="2245"/>
              <a:ext cx="29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9" y="2155"/>
              <a:ext cx="51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9" y="2155"/>
              <a:ext cx="51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08" y="2245"/>
              <a:ext cx="2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08" y="2245"/>
              <a:ext cx="2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18"/>
            <p:cNvSpPr>
              <a:spLocks/>
            </p:cNvSpPr>
            <p:nvPr/>
          </p:nvSpPr>
          <p:spPr bwMode="auto">
            <a:xfrm>
              <a:off x="839" y="3121"/>
              <a:ext cx="3583" cy="390"/>
            </a:xfrm>
            <a:custGeom>
              <a:avLst/>
              <a:gdLst>
                <a:gd name="T0" fmla="*/ 0 w 17256"/>
                <a:gd name="T1" fmla="*/ 272 h 1624"/>
                <a:gd name="T2" fmla="*/ 322 w 17256"/>
                <a:gd name="T3" fmla="*/ 0 h 1624"/>
                <a:gd name="T4" fmla="*/ 322 w 17256"/>
                <a:gd name="T5" fmla="*/ 0 h 1624"/>
                <a:gd name="T6" fmla="*/ 322 w 17256"/>
                <a:gd name="T7" fmla="*/ 0 h 1624"/>
                <a:gd name="T8" fmla="*/ 16937 w 17256"/>
                <a:gd name="T9" fmla="*/ 0 h 1624"/>
                <a:gd name="T10" fmla="*/ 17256 w 17256"/>
                <a:gd name="T11" fmla="*/ 272 h 1624"/>
                <a:gd name="T12" fmla="*/ 17256 w 17256"/>
                <a:gd name="T13" fmla="*/ 272 h 1624"/>
                <a:gd name="T14" fmla="*/ 17256 w 17256"/>
                <a:gd name="T15" fmla="*/ 272 h 1624"/>
                <a:gd name="T16" fmla="*/ 17256 w 17256"/>
                <a:gd name="T17" fmla="*/ 1355 h 1624"/>
                <a:gd name="T18" fmla="*/ 16937 w 17256"/>
                <a:gd name="T19" fmla="*/ 1624 h 1624"/>
                <a:gd name="T20" fmla="*/ 16937 w 17256"/>
                <a:gd name="T21" fmla="*/ 1624 h 1624"/>
                <a:gd name="T22" fmla="*/ 16937 w 17256"/>
                <a:gd name="T23" fmla="*/ 1624 h 1624"/>
                <a:gd name="T24" fmla="*/ 322 w 17256"/>
                <a:gd name="T25" fmla="*/ 1624 h 1624"/>
                <a:gd name="T26" fmla="*/ 0 w 17256"/>
                <a:gd name="T27" fmla="*/ 1355 h 1624"/>
                <a:gd name="T28" fmla="*/ 0 w 17256"/>
                <a:gd name="T29" fmla="*/ 1355 h 1624"/>
                <a:gd name="T30" fmla="*/ 0 w 17256"/>
                <a:gd name="T31" fmla="*/ 272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56" h="1624">
                  <a:moveTo>
                    <a:pt x="0" y="272"/>
                  </a:moveTo>
                  <a:cubicBezTo>
                    <a:pt x="0" y="122"/>
                    <a:pt x="145" y="0"/>
                    <a:pt x="322" y="0"/>
                  </a:cubicBezTo>
                  <a:cubicBezTo>
                    <a:pt x="322" y="0"/>
                    <a:pt x="322" y="0"/>
                    <a:pt x="322" y="0"/>
                  </a:cubicBezTo>
                  <a:lnTo>
                    <a:pt x="322" y="0"/>
                  </a:lnTo>
                  <a:lnTo>
                    <a:pt x="16937" y="0"/>
                  </a:lnTo>
                  <a:cubicBezTo>
                    <a:pt x="17114" y="0"/>
                    <a:pt x="17256" y="122"/>
                    <a:pt x="17256" y="272"/>
                  </a:cubicBezTo>
                  <a:cubicBezTo>
                    <a:pt x="17256" y="272"/>
                    <a:pt x="17256" y="272"/>
                    <a:pt x="17256" y="272"/>
                  </a:cubicBezTo>
                  <a:lnTo>
                    <a:pt x="17256" y="272"/>
                  </a:lnTo>
                  <a:lnTo>
                    <a:pt x="17256" y="1355"/>
                  </a:lnTo>
                  <a:cubicBezTo>
                    <a:pt x="17256" y="1504"/>
                    <a:pt x="17114" y="1624"/>
                    <a:pt x="16937" y="1624"/>
                  </a:cubicBezTo>
                  <a:cubicBezTo>
                    <a:pt x="16937" y="1624"/>
                    <a:pt x="16937" y="1624"/>
                    <a:pt x="16937" y="1624"/>
                  </a:cubicBezTo>
                  <a:lnTo>
                    <a:pt x="16937" y="1624"/>
                  </a:lnTo>
                  <a:lnTo>
                    <a:pt x="322" y="1624"/>
                  </a:lnTo>
                  <a:cubicBezTo>
                    <a:pt x="145" y="1624"/>
                    <a:pt x="0" y="1504"/>
                    <a:pt x="0" y="1355"/>
                  </a:cubicBezTo>
                  <a:cubicBezTo>
                    <a:pt x="0" y="1355"/>
                    <a:pt x="0" y="1355"/>
                    <a:pt x="0" y="1355"/>
                  </a:cubicBezTo>
                  <a:lnTo>
                    <a:pt x="0" y="272"/>
                  </a:lnTo>
                  <a:close/>
                </a:path>
              </a:pathLst>
            </a:custGeom>
            <a:solidFill>
              <a:srgbClr val="0070C0"/>
            </a:solidFill>
            <a:ln w="0">
              <a:solidFill>
                <a:schemeClr val="accent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2" name="Freeform 24"/>
            <p:cNvSpPr>
              <a:spLocks/>
            </p:cNvSpPr>
            <p:nvPr/>
          </p:nvSpPr>
          <p:spPr bwMode="auto">
            <a:xfrm>
              <a:off x="947" y="1226"/>
              <a:ext cx="730" cy="538"/>
            </a:xfrm>
            <a:custGeom>
              <a:avLst/>
              <a:gdLst>
                <a:gd name="T0" fmla="*/ 1016 w 6080"/>
                <a:gd name="T1" fmla="*/ 4480 h 4480"/>
                <a:gd name="T2" fmla="*/ 0 w 6080"/>
                <a:gd name="T3" fmla="*/ 4134 h 4480"/>
                <a:gd name="T4" fmla="*/ 0 w 6080"/>
                <a:gd name="T5" fmla="*/ 4134 h 4480"/>
                <a:gd name="T6" fmla="*/ 0 w 6080"/>
                <a:gd name="T7" fmla="*/ 4134 h 4480"/>
                <a:gd name="T8" fmla="*/ 0 w 6080"/>
                <a:gd name="T9" fmla="*/ 350 h 4480"/>
                <a:gd name="T10" fmla="*/ 1016 w 6080"/>
                <a:gd name="T11" fmla="*/ 0 h 4480"/>
                <a:gd name="T12" fmla="*/ 1016 w 6080"/>
                <a:gd name="T13" fmla="*/ 0 h 4480"/>
                <a:gd name="T14" fmla="*/ 1016 w 6080"/>
                <a:gd name="T15" fmla="*/ 0 h 4480"/>
                <a:gd name="T16" fmla="*/ 5072 w 6080"/>
                <a:gd name="T17" fmla="*/ 0 h 4480"/>
                <a:gd name="T18" fmla="*/ 6080 w 6080"/>
                <a:gd name="T19" fmla="*/ 350 h 4480"/>
                <a:gd name="T20" fmla="*/ 6080 w 6080"/>
                <a:gd name="T21" fmla="*/ 350 h 4480"/>
                <a:gd name="T22" fmla="*/ 6080 w 6080"/>
                <a:gd name="T23" fmla="*/ 350 h 4480"/>
                <a:gd name="T24" fmla="*/ 6080 w 6080"/>
                <a:gd name="T25" fmla="*/ 4134 h 4480"/>
                <a:gd name="T26" fmla="*/ 5072 w 6080"/>
                <a:gd name="T27" fmla="*/ 4480 h 4480"/>
                <a:gd name="T28" fmla="*/ 5072 w 6080"/>
                <a:gd name="T29" fmla="*/ 4480 h 4480"/>
                <a:gd name="T30" fmla="*/ 1016 w 6080"/>
                <a:gd name="T31" fmla="*/ 4480 h 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80" h="4480">
                  <a:moveTo>
                    <a:pt x="1016" y="4480"/>
                  </a:moveTo>
                  <a:cubicBezTo>
                    <a:pt x="458" y="4480"/>
                    <a:pt x="0" y="4326"/>
                    <a:pt x="0" y="4134"/>
                  </a:cubicBezTo>
                  <a:cubicBezTo>
                    <a:pt x="0" y="4134"/>
                    <a:pt x="0" y="4134"/>
                    <a:pt x="0" y="4134"/>
                  </a:cubicBezTo>
                  <a:lnTo>
                    <a:pt x="0" y="4134"/>
                  </a:lnTo>
                  <a:lnTo>
                    <a:pt x="0" y="350"/>
                  </a:lnTo>
                  <a:cubicBezTo>
                    <a:pt x="0" y="158"/>
                    <a:pt x="458" y="0"/>
                    <a:pt x="1016" y="0"/>
                  </a:cubicBezTo>
                  <a:cubicBezTo>
                    <a:pt x="1016" y="0"/>
                    <a:pt x="1016" y="0"/>
                    <a:pt x="1016" y="0"/>
                  </a:cubicBezTo>
                  <a:lnTo>
                    <a:pt x="1016" y="0"/>
                  </a:lnTo>
                  <a:lnTo>
                    <a:pt x="5072" y="0"/>
                  </a:lnTo>
                  <a:cubicBezTo>
                    <a:pt x="5631" y="0"/>
                    <a:pt x="6080" y="158"/>
                    <a:pt x="6080" y="350"/>
                  </a:cubicBezTo>
                  <a:cubicBezTo>
                    <a:pt x="6080" y="350"/>
                    <a:pt x="6080" y="350"/>
                    <a:pt x="6080" y="350"/>
                  </a:cubicBezTo>
                  <a:lnTo>
                    <a:pt x="6080" y="350"/>
                  </a:lnTo>
                  <a:lnTo>
                    <a:pt x="6080" y="4134"/>
                  </a:lnTo>
                  <a:cubicBezTo>
                    <a:pt x="6080" y="4326"/>
                    <a:pt x="5631" y="4480"/>
                    <a:pt x="5072" y="4480"/>
                  </a:cubicBezTo>
                  <a:cubicBezTo>
                    <a:pt x="5072" y="4480"/>
                    <a:pt x="5072" y="4480"/>
                    <a:pt x="5072" y="4480"/>
                  </a:cubicBezTo>
                  <a:lnTo>
                    <a:pt x="1016" y="4480"/>
                  </a:lnTo>
                  <a:close/>
                </a:path>
              </a:pathLst>
            </a:custGeom>
            <a:solidFill>
              <a:srgbClr val="DCE6F2"/>
            </a:solidFill>
            <a:ln w="0">
              <a:solidFill>
                <a:schemeClr val="accent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3" name="Freeform 25"/>
            <p:cNvSpPr>
              <a:spLocks/>
            </p:cNvSpPr>
            <p:nvPr/>
          </p:nvSpPr>
          <p:spPr bwMode="auto">
            <a:xfrm>
              <a:off x="1721" y="1219"/>
              <a:ext cx="315" cy="539"/>
            </a:xfrm>
            <a:custGeom>
              <a:avLst/>
              <a:gdLst>
                <a:gd name="T0" fmla="*/ 439 w 2624"/>
                <a:gd name="T1" fmla="*/ 4496 h 4496"/>
                <a:gd name="T2" fmla="*/ 0 w 2624"/>
                <a:gd name="T3" fmla="*/ 4234 h 4496"/>
                <a:gd name="T4" fmla="*/ 0 w 2624"/>
                <a:gd name="T5" fmla="*/ 4234 h 4496"/>
                <a:gd name="T6" fmla="*/ 0 w 2624"/>
                <a:gd name="T7" fmla="*/ 4234 h 4496"/>
                <a:gd name="T8" fmla="*/ 0 w 2624"/>
                <a:gd name="T9" fmla="*/ 265 h 4496"/>
                <a:gd name="T10" fmla="*/ 439 w 2624"/>
                <a:gd name="T11" fmla="*/ 0 h 4496"/>
                <a:gd name="T12" fmla="*/ 439 w 2624"/>
                <a:gd name="T13" fmla="*/ 0 h 4496"/>
                <a:gd name="T14" fmla="*/ 439 w 2624"/>
                <a:gd name="T15" fmla="*/ 0 h 4496"/>
                <a:gd name="T16" fmla="*/ 2190 w 2624"/>
                <a:gd name="T17" fmla="*/ 0 h 4496"/>
                <a:gd name="T18" fmla="*/ 2624 w 2624"/>
                <a:gd name="T19" fmla="*/ 265 h 4496"/>
                <a:gd name="T20" fmla="*/ 2624 w 2624"/>
                <a:gd name="T21" fmla="*/ 265 h 4496"/>
                <a:gd name="T22" fmla="*/ 2624 w 2624"/>
                <a:gd name="T23" fmla="*/ 265 h 4496"/>
                <a:gd name="T24" fmla="*/ 2624 w 2624"/>
                <a:gd name="T25" fmla="*/ 4234 h 4496"/>
                <a:gd name="T26" fmla="*/ 2190 w 2624"/>
                <a:gd name="T27" fmla="*/ 4496 h 4496"/>
                <a:gd name="T28" fmla="*/ 2190 w 2624"/>
                <a:gd name="T29" fmla="*/ 4496 h 4496"/>
                <a:gd name="T30" fmla="*/ 439 w 2624"/>
                <a:gd name="T31" fmla="*/ 449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4" h="4496">
                  <a:moveTo>
                    <a:pt x="439" y="4496"/>
                  </a:moveTo>
                  <a:cubicBezTo>
                    <a:pt x="200" y="4496"/>
                    <a:pt x="0" y="4379"/>
                    <a:pt x="0" y="4234"/>
                  </a:cubicBezTo>
                  <a:cubicBezTo>
                    <a:pt x="0" y="4234"/>
                    <a:pt x="0" y="4234"/>
                    <a:pt x="0" y="4234"/>
                  </a:cubicBezTo>
                  <a:lnTo>
                    <a:pt x="0" y="4234"/>
                  </a:lnTo>
                  <a:lnTo>
                    <a:pt x="0" y="265"/>
                  </a:lnTo>
                  <a:cubicBezTo>
                    <a:pt x="0" y="121"/>
                    <a:pt x="200" y="0"/>
                    <a:pt x="439" y="0"/>
                  </a:cubicBezTo>
                  <a:cubicBezTo>
                    <a:pt x="439" y="0"/>
                    <a:pt x="439" y="0"/>
                    <a:pt x="439" y="0"/>
                  </a:cubicBezTo>
                  <a:lnTo>
                    <a:pt x="439" y="0"/>
                  </a:lnTo>
                  <a:lnTo>
                    <a:pt x="2190" y="0"/>
                  </a:lnTo>
                  <a:cubicBezTo>
                    <a:pt x="2429" y="0"/>
                    <a:pt x="2624" y="121"/>
                    <a:pt x="2624" y="265"/>
                  </a:cubicBezTo>
                  <a:cubicBezTo>
                    <a:pt x="2624" y="265"/>
                    <a:pt x="2624" y="265"/>
                    <a:pt x="2624" y="265"/>
                  </a:cubicBezTo>
                  <a:lnTo>
                    <a:pt x="2624" y="265"/>
                  </a:lnTo>
                  <a:lnTo>
                    <a:pt x="2624" y="4234"/>
                  </a:lnTo>
                  <a:cubicBezTo>
                    <a:pt x="2624" y="4379"/>
                    <a:pt x="2429" y="4496"/>
                    <a:pt x="2190" y="4496"/>
                  </a:cubicBezTo>
                  <a:cubicBezTo>
                    <a:pt x="2190" y="4496"/>
                    <a:pt x="2190" y="4496"/>
                    <a:pt x="2190" y="4496"/>
                  </a:cubicBezTo>
                  <a:lnTo>
                    <a:pt x="439" y="4496"/>
                  </a:lnTo>
                  <a:close/>
                </a:path>
              </a:pathLst>
            </a:custGeom>
            <a:solidFill>
              <a:srgbClr val="DCE6F2"/>
            </a:solidFill>
            <a:ln w="0">
              <a:solidFill>
                <a:schemeClr val="accent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pic>
          <p:nvPicPr>
            <p:cNvPr id="2076" name="Picture 2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94" y="1373"/>
              <a:ext cx="11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32"/>
            <p:cNvSpPr>
              <a:spLocks/>
            </p:cNvSpPr>
            <p:nvPr/>
          </p:nvSpPr>
          <p:spPr bwMode="auto">
            <a:xfrm>
              <a:off x="3262" y="1226"/>
              <a:ext cx="625" cy="538"/>
            </a:xfrm>
            <a:custGeom>
              <a:avLst/>
              <a:gdLst>
                <a:gd name="T0" fmla="*/ 872 w 5216"/>
                <a:gd name="T1" fmla="*/ 4480 h 4480"/>
                <a:gd name="T2" fmla="*/ 0 w 5216"/>
                <a:gd name="T3" fmla="*/ 4134 h 4480"/>
                <a:gd name="T4" fmla="*/ 0 w 5216"/>
                <a:gd name="T5" fmla="*/ 4134 h 4480"/>
                <a:gd name="T6" fmla="*/ 0 w 5216"/>
                <a:gd name="T7" fmla="*/ 4134 h 4480"/>
                <a:gd name="T8" fmla="*/ 0 w 5216"/>
                <a:gd name="T9" fmla="*/ 350 h 4480"/>
                <a:gd name="T10" fmla="*/ 872 w 5216"/>
                <a:gd name="T11" fmla="*/ 0 h 4480"/>
                <a:gd name="T12" fmla="*/ 872 w 5216"/>
                <a:gd name="T13" fmla="*/ 0 h 4480"/>
                <a:gd name="T14" fmla="*/ 872 w 5216"/>
                <a:gd name="T15" fmla="*/ 0 h 4480"/>
                <a:gd name="T16" fmla="*/ 4352 w 5216"/>
                <a:gd name="T17" fmla="*/ 0 h 4480"/>
                <a:gd name="T18" fmla="*/ 5216 w 5216"/>
                <a:gd name="T19" fmla="*/ 350 h 4480"/>
                <a:gd name="T20" fmla="*/ 5216 w 5216"/>
                <a:gd name="T21" fmla="*/ 350 h 4480"/>
                <a:gd name="T22" fmla="*/ 5216 w 5216"/>
                <a:gd name="T23" fmla="*/ 350 h 4480"/>
                <a:gd name="T24" fmla="*/ 5216 w 5216"/>
                <a:gd name="T25" fmla="*/ 4134 h 4480"/>
                <a:gd name="T26" fmla="*/ 4352 w 5216"/>
                <a:gd name="T27" fmla="*/ 4480 h 4480"/>
                <a:gd name="T28" fmla="*/ 4352 w 5216"/>
                <a:gd name="T29" fmla="*/ 4480 h 4480"/>
                <a:gd name="T30" fmla="*/ 872 w 5216"/>
                <a:gd name="T31" fmla="*/ 4480 h 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16" h="4480">
                  <a:moveTo>
                    <a:pt x="872" y="4480"/>
                  </a:moveTo>
                  <a:cubicBezTo>
                    <a:pt x="393" y="4480"/>
                    <a:pt x="0" y="4326"/>
                    <a:pt x="0" y="4134"/>
                  </a:cubicBezTo>
                  <a:cubicBezTo>
                    <a:pt x="0" y="4134"/>
                    <a:pt x="0" y="4134"/>
                    <a:pt x="0" y="4134"/>
                  </a:cubicBezTo>
                  <a:lnTo>
                    <a:pt x="0" y="4134"/>
                  </a:lnTo>
                  <a:lnTo>
                    <a:pt x="0" y="350"/>
                  </a:lnTo>
                  <a:cubicBezTo>
                    <a:pt x="0" y="158"/>
                    <a:pt x="393" y="0"/>
                    <a:pt x="872" y="0"/>
                  </a:cubicBezTo>
                  <a:cubicBezTo>
                    <a:pt x="872" y="0"/>
                    <a:pt x="872" y="0"/>
                    <a:pt x="872" y="0"/>
                  </a:cubicBezTo>
                  <a:lnTo>
                    <a:pt x="872" y="0"/>
                  </a:lnTo>
                  <a:lnTo>
                    <a:pt x="4352" y="0"/>
                  </a:lnTo>
                  <a:cubicBezTo>
                    <a:pt x="4831" y="0"/>
                    <a:pt x="5216" y="158"/>
                    <a:pt x="5216" y="350"/>
                  </a:cubicBezTo>
                  <a:cubicBezTo>
                    <a:pt x="5216" y="350"/>
                    <a:pt x="5216" y="350"/>
                    <a:pt x="5216" y="350"/>
                  </a:cubicBezTo>
                  <a:lnTo>
                    <a:pt x="5216" y="350"/>
                  </a:lnTo>
                  <a:lnTo>
                    <a:pt x="5216" y="4134"/>
                  </a:lnTo>
                  <a:cubicBezTo>
                    <a:pt x="5216" y="4326"/>
                    <a:pt x="4831" y="4480"/>
                    <a:pt x="4352" y="4480"/>
                  </a:cubicBezTo>
                  <a:cubicBezTo>
                    <a:pt x="4352" y="4480"/>
                    <a:pt x="4352" y="4480"/>
                    <a:pt x="4352" y="4480"/>
                  </a:cubicBezTo>
                  <a:lnTo>
                    <a:pt x="872" y="4480"/>
                  </a:lnTo>
                  <a:close/>
                </a:path>
              </a:pathLst>
            </a:custGeom>
            <a:solidFill>
              <a:srgbClr val="DCE6F2"/>
            </a:solidFill>
            <a:ln w="0">
              <a:solidFill>
                <a:schemeClr val="accent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5" name="Freeform 33"/>
            <p:cNvSpPr>
              <a:spLocks/>
            </p:cNvSpPr>
            <p:nvPr/>
          </p:nvSpPr>
          <p:spPr bwMode="auto">
            <a:xfrm>
              <a:off x="2201" y="1232"/>
              <a:ext cx="654" cy="540"/>
            </a:xfrm>
            <a:custGeom>
              <a:avLst/>
              <a:gdLst>
                <a:gd name="T0" fmla="*/ 912 w 5456"/>
                <a:gd name="T1" fmla="*/ 4496 h 4496"/>
                <a:gd name="T2" fmla="*/ 0 w 5456"/>
                <a:gd name="T3" fmla="*/ 4149 h 4496"/>
                <a:gd name="T4" fmla="*/ 0 w 5456"/>
                <a:gd name="T5" fmla="*/ 4149 h 4496"/>
                <a:gd name="T6" fmla="*/ 0 w 5456"/>
                <a:gd name="T7" fmla="*/ 4149 h 4496"/>
                <a:gd name="T8" fmla="*/ 0 w 5456"/>
                <a:gd name="T9" fmla="*/ 351 h 4496"/>
                <a:gd name="T10" fmla="*/ 912 w 5456"/>
                <a:gd name="T11" fmla="*/ 0 h 4496"/>
                <a:gd name="T12" fmla="*/ 912 w 5456"/>
                <a:gd name="T13" fmla="*/ 0 h 4496"/>
                <a:gd name="T14" fmla="*/ 912 w 5456"/>
                <a:gd name="T15" fmla="*/ 0 h 4496"/>
                <a:gd name="T16" fmla="*/ 4552 w 5456"/>
                <a:gd name="T17" fmla="*/ 0 h 4496"/>
                <a:gd name="T18" fmla="*/ 5456 w 5456"/>
                <a:gd name="T19" fmla="*/ 351 h 4496"/>
                <a:gd name="T20" fmla="*/ 5456 w 5456"/>
                <a:gd name="T21" fmla="*/ 351 h 4496"/>
                <a:gd name="T22" fmla="*/ 5456 w 5456"/>
                <a:gd name="T23" fmla="*/ 351 h 4496"/>
                <a:gd name="T24" fmla="*/ 5456 w 5456"/>
                <a:gd name="T25" fmla="*/ 4149 h 4496"/>
                <a:gd name="T26" fmla="*/ 4552 w 5456"/>
                <a:gd name="T27" fmla="*/ 4496 h 4496"/>
                <a:gd name="T28" fmla="*/ 4552 w 5456"/>
                <a:gd name="T29" fmla="*/ 4496 h 4496"/>
                <a:gd name="T30" fmla="*/ 912 w 5456"/>
                <a:gd name="T31" fmla="*/ 449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56" h="4496">
                  <a:moveTo>
                    <a:pt x="912" y="4496"/>
                  </a:moveTo>
                  <a:cubicBezTo>
                    <a:pt x="411" y="4496"/>
                    <a:pt x="0" y="4341"/>
                    <a:pt x="0" y="4149"/>
                  </a:cubicBezTo>
                  <a:cubicBezTo>
                    <a:pt x="0" y="4149"/>
                    <a:pt x="0" y="4149"/>
                    <a:pt x="0" y="4149"/>
                  </a:cubicBezTo>
                  <a:lnTo>
                    <a:pt x="0" y="4149"/>
                  </a:lnTo>
                  <a:lnTo>
                    <a:pt x="0" y="351"/>
                  </a:lnTo>
                  <a:cubicBezTo>
                    <a:pt x="0" y="158"/>
                    <a:pt x="411" y="0"/>
                    <a:pt x="912" y="0"/>
                  </a:cubicBezTo>
                  <a:cubicBezTo>
                    <a:pt x="912" y="0"/>
                    <a:pt x="912" y="0"/>
                    <a:pt x="912" y="0"/>
                  </a:cubicBezTo>
                  <a:lnTo>
                    <a:pt x="912" y="0"/>
                  </a:lnTo>
                  <a:lnTo>
                    <a:pt x="4552" y="0"/>
                  </a:lnTo>
                  <a:cubicBezTo>
                    <a:pt x="5053" y="0"/>
                    <a:pt x="5456" y="158"/>
                    <a:pt x="5456" y="351"/>
                  </a:cubicBezTo>
                  <a:cubicBezTo>
                    <a:pt x="5456" y="351"/>
                    <a:pt x="5456" y="351"/>
                    <a:pt x="5456" y="351"/>
                  </a:cubicBezTo>
                  <a:lnTo>
                    <a:pt x="5456" y="351"/>
                  </a:lnTo>
                  <a:lnTo>
                    <a:pt x="5456" y="4149"/>
                  </a:lnTo>
                  <a:cubicBezTo>
                    <a:pt x="5456" y="4341"/>
                    <a:pt x="5053" y="4496"/>
                    <a:pt x="4552" y="4496"/>
                  </a:cubicBezTo>
                  <a:cubicBezTo>
                    <a:pt x="4552" y="4496"/>
                    <a:pt x="4552" y="4496"/>
                    <a:pt x="4552" y="4496"/>
                  </a:cubicBezTo>
                  <a:lnTo>
                    <a:pt x="912" y="4496"/>
                  </a:lnTo>
                  <a:close/>
                </a:path>
              </a:pathLst>
            </a:custGeom>
            <a:solidFill>
              <a:srgbClr val="DCE6F2"/>
            </a:solidFill>
            <a:ln w="0">
              <a:solidFill>
                <a:schemeClr val="accent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6" name="Freeform 34"/>
            <p:cNvSpPr>
              <a:spLocks/>
            </p:cNvSpPr>
            <p:nvPr/>
          </p:nvSpPr>
          <p:spPr bwMode="auto">
            <a:xfrm>
              <a:off x="2899" y="1234"/>
              <a:ext cx="283" cy="540"/>
            </a:xfrm>
            <a:custGeom>
              <a:avLst/>
              <a:gdLst>
                <a:gd name="T0" fmla="*/ 340 w 2032"/>
                <a:gd name="T1" fmla="*/ 4496 h 4496"/>
                <a:gd name="T2" fmla="*/ 0 w 2032"/>
                <a:gd name="T3" fmla="*/ 4234 h 4496"/>
                <a:gd name="T4" fmla="*/ 0 w 2032"/>
                <a:gd name="T5" fmla="*/ 4234 h 4496"/>
                <a:gd name="T6" fmla="*/ 0 w 2032"/>
                <a:gd name="T7" fmla="*/ 4234 h 4496"/>
                <a:gd name="T8" fmla="*/ 0 w 2032"/>
                <a:gd name="T9" fmla="*/ 265 h 4496"/>
                <a:gd name="T10" fmla="*/ 340 w 2032"/>
                <a:gd name="T11" fmla="*/ 0 h 4496"/>
                <a:gd name="T12" fmla="*/ 340 w 2032"/>
                <a:gd name="T13" fmla="*/ 0 h 4496"/>
                <a:gd name="T14" fmla="*/ 340 w 2032"/>
                <a:gd name="T15" fmla="*/ 0 h 4496"/>
                <a:gd name="T16" fmla="*/ 1696 w 2032"/>
                <a:gd name="T17" fmla="*/ 0 h 4496"/>
                <a:gd name="T18" fmla="*/ 2032 w 2032"/>
                <a:gd name="T19" fmla="*/ 265 h 4496"/>
                <a:gd name="T20" fmla="*/ 2032 w 2032"/>
                <a:gd name="T21" fmla="*/ 265 h 4496"/>
                <a:gd name="T22" fmla="*/ 2032 w 2032"/>
                <a:gd name="T23" fmla="*/ 265 h 4496"/>
                <a:gd name="T24" fmla="*/ 2032 w 2032"/>
                <a:gd name="T25" fmla="*/ 4234 h 4496"/>
                <a:gd name="T26" fmla="*/ 1696 w 2032"/>
                <a:gd name="T27" fmla="*/ 4496 h 4496"/>
                <a:gd name="T28" fmla="*/ 1696 w 2032"/>
                <a:gd name="T29" fmla="*/ 4496 h 4496"/>
                <a:gd name="T30" fmla="*/ 340 w 2032"/>
                <a:gd name="T31" fmla="*/ 449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2" h="4496">
                  <a:moveTo>
                    <a:pt x="340" y="4496"/>
                  </a:moveTo>
                  <a:cubicBezTo>
                    <a:pt x="155" y="4496"/>
                    <a:pt x="0" y="4379"/>
                    <a:pt x="0" y="4234"/>
                  </a:cubicBezTo>
                  <a:cubicBezTo>
                    <a:pt x="0" y="4234"/>
                    <a:pt x="0" y="4234"/>
                    <a:pt x="0" y="4234"/>
                  </a:cubicBezTo>
                  <a:lnTo>
                    <a:pt x="0" y="4234"/>
                  </a:lnTo>
                  <a:lnTo>
                    <a:pt x="0" y="265"/>
                  </a:lnTo>
                  <a:cubicBezTo>
                    <a:pt x="0" y="121"/>
                    <a:pt x="155" y="0"/>
                    <a:pt x="340" y="0"/>
                  </a:cubicBezTo>
                  <a:cubicBezTo>
                    <a:pt x="340" y="0"/>
                    <a:pt x="340" y="0"/>
                    <a:pt x="340" y="0"/>
                  </a:cubicBezTo>
                  <a:lnTo>
                    <a:pt x="340" y="0"/>
                  </a:lnTo>
                  <a:lnTo>
                    <a:pt x="1696" y="0"/>
                  </a:lnTo>
                  <a:cubicBezTo>
                    <a:pt x="1881" y="0"/>
                    <a:pt x="2032" y="121"/>
                    <a:pt x="2032" y="265"/>
                  </a:cubicBezTo>
                  <a:cubicBezTo>
                    <a:pt x="2032" y="265"/>
                    <a:pt x="2032" y="265"/>
                    <a:pt x="2032" y="265"/>
                  </a:cubicBezTo>
                  <a:lnTo>
                    <a:pt x="2032" y="265"/>
                  </a:lnTo>
                  <a:lnTo>
                    <a:pt x="2032" y="4234"/>
                  </a:lnTo>
                  <a:cubicBezTo>
                    <a:pt x="2032" y="4379"/>
                    <a:pt x="1881" y="4496"/>
                    <a:pt x="1696" y="4496"/>
                  </a:cubicBezTo>
                  <a:cubicBezTo>
                    <a:pt x="1696" y="4496"/>
                    <a:pt x="1696" y="4496"/>
                    <a:pt x="1696" y="4496"/>
                  </a:cubicBezTo>
                  <a:lnTo>
                    <a:pt x="340" y="4496"/>
                  </a:lnTo>
                  <a:close/>
                </a:path>
              </a:pathLst>
            </a:custGeom>
            <a:solidFill>
              <a:srgbClr val="DCE6F2"/>
            </a:solidFill>
            <a:ln w="0">
              <a:solidFill>
                <a:schemeClr val="accent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7" name="Freeform 41"/>
            <p:cNvSpPr>
              <a:spLocks/>
            </p:cNvSpPr>
            <p:nvPr/>
          </p:nvSpPr>
          <p:spPr bwMode="auto">
            <a:xfrm>
              <a:off x="994" y="2744"/>
              <a:ext cx="3161" cy="163"/>
            </a:xfrm>
            <a:custGeom>
              <a:avLst/>
              <a:gdLst>
                <a:gd name="T0" fmla="*/ 26352 w 26352"/>
                <a:gd name="T1" fmla="*/ 0 h 1360"/>
                <a:gd name="T2" fmla="*/ 24993 w 26352"/>
                <a:gd name="T3" fmla="*/ 680 h 1360"/>
                <a:gd name="T4" fmla="*/ 14536 w 26352"/>
                <a:gd name="T5" fmla="*/ 680 h 1360"/>
                <a:gd name="T6" fmla="*/ 13176 w 26352"/>
                <a:gd name="T7" fmla="*/ 1360 h 1360"/>
                <a:gd name="T8" fmla="*/ 11817 w 26352"/>
                <a:gd name="T9" fmla="*/ 680 h 1360"/>
                <a:gd name="T10" fmla="*/ 1360 w 26352"/>
                <a:gd name="T11" fmla="*/ 680 h 1360"/>
                <a:gd name="T12" fmla="*/ 0 w 26352"/>
                <a:gd name="T13" fmla="*/ 0 h 1360"/>
              </a:gdLst>
              <a:ahLst/>
              <a:cxnLst>
                <a:cxn ang="0">
                  <a:pos x="T0" y="T1"/>
                </a:cxn>
                <a:cxn ang="0">
                  <a:pos x="T2" y="T3"/>
                </a:cxn>
                <a:cxn ang="0">
                  <a:pos x="T4" y="T5"/>
                </a:cxn>
                <a:cxn ang="0">
                  <a:pos x="T6" y="T7"/>
                </a:cxn>
                <a:cxn ang="0">
                  <a:pos x="T8" y="T9"/>
                </a:cxn>
                <a:cxn ang="0">
                  <a:pos x="T10" y="T11"/>
                </a:cxn>
                <a:cxn ang="0">
                  <a:pos x="T12" y="T13"/>
                </a:cxn>
              </a:cxnLst>
              <a:rect l="0" t="0" r="r" b="b"/>
              <a:pathLst>
                <a:path w="26352" h="1360">
                  <a:moveTo>
                    <a:pt x="26352" y="0"/>
                  </a:moveTo>
                  <a:cubicBezTo>
                    <a:pt x="26352" y="376"/>
                    <a:pt x="25744" y="680"/>
                    <a:pt x="24993" y="680"/>
                  </a:cubicBezTo>
                  <a:lnTo>
                    <a:pt x="14536" y="680"/>
                  </a:lnTo>
                  <a:cubicBezTo>
                    <a:pt x="13785" y="680"/>
                    <a:pt x="13176" y="985"/>
                    <a:pt x="13176" y="1360"/>
                  </a:cubicBezTo>
                  <a:cubicBezTo>
                    <a:pt x="13176" y="985"/>
                    <a:pt x="12568" y="680"/>
                    <a:pt x="11817" y="680"/>
                  </a:cubicBezTo>
                  <a:lnTo>
                    <a:pt x="1360" y="680"/>
                  </a:lnTo>
                  <a:cubicBezTo>
                    <a:pt x="609" y="680"/>
                    <a:pt x="0" y="376"/>
                    <a:pt x="0" y="0"/>
                  </a:cubicBezTo>
                </a:path>
              </a:pathLst>
            </a:custGeom>
            <a:noFill/>
            <a:ln w="952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8" name="Freeform 42"/>
            <p:cNvSpPr>
              <a:spLocks/>
            </p:cNvSpPr>
            <p:nvPr/>
          </p:nvSpPr>
          <p:spPr bwMode="auto">
            <a:xfrm>
              <a:off x="932" y="2102"/>
              <a:ext cx="1196" cy="405"/>
            </a:xfrm>
            <a:custGeom>
              <a:avLst/>
              <a:gdLst>
                <a:gd name="T0" fmla="*/ 0 w 9968"/>
                <a:gd name="T1" fmla="*/ 564 h 3376"/>
                <a:gd name="T2" fmla="*/ 792 w 9968"/>
                <a:gd name="T3" fmla="*/ 0 h 3376"/>
                <a:gd name="T4" fmla="*/ 792 w 9968"/>
                <a:gd name="T5" fmla="*/ 0 h 3376"/>
                <a:gd name="T6" fmla="*/ 792 w 9968"/>
                <a:gd name="T7" fmla="*/ 0 h 3376"/>
                <a:gd name="T8" fmla="*/ 9180 w 9968"/>
                <a:gd name="T9" fmla="*/ 0 h 3376"/>
                <a:gd name="T10" fmla="*/ 9968 w 9968"/>
                <a:gd name="T11" fmla="*/ 564 h 3376"/>
                <a:gd name="T12" fmla="*/ 9968 w 9968"/>
                <a:gd name="T13" fmla="*/ 564 h 3376"/>
                <a:gd name="T14" fmla="*/ 9968 w 9968"/>
                <a:gd name="T15" fmla="*/ 564 h 3376"/>
                <a:gd name="T16" fmla="*/ 9968 w 9968"/>
                <a:gd name="T17" fmla="*/ 2816 h 3376"/>
                <a:gd name="T18" fmla="*/ 9180 w 9968"/>
                <a:gd name="T19" fmla="*/ 3376 h 3376"/>
                <a:gd name="T20" fmla="*/ 9180 w 9968"/>
                <a:gd name="T21" fmla="*/ 3376 h 3376"/>
                <a:gd name="T22" fmla="*/ 9180 w 9968"/>
                <a:gd name="T23" fmla="*/ 3376 h 3376"/>
                <a:gd name="T24" fmla="*/ 792 w 9968"/>
                <a:gd name="T25" fmla="*/ 3376 h 3376"/>
                <a:gd name="T26" fmla="*/ 0 w 9968"/>
                <a:gd name="T27" fmla="*/ 2816 h 3376"/>
                <a:gd name="T28" fmla="*/ 0 w 9968"/>
                <a:gd name="T29" fmla="*/ 2816 h 3376"/>
                <a:gd name="T30" fmla="*/ 0 w 9968"/>
                <a:gd name="T31" fmla="*/ 564 h 3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68" h="3376">
                  <a:moveTo>
                    <a:pt x="0" y="564"/>
                  </a:moveTo>
                  <a:cubicBezTo>
                    <a:pt x="0" y="254"/>
                    <a:pt x="357" y="0"/>
                    <a:pt x="792" y="0"/>
                  </a:cubicBezTo>
                  <a:cubicBezTo>
                    <a:pt x="792" y="0"/>
                    <a:pt x="792" y="0"/>
                    <a:pt x="792" y="0"/>
                  </a:cubicBezTo>
                  <a:lnTo>
                    <a:pt x="792" y="0"/>
                  </a:lnTo>
                  <a:lnTo>
                    <a:pt x="9180" y="0"/>
                  </a:lnTo>
                  <a:cubicBezTo>
                    <a:pt x="9616" y="0"/>
                    <a:pt x="9968" y="254"/>
                    <a:pt x="9968" y="564"/>
                  </a:cubicBezTo>
                  <a:cubicBezTo>
                    <a:pt x="9968" y="564"/>
                    <a:pt x="9968" y="564"/>
                    <a:pt x="9968" y="564"/>
                  </a:cubicBezTo>
                  <a:lnTo>
                    <a:pt x="9968" y="564"/>
                  </a:lnTo>
                  <a:lnTo>
                    <a:pt x="9968" y="2816"/>
                  </a:lnTo>
                  <a:cubicBezTo>
                    <a:pt x="9968" y="3125"/>
                    <a:pt x="9616" y="3376"/>
                    <a:pt x="9180" y="3376"/>
                  </a:cubicBezTo>
                  <a:cubicBezTo>
                    <a:pt x="9180" y="3376"/>
                    <a:pt x="9180" y="3376"/>
                    <a:pt x="9180" y="3376"/>
                  </a:cubicBezTo>
                  <a:lnTo>
                    <a:pt x="9180" y="3376"/>
                  </a:lnTo>
                  <a:lnTo>
                    <a:pt x="792" y="3376"/>
                  </a:lnTo>
                  <a:cubicBezTo>
                    <a:pt x="357" y="3376"/>
                    <a:pt x="0" y="3125"/>
                    <a:pt x="0" y="2816"/>
                  </a:cubicBezTo>
                  <a:cubicBezTo>
                    <a:pt x="0" y="2816"/>
                    <a:pt x="0" y="2816"/>
                    <a:pt x="0" y="2816"/>
                  </a:cubicBezTo>
                  <a:lnTo>
                    <a:pt x="0" y="564"/>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9" name="Freeform 43"/>
            <p:cNvSpPr>
              <a:spLocks/>
            </p:cNvSpPr>
            <p:nvPr/>
          </p:nvSpPr>
          <p:spPr bwMode="auto">
            <a:xfrm>
              <a:off x="3312" y="2098"/>
              <a:ext cx="919" cy="407"/>
            </a:xfrm>
            <a:custGeom>
              <a:avLst/>
              <a:gdLst>
                <a:gd name="T0" fmla="*/ 0 w 7664"/>
                <a:gd name="T1" fmla="*/ 567 h 3392"/>
                <a:gd name="T2" fmla="*/ 636 w 7664"/>
                <a:gd name="T3" fmla="*/ 0 h 3392"/>
                <a:gd name="T4" fmla="*/ 636 w 7664"/>
                <a:gd name="T5" fmla="*/ 0 h 3392"/>
                <a:gd name="T6" fmla="*/ 636 w 7664"/>
                <a:gd name="T7" fmla="*/ 0 h 3392"/>
                <a:gd name="T8" fmla="*/ 7032 w 7664"/>
                <a:gd name="T9" fmla="*/ 0 h 3392"/>
                <a:gd name="T10" fmla="*/ 7664 w 7664"/>
                <a:gd name="T11" fmla="*/ 567 h 3392"/>
                <a:gd name="T12" fmla="*/ 7664 w 7664"/>
                <a:gd name="T13" fmla="*/ 567 h 3392"/>
                <a:gd name="T14" fmla="*/ 7664 w 7664"/>
                <a:gd name="T15" fmla="*/ 567 h 3392"/>
                <a:gd name="T16" fmla="*/ 7664 w 7664"/>
                <a:gd name="T17" fmla="*/ 2829 h 3392"/>
                <a:gd name="T18" fmla="*/ 7032 w 7664"/>
                <a:gd name="T19" fmla="*/ 3392 h 3392"/>
                <a:gd name="T20" fmla="*/ 7032 w 7664"/>
                <a:gd name="T21" fmla="*/ 3392 h 3392"/>
                <a:gd name="T22" fmla="*/ 7032 w 7664"/>
                <a:gd name="T23" fmla="*/ 3392 h 3392"/>
                <a:gd name="T24" fmla="*/ 636 w 7664"/>
                <a:gd name="T25" fmla="*/ 3392 h 3392"/>
                <a:gd name="T26" fmla="*/ 0 w 7664"/>
                <a:gd name="T27" fmla="*/ 2829 h 3392"/>
                <a:gd name="T28" fmla="*/ 0 w 7664"/>
                <a:gd name="T29" fmla="*/ 2829 h 3392"/>
                <a:gd name="T30" fmla="*/ 0 w 7664"/>
                <a:gd name="T31" fmla="*/ 567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64" h="3392">
                  <a:moveTo>
                    <a:pt x="0" y="567"/>
                  </a:moveTo>
                  <a:cubicBezTo>
                    <a:pt x="0" y="255"/>
                    <a:pt x="287" y="0"/>
                    <a:pt x="636" y="0"/>
                  </a:cubicBezTo>
                  <a:cubicBezTo>
                    <a:pt x="636" y="0"/>
                    <a:pt x="636" y="0"/>
                    <a:pt x="636" y="0"/>
                  </a:cubicBezTo>
                  <a:lnTo>
                    <a:pt x="636" y="0"/>
                  </a:lnTo>
                  <a:lnTo>
                    <a:pt x="7032" y="0"/>
                  </a:lnTo>
                  <a:cubicBezTo>
                    <a:pt x="7381" y="0"/>
                    <a:pt x="7664" y="255"/>
                    <a:pt x="7664" y="567"/>
                  </a:cubicBezTo>
                  <a:cubicBezTo>
                    <a:pt x="7664" y="567"/>
                    <a:pt x="7664" y="567"/>
                    <a:pt x="7664" y="567"/>
                  </a:cubicBezTo>
                  <a:lnTo>
                    <a:pt x="7664" y="567"/>
                  </a:lnTo>
                  <a:lnTo>
                    <a:pt x="7664" y="2829"/>
                  </a:lnTo>
                  <a:cubicBezTo>
                    <a:pt x="7664" y="3140"/>
                    <a:pt x="7381" y="3392"/>
                    <a:pt x="7032" y="3392"/>
                  </a:cubicBezTo>
                  <a:cubicBezTo>
                    <a:pt x="7032" y="3392"/>
                    <a:pt x="7032" y="3392"/>
                    <a:pt x="7032" y="3392"/>
                  </a:cubicBezTo>
                  <a:lnTo>
                    <a:pt x="7032" y="3392"/>
                  </a:lnTo>
                  <a:lnTo>
                    <a:pt x="636" y="3392"/>
                  </a:lnTo>
                  <a:cubicBezTo>
                    <a:pt x="287" y="3392"/>
                    <a:pt x="0" y="3140"/>
                    <a:pt x="0" y="2829"/>
                  </a:cubicBezTo>
                  <a:cubicBezTo>
                    <a:pt x="0" y="2829"/>
                    <a:pt x="0" y="2829"/>
                    <a:pt x="0" y="2829"/>
                  </a:cubicBezTo>
                  <a:lnTo>
                    <a:pt x="0" y="567"/>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0" name="Freeform 44"/>
            <p:cNvSpPr>
              <a:spLocks/>
            </p:cNvSpPr>
            <p:nvPr/>
          </p:nvSpPr>
          <p:spPr bwMode="auto">
            <a:xfrm>
              <a:off x="2201" y="2108"/>
              <a:ext cx="1009" cy="407"/>
            </a:xfrm>
            <a:custGeom>
              <a:avLst/>
              <a:gdLst>
                <a:gd name="T0" fmla="*/ 0 w 8416"/>
                <a:gd name="T1" fmla="*/ 567 h 3392"/>
                <a:gd name="T2" fmla="*/ 669 w 8416"/>
                <a:gd name="T3" fmla="*/ 0 h 3392"/>
                <a:gd name="T4" fmla="*/ 669 w 8416"/>
                <a:gd name="T5" fmla="*/ 0 h 3392"/>
                <a:gd name="T6" fmla="*/ 669 w 8416"/>
                <a:gd name="T7" fmla="*/ 0 h 3392"/>
                <a:gd name="T8" fmla="*/ 7751 w 8416"/>
                <a:gd name="T9" fmla="*/ 0 h 3392"/>
                <a:gd name="T10" fmla="*/ 8416 w 8416"/>
                <a:gd name="T11" fmla="*/ 567 h 3392"/>
                <a:gd name="T12" fmla="*/ 8416 w 8416"/>
                <a:gd name="T13" fmla="*/ 567 h 3392"/>
                <a:gd name="T14" fmla="*/ 8416 w 8416"/>
                <a:gd name="T15" fmla="*/ 567 h 3392"/>
                <a:gd name="T16" fmla="*/ 8416 w 8416"/>
                <a:gd name="T17" fmla="*/ 2829 h 3392"/>
                <a:gd name="T18" fmla="*/ 7751 w 8416"/>
                <a:gd name="T19" fmla="*/ 3392 h 3392"/>
                <a:gd name="T20" fmla="*/ 7751 w 8416"/>
                <a:gd name="T21" fmla="*/ 3392 h 3392"/>
                <a:gd name="T22" fmla="*/ 7751 w 8416"/>
                <a:gd name="T23" fmla="*/ 3392 h 3392"/>
                <a:gd name="T24" fmla="*/ 669 w 8416"/>
                <a:gd name="T25" fmla="*/ 3392 h 3392"/>
                <a:gd name="T26" fmla="*/ 0 w 8416"/>
                <a:gd name="T27" fmla="*/ 2829 h 3392"/>
                <a:gd name="T28" fmla="*/ 0 w 8416"/>
                <a:gd name="T29" fmla="*/ 2829 h 3392"/>
                <a:gd name="T30" fmla="*/ 0 w 8416"/>
                <a:gd name="T31" fmla="*/ 567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16" h="3392">
                  <a:moveTo>
                    <a:pt x="0" y="567"/>
                  </a:moveTo>
                  <a:cubicBezTo>
                    <a:pt x="0" y="255"/>
                    <a:pt x="301" y="0"/>
                    <a:pt x="669" y="0"/>
                  </a:cubicBezTo>
                  <a:cubicBezTo>
                    <a:pt x="669" y="0"/>
                    <a:pt x="669" y="0"/>
                    <a:pt x="669" y="0"/>
                  </a:cubicBezTo>
                  <a:lnTo>
                    <a:pt x="669" y="0"/>
                  </a:lnTo>
                  <a:lnTo>
                    <a:pt x="7751" y="0"/>
                  </a:lnTo>
                  <a:cubicBezTo>
                    <a:pt x="8119" y="0"/>
                    <a:pt x="8416" y="255"/>
                    <a:pt x="8416" y="567"/>
                  </a:cubicBezTo>
                  <a:cubicBezTo>
                    <a:pt x="8416" y="567"/>
                    <a:pt x="8416" y="567"/>
                    <a:pt x="8416" y="567"/>
                  </a:cubicBezTo>
                  <a:lnTo>
                    <a:pt x="8416" y="567"/>
                  </a:lnTo>
                  <a:lnTo>
                    <a:pt x="8416" y="2829"/>
                  </a:lnTo>
                  <a:cubicBezTo>
                    <a:pt x="8416" y="3140"/>
                    <a:pt x="8119" y="3392"/>
                    <a:pt x="7751" y="3392"/>
                  </a:cubicBezTo>
                  <a:cubicBezTo>
                    <a:pt x="7751" y="3392"/>
                    <a:pt x="7751" y="3392"/>
                    <a:pt x="7751" y="3392"/>
                  </a:cubicBezTo>
                  <a:lnTo>
                    <a:pt x="7751" y="3392"/>
                  </a:lnTo>
                  <a:lnTo>
                    <a:pt x="669" y="3392"/>
                  </a:lnTo>
                  <a:cubicBezTo>
                    <a:pt x="301" y="3392"/>
                    <a:pt x="0" y="3140"/>
                    <a:pt x="0" y="2829"/>
                  </a:cubicBezTo>
                  <a:cubicBezTo>
                    <a:pt x="0" y="2829"/>
                    <a:pt x="0" y="2829"/>
                    <a:pt x="0" y="2829"/>
                  </a:cubicBezTo>
                  <a:lnTo>
                    <a:pt x="0" y="567"/>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 name="Rectangle 45"/>
            <p:cNvSpPr>
              <a:spLocks noChangeArrowheads="1"/>
            </p:cNvSpPr>
            <p:nvPr/>
          </p:nvSpPr>
          <p:spPr bwMode="auto">
            <a:xfrm>
              <a:off x="986" y="2169"/>
              <a:ext cx="1081" cy="3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2" name="Rectangle 50"/>
            <p:cNvSpPr>
              <a:spLocks noChangeArrowheads="1"/>
            </p:cNvSpPr>
            <p:nvPr/>
          </p:nvSpPr>
          <p:spPr bwMode="auto">
            <a:xfrm>
              <a:off x="3364" y="2161"/>
              <a:ext cx="798" cy="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3" name="Rectangle 55"/>
            <p:cNvSpPr>
              <a:spLocks noChangeArrowheads="1"/>
            </p:cNvSpPr>
            <p:nvPr/>
          </p:nvSpPr>
          <p:spPr bwMode="auto">
            <a:xfrm>
              <a:off x="2231" y="2173"/>
              <a:ext cx="956" cy="3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4" name="Freeform 60"/>
            <p:cNvSpPr>
              <a:spLocks/>
            </p:cNvSpPr>
            <p:nvPr/>
          </p:nvSpPr>
          <p:spPr bwMode="auto">
            <a:xfrm>
              <a:off x="971" y="1846"/>
              <a:ext cx="1052" cy="113"/>
            </a:xfrm>
            <a:custGeom>
              <a:avLst/>
              <a:gdLst>
                <a:gd name="T0" fmla="*/ 8768 w 8768"/>
                <a:gd name="T1" fmla="*/ 0 h 944"/>
                <a:gd name="T2" fmla="*/ 8273 w 8768"/>
                <a:gd name="T3" fmla="*/ 472 h 944"/>
                <a:gd name="T4" fmla="*/ 4880 w 8768"/>
                <a:gd name="T5" fmla="*/ 472 h 944"/>
                <a:gd name="T6" fmla="*/ 4384 w 8768"/>
                <a:gd name="T7" fmla="*/ 944 h 944"/>
                <a:gd name="T8" fmla="*/ 3889 w 8768"/>
                <a:gd name="T9" fmla="*/ 472 h 944"/>
                <a:gd name="T10" fmla="*/ 496 w 8768"/>
                <a:gd name="T11" fmla="*/ 472 h 944"/>
                <a:gd name="T12" fmla="*/ 0 w 8768"/>
                <a:gd name="T13" fmla="*/ 0 h 944"/>
              </a:gdLst>
              <a:ahLst/>
              <a:cxnLst>
                <a:cxn ang="0">
                  <a:pos x="T0" y="T1"/>
                </a:cxn>
                <a:cxn ang="0">
                  <a:pos x="T2" y="T3"/>
                </a:cxn>
                <a:cxn ang="0">
                  <a:pos x="T4" y="T5"/>
                </a:cxn>
                <a:cxn ang="0">
                  <a:pos x="T6" y="T7"/>
                </a:cxn>
                <a:cxn ang="0">
                  <a:pos x="T8" y="T9"/>
                </a:cxn>
                <a:cxn ang="0">
                  <a:pos x="T10" y="T11"/>
                </a:cxn>
                <a:cxn ang="0">
                  <a:pos x="T12" y="T13"/>
                </a:cxn>
              </a:cxnLst>
              <a:rect l="0" t="0" r="r" b="b"/>
              <a:pathLst>
                <a:path w="8768" h="944">
                  <a:moveTo>
                    <a:pt x="8768" y="0"/>
                  </a:moveTo>
                  <a:cubicBezTo>
                    <a:pt x="8768" y="261"/>
                    <a:pt x="8546" y="472"/>
                    <a:pt x="8273" y="472"/>
                  </a:cubicBezTo>
                  <a:lnTo>
                    <a:pt x="4880" y="472"/>
                  </a:lnTo>
                  <a:cubicBezTo>
                    <a:pt x="4607" y="472"/>
                    <a:pt x="4384" y="684"/>
                    <a:pt x="4384" y="944"/>
                  </a:cubicBezTo>
                  <a:cubicBezTo>
                    <a:pt x="4384" y="684"/>
                    <a:pt x="4162" y="472"/>
                    <a:pt x="3889" y="472"/>
                  </a:cubicBezTo>
                  <a:lnTo>
                    <a:pt x="496" y="472"/>
                  </a:lnTo>
                  <a:cubicBezTo>
                    <a:pt x="223" y="472"/>
                    <a:pt x="0" y="261"/>
                    <a:pt x="0" y="0"/>
                  </a:cubicBezTo>
                </a:path>
              </a:pathLst>
            </a:custGeom>
            <a:noFill/>
            <a:ln w="952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25" name="Freeform 61"/>
            <p:cNvSpPr>
              <a:spLocks/>
            </p:cNvSpPr>
            <p:nvPr/>
          </p:nvSpPr>
          <p:spPr bwMode="auto">
            <a:xfrm>
              <a:off x="899" y="894"/>
              <a:ext cx="1163" cy="221"/>
            </a:xfrm>
            <a:custGeom>
              <a:avLst/>
              <a:gdLst>
                <a:gd name="T0" fmla="*/ 0 w 9696"/>
                <a:gd name="T1" fmla="*/ 308 h 1840"/>
                <a:gd name="T2" fmla="*/ 771 w 9696"/>
                <a:gd name="T3" fmla="*/ 0 h 1840"/>
                <a:gd name="T4" fmla="*/ 771 w 9696"/>
                <a:gd name="T5" fmla="*/ 0 h 1840"/>
                <a:gd name="T6" fmla="*/ 771 w 9696"/>
                <a:gd name="T7" fmla="*/ 0 h 1840"/>
                <a:gd name="T8" fmla="*/ 8930 w 9696"/>
                <a:gd name="T9" fmla="*/ 0 h 1840"/>
                <a:gd name="T10" fmla="*/ 9696 w 9696"/>
                <a:gd name="T11" fmla="*/ 308 h 1840"/>
                <a:gd name="T12" fmla="*/ 9696 w 9696"/>
                <a:gd name="T13" fmla="*/ 308 h 1840"/>
                <a:gd name="T14" fmla="*/ 9696 w 9696"/>
                <a:gd name="T15" fmla="*/ 308 h 1840"/>
                <a:gd name="T16" fmla="*/ 9696 w 9696"/>
                <a:gd name="T17" fmla="*/ 1535 h 1840"/>
                <a:gd name="T18" fmla="*/ 8930 w 9696"/>
                <a:gd name="T19" fmla="*/ 1840 h 1840"/>
                <a:gd name="T20" fmla="*/ 8930 w 9696"/>
                <a:gd name="T21" fmla="*/ 1840 h 1840"/>
                <a:gd name="T22" fmla="*/ 8930 w 9696"/>
                <a:gd name="T23" fmla="*/ 1840 h 1840"/>
                <a:gd name="T24" fmla="*/ 771 w 9696"/>
                <a:gd name="T25" fmla="*/ 1840 h 1840"/>
                <a:gd name="T26" fmla="*/ 0 w 9696"/>
                <a:gd name="T27" fmla="*/ 1535 h 1840"/>
                <a:gd name="T28" fmla="*/ 0 w 9696"/>
                <a:gd name="T29" fmla="*/ 1535 h 1840"/>
                <a:gd name="T30" fmla="*/ 0 w 9696"/>
                <a:gd name="T31" fmla="*/ 3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96" h="1840">
                  <a:moveTo>
                    <a:pt x="0" y="308"/>
                  </a:moveTo>
                  <a:cubicBezTo>
                    <a:pt x="0" y="139"/>
                    <a:pt x="347" y="0"/>
                    <a:pt x="771" y="0"/>
                  </a:cubicBezTo>
                  <a:cubicBezTo>
                    <a:pt x="771" y="0"/>
                    <a:pt x="771" y="0"/>
                    <a:pt x="771" y="0"/>
                  </a:cubicBezTo>
                  <a:lnTo>
                    <a:pt x="771" y="0"/>
                  </a:lnTo>
                  <a:lnTo>
                    <a:pt x="8930" y="0"/>
                  </a:lnTo>
                  <a:cubicBezTo>
                    <a:pt x="9353" y="0"/>
                    <a:pt x="9696" y="139"/>
                    <a:pt x="9696" y="308"/>
                  </a:cubicBezTo>
                  <a:cubicBezTo>
                    <a:pt x="9696" y="308"/>
                    <a:pt x="9696" y="308"/>
                    <a:pt x="9696" y="308"/>
                  </a:cubicBezTo>
                  <a:lnTo>
                    <a:pt x="9696" y="308"/>
                  </a:lnTo>
                  <a:lnTo>
                    <a:pt x="9696" y="1535"/>
                  </a:lnTo>
                  <a:cubicBezTo>
                    <a:pt x="9696" y="1704"/>
                    <a:pt x="9353" y="1840"/>
                    <a:pt x="8930" y="1840"/>
                  </a:cubicBezTo>
                  <a:cubicBezTo>
                    <a:pt x="8930" y="1840"/>
                    <a:pt x="8930" y="1840"/>
                    <a:pt x="8930" y="1840"/>
                  </a:cubicBezTo>
                  <a:lnTo>
                    <a:pt x="8930" y="1840"/>
                  </a:lnTo>
                  <a:lnTo>
                    <a:pt x="771" y="1840"/>
                  </a:lnTo>
                  <a:cubicBezTo>
                    <a:pt x="347" y="1840"/>
                    <a:pt x="0" y="1704"/>
                    <a:pt x="0" y="1535"/>
                  </a:cubicBezTo>
                  <a:cubicBezTo>
                    <a:pt x="0" y="1535"/>
                    <a:pt x="0" y="1535"/>
                    <a:pt x="0" y="1535"/>
                  </a:cubicBezTo>
                  <a:lnTo>
                    <a:pt x="0" y="308"/>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6" name="Freeform 62"/>
            <p:cNvSpPr>
              <a:spLocks/>
            </p:cNvSpPr>
            <p:nvPr/>
          </p:nvSpPr>
          <p:spPr bwMode="auto">
            <a:xfrm>
              <a:off x="3241" y="894"/>
              <a:ext cx="894" cy="209"/>
            </a:xfrm>
            <a:custGeom>
              <a:avLst/>
              <a:gdLst>
                <a:gd name="T0" fmla="*/ 0 w 7456"/>
                <a:gd name="T1" fmla="*/ 292 h 1744"/>
                <a:gd name="T2" fmla="*/ 619 w 7456"/>
                <a:gd name="T3" fmla="*/ 0 h 1744"/>
                <a:gd name="T4" fmla="*/ 619 w 7456"/>
                <a:gd name="T5" fmla="*/ 0 h 1744"/>
                <a:gd name="T6" fmla="*/ 619 w 7456"/>
                <a:gd name="T7" fmla="*/ 0 h 1744"/>
                <a:gd name="T8" fmla="*/ 6841 w 7456"/>
                <a:gd name="T9" fmla="*/ 0 h 1744"/>
                <a:gd name="T10" fmla="*/ 7456 w 7456"/>
                <a:gd name="T11" fmla="*/ 292 h 1744"/>
                <a:gd name="T12" fmla="*/ 7456 w 7456"/>
                <a:gd name="T13" fmla="*/ 292 h 1744"/>
                <a:gd name="T14" fmla="*/ 7456 w 7456"/>
                <a:gd name="T15" fmla="*/ 292 h 1744"/>
                <a:gd name="T16" fmla="*/ 7456 w 7456"/>
                <a:gd name="T17" fmla="*/ 1455 h 1744"/>
                <a:gd name="T18" fmla="*/ 6841 w 7456"/>
                <a:gd name="T19" fmla="*/ 1744 h 1744"/>
                <a:gd name="T20" fmla="*/ 6841 w 7456"/>
                <a:gd name="T21" fmla="*/ 1744 h 1744"/>
                <a:gd name="T22" fmla="*/ 6841 w 7456"/>
                <a:gd name="T23" fmla="*/ 1744 h 1744"/>
                <a:gd name="T24" fmla="*/ 619 w 7456"/>
                <a:gd name="T25" fmla="*/ 1744 h 1744"/>
                <a:gd name="T26" fmla="*/ 0 w 7456"/>
                <a:gd name="T27" fmla="*/ 1455 h 1744"/>
                <a:gd name="T28" fmla="*/ 0 w 7456"/>
                <a:gd name="T29" fmla="*/ 1455 h 1744"/>
                <a:gd name="T30" fmla="*/ 0 w 7456"/>
                <a:gd name="T31" fmla="*/ 292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56" h="1744">
                  <a:moveTo>
                    <a:pt x="0" y="292"/>
                  </a:moveTo>
                  <a:cubicBezTo>
                    <a:pt x="0" y="132"/>
                    <a:pt x="279" y="0"/>
                    <a:pt x="619" y="0"/>
                  </a:cubicBezTo>
                  <a:cubicBezTo>
                    <a:pt x="619" y="0"/>
                    <a:pt x="619" y="0"/>
                    <a:pt x="619" y="0"/>
                  </a:cubicBezTo>
                  <a:lnTo>
                    <a:pt x="619" y="0"/>
                  </a:lnTo>
                  <a:lnTo>
                    <a:pt x="6841" y="0"/>
                  </a:lnTo>
                  <a:cubicBezTo>
                    <a:pt x="7181" y="0"/>
                    <a:pt x="7456" y="132"/>
                    <a:pt x="7456" y="292"/>
                  </a:cubicBezTo>
                  <a:cubicBezTo>
                    <a:pt x="7456" y="292"/>
                    <a:pt x="7456" y="292"/>
                    <a:pt x="7456" y="292"/>
                  </a:cubicBezTo>
                  <a:lnTo>
                    <a:pt x="7456" y="292"/>
                  </a:lnTo>
                  <a:lnTo>
                    <a:pt x="7456" y="1455"/>
                  </a:lnTo>
                  <a:cubicBezTo>
                    <a:pt x="7456" y="1615"/>
                    <a:pt x="7181" y="1744"/>
                    <a:pt x="6841" y="1744"/>
                  </a:cubicBezTo>
                  <a:cubicBezTo>
                    <a:pt x="6841" y="1744"/>
                    <a:pt x="6841" y="1744"/>
                    <a:pt x="6841" y="1744"/>
                  </a:cubicBezTo>
                  <a:lnTo>
                    <a:pt x="6841" y="1744"/>
                  </a:lnTo>
                  <a:lnTo>
                    <a:pt x="619" y="1744"/>
                  </a:lnTo>
                  <a:cubicBezTo>
                    <a:pt x="279" y="1744"/>
                    <a:pt x="0" y="1615"/>
                    <a:pt x="0" y="1455"/>
                  </a:cubicBezTo>
                  <a:cubicBezTo>
                    <a:pt x="0" y="1455"/>
                    <a:pt x="0" y="1455"/>
                    <a:pt x="0" y="1455"/>
                  </a:cubicBezTo>
                  <a:lnTo>
                    <a:pt x="0" y="292"/>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7" name="Freeform 63"/>
            <p:cNvSpPr>
              <a:spLocks/>
            </p:cNvSpPr>
            <p:nvPr/>
          </p:nvSpPr>
          <p:spPr bwMode="auto">
            <a:xfrm>
              <a:off x="2179" y="894"/>
              <a:ext cx="981" cy="215"/>
            </a:xfrm>
            <a:custGeom>
              <a:avLst/>
              <a:gdLst>
                <a:gd name="T0" fmla="*/ 0 w 8176"/>
                <a:gd name="T1" fmla="*/ 300 h 1792"/>
                <a:gd name="T2" fmla="*/ 650 w 8176"/>
                <a:gd name="T3" fmla="*/ 0 h 1792"/>
                <a:gd name="T4" fmla="*/ 650 w 8176"/>
                <a:gd name="T5" fmla="*/ 0 h 1792"/>
                <a:gd name="T6" fmla="*/ 650 w 8176"/>
                <a:gd name="T7" fmla="*/ 0 h 1792"/>
                <a:gd name="T8" fmla="*/ 7530 w 8176"/>
                <a:gd name="T9" fmla="*/ 0 h 1792"/>
                <a:gd name="T10" fmla="*/ 8176 w 8176"/>
                <a:gd name="T11" fmla="*/ 300 h 1792"/>
                <a:gd name="T12" fmla="*/ 8176 w 8176"/>
                <a:gd name="T13" fmla="*/ 300 h 1792"/>
                <a:gd name="T14" fmla="*/ 8176 w 8176"/>
                <a:gd name="T15" fmla="*/ 300 h 1792"/>
                <a:gd name="T16" fmla="*/ 8176 w 8176"/>
                <a:gd name="T17" fmla="*/ 1495 h 1792"/>
                <a:gd name="T18" fmla="*/ 7530 w 8176"/>
                <a:gd name="T19" fmla="*/ 1792 h 1792"/>
                <a:gd name="T20" fmla="*/ 7530 w 8176"/>
                <a:gd name="T21" fmla="*/ 1792 h 1792"/>
                <a:gd name="T22" fmla="*/ 7530 w 8176"/>
                <a:gd name="T23" fmla="*/ 1792 h 1792"/>
                <a:gd name="T24" fmla="*/ 650 w 8176"/>
                <a:gd name="T25" fmla="*/ 1792 h 1792"/>
                <a:gd name="T26" fmla="*/ 0 w 8176"/>
                <a:gd name="T27" fmla="*/ 1495 h 1792"/>
                <a:gd name="T28" fmla="*/ 0 w 8176"/>
                <a:gd name="T29" fmla="*/ 1495 h 1792"/>
                <a:gd name="T30" fmla="*/ 0 w 8176"/>
                <a:gd name="T31" fmla="*/ 300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76" h="1792">
                  <a:moveTo>
                    <a:pt x="0" y="300"/>
                  </a:moveTo>
                  <a:cubicBezTo>
                    <a:pt x="0" y="135"/>
                    <a:pt x="293" y="0"/>
                    <a:pt x="650" y="0"/>
                  </a:cubicBezTo>
                  <a:cubicBezTo>
                    <a:pt x="650" y="0"/>
                    <a:pt x="650" y="0"/>
                    <a:pt x="650" y="0"/>
                  </a:cubicBezTo>
                  <a:lnTo>
                    <a:pt x="650" y="0"/>
                  </a:lnTo>
                  <a:lnTo>
                    <a:pt x="7530" y="0"/>
                  </a:lnTo>
                  <a:cubicBezTo>
                    <a:pt x="7887" y="0"/>
                    <a:pt x="8176" y="135"/>
                    <a:pt x="8176" y="300"/>
                  </a:cubicBezTo>
                  <a:cubicBezTo>
                    <a:pt x="8176" y="300"/>
                    <a:pt x="8176" y="300"/>
                    <a:pt x="8176" y="300"/>
                  </a:cubicBezTo>
                  <a:lnTo>
                    <a:pt x="8176" y="300"/>
                  </a:lnTo>
                  <a:lnTo>
                    <a:pt x="8176" y="1495"/>
                  </a:lnTo>
                  <a:cubicBezTo>
                    <a:pt x="8176" y="1659"/>
                    <a:pt x="7887" y="1792"/>
                    <a:pt x="7530" y="1792"/>
                  </a:cubicBezTo>
                  <a:cubicBezTo>
                    <a:pt x="7530" y="1792"/>
                    <a:pt x="7530" y="1792"/>
                    <a:pt x="7530" y="1792"/>
                  </a:cubicBezTo>
                  <a:lnTo>
                    <a:pt x="7530" y="1792"/>
                  </a:lnTo>
                  <a:lnTo>
                    <a:pt x="650" y="1792"/>
                  </a:lnTo>
                  <a:cubicBezTo>
                    <a:pt x="293" y="1792"/>
                    <a:pt x="0" y="1659"/>
                    <a:pt x="0" y="1495"/>
                  </a:cubicBezTo>
                  <a:cubicBezTo>
                    <a:pt x="0" y="1495"/>
                    <a:pt x="0" y="1495"/>
                    <a:pt x="0" y="1495"/>
                  </a:cubicBezTo>
                  <a:lnTo>
                    <a:pt x="0" y="30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8" name="Rectangle 64"/>
            <p:cNvSpPr>
              <a:spLocks noChangeArrowheads="1"/>
            </p:cNvSpPr>
            <p:nvPr/>
          </p:nvSpPr>
          <p:spPr bwMode="auto">
            <a:xfrm>
              <a:off x="963" y="942"/>
              <a:ext cx="1051" cy="15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9" name="Rectangle 65"/>
            <p:cNvSpPr>
              <a:spLocks noChangeArrowheads="1"/>
            </p:cNvSpPr>
            <p:nvPr/>
          </p:nvSpPr>
          <p:spPr bwMode="auto">
            <a:xfrm>
              <a:off x="1146" y="949"/>
              <a:ext cx="6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smtClean="0">
                  <a:ln>
                    <a:noFill/>
                  </a:ln>
                  <a:solidFill>
                    <a:srgbClr val="FFFFFF"/>
                  </a:solidFill>
                  <a:effectLst/>
                  <a:latin typeface="Times New Roman" panose="02020603050405020304" pitchFamily="18" charset="0"/>
                </a:rPr>
                <a:t>Agentes Aduana</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66"/>
            <p:cNvSpPr>
              <a:spLocks noChangeArrowheads="1"/>
            </p:cNvSpPr>
            <p:nvPr/>
          </p:nvSpPr>
          <p:spPr bwMode="auto">
            <a:xfrm>
              <a:off x="1833" y="949"/>
              <a:ext cx="5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smtClean="0">
                  <a:ln>
                    <a:noFill/>
                  </a:ln>
                  <a:solidFill>
                    <a:srgbClr val="FFFFFF"/>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31" name="Rectangle 67"/>
            <p:cNvSpPr>
              <a:spLocks noChangeArrowheads="1"/>
            </p:cNvSpPr>
            <p:nvPr/>
          </p:nvSpPr>
          <p:spPr bwMode="auto">
            <a:xfrm>
              <a:off x="3294" y="959"/>
              <a:ext cx="778" cy="13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32" name="Rectangle 68"/>
            <p:cNvSpPr>
              <a:spLocks noChangeArrowheads="1"/>
            </p:cNvSpPr>
            <p:nvPr/>
          </p:nvSpPr>
          <p:spPr bwMode="auto">
            <a:xfrm>
              <a:off x="3266" y="950"/>
              <a:ext cx="86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smtClean="0">
                  <a:ln>
                    <a:noFill/>
                  </a:ln>
                  <a:solidFill>
                    <a:srgbClr val="FFFFFF"/>
                  </a:solidFill>
                  <a:effectLst/>
                  <a:latin typeface="Times New Roman" panose="02020603050405020304" pitchFamily="18" charset="0"/>
                </a:rPr>
                <a:t>Importadores - </a:t>
              </a:r>
              <a:r>
                <a:rPr kumimoji="0" lang="es-CL" altLang="es-CL" sz="1100" b="1" i="0" u="none" strike="noStrike" cap="none" normalizeH="0" baseline="0" dirty="0" err="1" smtClean="0">
                  <a:ln>
                    <a:noFill/>
                  </a:ln>
                  <a:solidFill>
                    <a:srgbClr val="FFFFFF"/>
                  </a:solidFill>
                  <a:effectLst/>
                  <a:latin typeface="Times New Roman" panose="02020603050405020304" pitchFamily="18" charset="0"/>
                </a:rPr>
                <a:t>Export</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69"/>
            <p:cNvSpPr>
              <a:spLocks noChangeArrowheads="1"/>
            </p:cNvSpPr>
            <p:nvPr/>
          </p:nvSpPr>
          <p:spPr bwMode="auto">
            <a:xfrm>
              <a:off x="3975" y="964"/>
              <a:ext cx="5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smtClean="0">
                  <a:ln>
                    <a:noFill/>
                  </a:ln>
                  <a:solidFill>
                    <a:srgbClr val="FFFFFF"/>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34" name="Rectangle 70"/>
            <p:cNvSpPr>
              <a:spLocks noChangeArrowheads="1"/>
            </p:cNvSpPr>
            <p:nvPr/>
          </p:nvSpPr>
          <p:spPr bwMode="auto">
            <a:xfrm>
              <a:off x="4000" y="964"/>
              <a:ext cx="5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smtClean="0">
                  <a:ln>
                    <a:noFill/>
                  </a:ln>
                  <a:solidFill>
                    <a:srgbClr val="FFFFFF"/>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35" name="Rectangle 71"/>
            <p:cNvSpPr>
              <a:spLocks noChangeArrowheads="1"/>
            </p:cNvSpPr>
            <p:nvPr/>
          </p:nvSpPr>
          <p:spPr bwMode="auto">
            <a:xfrm>
              <a:off x="2210" y="959"/>
              <a:ext cx="927" cy="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36" name="Rectangle 72"/>
            <p:cNvSpPr>
              <a:spLocks noChangeArrowheads="1"/>
            </p:cNvSpPr>
            <p:nvPr/>
          </p:nvSpPr>
          <p:spPr bwMode="auto">
            <a:xfrm>
              <a:off x="2517" y="946"/>
              <a:ext cx="3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smtClean="0">
                  <a:ln>
                    <a:noFill/>
                  </a:ln>
                  <a:solidFill>
                    <a:srgbClr val="FFFFFF"/>
                  </a:solidFill>
                  <a:effectLst/>
                  <a:latin typeface="Times New Roman" panose="02020603050405020304" pitchFamily="18" charset="0"/>
                </a:rPr>
                <a:t>Viajeros</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73"/>
            <p:cNvSpPr>
              <a:spLocks noChangeArrowheads="1"/>
            </p:cNvSpPr>
            <p:nvPr/>
          </p:nvSpPr>
          <p:spPr bwMode="auto">
            <a:xfrm>
              <a:off x="3017" y="960"/>
              <a:ext cx="5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smtClean="0">
                  <a:ln>
                    <a:noFill/>
                  </a:ln>
                  <a:solidFill>
                    <a:srgbClr val="FFFFFF"/>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38" name="Rectangle 74"/>
            <p:cNvSpPr>
              <a:spLocks noChangeArrowheads="1"/>
            </p:cNvSpPr>
            <p:nvPr/>
          </p:nvSpPr>
          <p:spPr bwMode="auto">
            <a:xfrm>
              <a:off x="2676" y="1062"/>
              <a:ext cx="7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400" b="1" i="0" u="none" strike="noStrike" cap="none" normalizeH="0" baseline="0" smtClean="0">
                  <a:ln>
                    <a:noFill/>
                  </a:ln>
                  <a:solidFill>
                    <a:srgbClr val="FFFFFF"/>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39" name="Rectangle 75"/>
            <p:cNvSpPr>
              <a:spLocks noChangeArrowheads="1"/>
            </p:cNvSpPr>
            <p:nvPr/>
          </p:nvSpPr>
          <p:spPr bwMode="auto">
            <a:xfrm>
              <a:off x="2704" y="1064"/>
              <a:ext cx="7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400" b="0" i="0" u="none" strike="noStrike" cap="none" normalizeH="0" baseline="0" smtClean="0">
                  <a:ln>
                    <a:noFill/>
                  </a:ln>
                  <a:solidFill>
                    <a:srgbClr val="000000"/>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44" name="Rectangle 80"/>
            <p:cNvSpPr>
              <a:spLocks noChangeArrowheads="1"/>
            </p:cNvSpPr>
            <p:nvPr/>
          </p:nvSpPr>
          <p:spPr bwMode="auto">
            <a:xfrm>
              <a:off x="2620" y="1502"/>
              <a:ext cx="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45" name="Rectangle 81"/>
            <p:cNvSpPr>
              <a:spLocks noChangeArrowheads="1"/>
            </p:cNvSpPr>
            <p:nvPr/>
          </p:nvSpPr>
          <p:spPr bwMode="auto">
            <a:xfrm>
              <a:off x="2637" y="1481"/>
              <a:ext cx="6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48" name="Rectangle 84"/>
            <p:cNvSpPr>
              <a:spLocks noChangeArrowheads="1"/>
            </p:cNvSpPr>
            <p:nvPr/>
          </p:nvSpPr>
          <p:spPr bwMode="auto">
            <a:xfrm>
              <a:off x="3704" y="1418"/>
              <a:ext cx="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50" name="Rectangle 86"/>
            <p:cNvSpPr>
              <a:spLocks noChangeArrowheads="1"/>
            </p:cNvSpPr>
            <p:nvPr/>
          </p:nvSpPr>
          <p:spPr bwMode="auto">
            <a:xfrm>
              <a:off x="3658" y="1500"/>
              <a:ext cx="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51" name="Rectangle 87"/>
            <p:cNvSpPr>
              <a:spLocks noChangeArrowheads="1"/>
            </p:cNvSpPr>
            <p:nvPr/>
          </p:nvSpPr>
          <p:spPr bwMode="auto">
            <a:xfrm>
              <a:off x="3675" y="1479"/>
              <a:ext cx="6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52" name="Rectangle 88"/>
            <p:cNvSpPr>
              <a:spLocks noChangeArrowheads="1"/>
            </p:cNvSpPr>
            <p:nvPr/>
          </p:nvSpPr>
          <p:spPr bwMode="auto">
            <a:xfrm rot="16200000">
              <a:off x="1746" y="1452"/>
              <a:ext cx="2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1" i="0" u="none" strike="noStrike" cap="none" normalizeH="0" baseline="0" dirty="0" smtClean="0">
                  <a:ln>
                    <a:noFill/>
                  </a:ln>
                  <a:solidFill>
                    <a:srgbClr val="595959"/>
                  </a:solidFill>
                  <a:effectLst/>
                  <a:latin typeface="Times New Roman" panose="02020603050405020304" pitchFamily="18" charset="0"/>
                </a:rPr>
                <a:t>Global</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89"/>
            <p:cNvSpPr>
              <a:spLocks noChangeArrowheads="1"/>
            </p:cNvSpPr>
            <p:nvPr/>
          </p:nvSpPr>
          <p:spPr bwMode="auto">
            <a:xfrm rot="16200000">
              <a:off x="1587" y="1435"/>
              <a:ext cx="39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1" i="0" u="none" strike="noStrike" cap="none" normalizeH="0" baseline="0" dirty="0" smtClean="0">
                  <a:ln>
                    <a:noFill/>
                  </a:ln>
                  <a:solidFill>
                    <a:srgbClr val="595959"/>
                  </a:solidFill>
                  <a:effectLst/>
                  <a:latin typeface="Times New Roman" panose="02020603050405020304" pitchFamily="18" charset="0"/>
                </a:rPr>
                <a:t>Satisfacción </a:t>
              </a:r>
              <a:endParaRPr kumimoji="0" lang="es-CL" altLang="es-CL" sz="1800" b="1" i="0" u="none" strike="noStrike" cap="none" normalizeH="0" baseline="0" dirty="0" smtClean="0">
                <a:ln>
                  <a:noFill/>
                </a:ln>
                <a:solidFill>
                  <a:schemeClr val="tx1"/>
                </a:solidFill>
                <a:effectLst/>
              </a:endParaRPr>
            </a:p>
          </p:txBody>
        </p:sp>
        <p:sp>
          <p:nvSpPr>
            <p:cNvPr id="54" name="Rectangle 90"/>
            <p:cNvSpPr>
              <a:spLocks noChangeArrowheads="1"/>
            </p:cNvSpPr>
            <p:nvPr/>
          </p:nvSpPr>
          <p:spPr bwMode="auto">
            <a:xfrm rot="16200000">
              <a:off x="1841" y="1282"/>
              <a:ext cx="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55" name="Rectangle 91"/>
            <p:cNvSpPr>
              <a:spLocks noChangeArrowheads="1"/>
            </p:cNvSpPr>
            <p:nvPr/>
          </p:nvSpPr>
          <p:spPr bwMode="auto">
            <a:xfrm rot="16200000">
              <a:off x="1861" y="1450"/>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r>
                <a:rPr kumimoji="0" lang="es-CL" altLang="es-CL" sz="900" b="1" i="0" u="none" strike="noStrike" cap="none" normalizeH="0" baseline="0" dirty="0" smtClean="0">
                  <a:ln>
                    <a:noFill/>
                  </a:ln>
                  <a:solidFill>
                    <a:srgbClr val="595959"/>
                  </a:solidFill>
                  <a:effectLst/>
                  <a:latin typeface="Times New Roman" panose="02020603050405020304" pitchFamily="18" charset="0"/>
                </a:rPr>
                <a:t>20</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58" name="Rectangle 92"/>
            <p:cNvSpPr>
              <a:spLocks noChangeArrowheads="1"/>
            </p:cNvSpPr>
            <p:nvPr/>
          </p:nvSpPr>
          <p:spPr bwMode="auto">
            <a:xfrm rot="16200000">
              <a:off x="1926" y="1349"/>
              <a:ext cx="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59" name="Rectangle 93"/>
            <p:cNvSpPr>
              <a:spLocks noChangeArrowheads="1"/>
            </p:cNvSpPr>
            <p:nvPr/>
          </p:nvSpPr>
          <p:spPr bwMode="auto">
            <a:xfrm rot="16200000">
              <a:off x="1910" y="1316"/>
              <a:ext cx="6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60" name="Freeform 94"/>
            <p:cNvSpPr>
              <a:spLocks/>
            </p:cNvSpPr>
            <p:nvPr/>
          </p:nvSpPr>
          <p:spPr bwMode="auto">
            <a:xfrm>
              <a:off x="3928" y="1221"/>
              <a:ext cx="305" cy="539"/>
            </a:xfrm>
            <a:custGeom>
              <a:avLst/>
              <a:gdLst>
                <a:gd name="T0" fmla="*/ 426 w 2544"/>
                <a:gd name="T1" fmla="*/ 4496 h 4496"/>
                <a:gd name="T2" fmla="*/ 0 w 2544"/>
                <a:gd name="T3" fmla="*/ 4234 h 4496"/>
                <a:gd name="T4" fmla="*/ 0 w 2544"/>
                <a:gd name="T5" fmla="*/ 4234 h 4496"/>
                <a:gd name="T6" fmla="*/ 0 w 2544"/>
                <a:gd name="T7" fmla="*/ 4234 h 4496"/>
                <a:gd name="T8" fmla="*/ 0 w 2544"/>
                <a:gd name="T9" fmla="*/ 265 h 4496"/>
                <a:gd name="T10" fmla="*/ 426 w 2544"/>
                <a:gd name="T11" fmla="*/ 0 h 4496"/>
                <a:gd name="T12" fmla="*/ 426 w 2544"/>
                <a:gd name="T13" fmla="*/ 0 h 4496"/>
                <a:gd name="T14" fmla="*/ 426 w 2544"/>
                <a:gd name="T15" fmla="*/ 0 h 4496"/>
                <a:gd name="T16" fmla="*/ 2123 w 2544"/>
                <a:gd name="T17" fmla="*/ 0 h 4496"/>
                <a:gd name="T18" fmla="*/ 2544 w 2544"/>
                <a:gd name="T19" fmla="*/ 265 h 4496"/>
                <a:gd name="T20" fmla="*/ 2544 w 2544"/>
                <a:gd name="T21" fmla="*/ 265 h 4496"/>
                <a:gd name="T22" fmla="*/ 2544 w 2544"/>
                <a:gd name="T23" fmla="*/ 265 h 4496"/>
                <a:gd name="T24" fmla="*/ 2544 w 2544"/>
                <a:gd name="T25" fmla="*/ 4234 h 4496"/>
                <a:gd name="T26" fmla="*/ 2123 w 2544"/>
                <a:gd name="T27" fmla="*/ 4496 h 4496"/>
                <a:gd name="T28" fmla="*/ 2123 w 2544"/>
                <a:gd name="T29" fmla="*/ 4496 h 4496"/>
                <a:gd name="T30" fmla="*/ 426 w 2544"/>
                <a:gd name="T31" fmla="*/ 449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44" h="4496">
                  <a:moveTo>
                    <a:pt x="426" y="4496"/>
                  </a:moveTo>
                  <a:cubicBezTo>
                    <a:pt x="194" y="4496"/>
                    <a:pt x="0" y="4379"/>
                    <a:pt x="0" y="4234"/>
                  </a:cubicBezTo>
                  <a:cubicBezTo>
                    <a:pt x="0" y="4234"/>
                    <a:pt x="0" y="4234"/>
                    <a:pt x="0" y="4234"/>
                  </a:cubicBezTo>
                  <a:lnTo>
                    <a:pt x="0" y="4234"/>
                  </a:lnTo>
                  <a:lnTo>
                    <a:pt x="0" y="265"/>
                  </a:lnTo>
                  <a:cubicBezTo>
                    <a:pt x="0" y="121"/>
                    <a:pt x="194" y="0"/>
                    <a:pt x="426" y="0"/>
                  </a:cubicBezTo>
                  <a:cubicBezTo>
                    <a:pt x="426" y="0"/>
                    <a:pt x="426" y="0"/>
                    <a:pt x="426" y="0"/>
                  </a:cubicBezTo>
                  <a:lnTo>
                    <a:pt x="426" y="0"/>
                  </a:lnTo>
                  <a:lnTo>
                    <a:pt x="2123" y="0"/>
                  </a:lnTo>
                  <a:cubicBezTo>
                    <a:pt x="2355" y="0"/>
                    <a:pt x="2544" y="121"/>
                    <a:pt x="2544" y="265"/>
                  </a:cubicBezTo>
                  <a:cubicBezTo>
                    <a:pt x="2544" y="265"/>
                    <a:pt x="2544" y="265"/>
                    <a:pt x="2544" y="265"/>
                  </a:cubicBezTo>
                  <a:lnTo>
                    <a:pt x="2544" y="265"/>
                  </a:lnTo>
                  <a:lnTo>
                    <a:pt x="2544" y="4234"/>
                  </a:lnTo>
                  <a:cubicBezTo>
                    <a:pt x="2544" y="4379"/>
                    <a:pt x="2355" y="4496"/>
                    <a:pt x="2123" y="4496"/>
                  </a:cubicBezTo>
                  <a:cubicBezTo>
                    <a:pt x="2123" y="4496"/>
                    <a:pt x="2123" y="4496"/>
                    <a:pt x="2123" y="4496"/>
                  </a:cubicBezTo>
                  <a:lnTo>
                    <a:pt x="426" y="4496"/>
                  </a:lnTo>
                  <a:close/>
                </a:path>
              </a:pathLst>
            </a:custGeom>
            <a:solidFill>
              <a:srgbClr val="DCE6F2"/>
            </a:solidFill>
            <a:ln w="0">
              <a:solidFill>
                <a:schemeClr val="accent1">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3" name="Rectangle 97"/>
            <p:cNvSpPr>
              <a:spLocks noChangeArrowheads="1"/>
            </p:cNvSpPr>
            <p:nvPr/>
          </p:nvSpPr>
          <p:spPr bwMode="auto">
            <a:xfrm rot="16200000">
              <a:off x="4098" y="1248"/>
              <a:ext cx="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2049" name="Rectangle 99"/>
            <p:cNvSpPr>
              <a:spLocks noChangeArrowheads="1"/>
            </p:cNvSpPr>
            <p:nvPr/>
          </p:nvSpPr>
          <p:spPr bwMode="auto">
            <a:xfrm rot="16200000">
              <a:off x="4182" y="1315"/>
              <a:ext cx="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2050" name="Rectangle 100"/>
            <p:cNvSpPr>
              <a:spLocks noChangeArrowheads="1"/>
            </p:cNvSpPr>
            <p:nvPr/>
          </p:nvSpPr>
          <p:spPr bwMode="auto">
            <a:xfrm rot="16200000">
              <a:off x="4166" y="1283"/>
              <a:ext cx="6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2051" name="Freeform 101"/>
            <p:cNvSpPr>
              <a:spLocks/>
            </p:cNvSpPr>
            <p:nvPr/>
          </p:nvSpPr>
          <p:spPr bwMode="auto">
            <a:xfrm>
              <a:off x="3240" y="1863"/>
              <a:ext cx="944" cy="94"/>
            </a:xfrm>
            <a:custGeom>
              <a:avLst/>
              <a:gdLst>
                <a:gd name="T0" fmla="*/ 7872 w 7872"/>
                <a:gd name="T1" fmla="*/ 0 h 784"/>
                <a:gd name="T2" fmla="*/ 7461 w 7872"/>
                <a:gd name="T3" fmla="*/ 392 h 784"/>
                <a:gd name="T4" fmla="*/ 4348 w 7872"/>
                <a:gd name="T5" fmla="*/ 392 h 784"/>
                <a:gd name="T6" fmla="*/ 3936 w 7872"/>
                <a:gd name="T7" fmla="*/ 784 h 784"/>
                <a:gd name="T8" fmla="*/ 3525 w 7872"/>
                <a:gd name="T9" fmla="*/ 392 h 784"/>
                <a:gd name="T10" fmla="*/ 412 w 7872"/>
                <a:gd name="T11" fmla="*/ 392 h 784"/>
                <a:gd name="T12" fmla="*/ 0 w 7872"/>
                <a:gd name="T13" fmla="*/ 0 h 784"/>
              </a:gdLst>
              <a:ahLst/>
              <a:cxnLst>
                <a:cxn ang="0">
                  <a:pos x="T0" y="T1"/>
                </a:cxn>
                <a:cxn ang="0">
                  <a:pos x="T2" y="T3"/>
                </a:cxn>
                <a:cxn ang="0">
                  <a:pos x="T4" y="T5"/>
                </a:cxn>
                <a:cxn ang="0">
                  <a:pos x="T6" y="T7"/>
                </a:cxn>
                <a:cxn ang="0">
                  <a:pos x="T8" y="T9"/>
                </a:cxn>
                <a:cxn ang="0">
                  <a:pos x="T10" y="T11"/>
                </a:cxn>
                <a:cxn ang="0">
                  <a:pos x="T12" y="T13"/>
                </a:cxn>
              </a:cxnLst>
              <a:rect l="0" t="0" r="r" b="b"/>
              <a:pathLst>
                <a:path w="7872" h="784">
                  <a:moveTo>
                    <a:pt x="7872" y="0"/>
                  </a:moveTo>
                  <a:cubicBezTo>
                    <a:pt x="7872" y="217"/>
                    <a:pt x="7688" y="392"/>
                    <a:pt x="7461" y="392"/>
                  </a:cubicBezTo>
                  <a:lnTo>
                    <a:pt x="4348" y="392"/>
                  </a:lnTo>
                  <a:cubicBezTo>
                    <a:pt x="4121" y="392"/>
                    <a:pt x="3936" y="568"/>
                    <a:pt x="3936" y="784"/>
                  </a:cubicBezTo>
                  <a:cubicBezTo>
                    <a:pt x="3936" y="568"/>
                    <a:pt x="3752" y="392"/>
                    <a:pt x="3525" y="392"/>
                  </a:cubicBezTo>
                  <a:lnTo>
                    <a:pt x="412" y="392"/>
                  </a:lnTo>
                  <a:cubicBezTo>
                    <a:pt x="185" y="392"/>
                    <a:pt x="0" y="217"/>
                    <a:pt x="0" y="0"/>
                  </a:cubicBezTo>
                </a:path>
              </a:pathLst>
            </a:custGeom>
            <a:noFill/>
            <a:ln w="952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2052" name="Freeform 102"/>
            <p:cNvSpPr>
              <a:spLocks/>
            </p:cNvSpPr>
            <p:nvPr/>
          </p:nvSpPr>
          <p:spPr bwMode="auto">
            <a:xfrm>
              <a:off x="2148" y="1863"/>
              <a:ext cx="931" cy="96"/>
            </a:xfrm>
            <a:custGeom>
              <a:avLst/>
              <a:gdLst>
                <a:gd name="T0" fmla="*/ 7760 w 7760"/>
                <a:gd name="T1" fmla="*/ 0 h 800"/>
                <a:gd name="T2" fmla="*/ 7340 w 7760"/>
                <a:gd name="T3" fmla="*/ 400 h 800"/>
                <a:gd name="T4" fmla="*/ 4301 w 7760"/>
                <a:gd name="T5" fmla="*/ 400 h 800"/>
                <a:gd name="T6" fmla="*/ 3880 w 7760"/>
                <a:gd name="T7" fmla="*/ 800 h 800"/>
                <a:gd name="T8" fmla="*/ 3460 w 7760"/>
                <a:gd name="T9" fmla="*/ 400 h 800"/>
                <a:gd name="T10" fmla="*/ 421 w 7760"/>
                <a:gd name="T11" fmla="*/ 400 h 800"/>
                <a:gd name="T12" fmla="*/ 0 w 7760"/>
                <a:gd name="T13" fmla="*/ 0 h 800"/>
              </a:gdLst>
              <a:ahLst/>
              <a:cxnLst>
                <a:cxn ang="0">
                  <a:pos x="T0" y="T1"/>
                </a:cxn>
                <a:cxn ang="0">
                  <a:pos x="T2" y="T3"/>
                </a:cxn>
                <a:cxn ang="0">
                  <a:pos x="T4" y="T5"/>
                </a:cxn>
                <a:cxn ang="0">
                  <a:pos x="T6" y="T7"/>
                </a:cxn>
                <a:cxn ang="0">
                  <a:pos x="T8" y="T9"/>
                </a:cxn>
                <a:cxn ang="0">
                  <a:pos x="T10" y="T11"/>
                </a:cxn>
                <a:cxn ang="0">
                  <a:pos x="T12" y="T13"/>
                </a:cxn>
              </a:cxnLst>
              <a:rect l="0" t="0" r="r" b="b"/>
              <a:pathLst>
                <a:path w="7760" h="800">
                  <a:moveTo>
                    <a:pt x="7760" y="0"/>
                  </a:moveTo>
                  <a:cubicBezTo>
                    <a:pt x="7760" y="221"/>
                    <a:pt x="7572" y="400"/>
                    <a:pt x="7340" y="400"/>
                  </a:cubicBezTo>
                  <a:lnTo>
                    <a:pt x="4301" y="400"/>
                  </a:lnTo>
                  <a:cubicBezTo>
                    <a:pt x="4069" y="400"/>
                    <a:pt x="3880" y="580"/>
                    <a:pt x="3880" y="800"/>
                  </a:cubicBezTo>
                  <a:cubicBezTo>
                    <a:pt x="3880" y="580"/>
                    <a:pt x="3692" y="400"/>
                    <a:pt x="3460" y="400"/>
                  </a:cubicBezTo>
                  <a:lnTo>
                    <a:pt x="421" y="400"/>
                  </a:lnTo>
                  <a:cubicBezTo>
                    <a:pt x="189" y="400"/>
                    <a:pt x="0" y="221"/>
                    <a:pt x="0" y="0"/>
                  </a:cubicBezTo>
                </a:path>
              </a:pathLst>
            </a:custGeom>
            <a:noFill/>
            <a:ln w="952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2056" name="Rectangle 106"/>
            <p:cNvSpPr>
              <a:spLocks noChangeArrowheads="1"/>
            </p:cNvSpPr>
            <p:nvPr/>
          </p:nvSpPr>
          <p:spPr bwMode="auto">
            <a:xfrm>
              <a:off x="4683" y="954"/>
              <a:ext cx="5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smtClean="0">
                  <a:ln>
                    <a:noFill/>
                  </a:ln>
                  <a:solidFill>
                    <a:srgbClr val="FFFFFF"/>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2057" name="Rectangle 107"/>
            <p:cNvSpPr>
              <a:spLocks noChangeArrowheads="1"/>
            </p:cNvSpPr>
            <p:nvPr/>
          </p:nvSpPr>
          <p:spPr bwMode="auto">
            <a:xfrm>
              <a:off x="4706" y="954"/>
              <a:ext cx="5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smtClean="0">
                  <a:ln>
                    <a:noFill/>
                  </a:ln>
                  <a:solidFill>
                    <a:srgbClr val="FFFFFF"/>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2073" name="Rectangle 111"/>
            <p:cNvSpPr>
              <a:spLocks noChangeArrowheads="1"/>
            </p:cNvSpPr>
            <p:nvPr/>
          </p:nvSpPr>
          <p:spPr bwMode="auto">
            <a:xfrm rot="16200000">
              <a:off x="4466" y="1258"/>
              <a:ext cx="6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2080" name="Rectangle 112"/>
            <p:cNvSpPr>
              <a:spLocks noChangeArrowheads="1"/>
            </p:cNvSpPr>
            <p:nvPr/>
          </p:nvSpPr>
          <p:spPr bwMode="auto">
            <a:xfrm rot="16200000">
              <a:off x="4579" y="1657"/>
              <a:ext cx="6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0" i="0" u="none" strike="noStrike" cap="none" normalizeH="0" baseline="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2091" name="Rectangle 117"/>
            <p:cNvSpPr>
              <a:spLocks noChangeArrowheads="1"/>
            </p:cNvSpPr>
            <p:nvPr/>
          </p:nvSpPr>
          <p:spPr bwMode="auto">
            <a:xfrm>
              <a:off x="2664" y="3103"/>
              <a:ext cx="5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smtClean="0">
                  <a:ln>
                    <a:noFill/>
                  </a:ln>
                  <a:solidFill>
                    <a:srgbClr val="FFFFFF"/>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2098" name="Rectangle 120"/>
            <p:cNvSpPr>
              <a:spLocks noChangeArrowheads="1"/>
            </p:cNvSpPr>
            <p:nvPr/>
          </p:nvSpPr>
          <p:spPr bwMode="auto">
            <a:xfrm>
              <a:off x="4422" y="3088"/>
              <a:ext cx="8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smtClean="0">
                  <a:ln>
                    <a:noFill/>
                  </a:ln>
                  <a:solidFill>
                    <a:srgbClr val="FFFFFF"/>
                  </a:solidFill>
                  <a:effectLst/>
                  <a:latin typeface="Times New Roman" panose="02020603050405020304" pitchFamily="18" charset="0"/>
                </a:rPr>
                <a:t>2</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2108" name="Rectangle 122"/>
            <p:cNvSpPr>
              <a:spLocks noChangeArrowheads="1"/>
            </p:cNvSpPr>
            <p:nvPr/>
          </p:nvSpPr>
          <p:spPr bwMode="auto">
            <a:xfrm>
              <a:off x="4598" y="3088"/>
              <a:ext cx="5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smtClean="0">
                  <a:ln>
                    <a:noFill/>
                  </a:ln>
                  <a:solidFill>
                    <a:srgbClr val="FFFFFF"/>
                  </a:solidFill>
                  <a:effectLst/>
                  <a:latin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grpSp>
      <p:sp>
        <p:nvSpPr>
          <p:cNvPr id="125" name="Rectangle 76"/>
          <p:cNvSpPr>
            <a:spLocks noChangeArrowheads="1"/>
          </p:cNvSpPr>
          <p:nvPr/>
        </p:nvSpPr>
        <p:spPr bwMode="auto">
          <a:xfrm>
            <a:off x="2124852" y="2818734"/>
            <a:ext cx="6508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1" i="0" u="none" strike="noStrike" cap="none" normalizeH="0" baseline="0" dirty="0" smtClean="0">
                <a:ln>
                  <a:noFill/>
                </a:ln>
                <a:solidFill>
                  <a:srgbClr val="595959"/>
                </a:solidFill>
                <a:effectLst/>
                <a:latin typeface="Times New Roman" panose="02020603050405020304" pitchFamily="18" charset="0"/>
              </a:rPr>
              <a:t>Dimensiones</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126" name="Rectangle 79"/>
          <p:cNvSpPr>
            <a:spLocks noChangeArrowheads="1"/>
          </p:cNvSpPr>
          <p:nvPr/>
        </p:nvSpPr>
        <p:spPr bwMode="auto">
          <a:xfrm>
            <a:off x="2291937" y="2948909"/>
            <a:ext cx="28854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r>
              <a:rPr kumimoji="0" lang="es-CL" altLang="es-CL" sz="900" b="1" i="0" u="none" strike="noStrike" cap="none" normalizeH="0" baseline="0" dirty="0" smtClean="0">
                <a:ln>
                  <a:noFill/>
                </a:ln>
                <a:solidFill>
                  <a:srgbClr val="595959"/>
                </a:solidFill>
                <a:effectLst/>
                <a:latin typeface="Times New Roman" panose="02020603050405020304" pitchFamily="18" charset="0"/>
              </a:rPr>
              <a:t>80</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2109" name="CuadroTexto 2108"/>
          <p:cNvSpPr txBox="1"/>
          <p:nvPr/>
        </p:nvSpPr>
        <p:spPr>
          <a:xfrm>
            <a:off x="3056325" y="5676583"/>
            <a:ext cx="4454815" cy="400110"/>
          </a:xfrm>
          <a:prstGeom prst="rect">
            <a:avLst/>
          </a:prstGeom>
          <a:noFill/>
        </p:spPr>
        <p:txBody>
          <a:bodyPr wrap="square" rtlCol="0">
            <a:spAutoFit/>
          </a:bodyPr>
          <a:lstStyle/>
          <a:p>
            <a:r>
              <a:rPr lang="es-CL" b="1" dirty="0" smtClean="0">
                <a:solidFill>
                  <a:srgbClr val="FEFEFC"/>
                </a:solidFill>
              </a:rPr>
              <a:t>Índice Satisfacción SNA</a:t>
            </a:r>
            <a:endParaRPr lang="es-CL" b="1" dirty="0">
              <a:solidFill>
                <a:srgbClr val="FEFEFC"/>
              </a:solidFill>
            </a:endParaRPr>
          </a:p>
        </p:txBody>
      </p:sp>
      <p:sp>
        <p:nvSpPr>
          <p:cNvPr id="131" name="Rectangle 72"/>
          <p:cNvSpPr>
            <a:spLocks noChangeArrowheads="1"/>
          </p:cNvSpPr>
          <p:nvPr/>
        </p:nvSpPr>
        <p:spPr bwMode="auto">
          <a:xfrm>
            <a:off x="4244196" y="4036872"/>
            <a:ext cx="753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smtClean="0">
                <a:ln>
                  <a:noFill/>
                </a:ln>
                <a:solidFill>
                  <a:srgbClr val="FFFFFF"/>
                </a:solidFill>
                <a:effectLst/>
                <a:latin typeface="Times New Roman" panose="02020603050405020304" pitchFamily="18" charset="0"/>
              </a:rPr>
              <a:t>Satisfacción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smtClean="0">
                <a:ln>
                  <a:noFill/>
                </a:ln>
                <a:solidFill>
                  <a:srgbClr val="FFFFFF"/>
                </a:solidFill>
                <a:effectLst/>
                <a:latin typeface="Times New Roman" panose="02020603050405020304" pitchFamily="18" charset="0"/>
              </a:rPr>
              <a:t>Viajeros</a:t>
            </a:r>
          </a:p>
        </p:txBody>
      </p:sp>
      <p:sp>
        <p:nvSpPr>
          <p:cNvPr id="132" name="Rectangle 72"/>
          <p:cNvSpPr>
            <a:spLocks noChangeArrowheads="1"/>
          </p:cNvSpPr>
          <p:nvPr/>
        </p:nvSpPr>
        <p:spPr bwMode="auto">
          <a:xfrm>
            <a:off x="2288771" y="4052904"/>
            <a:ext cx="992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smtClean="0">
                <a:ln>
                  <a:noFill/>
                </a:ln>
                <a:solidFill>
                  <a:srgbClr val="FFFFFF"/>
                </a:solidFill>
                <a:effectLst/>
                <a:latin typeface="Times New Roman" panose="02020603050405020304" pitchFamily="18" charset="0"/>
              </a:rPr>
              <a:t>Satisfacción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smtClean="0">
                <a:ln>
                  <a:noFill/>
                </a:ln>
                <a:solidFill>
                  <a:srgbClr val="FFFFFF"/>
                </a:solidFill>
                <a:effectLst/>
                <a:latin typeface="Times New Roman" panose="02020603050405020304" pitchFamily="18" charset="0"/>
              </a:rPr>
              <a:t>Agentes Aduana</a:t>
            </a:r>
          </a:p>
        </p:txBody>
      </p:sp>
      <p:sp>
        <p:nvSpPr>
          <p:cNvPr id="133" name="Rectangle 72"/>
          <p:cNvSpPr>
            <a:spLocks noChangeArrowheads="1"/>
          </p:cNvSpPr>
          <p:nvPr/>
        </p:nvSpPr>
        <p:spPr bwMode="auto">
          <a:xfrm>
            <a:off x="5631879" y="4065560"/>
            <a:ext cx="1333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smtClean="0">
                <a:ln>
                  <a:noFill/>
                </a:ln>
                <a:solidFill>
                  <a:srgbClr val="FFFFFF"/>
                </a:solidFill>
                <a:effectLst/>
                <a:latin typeface="Times New Roman" panose="02020603050405020304" pitchFamily="18" charset="0"/>
              </a:rPr>
              <a:t>Satisfacción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smtClean="0">
                <a:ln>
                  <a:noFill/>
                </a:ln>
                <a:solidFill>
                  <a:srgbClr val="FFFFFF"/>
                </a:solidFill>
                <a:effectLst/>
                <a:latin typeface="Times New Roman" panose="02020603050405020304" pitchFamily="18" charset="0"/>
              </a:rPr>
              <a:t>Importadores- </a:t>
            </a:r>
            <a:r>
              <a:rPr kumimoji="0" lang="es-CL" altLang="es-CL" sz="1100" b="1" i="0" u="none" strike="noStrike" cap="none" normalizeH="0" baseline="0" dirty="0" err="1" smtClean="0">
                <a:ln>
                  <a:noFill/>
                </a:ln>
                <a:solidFill>
                  <a:srgbClr val="FFFFFF"/>
                </a:solidFill>
                <a:effectLst/>
                <a:latin typeface="Times New Roman" panose="02020603050405020304" pitchFamily="18" charset="0"/>
              </a:rPr>
              <a:t>Export</a:t>
            </a:r>
            <a:endParaRPr kumimoji="0" lang="es-CL" altLang="es-CL" sz="1100" b="1" i="0" u="none" strike="noStrike" cap="none" normalizeH="0" baseline="0" dirty="0" smtClean="0">
              <a:ln>
                <a:noFill/>
              </a:ln>
              <a:solidFill>
                <a:srgbClr val="FFFFFF"/>
              </a:solidFill>
              <a:effectLst/>
              <a:latin typeface="Times New Roman" panose="02020603050405020304" pitchFamily="18" charset="0"/>
            </a:endParaRPr>
          </a:p>
        </p:txBody>
      </p:sp>
      <p:sp>
        <p:nvSpPr>
          <p:cNvPr id="106" name="Rectangle 76"/>
          <p:cNvSpPr>
            <a:spLocks noChangeArrowheads="1"/>
          </p:cNvSpPr>
          <p:nvPr/>
        </p:nvSpPr>
        <p:spPr bwMode="auto">
          <a:xfrm>
            <a:off x="4066321" y="2818734"/>
            <a:ext cx="6508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1" i="0" u="none" strike="noStrike" cap="none" normalizeH="0" baseline="0" dirty="0" smtClean="0">
                <a:ln>
                  <a:noFill/>
                </a:ln>
                <a:solidFill>
                  <a:srgbClr val="595959"/>
                </a:solidFill>
                <a:effectLst/>
                <a:latin typeface="Times New Roman" panose="02020603050405020304" pitchFamily="18" charset="0"/>
              </a:rPr>
              <a:t>Dimensiones</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107" name="Rectangle 79"/>
          <p:cNvSpPr>
            <a:spLocks noChangeArrowheads="1"/>
          </p:cNvSpPr>
          <p:nvPr/>
        </p:nvSpPr>
        <p:spPr bwMode="auto">
          <a:xfrm>
            <a:off x="4233406" y="2948909"/>
            <a:ext cx="28854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r>
              <a:rPr kumimoji="0" lang="es-CL" altLang="es-CL" sz="900" b="1" i="0" u="none" strike="noStrike" cap="none" normalizeH="0" baseline="0" dirty="0" smtClean="0">
                <a:ln>
                  <a:noFill/>
                </a:ln>
                <a:solidFill>
                  <a:srgbClr val="595959"/>
                </a:solidFill>
                <a:effectLst/>
                <a:latin typeface="Times New Roman" panose="02020603050405020304" pitchFamily="18" charset="0"/>
              </a:rPr>
              <a:t>80</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76"/>
          <p:cNvSpPr>
            <a:spLocks noChangeArrowheads="1"/>
          </p:cNvSpPr>
          <p:nvPr/>
        </p:nvSpPr>
        <p:spPr bwMode="auto">
          <a:xfrm>
            <a:off x="5722505" y="2799376"/>
            <a:ext cx="6508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1" i="0" u="none" strike="noStrike" cap="none" normalizeH="0" baseline="0" dirty="0" smtClean="0">
                <a:ln>
                  <a:noFill/>
                </a:ln>
                <a:solidFill>
                  <a:srgbClr val="595959"/>
                </a:solidFill>
                <a:effectLst/>
                <a:latin typeface="Times New Roman" panose="02020603050405020304" pitchFamily="18" charset="0"/>
              </a:rPr>
              <a:t>Dimensiones</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109" name="Rectangle 79"/>
          <p:cNvSpPr>
            <a:spLocks noChangeArrowheads="1"/>
          </p:cNvSpPr>
          <p:nvPr/>
        </p:nvSpPr>
        <p:spPr bwMode="auto">
          <a:xfrm>
            <a:off x="5889590" y="2929551"/>
            <a:ext cx="28854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r>
              <a:rPr kumimoji="0" lang="es-CL" altLang="es-CL" sz="900" b="1" i="0" u="none" strike="noStrike" cap="none" normalizeH="0" baseline="0" dirty="0" smtClean="0">
                <a:ln>
                  <a:noFill/>
                </a:ln>
                <a:solidFill>
                  <a:srgbClr val="595959"/>
                </a:solidFill>
                <a:effectLst/>
                <a:latin typeface="Times New Roman" panose="02020603050405020304" pitchFamily="18" charset="0"/>
              </a:rPr>
              <a:t>80</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115" name="Rectangle 88"/>
          <p:cNvSpPr>
            <a:spLocks noChangeArrowheads="1"/>
          </p:cNvSpPr>
          <p:nvPr/>
        </p:nvSpPr>
        <p:spPr bwMode="auto">
          <a:xfrm rot="16200000">
            <a:off x="4925017" y="2879792"/>
            <a:ext cx="36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1" i="0" u="none" strike="noStrike" cap="none" normalizeH="0" baseline="0" dirty="0" smtClean="0">
                <a:ln>
                  <a:noFill/>
                </a:ln>
                <a:solidFill>
                  <a:srgbClr val="595959"/>
                </a:solidFill>
                <a:effectLst/>
                <a:latin typeface="Times New Roman" panose="02020603050405020304" pitchFamily="18" charset="0"/>
              </a:rPr>
              <a:t>Global</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116" name="Rectangle 89"/>
          <p:cNvSpPr>
            <a:spLocks noChangeArrowheads="1"/>
          </p:cNvSpPr>
          <p:nvPr/>
        </p:nvSpPr>
        <p:spPr bwMode="auto">
          <a:xfrm rot="16200000">
            <a:off x="4672605" y="2852805"/>
            <a:ext cx="6191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1" i="0" u="none" strike="noStrike" cap="none" normalizeH="0" baseline="0" dirty="0" smtClean="0">
                <a:ln>
                  <a:noFill/>
                </a:ln>
                <a:solidFill>
                  <a:srgbClr val="595959"/>
                </a:solidFill>
                <a:effectLst/>
                <a:latin typeface="Times New Roman" panose="02020603050405020304" pitchFamily="18" charset="0"/>
              </a:rPr>
              <a:t>Satisfacción </a:t>
            </a:r>
            <a:endParaRPr kumimoji="0" lang="es-CL" altLang="es-CL" sz="1800" b="1" i="0" u="none" strike="noStrike" cap="none" normalizeH="0" baseline="0" dirty="0" smtClean="0">
              <a:ln>
                <a:noFill/>
              </a:ln>
              <a:solidFill>
                <a:schemeClr val="tx1"/>
              </a:solidFill>
              <a:effectLst/>
            </a:endParaRPr>
          </a:p>
        </p:txBody>
      </p:sp>
      <p:sp>
        <p:nvSpPr>
          <p:cNvPr id="117" name="Rectangle 91"/>
          <p:cNvSpPr>
            <a:spLocks noChangeArrowheads="1"/>
          </p:cNvSpPr>
          <p:nvPr/>
        </p:nvSpPr>
        <p:spPr bwMode="auto">
          <a:xfrm rot="16200000">
            <a:off x="5107580" y="2876617"/>
            <a:ext cx="2889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r>
              <a:rPr kumimoji="0" lang="es-CL" altLang="es-CL" sz="900" b="1" i="0" u="none" strike="noStrike" cap="none" normalizeH="0" baseline="0" dirty="0" smtClean="0">
                <a:ln>
                  <a:noFill/>
                </a:ln>
                <a:solidFill>
                  <a:srgbClr val="595959"/>
                </a:solidFill>
                <a:effectLst/>
                <a:latin typeface="Times New Roman" panose="02020603050405020304" pitchFamily="18" charset="0"/>
              </a:rPr>
              <a:t>20</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119" name="Rectangle 88"/>
          <p:cNvSpPr>
            <a:spLocks noChangeArrowheads="1"/>
          </p:cNvSpPr>
          <p:nvPr/>
        </p:nvSpPr>
        <p:spPr bwMode="auto">
          <a:xfrm rot="16200000">
            <a:off x="6601254" y="2861239"/>
            <a:ext cx="361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1" i="0" u="none" strike="noStrike" cap="none" normalizeH="0" baseline="0" dirty="0" smtClean="0">
                <a:ln>
                  <a:noFill/>
                </a:ln>
                <a:solidFill>
                  <a:srgbClr val="595959"/>
                </a:solidFill>
                <a:effectLst/>
                <a:latin typeface="Times New Roman" panose="02020603050405020304" pitchFamily="18" charset="0"/>
              </a:rPr>
              <a:t>Global</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 </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120" name="Rectangle 89"/>
          <p:cNvSpPr>
            <a:spLocks noChangeArrowheads="1"/>
          </p:cNvSpPr>
          <p:nvPr/>
        </p:nvSpPr>
        <p:spPr bwMode="auto">
          <a:xfrm rot="16200000">
            <a:off x="6348842" y="2834252"/>
            <a:ext cx="6191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1" i="0" u="none" strike="noStrike" cap="none" normalizeH="0" baseline="0" dirty="0" smtClean="0">
                <a:ln>
                  <a:noFill/>
                </a:ln>
                <a:solidFill>
                  <a:srgbClr val="595959"/>
                </a:solidFill>
                <a:effectLst/>
                <a:latin typeface="Times New Roman" panose="02020603050405020304" pitchFamily="18" charset="0"/>
              </a:rPr>
              <a:t>Satisfacción </a:t>
            </a:r>
            <a:endParaRPr kumimoji="0" lang="es-CL" altLang="es-CL" sz="1800" b="1" i="0" u="none" strike="noStrike" cap="none" normalizeH="0" baseline="0" dirty="0" smtClean="0">
              <a:ln>
                <a:noFill/>
              </a:ln>
              <a:solidFill>
                <a:schemeClr val="tx1"/>
              </a:solidFill>
              <a:effectLst/>
            </a:endParaRPr>
          </a:p>
        </p:txBody>
      </p:sp>
      <p:sp>
        <p:nvSpPr>
          <p:cNvPr id="121" name="Rectangle 91"/>
          <p:cNvSpPr>
            <a:spLocks noChangeArrowheads="1"/>
          </p:cNvSpPr>
          <p:nvPr/>
        </p:nvSpPr>
        <p:spPr bwMode="auto">
          <a:xfrm rot="16200000">
            <a:off x="6783817" y="2858064"/>
            <a:ext cx="2889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r>
              <a:rPr kumimoji="0" lang="es-CL" altLang="es-CL" sz="900" b="1" i="0" u="none" strike="noStrike" cap="none" normalizeH="0" baseline="0" dirty="0" smtClean="0">
                <a:ln>
                  <a:noFill/>
                </a:ln>
                <a:solidFill>
                  <a:srgbClr val="595959"/>
                </a:solidFill>
                <a:effectLst/>
                <a:latin typeface="Times New Roman" panose="02020603050405020304" pitchFamily="18" charset="0"/>
              </a:rPr>
              <a:t>20</a:t>
            </a:r>
            <a:r>
              <a:rPr kumimoji="0" lang="es-CL" altLang="es-CL" sz="900" b="0" i="0" u="none" strike="noStrike" cap="none" normalizeH="0" baseline="0" dirty="0" smtClean="0">
                <a:ln>
                  <a:noFill/>
                </a:ln>
                <a:solidFill>
                  <a:srgbClr val="595959"/>
                </a:solidFill>
                <a:effectLst/>
                <a:latin typeface="Times New Roman" panose="02020603050405020304" pitchFamily="18" charset="0"/>
              </a:rPr>
              <a:t>%)</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
        <p:nvSpPr>
          <p:cNvPr id="122" name="Freeform 61"/>
          <p:cNvSpPr>
            <a:spLocks/>
          </p:cNvSpPr>
          <p:nvPr/>
        </p:nvSpPr>
        <p:spPr bwMode="auto">
          <a:xfrm>
            <a:off x="1716367" y="1574772"/>
            <a:ext cx="5188745" cy="350838"/>
          </a:xfrm>
          <a:custGeom>
            <a:avLst/>
            <a:gdLst>
              <a:gd name="T0" fmla="*/ 0 w 9696"/>
              <a:gd name="T1" fmla="*/ 308 h 1840"/>
              <a:gd name="T2" fmla="*/ 771 w 9696"/>
              <a:gd name="T3" fmla="*/ 0 h 1840"/>
              <a:gd name="T4" fmla="*/ 771 w 9696"/>
              <a:gd name="T5" fmla="*/ 0 h 1840"/>
              <a:gd name="T6" fmla="*/ 771 w 9696"/>
              <a:gd name="T7" fmla="*/ 0 h 1840"/>
              <a:gd name="T8" fmla="*/ 8930 w 9696"/>
              <a:gd name="T9" fmla="*/ 0 h 1840"/>
              <a:gd name="T10" fmla="*/ 9696 w 9696"/>
              <a:gd name="T11" fmla="*/ 308 h 1840"/>
              <a:gd name="T12" fmla="*/ 9696 w 9696"/>
              <a:gd name="T13" fmla="*/ 308 h 1840"/>
              <a:gd name="T14" fmla="*/ 9696 w 9696"/>
              <a:gd name="T15" fmla="*/ 308 h 1840"/>
              <a:gd name="T16" fmla="*/ 9696 w 9696"/>
              <a:gd name="T17" fmla="*/ 1535 h 1840"/>
              <a:gd name="T18" fmla="*/ 8930 w 9696"/>
              <a:gd name="T19" fmla="*/ 1840 h 1840"/>
              <a:gd name="T20" fmla="*/ 8930 w 9696"/>
              <a:gd name="T21" fmla="*/ 1840 h 1840"/>
              <a:gd name="T22" fmla="*/ 8930 w 9696"/>
              <a:gd name="T23" fmla="*/ 1840 h 1840"/>
              <a:gd name="T24" fmla="*/ 771 w 9696"/>
              <a:gd name="T25" fmla="*/ 1840 h 1840"/>
              <a:gd name="T26" fmla="*/ 0 w 9696"/>
              <a:gd name="T27" fmla="*/ 1535 h 1840"/>
              <a:gd name="T28" fmla="*/ 0 w 9696"/>
              <a:gd name="T29" fmla="*/ 1535 h 1840"/>
              <a:gd name="T30" fmla="*/ 0 w 9696"/>
              <a:gd name="T31" fmla="*/ 3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96" h="1840">
                <a:moveTo>
                  <a:pt x="0" y="308"/>
                </a:moveTo>
                <a:cubicBezTo>
                  <a:pt x="0" y="139"/>
                  <a:pt x="347" y="0"/>
                  <a:pt x="771" y="0"/>
                </a:cubicBezTo>
                <a:cubicBezTo>
                  <a:pt x="771" y="0"/>
                  <a:pt x="771" y="0"/>
                  <a:pt x="771" y="0"/>
                </a:cubicBezTo>
                <a:lnTo>
                  <a:pt x="771" y="0"/>
                </a:lnTo>
                <a:lnTo>
                  <a:pt x="8930" y="0"/>
                </a:lnTo>
                <a:cubicBezTo>
                  <a:pt x="9353" y="0"/>
                  <a:pt x="9696" y="139"/>
                  <a:pt x="9696" y="308"/>
                </a:cubicBezTo>
                <a:cubicBezTo>
                  <a:pt x="9696" y="308"/>
                  <a:pt x="9696" y="308"/>
                  <a:pt x="9696" y="308"/>
                </a:cubicBezTo>
                <a:lnTo>
                  <a:pt x="9696" y="308"/>
                </a:lnTo>
                <a:lnTo>
                  <a:pt x="9696" y="1535"/>
                </a:lnTo>
                <a:cubicBezTo>
                  <a:pt x="9696" y="1704"/>
                  <a:pt x="9353" y="1840"/>
                  <a:pt x="8930" y="1840"/>
                </a:cubicBezTo>
                <a:cubicBezTo>
                  <a:pt x="8930" y="1840"/>
                  <a:pt x="8930" y="1840"/>
                  <a:pt x="8930" y="1840"/>
                </a:cubicBezTo>
                <a:lnTo>
                  <a:pt x="8930" y="1840"/>
                </a:lnTo>
                <a:lnTo>
                  <a:pt x="771" y="1840"/>
                </a:lnTo>
                <a:cubicBezTo>
                  <a:pt x="347" y="1840"/>
                  <a:pt x="0" y="1704"/>
                  <a:pt x="0" y="1535"/>
                </a:cubicBezTo>
                <a:cubicBezTo>
                  <a:pt x="0" y="1535"/>
                  <a:pt x="0" y="1535"/>
                  <a:pt x="0" y="1535"/>
                </a:cubicBezTo>
                <a:lnTo>
                  <a:pt x="0" y="308"/>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23" name="CuadroTexto 122"/>
          <p:cNvSpPr txBox="1"/>
          <p:nvPr/>
        </p:nvSpPr>
        <p:spPr>
          <a:xfrm>
            <a:off x="3670621" y="1574772"/>
            <a:ext cx="1380603" cy="307777"/>
          </a:xfrm>
          <a:prstGeom prst="rect">
            <a:avLst/>
          </a:prstGeom>
          <a:noFill/>
        </p:spPr>
        <p:txBody>
          <a:bodyPr wrap="square" rtlCol="0">
            <a:spAutoFit/>
          </a:bodyPr>
          <a:lstStyle/>
          <a:p>
            <a:r>
              <a:rPr lang="es-CL" sz="1400" b="1" dirty="0" smtClean="0">
                <a:solidFill>
                  <a:srgbClr val="FEFEFC"/>
                </a:solidFill>
              </a:rPr>
              <a:t>Usuarios SNA </a:t>
            </a:r>
            <a:endParaRPr lang="es-CL" sz="1400" b="1" dirty="0">
              <a:solidFill>
                <a:srgbClr val="FEFEFC"/>
              </a:solidFill>
            </a:endParaRPr>
          </a:p>
        </p:txBody>
      </p:sp>
      <p:sp>
        <p:nvSpPr>
          <p:cNvPr id="11" name="10 Rectángulo"/>
          <p:cNvSpPr/>
          <p:nvPr/>
        </p:nvSpPr>
        <p:spPr>
          <a:xfrm>
            <a:off x="2791931" y="908294"/>
            <a:ext cx="3428972" cy="369332"/>
          </a:xfrm>
          <a:prstGeom prst="rect">
            <a:avLst/>
          </a:prstGeom>
        </p:spPr>
        <p:txBody>
          <a:bodyPr wrap="square">
            <a:spAutoFit/>
          </a:bodyPr>
          <a:lstStyle/>
          <a:p>
            <a:r>
              <a:rPr lang="es-CL" b="1" dirty="0" smtClean="0"/>
              <a:t>Esquema de Calculo del Índice</a:t>
            </a:r>
            <a:endParaRPr lang="es-CL" b="1" dirty="0"/>
          </a:p>
        </p:txBody>
      </p:sp>
      <p:sp>
        <p:nvSpPr>
          <p:cNvPr id="92" name="CuadroTexto 4"/>
          <p:cNvSpPr txBox="1"/>
          <p:nvPr/>
        </p:nvSpPr>
        <p:spPr>
          <a:xfrm>
            <a:off x="3191774" y="183066"/>
            <a:ext cx="3381554" cy="892552"/>
          </a:xfrm>
          <a:prstGeom prst="rect">
            <a:avLst/>
          </a:prstGeom>
          <a:noFill/>
        </p:spPr>
        <p:txBody>
          <a:bodyPr wrap="square" rtlCol="0">
            <a:spAutoFit/>
          </a:bodyPr>
          <a:lstStyle/>
          <a:p>
            <a:pPr algn="ctr"/>
            <a:r>
              <a:rPr lang="es-CL" sz="1800" b="1" dirty="0" smtClean="0"/>
              <a:t>Índice de Satisfacción </a:t>
            </a:r>
          </a:p>
          <a:p>
            <a:pPr algn="ctr"/>
            <a:r>
              <a:rPr lang="es-CL" sz="1800" b="1" dirty="0" smtClean="0"/>
              <a:t>Servicio Nacional de Aduana</a:t>
            </a:r>
          </a:p>
          <a:p>
            <a:pPr algn="ctr"/>
            <a:endParaRPr lang="es-CL" sz="1600" dirty="0"/>
          </a:p>
        </p:txBody>
      </p:sp>
    </p:spTree>
    <p:extLst>
      <p:ext uri="{BB962C8B-B14F-4D97-AF65-F5344CB8AC3E}">
        <p14:creationId xmlns:p14="http://schemas.microsoft.com/office/powerpoint/2010/main" val="2064281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5</a:t>
            </a:fld>
            <a:endParaRPr lang="es-ES"/>
          </a:p>
        </p:txBody>
      </p:sp>
      <p:graphicFrame>
        <p:nvGraphicFramePr>
          <p:cNvPr id="3" name="Tabla 2"/>
          <p:cNvGraphicFramePr>
            <a:graphicFrameLocks noGrp="1"/>
          </p:cNvGraphicFramePr>
          <p:nvPr>
            <p:extLst/>
          </p:nvPr>
        </p:nvGraphicFramePr>
        <p:xfrm>
          <a:off x="1893614" y="4915582"/>
          <a:ext cx="5410201" cy="952500"/>
        </p:xfrm>
        <a:graphic>
          <a:graphicData uri="http://schemas.openxmlformats.org/drawingml/2006/table">
            <a:tbl>
              <a:tblPr/>
              <a:tblGrid>
                <a:gridCol w="1598324"/>
                <a:gridCol w="827704"/>
                <a:gridCol w="1056036"/>
                <a:gridCol w="1103605"/>
                <a:gridCol w="824532"/>
              </a:tblGrid>
              <a:tr h="190500">
                <a:tc>
                  <a:txBody>
                    <a:bodyPr/>
                    <a:lstStyle/>
                    <a:p>
                      <a:pPr algn="l" fontAlgn="b"/>
                      <a:r>
                        <a:rPr lang="es-CL" sz="1100" b="0" i="0" u="none" strike="noStrike" dirty="0">
                          <a:solidFill>
                            <a:srgbClr val="000000"/>
                          </a:solidFill>
                          <a:effectLst/>
                          <a:latin typeface="Times New Roman" panose="02020603050405020304" pitchFamily="18" charset="0"/>
                        </a:rPr>
                        <a:t>Usuarios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L" sz="1100" b="0" i="0" u="none" strike="noStrike">
                          <a:solidFill>
                            <a:srgbClr val="000000"/>
                          </a:solidFill>
                          <a:effectLst/>
                          <a:latin typeface="Times New Roman" panose="02020603050405020304" pitchFamily="18" charset="0"/>
                        </a:rPr>
                        <a:t>Satisfacción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L" sz="1100" b="0" i="0" u="none" strike="noStrike">
                          <a:solidFill>
                            <a:srgbClr val="000000"/>
                          </a:solidFill>
                          <a:effectLst/>
                          <a:latin typeface="Times New Roman" panose="02020603050405020304" pitchFamily="18" charset="0"/>
                        </a:rPr>
                        <a:t>Insatisfacción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L" sz="1100" b="0" i="0" u="none" strike="noStrike">
                          <a:solidFill>
                            <a:srgbClr val="000000"/>
                          </a:solidFill>
                          <a:effectLst/>
                          <a:latin typeface="Times New Roman" panose="02020603050405020304" pitchFamily="18" charset="0"/>
                        </a:rPr>
                        <a:t>Satisfacción Neta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L" sz="1100" b="0" i="0" u="none" strike="noStrike">
                          <a:solidFill>
                            <a:srgbClr val="000000"/>
                          </a:solidFill>
                          <a:effectLst/>
                          <a:latin typeface="Times New Roman" panose="02020603050405020304" pitchFamily="18" charset="0"/>
                        </a:rPr>
                        <a:t>Ponderación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ctr"/>
                      <a:r>
                        <a:rPr lang="es-CL" sz="1100" b="0" i="0" u="none" strike="noStrike">
                          <a:solidFill>
                            <a:srgbClr val="000000"/>
                          </a:solidFill>
                          <a:effectLst/>
                          <a:latin typeface="Times New Roman" panose="02020603050405020304" pitchFamily="18" charset="0"/>
                        </a:rPr>
                        <a:t>Viajeros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ctr"/>
                      <a:r>
                        <a:rPr lang="es-CL" sz="1100" b="0" i="0" u="none" strike="noStrike">
                          <a:solidFill>
                            <a:srgbClr val="000000"/>
                          </a:solidFill>
                          <a:effectLst/>
                          <a:latin typeface="Times New Roman" panose="02020603050405020304" pitchFamily="18" charset="0"/>
                        </a:rPr>
                        <a:t>Importadores-Exportadores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ctr"/>
                      <a:r>
                        <a:rPr lang="es-CL" sz="1100" b="0" i="0" u="none" strike="noStrike">
                          <a:solidFill>
                            <a:srgbClr val="000000"/>
                          </a:solidFill>
                          <a:effectLst/>
                          <a:latin typeface="Times New Roman" panose="02020603050405020304" pitchFamily="18" charset="0"/>
                        </a:rPr>
                        <a:t>Agentes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ctr"/>
                      <a:r>
                        <a:rPr lang="es-CL" sz="1100" b="0" i="0" u="none" strike="noStrike" dirty="0">
                          <a:solidFill>
                            <a:srgbClr val="000000"/>
                          </a:solidFill>
                          <a:effectLst/>
                          <a:latin typeface="Times New Roman" panose="02020603050405020304" pitchFamily="18" charset="0"/>
                        </a:rPr>
                        <a:t>Í</a:t>
                      </a:r>
                      <a:r>
                        <a:rPr lang="es-CL" sz="1100" b="0" i="0" u="none" strike="noStrike" dirty="0" smtClean="0">
                          <a:solidFill>
                            <a:srgbClr val="000000"/>
                          </a:solidFill>
                          <a:effectLst/>
                          <a:latin typeface="Times New Roman" panose="02020603050405020304" pitchFamily="18" charset="0"/>
                        </a:rPr>
                        <a:t>ndice </a:t>
                      </a:r>
                      <a:r>
                        <a:rPr lang="es-CL" sz="1100" b="0" i="0" u="none" strike="noStrike" dirty="0">
                          <a:solidFill>
                            <a:srgbClr val="000000"/>
                          </a:solidFill>
                          <a:effectLst/>
                          <a:latin typeface="Times New Roman" panose="02020603050405020304" pitchFamily="18" charset="0"/>
                        </a:rPr>
                        <a:t>SNA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1100" b="0" i="0" u="none" strike="noStrike">
                          <a:solidFill>
                            <a:srgbClr val="000000"/>
                          </a:solidFill>
                          <a:effectLst/>
                          <a:latin typeface="Times New Roman" panose="02020603050405020304" pitchFamily="18" charset="0"/>
                        </a:rPr>
                        <a:t>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100" b="0" i="0" u="none" strike="noStrike" dirty="0">
                          <a:solidFill>
                            <a:srgbClr val="000000"/>
                          </a:solidFill>
                          <a:effectLst/>
                          <a:latin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3209288515"/>
              </p:ext>
            </p:extLst>
          </p:nvPr>
        </p:nvGraphicFramePr>
        <p:xfrm>
          <a:off x="1544128" y="1196752"/>
          <a:ext cx="6321662" cy="3338513"/>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p:cNvSpPr txBox="1"/>
          <p:nvPr/>
        </p:nvSpPr>
        <p:spPr>
          <a:xfrm>
            <a:off x="3191774" y="183066"/>
            <a:ext cx="3381554" cy="892552"/>
          </a:xfrm>
          <a:prstGeom prst="rect">
            <a:avLst/>
          </a:prstGeom>
          <a:noFill/>
        </p:spPr>
        <p:txBody>
          <a:bodyPr wrap="square" rtlCol="0">
            <a:spAutoFit/>
          </a:bodyPr>
          <a:lstStyle/>
          <a:p>
            <a:pPr algn="ctr"/>
            <a:r>
              <a:rPr lang="es-CL" sz="1800" b="1" dirty="0" smtClean="0"/>
              <a:t>Índice de Satisfacción </a:t>
            </a:r>
          </a:p>
          <a:p>
            <a:pPr algn="ctr"/>
            <a:r>
              <a:rPr lang="es-CL" sz="1800" b="1" dirty="0" smtClean="0"/>
              <a:t>Servicio Nacional de Aduana</a:t>
            </a:r>
          </a:p>
          <a:p>
            <a:pPr algn="ctr"/>
            <a:endParaRPr lang="es-CL" sz="1600" dirty="0"/>
          </a:p>
        </p:txBody>
      </p:sp>
      <p:sp>
        <p:nvSpPr>
          <p:cNvPr id="6" name="Rectángulo 5"/>
          <p:cNvSpPr/>
          <p:nvPr/>
        </p:nvSpPr>
        <p:spPr bwMode="auto">
          <a:xfrm>
            <a:off x="6300192" y="1844824"/>
            <a:ext cx="1440160" cy="2880320"/>
          </a:xfrm>
          <a:prstGeom prst="rect">
            <a:avLst/>
          </a:prstGeom>
          <a:noFill/>
          <a:ln w="9525" cap="sq" cmpd="sng" algn="ctr">
            <a:solidFill>
              <a:srgbClr val="4418FE"/>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29018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6</a:t>
            </a:fld>
            <a:endParaRPr lang="es-ES"/>
          </a:p>
        </p:txBody>
      </p:sp>
      <p:sp>
        <p:nvSpPr>
          <p:cNvPr id="3" name="Rectángulo redondeado 2"/>
          <p:cNvSpPr/>
          <p:nvPr/>
        </p:nvSpPr>
        <p:spPr bwMode="auto">
          <a:xfrm>
            <a:off x="1986185" y="2420888"/>
            <a:ext cx="5256584" cy="1152128"/>
          </a:xfrm>
          <a:prstGeom prst="roundRect">
            <a:avLst/>
          </a:prstGeom>
          <a:solidFill>
            <a:schemeClr val="accent1">
              <a:lumMod val="60000"/>
              <a:lumOff val="40000"/>
            </a:schemeClr>
          </a:solidFill>
          <a:ln w="28575" cap="sq" cmpd="sng" algn="ctr">
            <a:solidFill>
              <a:schemeClr val="accent1">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1" i="0" u="none" strike="noStrike" cap="none" normalizeH="0" baseline="0" dirty="0" smtClean="0">
              <a:ln>
                <a:noFill/>
              </a:ln>
              <a:solidFill>
                <a:schemeClr val="tx1"/>
              </a:solidFill>
              <a:effectLst/>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r>
              <a:rPr lang="es-CL" b="1" dirty="0"/>
              <a:t> </a:t>
            </a:r>
            <a:r>
              <a:rPr lang="es-CL" b="1" dirty="0" smtClean="0"/>
              <a:t>    </a:t>
            </a:r>
            <a:r>
              <a:rPr kumimoji="0" lang="es-CL" sz="2000" b="1" i="0" u="none" strike="noStrike" cap="none" normalizeH="0" baseline="0" dirty="0" smtClean="0">
                <a:ln>
                  <a:noFill/>
                </a:ln>
                <a:solidFill>
                  <a:schemeClr val="tx1"/>
                </a:solidFill>
                <a:effectLst/>
                <a:latin typeface="Times New Roman" pitchFamily="18" charset="0"/>
              </a:rPr>
              <a:t>USUARIOS</a:t>
            </a:r>
            <a:r>
              <a:rPr kumimoji="0" lang="es-CL" sz="2000" b="1" i="0" u="none" strike="noStrike" cap="none" normalizeH="0" dirty="0" smtClean="0">
                <a:ln>
                  <a:noFill/>
                </a:ln>
                <a:solidFill>
                  <a:schemeClr val="tx1"/>
                </a:solidFill>
                <a:effectLst/>
                <a:latin typeface="Times New Roman" pitchFamily="18" charset="0"/>
              </a:rPr>
              <a:t> </a:t>
            </a:r>
            <a:r>
              <a:rPr kumimoji="0" lang="es-CL" sz="2000" b="1" i="0" u="none" strike="noStrike" cap="none" normalizeH="0" baseline="0" dirty="0" smtClean="0">
                <a:ln>
                  <a:noFill/>
                </a:ln>
                <a:solidFill>
                  <a:schemeClr val="tx1"/>
                </a:solidFill>
                <a:effectLst/>
                <a:latin typeface="Times New Roman" pitchFamily="18" charset="0"/>
              </a:rPr>
              <a:t> VIAJEROS</a:t>
            </a:r>
          </a:p>
        </p:txBody>
      </p:sp>
    </p:spTree>
    <p:extLst>
      <p:ext uri="{BB962C8B-B14F-4D97-AF65-F5344CB8AC3E}">
        <p14:creationId xmlns:p14="http://schemas.microsoft.com/office/powerpoint/2010/main" val="2665858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7</a:t>
            </a:fld>
            <a:endParaRPr lang="es-ES"/>
          </a:p>
        </p:txBody>
      </p:sp>
      <p:sp>
        <p:nvSpPr>
          <p:cNvPr id="6" name="CuadroTexto 5"/>
          <p:cNvSpPr txBox="1"/>
          <p:nvPr/>
        </p:nvSpPr>
        <p:spPr>
          <a:xfrm>
            <a:off x="3217590" y="251823"/>
            <a:ext cx="3240360" cy="369332"/>
          </a:xfrm>
          <a:prstGeom prst="rect">
            <a:avLst/>
          </a:prstGeom>
          <a:noFill/>
        </p:spPr>
        <p:txBody>
          <a:bodyPr wrap="square" rtlCol="0">
            <a:spAutoFit/>
          </a:bodyPr>
          <a:lstStyle/>
          <a:p>
            <a:r>
              <a:rPr lang="es-CL" b="1" dirty="0"/>
              <a:t> </a:t>
            </a:r>
            <a:r>
              <a:rPr lang="es-CL" b="1" dirty="0" smtClean="0"/>
              <a:t>  Caracterización Viajeros </a:t>
            </a:r>
            <a:endParaRPr lang="es-CL" b="1" dirty="0"/>
          </a:p>
        </p:txBody>
      </p:sp>
      <p:graphicFrame>
        <p:nvGraphicFramePr>
          <p:cNvPr id="8" name="Gráfico 7"/>
          <p:cNvGraphicFramePr>
            <a:graphicFrameLocks/>
          </p:cNvGraphicFramePr>
          <p:nvPr>
            <p:extLst>
              <p:ext uri="{D42A27DB-BD31-4B8C-83A1-F6EECF244321}">
                <p14:modId xmlns:p14="http://schemas.microsoft.com/office/powerpoint/2010/main" val="2666795585"/>
              </p:ext>
            </p:extLst>
          </p:nvPr>
        </p:nvGraphicFramePr>
        <p:xfrm>
          <a:off x="847442" y="1146068"/>
          <a:ext cx="2954220" cy="22872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p:cNvGraphicFramePr>
            <a:graphicFrameLocks/>
          </p:cNvGraphicFramePr>
          <p:nvPr>
            <p:extLst/>
          </p:nvPr>
        </p:nvGraphicFramePr>
        <p:xfrm>
          <a:off x="4788018" y="1146068"/>
          <a:ext cx="4010925" cy="2287245"/>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p:cNvSpPr txBox="1"/>
          <p:nvPr/>
        </p:nvSpPr>
        <p:spPr>
          <a:xfrm>
            <a:off x="847442" y="4519139"/>
            <a:ext cx="1080120" cy="307777"/>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s-CL" sz="1400" dirty="0" smtClean="0"/>
              <a:t>Base: 2.335</a:t>
            </a:r>
            <a:endParaRPr lang="es-CL" sz="1400" dirty="0"/>
          </a:p>
        </p:txBody>
      </p:sp>
      <p:graphicFrame>
        <p:nvGraphicFramePr>
          <p:cNvPr id="10" name="Gráfico 9"/>
          <p:cNvGraphicFramePr>
            <a:graphicFrameLocks/>
          </p:cNvGraphicFramePr>
          <p:nvPr>
            <p:extLst>
              <p:ext uri="{D42A27DB-BD31-4B8C-83A1-F6EECF244321}">
                <p14:modId xmlns:p14="http://schemas.microsoft.com/office/powerpoint/2010/main" val="817036845"/>
              </p:ext>
            </p:extLst>
          </p:nvPr>
        </p:nvGraphicFramePr>
        <p:xfrm>
          <a:off x="3043651" y="3776766"/>
          <a:ext cx="4071668" cy="2621112"/>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ángulo 10"/>
          <p:cNvSpPr/>
          <p:nvPr/>
        </p:nvSpPr>
        <p:spPr bwMode="auto">
          <a:xfrm>
            <a:off x="6234657" y="4673028"/>
            <a:ext cx="866420" cy="432048"/>
          </a:xfrm>
          <a:prstGeom prst="rect">
            <a:avLst/>
          </a:prstGeom>
          <a:solidFill>
            <a:srgbClr val="FEFEFC"/>
          </a:solidFill>
          <a:ln w="28575"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effectLst/>
                <a:latin typeface="Calibri" panose="020F0502020204030204" pitchFamily="34" charset="0"/>
              </a:rPr>
              <a:t>Monte </a:t>
            </a:r>
          </a:p>
          <a:p>
            <a:pPr marL="0" marR="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err="1" smtClean="0">
                <a:ln>
                  <a:noFill/>
                </a:ln>
                <a:effectLst/>
                <a:latin typeface="Calibri" panose="020F0502020204030204" pitchFamily="34" charset="0"/>
              </a:rPr>
              <a:t>Aymond</a:t>
            </a:r>
            <a:r>
              <a:rPr kumimoji="0" lang="es-CL" sz="1000" b="0" i="0" u="none" strike="noStrike" cap="none" normalizeH="0" baseline="0" dirty="0" smtClean="0">
                <a:ln>
                  <a:noFill/>
                </a:ln>
                <a:effectLst/>
                <a:latin typeface="Calibri" panose="020F0502020204030204" pitchFamily="34" charset="0"/>
              </a:rPr>
              <a:t>   3 %</a:t>
            </a:r>
          </a:p>
        </p:txBody>
      </p:sp>
      <p:sp>
        <p:nvSpPr>
          <p:cNvPr id="12" name="Rectángulo 11"/>
          <p:cNvSpPr/>
          <p:nvPr/>
        </p:nvSpPr>
        <p:spPr bwMode="auto">
          <a:xfrm>
            <a:off x="6035746" y="5571318"/>
            <a:ext cx="750148" cy="268250"/>
          </a:xfrm>
          <a:prstGeom prst="rect">
            <a:avLst/>
          </a:prstGeom>
          <a:solidFill>
            <a:srgbClr val="FEFEFC"/>
          </a:solidFill>
          <a:ln w="28575"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err="1" smtClean="0">
                <a:ln>
                  <a:noFill/>
                </a:ln>
                <a:effectLst/>
                <a:latin typeface="Calibri" panose="020F0502020204030204" pitchFamily="34" charset="0"/>
              </a:rPr>
              <a:t>Chacalluta</a:t>
            </a:r>
            <a:r>
              <a:rPr kumimoji="0" lang="es-CL" sz="1000" b="0" i="0" u="none" strike="noStrike" cap="none" normalizeH="0" baseline="0" dirty="0" smtClean="0">
                <a:ln>
                  <a:noFill/>
                </a:ln>
                <a:effectLst/>
                <a:latin typeface="Calibri" panose="020F0502020204030204" pitchFamily="34" charset="0"/>
              </a:rPr>
              <a:t> 27%</a:t>
            </a:r>
          </a:p>
        </p:txBody>
      </p:sp>
      <p:sp>
        <p:nvSpPr>
          <p:cNvPr id="13" name="Rectángulo 12"/>
          <p:cNvSpPr/>
          <p:nvPr/>
        </p:nvSpPr>
        <p:spPr bwMode="auto">
          <a:xfrm>
            <a:off x="6035746" y="4404778"/>
            <a:ext cx="795980" cy="268250"/>
          </a:xfrm>
          <a:prstGeom prst="rect">
            <a:avLst/>
          </a:prstGeom>
          <a:solidFill>
            <a:srgbClr val="FEFEFC"/>
          </a:solidFill>
          <a:ln w="28575"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effectLst/>
                <a:latin typeface="Calibri" panose="020F0502020204030204" pitchFamily="34" charset="0"/>
              </a:rPr>
              <a:t>Cardenal </a:t>
            </a:r>
            <a:r>
              <a:rPr kumimoji="0" lang="es-CL" sz="1000" b="0" i="0" u="none" strike="noStrike" cap="none" normalizeH="0" baseline="0" dirty="0" err="1" smtClean="0">
                <a:ln>
                  <a:noFill/>
                </a:ln>
                <a:effectLst/>
                <a:latin typeface="Calibri" panose="020F0502020204030204" pitchFamily="34" charset="0"/>
              </a:rPr>
              <a:t>Samoré</a:t>
            </a:r>
            <a:r>
              <a:rPr kumimoji="0" lang="es-CL" sz="1000" b="0" i="0" u="none" strike="noStrike" cap="none" normalizeH="0" baseline="0" dirty="0" smtClean="0">
                <a:ln>
                  <a:noFill/>
                </a:ln>
                <a:effectLst/>
                <a:latin typeface="Calibri" panose="020F0502020204030204" pitchFamily="34" charset="0"/>
              </a:rPr>
              <a:t> 5%</a:t>
            </a:r>
          </a:p>
        </p:txBody>
      </p:sp>
      <p:sp>
        <p:nvSpPr>
          <p:cNvPr id="14" name="CuadroTexto 6"/>
          <p:cNvSpPr txBox="1"/>
          <p:nvPr/>
        </p:nvSpPr>
        <p:spPr>
          <a:xfrm>
            <a:off x="665019" y="5279953"/>
            <a:ext cx="1995054" cy="523220"/>
          </a:xfrm>
          <a:prstGeom prst="rect">
            <a:avLst/>
          </a:prstGeom>
          <a:noFill/>
          <a:ln>
            <a:solidFill>
              <a:schemeClr val="accent6">
                <a:lumMod val="40000"/>
                <a:lumOff val="60000"/>
              </a:schemeClr>
            </a:solidFill>
          </a:ln>
        </p:spPr>
        <p:txBody>
          <a:bodyPr wrap="square" rtlCol="0">
            <a:spAutoFit/>
          </a:bodyPr>
          <a:lstStyle/>
          <a:p>
            <a:pPr algn="ctr"/>
            <a:r>
              <a:rPr lang="es-CL" sz="1400" dirty="0" smtClean="0"/>
              <a:t>Error </a:t>
            </a:r>
            <a:r>
              <a:rPr lang="es-CL" sz="1400" dirty="0" err="1" smtClean="0"/>
              <a:t>muestreal</a:t>
            </a:r>
            <a:r>
              <a:rPr lang="es-CL" sz="1400" dirty="0" smtClean="0"/>
              <a:t>: 2%</a:t>
            </a:r>
          </a:p>
          <a:p>
            <a:pPr algn="ctr"/>
            <a:r>
              <a:rPr lang="es-CL" sz="1400" dirty="0" smtClean="0"/>
              <a:t>Nivel de Confianza: 95%</a:t>
            </a:r>
            <a:endParaRPr lang="es-CL" sz="1400" dirty="0"/>
          </a:p>
        </p:txBody>
      </p:sp>
    </p:spTree>
    <p:extLst>
      <p:ext uri="{BB962C8B-B14F-4D97-AF65-F5344CB8AC3E}">
        <p14:creationId xmlns:p14="http://schemas.microsoft.com/office/powerpoint/2010/main" val="12484629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A88F713-9E4D-4D6C-8A34-6280AF9C923E}" type="slidenum">
              <a:rPr lang="es-ES" smtClean="0"/>
              <a:pPr>
                <a:defRPr/>
              </a:pPr>
              <a:t>8</a:t>
            </a:fld>
            <a:endParaRPr lang="es-ES"/>
          </a:p>
        </p:txBody>
      </p:sp>
      <p:graphicFrame>
        <p:nvGraphicFramePr>
          <p:cNvPr id="3" name="Gráfico 2"/>
          <p:cNvGraphicFramePr>
            <a:graphicFrameLocks/>
          </p:cNvGraphicFramePr>
          <p:nvPr>
            <p:extLst>
              <p:ext uri="{D42A27DB-BD31-4B8C-83A1-F6EECF244321}">
                <p14:modId xmlns:p14="http://schemas.microsoft.com/office/powerpoint/2010/main" val="966698460"/>
              </p:ext>
            </p:extLst>
          </p:nvPr>
        </p:nvGraphicFramePr>
        <p:xfrm>
          <a:off x="1716468" y="1014960"/>
          <a:ext cx="6696744" cy="28803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948161535"/>
              </p:ext>
            </p:extLst>
          </p:nvPr>
        </p:nvGraphicFramePr>
        <p:xfrm>
          <a:off x="3004219" y="4676488"/>
          <a:ext cx="4013201" cy="1467106"/>
        </p:xfrm>
        <a:graphic>
          <a:graphicData uri="http://schemas.openxmlformats.org/drawingml/2006/table">
            <a:tbl>
              <a:tblPr/>
              <a:tblGrid>
                <a:gridCol w="1513278"/>
                <a:gridCol w="761398"/>
                <a:gridCol w="977127"/>
                <a:gridCol w="761398"/>
              </a:tblGrid>
              <a:tr h="158662">
                <a:tc>
                  <a:txBody>
                    <a:bodyPr/>
                    <a:lstStyle/>
                    <a:p>
                      <a:pPr algn="l" fontAlgn="ctr"/>
                      <a:r>
                        <a:rPr lang="es-CL" sz="900" b="0" i="0" u="none" strike="noStrike" dirty="0">
                          <a:solidFill>
                            <a:srgbClr val="000000"/>
                          </a:solidFill>
                          <a:effectLst/>
                          <a:latin typeface="Times New Roman" panose="02020603050405020304" pitchFamily="18" charset="0"/>
                        </a:rPr>
                        <a:t>Dimensiones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Insatisfacción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Ponderación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6357">
                <a:tc>
                  <a:txBody>
                    <a:bodyPr/>
                    <a:lstStyle/>
                    <a:p>
                      <a:pPr algn="l" fontAlgn="ctr"/>
                      <a:r>
                        <a:rPr lang="es-CL" sz="900" b="0" i="0" u="none" strike="noStrike">
                          <a:solidFill>
                            <a:srgbClr val="000000"/>
                          </a:solidFill>
                          <a:effectLst/>
                          <a:latin typeface="Times New Roman" panose="02020603050405020304" pitchFamily="18" charset="0"/>
                        </a:rPr>
                        <a:t>Fiscalización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es-CL" sz="900" b="0" i="0" u="none" strike="noStrike">
                          <a:solidFill>
                            <a:srgbClr val="000000"/>
                          </a:solidFill>
                          <a:effectLst/>
                          <a:latin typeface="Times New Roman" panose="02020603050405020304" pitchFamily="18"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6054">
                <a:tc>
                  <a:txBody>
                    <a:bodyPr/>
                    <a:lstStyle/>
                    <a:p>
                      <a:pPr algn="l" fontAlgn="ctr"/>
                      <a:r>
                        <a:rPr lang="es-CL" sz="900" b="0" i="0" u="none" strike="noStrike">
                          <a:solidFill>
                            <a:srgbClr val="000000"/>
                          </a:solidFill>
                          <a:effectLst/>
                          <a:latin typeface="Times New Roman" panose="02020603050405020304" pitchFamily="18" charset="0"/>
                        </a:rPr>
                        <a:t>Declaración de mercancías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79,7%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r>
              <a:tr h="206054">
                <a:tc>
                  <a:txBody>
                    <a:bodyPr/>
                    <a:lstStyle/>
                    <a:p>
                      <a:pPr algn="l" fontAlgn="ctr"/>
                      <a:r>
                        <a:rPr lang="es-CL" sz="900" b="0" i="0" u="none" strike="noStrike">
                          <a:solidFill>
                            <a:srgbClr val="000000"/>
                          </a:solidFill>
                          <a:effectLst/>
                          <a:latin typeface="Times New Roman" panose="02020603050405020304" pitchFamily="18" charset="0"/>
                        </a:rPr>
                        <a:t>Difusión de información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r>
              <a:tr h="267871">
                <a:tc>
                  <a:txBody>
                    <a:bodyPr/>
                    <a:lstStyle/>
                    <a:p>
                      <a:pPr algn="l" fontAlgn="ctr"/>
                      <a:r>
                        <a:rPr lang="es-CL" sz="900" b="0" i="0" u="none" strike="noStrike">
                          <a:solidFill>
                            <a:srgbClr val="000000"/>
                          </a:solidFill>
                          <a:effectLst/>
                          <a:latin typeface="Times New Roman" panose="02020603050405020304" pitchFamily="18" charset="0"/>
                        </a:rPr>
                        <a:t>Información entregada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r>
              <a:tr h="206054">
                <a:tc>
                  <a:txBody>
                    <a:bodyPr/>
                    <a:lstStyle/>
                    <a:p>
                      <a:pPr algn="l" fontAlgn="ctr"/>
                      <a:r>
                        <a:rPr lang="es-CL" sz="900" b="0" i="0" u="none" strike="noStrike">
                          <a:solidFill>
                            <a:srgbClr val="000000"/>
                          </a:solidFill>
                          <a:effectLst/>
                          <a:latin typeface="Times New Roman" panose="02020603050405020304" pitchFamily="18" charset="0"/>
                        </a:rPr>
                        <a:t>Satisfacción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88,2%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6054">
                <a:tc>
                  <a:txBody>
                    <a:bodyPr/>
                    <a:lstStyle/>
                    <a:p>
                      <a:pPr algn="l" fontAlgn="ctr"/>
                      <a:r>
                        <a:rPr lang="es-CL" sz="900" b="0" i="0" u="none" strike="noStrike" dirty="0" smtClean="0">
                          <a:solidFill>
                            <a:srgbClr val="000000"/>
                          </a:solidFill>
                          <a:effectLst/>
                          <a:latin typeface="Times New Roman" panose="02020603050405020304" pitchFamily="18" charset="0"/>
                        </a:rPr>
                        <a:t>Índice </a:t>
                      </a:r>
                      <a:r>
                        <a:rPr lang="es-CL" sz="900" b="0" i="0" u="none" strike="noStrike" dirty="0">
                          <a:solidFill>
                            <a:srgbClr val="000000"/>
                          </a:solidFill>
                          <a:effectLst/>
                          <a:latin typeface="Times New Roman" panose="02020603050405020304" pitchFamily="18" charset="0"/>
                        </a:rPr>
                        <a:t>Viajeros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a:solidFill>
                            <a:srgbClr val="000000"/>
                          </a:solidFill>
                          <a:effectLst/>
                          <a:latin typeface="Times New Roman" panose="02020603050405020304" pitchFamily="18"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L" sz="900" b="0" i="0" u="none" strike="noStrike" dirty="0">
                          <a:solidFill>
                            <a:srgbClr val="000000"/>
                          </a:solidFill>
                          <a:effectLst/>
                          <a:latin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Rectángulo 4"/>
          <p:cNvSpPr/>
          <p:nvPr/>
        </p:nvSpPr>
        <p:spPr bwMode="auto">
          <a:xfrm>
            <a:off x="7222636" y="1158976"/>
            <a:ext cx="1080120" cy="2736304"/>
          </a:xfrm>
          <a:prstGeom prst="rect">
            <a:avLst/>
          </a:prstGeom>
          <a:noFill/>
          <a:ln w="12700" cap="sq" cmpd="sng" algn="ctr">
            <a:solidFill>
              <a:srgbClr val="4418FE"/>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0" i="0" u="none" strike="noStrike" cap="none" normalizeH="0" baseline="0" smtClean="0">
              <a:ln>
                <a:noFill/>
              </a:ln>
              <a:solidFill>
                <a:schemeClr val="tx1"/>
              </a:solidFill>
              <a:effectLst/>
              <a:latin typeface="Times New Roman" pitchFamily="18" charset="0"/>
            </a:endParaRPr>
          </a:p>
        </p:txBody>
      </p:sp>
      <p:sp>
        <p:nvSpPr>
          <p:cNvPr id="6" name="CuadroTexto 5"/>
          <p:cNvSpPr txBox="1"/>
          <p:nvPr/>
        </p:nvSpPr>
        <p:spPr>
          <a:xfrm>
            <a:off x="3004219" y="228284"/>
            <a:ext cx="3517351" cy="646331"/>
          </a:xfrm>
          <a:prstGeom prst="rect">
            <a:avLst/>
          </a:prstGeom>
          <a:noFill/>
        </p:spPr>
        <p:txBody>
          <a:bodyPr wrap="square" rtlCol="0">
            <a:spAutoFit/>
          </a:bodyPr>
          <a:lstStyle/>
          <a:p>
            <a:pPr algn="ctr"/>
            <a:r>
              <a:rPr lang="es-CL" b="1" dirty="0" smtClean="0"/>
              <a:t>Índice de Satisfacción Usuarios Viajeros</a:t>
            </a:r>
            <a:endParaRPr lang="es-CL" b="1" dirty="0"/>
          </a:p>
        </p:txBody>
      </p:sp>
    </p:spTree>
    <p:extLst>
      <p:ext uri="{BB962C8B-B14F-4D97-AF65-F5344CB8AC3E}">
        <p14:creationId xmlns:p14="http://schemas.microsoft.com/office/powerpoint/2010/main" val="2684191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6604575" y="6356350"/>
            <a:ext cx="2133600" cy="365125"/>
          </a:xfrm>
        </p:spPr>
        <p:txBody>
          <a:bodyPr/>
          <a:lstStyle/>
          <a:p>
            <a:pPr>
              <a:defRPr/>
            </a:pPr>
            <a:fld id="{FA88F713-9E4D-4D6C-8A34-6280AF9C923E}" type="slidenum">
              <a:rPr lang="es-ES" smtClean="0"/>
              <a:pPr>
                <a:defRPr/>
              </a:pPr>
              <a:t>9</a:t>
            </a:fld>
            <a:endParaRPr lang="es-ES"/>
          </a:p>
        </p:txBody>
      </p:sp>
      <p:sp>
        <p:nvSpPr>
          <p:cNvPr id="7" name="CuadroTexto 6"/>
          <p:cNvSpPr txBox="1"/>
          <p:nvPr/>
        </p:nvSpPr>
        <p:spPr>
          <a:xfrm>
            <a:off x="654692" y="207886"/>
            <a:ext cx="7920880" cy="369332"/>
          </a:xfrm>
          <a:prstGeom prst="rect">
            <a:avLst/>
          </a:prstGeom>
          <a:noFill/>
        </p:spPr>
        <p:txBody>
          <a:bodyPr wrap="square" rtlCol="0">
            <a:spAutoFit/>
          </a:bodyPr>
          <a:lstStyle/>
          <a:p>
            <a:pPr algn="ctr"/>
            <a:r>
              <a:rPr lang="es-CL" b="1" dirty="0" smtClean="0"/>
              <a:t>Satisfacción Global</a:t>
            </a:r>
            <a:endParaRPr lang="es-CL" b="1" dirty="0"/>
          </a:p>
        </p:txBody>
      </p:sp>
      <p:graphicFrame>
        <p:nvGraphicFramePr>
          <p:cNvPr id="9" name="Gráfico 8"/>
          <p:cNvGraphicFramePr>
            <a:graphicFrameLocks/>
          </p:cNvGraphicFramePr>
          <p:nvPr>
            <p:extLst/>
          </p:nvPr>
        </p:nvGraphicFramePr>
        <p:xfrm>
          <a:off x="2566081" y="3880303"/>
          <a:ext cx="4766372" cy="22048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a:graphicFrameLocks/>
          </p:cNvGraphicFramePr>
          <p:nvPr>
            <p:extLst>
              <p:ext uri="{D42A27DB-BD31-4B8C-83A1-F6EECF244321}">
                <p14:modId xmlns:p14="http://schemas.microsoft.com/office/powerpoint/2010/main" val="417157643"/>
              </p:ext>
            </p:extLst>
          </p:nvPr>
        </p:nvGraphicFramePr>
        <p:xfrm>
          <a:off x="1758057" y="957532"/>
          <a:ext cx="5976666" cy="2596142"/>
        </p:xfrm>
        <a:graphic>
          <a:graphicData uri="http://schemas.openxmlformats.org/drawingml/2006/chart">
            <c:chart xmlns:c="http://schemas.openxmlformats.org/drawingml/2006/chart" xmlns:r="http://schemas.openxmlformats.org/officeDocument/2006/relationships" r:id="rId5"/>
          </a:graphicData>
        </a:graphic>
      </p:graphicFrame>
      <p:sp>
        <p:nvSpPr>
          <p:cNvPr id="5" name="CuadroTexto 4"/>
          <p:cNvSpPr txBox="1"/>
          <p:nvPr/>
        </p:nvSpPr>
        <p:spPr>
          <a:xfrm>
            <a:off x="2267744" y="3515207"/>
            <a:ext cx="5616623" cy="400110"/>
          </a:xfrm>
          <a:prstGeom prst="rect">
            <a:avLst/>
          </a:prstGeom>
          <a:solidFill>
            <a:schemeClr val="accent1">
              <a:lumMod val="20000"/>
              <a:lumOff val="80000"/>
            </a:schemeClr>
          </a:solidFill>
        </p:spPr>
        <p:txBody>
          <a:bodyPr wrap="square" rtlCol="0">
            <a:spAutoFit/>
          </a:bodyPr>
          <a:lstStyle/>
          <a:p>
            <a:r>
              <a:rPr lang="es-CL" sz="1000" b="1" dirty="0" smtClean="0">
                <a:latin typeface="+mj-lt"/>
                <a:cs typeface="Arial" panose="020B0604020202020204" pitchFamily="34" charset="0"/>
              </a:rPr>
              <a:t>Base:   </a:t>
            </a:r>
            <a:r>
              <a:rPr lang="es-CL" sz="1000" dirty="0" smtClean="0">
                <a:latin typeface="+mj-lt"/>
                <a:cs typeface="Arial" panose="020B0604020202020204" pitchFamily="34" charset="0"/>
              </a:rPr>
              <a:t>2.101                                 2.135                               2.270                                    981</a:t>
            </a:r>
          </a:p>
          <a:p>
            <a:r>
              <a:rPr lang="es-CL" sz="1000" b="1" dirty="0" smtClean="0">
                <a:latin typeface="+mj-lt"/>
                <a:cs typeface="Arial" panose="020B0604020202020204" pitchFamily="34" charset="0"/>
              </a:rPr>
              <a:t>Nota:    </a:t>
            </a:r>
            <a:r>
              <a:rPr lang="es-CL" sz="1000" dirty="0" smtClean="0">
                <a:latin typeface="+mj-lt"/>
                <a:cs typeface="Arial" panose="020B0604020202020204" pitchFamily="34" charset="0"/>
              </a:rPr>
              <a:t>6,56 	                           6,50                                 6,51                                    6,49</a:t>
            </a:r>
            <a:endParaRPr lang="es-CL" sz="1000" dirty="0">
              <a:latin typeface="+mj-lt"/>
              <a:cs typeface="Arial" panose="020B0604020202020204" pitchFamily="34" charset="0"/>
            </a:endParaRPr>
          </a:p>
        </p:txBody>
      </p:sp>
      <p:sp>
        <p:nvSpPr>
          <p:cNvPr id="3" name="CuadroTexto 2"/>
          <p:cNvSpPr txBox="1"/>
          <p:nvPr/>
        </p:nvSpPr>
        <p:spPr>
          <a:xfrm>
            <a:off x="1423358" y="4605483"/>
            <a:ext cx="1043798" cy="553998"/>
          </a:xfrm>
          <a:prstGeom prst="rect">
            <a:avLst/>
          </a:prstGeom>
          <a:solidFill>
            <a:schemeClr val="bg2">
              <a:lumMod val="20000"/>
              <a:lumOff val="80000"/>
            </a:schemeClr>
          </a:solidFill>
        </p:spPr>
        <p:txBody>
          <a:bodyPr wrap="square" rtlCol="0">
            <a:spAutoFit/>
          </a:bodyPr>
          <a:lstStyle/>
          <a:p>
            <a:pPr algn="ctr"/>
            <a:r>
              <a:rPr lang="es-CL" sz="1000" dirty="0" smtClean="0">
                <a:latin typeface="+mj-lt"/>
                <a:cs typeface="Arial" panose="020B0604020202020204" pitchFamily="34" charset="0"/>
              </a:rPr>
              <a:t>Servicio Nacional de Aduanas</a:t>
            </a:r>
            <a:endParaRPr lang="es-CL" sz="1000" dirty="0">
              <a:latin typeface="+mj-lt"/>
              <a:cs typeface="Arial" panose="020B0604020202020204" pitchFamily="34" charset="0"/>
            </a:endParaRPr>
          </a:p>
        </p:txBody>
      </p:sp>
      <p:sp>
        <p:nvSpPr>
          <p:cNvPr id="10" name="CuadroTexto 9"/>
          <p:cNvSpPr txBox="1"/>
          <p:nvPr/>
        </p:nvSpPr>
        <p:spPr>
          <a:xfrm>
            <a:off x="2610759" y="6114155"/>
            <a:ext cx="5616623" cy="400110"/>
          </a:xfrm>
          <a:prstGeom prst="rect">
            <a:avLst/>
          </a:prstGeom>
          <a:solidFill>
            <a:schemeClr val="accent1">
              <a:lumMod val="20000"/>
              <a:lumOff val="80000"/>
            </a:schemeClr>
          </a:solidFill>
        </p:spPr>
        <p:txBody>
          <a:bodyPr wrap="square" rtlCol="0">
            <a:spAutoFit/>
          </a:bodyPr>
          <a:lstStyle/>
          <a:p>
            <a:r>
              <a:rPr lang="es-CL" sz="1000" b="1" dirty="0" smtClean="0">
                <a:latin typeface="+mj-lt"/>
                <a:cs typeface="Arial" panose="020B0604020202020204" pitchFamily="34" charset="0"/>
              </a:rPr>
              <a:t>Base:                   </a:t>
            </a:r>
            <a:r>
              <a:rPr lang="es-CL" sz="1000" dirty="0" smtClean="0">
                <a:latin typeface="+mj-lt"/>
                <a:cs typeface="Arial" panose="020B0604020202020204" pitchFamily="34" charset="0"/>
              </a:rPr>
              <a:t>630                  210                 1266                   92                    72</a:t>
            </a:r>
          </a:p>
          <a:p>
            <a:r>
              <a:rPr lang="es-CL" sz="1000" b="1" dirty="0" smtClean="0">
                <a:latin typeface="+mj-lt"/>
                <a:cs typeface="Arial" panose="020B0604020202020204" pitchFamily="34" charset="0"/>
              </a:rPr>
              <a:t>Nota                     </a:t>
            </a:r>
            <a:r>
              <a:rPr lang="es-CL" sz="1000" dirty="0" smtClean="0">
                <a:latin typeface="+mj-lt"/>
                <a:cs typeface="Arial" panose="020B0604020202020204" pitchFamily="34" charset="0"/>
              </a:rPr>
              <a:t>6,31                6,56                 6,58                   6,67                 6,58</a:t>
            </a:r>
            <a:endParaRPr lang="es-CL" sz="1000" dirty="0">
              <a:latin typeface="+mj-lt"/>
              <a:cs typeface="Arial" panose="020B0604020202020204" pitchFamily="34" charset="0"/>
            </a:endParaRPr>
          </a:p>
        </p:txBody>
      </p:sp>
      <p:sp>
        <p:nvSpPr>
          <p:cNvPr id="11" name="CuadroTexto 10"/>
          <p:cNvSpPr txBox="1"/>
          <p:nvPr/>
        </p:nvSpPr>
        <p:spPr>
          <a:xfrm>
            <a:off x="6397925" y="5626866"/>
            <a:ext cx="848264" cy="369332"/>
          </a:xfrm>
          <a:prstGeom prst="rect">
            <a:avLst/>
          </a:prstGeom>
          <a:solidFill>
            <a:srgbClr val="FFFFFF"/>
          </a:solidFill>
        </p:spPr>
        <p:txBody>
          <a:bodyPr wrap="square" rtlCol="0">
            <a:spAutoFit/>
          </a:bodyPr>
          <a:lstStyle/>
          <a:p>
            <a:r>
              <a:rPr lang="es-CL" sz="900" dirty="0" smtClean="0">
                <a:latin typeface="+mj-lt"/>
                <a:cs typeface="Arial" panose="020B0604020202020204" pitchFamily="34" charset="0"/>
              </a:rPr>
              <a:t>Monte </a:t>
            </a:r>
            <a:r>
              <a:rPr lang="es-CL" sz="900" dirty="0" err="1" smtClean="0">
                <a:latin typeface="+mj-lt"/>
                <a:cs typeface="Arial" panose="020B0604020202020204" pitchFamily="34" charset="0"/>
              </a:rPr>
              <a:t>Aymond</a:t>
            </a:r>
            <a:r>
              <a:rPr lang="es-CL" sz="900" dirty="0" smtClean="0">
                <a:solidFill>
                  <a:schemeClr val="tx1">
                    <a:lumMod val="75000"/>
                    <a:lumOff val="25000"/>
                  </a:schemeClr>
                </a:solidFill>
                <a:latin typeface="Arial" panose="020B0604020202020204" pitchFamily="34" charset="0"/>
                <a:cs typeface="Arial" panose="020B0604020202020204" pitchFamily="34" charset="0"/>
              </a:rPr>
              <a:t> </a:t>
            </a:r>
            <a:endParaRPr lang="es-CL"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Elipse 3"/>
          <p:cNvSpPr/>
          <p:nvPr/>
        </p:nvSpPr>
        <p:spPr bwMode="auto">
          <a:xfrm>
            <a:off x="5599091" y="6291814"/>
            <a:ext cx="494691" cy="247098"/>
          </a:xfrm>
          <a:prstGeom prst="ellipse">
            <a:avLst/>
          </a:prstGeom>
          <a:noFill/>
          <a:ln w="28575" cap="sq" cmpd="sng" algn="ctr">
            <a:solidFill>
              <a:srgbClr val="4418FE"/>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L" sz="2000" b="0" i="0" u="none" strike="noStrike" cap="none" normalizeH="0" baseline="0" smtClean="0">
              <a:ln>
                <a:noFill/>
              </a:ln>
              <a:solidFill>
                <a:schemeClr val="tx1"/>
              </a:solidFill>
              <a:effectLst/>
              <a:latin typeface="Times New Roman" pitchFamily="18" charset="0"/>
            </a:endParaRPr>
          </a:p>
        </p:txBody>
      </p:sp>
      <p:sp>
        <p:nvSpPr>
          <p:cNvPr id="6" name="CuadroTexto 5"/>
          <p:cNvSpPr txBox="1"/>
          <p:nvPr/>
        </p:nvSpPr>
        <p:spPr>
          <a:xfrm>
            <a:off x="5400092" y="5723226"/>
            <a:ext cx="997833" cy="230832"/>
          </a:xfrm>
          <a:prstGeom prst="rect">
            <a:avLst/>
          </a:prstGeom>
          <a:solidFill>
            <a:schemeClr val="bg1"/>
          </a:solidFill>
        </p:spPr>
        <p:txBody>
          <a:bodyPr wrap="square" rtlCol="0">
            <a:spAutoFit/>
          </a:bodyPr>
          <a:lstStyle/>
          <a:p>
            <a:r>
              <a:rPr lang="es-CL" sz="900" dirty="0" smtClean="0">
                <a:latin typeface="+mj-lt"/>
              </a:rPr>
              <a:t>Cardenal </a:t>
            </a:r>
            <a:r>
              <a:rPr lang="es-CL" sz="900" dirty="0" err="1" smtClean="0">
                <a:latin typeface="+mj-lt"/>
              </a:rPr>
              <a:t>Samoré</a:t>
            </a:r>
            <a:endParaRPr lang="es-CL" sz="900" dirty="0">
              <a:latin typeface="+mj-lt"/>
            </a:endParaRPr>
          </a:p>
        </p:txBody>
      </p:sp>
    </p:spTree>
    <p:extLst>
      <p:ext uri="{BB962C8B-B14F-4D97-AF65-F5344CB8AC3E}">
        <p14:creationId xmlns:p14="http://schemas.microsoft.com/office/powerpoint/2010/main" val="2155740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532</TotalTime>
  <Words>2536</Words>
  <Application>Microsoft Office PowerPoint</Application>
  <PresentationFormat>Presentación en pantalla (4:3)</PresentationFormat>
  <Paragraphs>833</Paragraphs>
  <Slides>29</Slides>
  <Notes>17</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29</vt:i4>
      </vt:variant>
    </vt:vector>
  </HeadingPairs>
  <TitlesOfParts>
    <vt:vector size="36" baseType="lpstr">
      <vt:lpstr>Arial</vt:lpstr>
      <vt:lpstr>Calibri</vt:lpstr>
      <vt:lpstr>Calibri Light</vt:lpstr>
      <vt:lpstr>Times New Roman</vt:lpstr>
      <vt:lpstr>Wingdings</vt:lpstr>
      <vt:lpstr>Tema de Office</vt:lpstr>
      <vt:lpstr>1_Tema de Office</vt:lpstr>
      <vt:lpstr>Encuesta de Satisfacción de Usuarios Servicio Nacional de Aduanas 2016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Consultas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Títulos presentación</dc:title>
  <dc:creator>Usuario de Microsoft Office</dc:creator>
  <cp:lastModifiedBy>Gabriela Villaseca Cartagena</cp:lastModifiedBy>
  <cp:revision>51</cp:revision>
  <dcterms:created xsi:type="dcterms:W3CDTF">2016-12-06T19:59:58Z</dcterms:created>
  <dcterms:modified xsi:type="dcterms:W3CDTF">2017-03-28T19:35:38Z</dcterms:modified>
</cp:coreProperties>
</file>